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59" r:id="rId4"/>
    <p:sldId id="280" r:id="rId5"/>
    <p:sldId id="258" r:id="rId6"/>
    <p:sldId id="286" r:id="rId7"/>
    <p:sldId id="261" r:id="rId8"/>
    <p:sldId id="260" r:id="rId9"/>
    <p:sldId id="285" r:id="rId10"/>
    <p:sldId id="287" r:id="rId11"/>
    <p:sldId id="288" r:id="rId12"/>
    <p:sldId id="284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7491" autoAdjust="0"/>
  </p:normalViewPr>
  <p:slideViewPr>
    <p:cSldViewPr>
      <p:cViewPr>
        <p:scale>
          <a:sx n="70" d="100"/>
          <a:sy n="70" d="100"/>
        </p:scale>
        <p:origin x="-138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AB4A11-6F9D-4F79-AD84-D5ABFE0863A2}" type="doc">
      <dgm:prSet loTypeId="urn:microsoft.com/office/officeart/2005/8/layout/hierarchy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FC33043-ABB6-4AE4-8E02-F2536AD27B96}">
      <dgm:prSet phldrT="[Текст]"/>
      <dgm:spPr/>
      <dgm:t>
        <a:bodyPr/>
        <a:lstStyle/>
        <a:p>
          <a:r>
            <a:rPr lang="ru-RU"/>
            <a:t>Руководитель проекта (зав. ЦНИЛ)</a:t>
          </a:r>
        </a:p>
      </dgm:t>
    </dgm:pt>
    <dgm:pt modelId="{A15EA388-733A-4D14-BC0F-4A6914903FCB}" type="parTrans" cxnId="{136E11A3-0E26-4F40-984A-74712E1BA501}">
      <dgm:prSet/>
      <dgm:spPr/>
      <dgm:t>
        <a:bodyPr/>
        <a:lstStyle/>
        <a:p>
          <a:endParaRPr lang="ru-RU"/>
        </a:p>
      </dgm:t>
    </dgm:pt>
    <dgm:pt modelId="{88EA91A3-6755-408B-9C90-776FE57C5D2F}" type="sibTrans" cxnId="{136E11A3-0E26-4F40-984A-74712E1BA501}">
      <dgm:prSet/>
      <dgm:spPr/>
      <dgm:t>
        <a:bodyPr/>
        <a:lstStyle/>
        <a:p>
          <a:endParaRPr lang="ru-RU"/>
        </a:p>
      </dgm:t>
    </dgm:pt>
    <dgm:pt modelId="{DD149357-C1B3-4A51-976F-6D35EF86AE84}">
      <dgm:prSet phldrT="[Текст]"/>
      <dgm:spPr/>
      <dgm:t>
        <a:bodyPr/>
        <a:lstStyle/>
        <a:p>
          <a:r>
            <a:rPr lang="ru-RU"/>
            <a:t>Менеджер проекта (с.н.с. ЦНИЛ)</a:t>
          </a:r>
        </a:p>
      </dgm:t>
    </dgm:pt>
    <dgm:pt modelId="{66E35F91-3BA0-44A2-AA8B-655026B7580E}" type="parTrans" cxnId="{641EB81C-AA20-4729-8357-9DE6793DE139}">
      <dgm:prSet/>
      <dgm:spPr/>
      <dgm:t>
        <a:bodyPr/>
        <a:lstStyle/>
        <a:p>
          <a:endParaRPr lang="ru-RU"/>
        </a:p>
      </dgm:t>
    </dgm:pt>
    <dgm:pt modelId="{679C5260-4E5D-4C33-B3ED-13C293ECCCA3}" type="sibTrans" cxnId="{641EB81C-AA20-4729-8357-9DE6793DE139}">
      <dgm:prSet/>
      <dgm:spPr/>
      <dgm:t>
        <a:bodyPr/>
        <a:lstStyle/>
        <a:p>
          <a:endParaRPr lang="ru-RU"/>
        </a:p>
      </dgm:t>
    </dgm:pt>
    <dgm:pt modelId="{0E932113-6094-4637-BB1B-098022C8FCF3}">
      <dgm:prSet phldrT="[Текст]"/>
      <dgm:spPr/>
      <dgm:t>
        <a:bodyPr/>
        <a:lstStyle/>
        <a:p>
          <a:r>
            <a:rPr lang="ru-RU"/>
            <a:t>Руководитель клинической части исследования</a:t>
          </a:r>
        </a:p>
      </dgm:t>
    </dgm:pt>
    <dgm:pt modelId="{B9CEBDDB-A2E7-47D5-B441-83267DA25A4A}" type="parTrans" cxnId="{8FB3C353-443E-4566-A4D5-C3633ADBDE17}">
      <dgm:prSet/>
      <dgm:spPr/>
      <dgm:t>
        <a:bodyPr/>
        <a:lstStyle/>
        <a:p>
          <a:endParaRPr lang="ru-RU"/>
        </a:p>
      </dgm:t>
    </dgm:pt>
    <dgm:pt modelId="{3395DA9F-9E53-4948-90C4-16A3CE2697C8}" type="sibTrans" cxnId="{8FB3C353-443E-4566-A4D5-C3633ADBDE17}">
      <dgm:prSet/>
      <dgm:spPr/>
      <dgm:t>
        <a:bodyPr/>
        <a:lstStyle/>
        <a:p>
          <a:endParaRPr lang="ru-RU"/>
        </a:p>
      </dgm:t>
    </dgm:pt>
    <dgm:pt modelId="{D5332F48-9BC7-4EE0-806B-B0F05F9587A8}">
      <dgm:prSet phldrT="[Текст]"/>
      <dgm:spPr/>
      <dgm:t>
        <a:bodyPr/>
        <a:lstStyle/>
        <a:p>
          <a:r>
            <a:rPr lang="ru-RU"/>
            <a:t>Клиницисты-исполнители</a:t>
          </a:r>
        </a:p>
      </dgm:t>
    </dgm:pt>
    <dgm:pt modelId="{4BD22022-14D0-4B25-85EA-D8AFCCD54C76}" type="parTrans" cxnId="{5A2A47A0-586A-4369-BC63-DD82BE97597A}">
      <dgm:prSet/>
      <dgm:spPr/>
      <dgm:t>
        <a:bodyPr/>
        <a:lstStyle/>
        <a:p>
          <a:endParaRPr lang="ru-RU"/>
        </a:p>
      </dgm:t>
    </dgm:pt>
    <dgm:pt modelId="{A0AAB931-6E55-4EA0-BE18-EB5E376BB6CD}" type="sibTrans" cxnId="{5A2A47A0-586A-4369-BC63-DD82BE97597A}">
      <dgm:prSet/>
      <dgm:spPr/>
      <dgm:t>
        <a:bodyPr/>
        <a:lstStyle/>
        <a:p>
          <a:endParaRPr lang="ru-RU"/>
        </a:p>
      </dgm:t>
    </dgm:pt>
    <dgm:pt modelId="{6C38B628-7E8B-4005-B47E-DC088EA370DB}">
      <dgm:prSet phldrT="[Текст]"/>
      <dgm:spPr/>
      <dgm:t>
        <a:bodyPr/>
        <a:lstStyle/>
        <a:p>
          <a:r>
            <a:rPr lang="ru-RU"/>
            <a:t>Технический исполнитель </a:t>
          </a:r>
          <a:r>
            <a:rPr lang="ru-RU" b="1"/>
            <a:t>1</a:t>
          </a:r>
          <a:r>
            <a:rPr lang="ru-RU"/>
            <a:t> проекта (м.н.с.) </a:t>
          </a:r>
        </a:p>
      </dgm:t>
    </dgm:pt>
    <dgm:pt modelId="{91E6B1DF-4D16-4857-B7F7-0B401761D6FC}" type="parTrans" cxnId="{019FB907-AF27-4238-AEBE-CA994196EB34}">
      <dgm:prSet/>
      <dgm:spPr/>
      <dgm:t>
        <a:bodyPr/>
        <a:lstStyle/>
        <a:p>
          <a:endParaRPr lang="ru-RU"/>
        </a:p>
      </dgm:t>
    </dgm:pt>
    <dgm:pt modelId="{5FAA40BD-C3F6-4DF7-87FC-82EE9623C11E}" type="sibTrans" cxnId="{019FB907-AF27-4238-AEBE-CA994196EB34}">
      <dgm:prSet/>
      <dgm:spPr/>
      <dgm:t>
        <a:bodyPr/>
        <a:lstStyle/>
        <a:p>
          <a:endParaRPr lang="ru-RU"/>
        </a:p>
      </dgm:t>
    </dgm:pt>
    <dgm:pt modelId="{F5AECCC6-19AC-4B9D-BC09-AE76AF81EC93}">
      <dgm:prSet phldrT="[Текст]"/>
      <dgm:spPr/>
      <dgm:t>
        <a:bodyPr/>
        <a:lstStyle/>
        <a:p>
          <a:r>
            <a:rPr lang="ru-RU"/>
            <a:t>Технический исполнитель </a:t>
          </a:r>
          <a:r>
            <a:rPr lang="ru-RU" b="1"/>
            <a:t>2 </a:t>
          </a:r>
          <a:r>
            <a:rPr lang="ru-RU"/>
            <a:t>проекта (м.н.с.)</a:t>
          </a:r>
        </a:p>
      </dgm:t>
    </dgm:pt>
    <dgm:pt modelId="{40BB6798-9506-4CBD-BF94-5CCFA16E7700}" type="parTrans" cxnId="{9570F901-5A39-4C8B-A56A-5F2CD66D55FB}">
      <dgm:prSet/>
      <dgm:spPr/>
      <dgm:t>
        <a:bodyPr/>
        <a:lstStyle/>
        <a:p>
          <a:endParaRPr lang="ru-RU"/>
        </a:p>
      </dgm:t>
    </dgm:pt>
    <dgm:pt modelId="{CF771DDB-098E-48E2-8577-19024D032101}" type="sibTrans" cxnId="{9570F901-5A39-4C8B-A56A-5F2CD66D55FB}">
      <dgm:prSet/>
      <dgm:spPr/>
      <dgm:t>
        <a:bodyPr/>
        <a:lstStyle/>
        <a:p>
          <a:endParaRPr lang="ru-RU"/>
        </a:p>
      </dgm:t>
    </dgm:pt>
    <dgm:pt modelId="{1ADC3C60-93A7-4AD1-860E-2E688E7666A6}">
      <dgm:prSet/>
      <dgm:spPr/>
      <dgm:t>
        <a:bodyPr/>
        <a:lstStyle/>
        <a:p>
          <a:r>
            <a:rPr lang="ru-RU"/>
            <a:t>Менеджер (патентная и изобретательская работа)</a:t>
          </a:r>
        </a:p>
      </dgm:t>
    </dgm:pt>
    <dgm:pt modelId="{F3FA48B2-71BA-4D47-BEC0-BFD036B3D3B5}" type="parTrans" cxnId="{D948BFD9-6D98-4CE5-B590-29C0251CC028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 w="19050"/>
      </dgm:spPr>
      <dgm:t>
        <a:bodyPr/>
        <a:lstStyle/>
        <a:p>
          <a:endParaRPr lang="ru-RU"/>
        </a:p>
      </dgm:t>
    </dgm:pt>
    <dgm:pt modelId="{7D8BBE49-05F6-4718-8887-061C9568F8BF}" type="sibTrans" cxnId="{D948BFD9-6D98-4CE5-B590-29C0251CC028}">
      <dgm:prSet/>
      <dgm:spPr/>
      <dgm:t>
        <a:bodyPr/>
        <a:lstStyle/>
        <a:p>
          <a:endParaRPr lang="ru-RU"/>
        </a:p>
      </dgm:t>
    </dgm:pt>
    <dgm:pt modelId="{BADB69BB-43B4-4B0D-B125-28BF1D815785}">
      <dgm:prSet/>
      <dgm:spPr/>
      <dgm:t>
        <a:bodyPr/>
        <a:lstStyle/>
        <a:p>
          <a:r>
            <a:rPr lang="ru-RU" dirty="0"/>
            <a:t>Руководитель организации (Ректор)</a:t>
          </a:r>
        </a:p>
      </dgm:t>
    </dgm:pt>
    <dgm:pt modelId="{245EC39C-C19D-4B5A-BA83-1F106185C1A0}" type="parTrans" cxnId="{FA21E26E-92D3-4202-8951-F41CAC0BEF54}">
      <dgm:prSet/>
      <dgm:spPr/>
      <dgm:t>
        <a:bodyPr/>
        <a:lstStyle/>
        <a:p>
          <a:endParaRPr lang="ru-RU"/>
        </a:p>
      </dgm:t>
    </dgm:pt>
    <dgm:pt modelId="{CF8020D3-DCEB-4853-918B-F312E619DF0C}" type="sibTrans" cxnId="{FA21E26E-92D3-4202-8951-F41CAC0BEF54}">
      <dgm:prSet/>
      <dgm:spPr/>
      <dgm:t>
        <a:bodyPr/>
        <a:lstStyle/>
        <a:p>
          <a:endParaRPr lang="ru-RU"/>
        </a:p>
      </dgm:t>
    </dgm:pt>
    <dgm:pt modelId="{2D09EB00-8928-4415-BE1F-8EEC2B1698DC}" type="pres">
      <dgm:prSet presAssocID="{91AB4A11-6F9D-4F79-AD84-D5ABFE0863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5AB8B1B-E116-44A7-9759-F477EF4980E2}" type="pres">
      <dgm:prSet presAssocID="{BADB69BB-43B4-4B0D-B125-28BF1D815785}" presName="hierRoot1" presStyleCnt="0"/>
      <dgm:spPr/>
    </dgm:pt>
    <dgm:pt modelId="{0B3900F7-6665-405D-B32D-2FAC6D34C470}" type="pres">
      <dgm:prSet presAssocID="{BADB69BB-43B4-4B0D-B125-28BF1D815785}" presName="composite" presStyleCnt="0"/>
      <dgm:spPr/>
    </dgm:pt>
    <dgm:pt modelId="{9B8192AF-29E0-4F68-8CB2-896DD71A0CA0}" type="pres">
      <dgm:prSet presAssocID="{BADB69BB-43B4-4B0D-B125-28BF1D815785}" presName="background" presStyleLbl="node0" presStyleIdx="0" presStyleCnt="1"/>
      <dgm:spPr/>
    </dgm:pt>
    <dgm:pt modelId="{4A5A1EA2-3D47-4185-8C89-5D1097D1082A}" type="pres">
      <dgm:prSet presAssocID="{BADB69BB-43B4-4B0D-B125-28BF1D81578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5215D8-CAFD-4837-8CD5-059BC3639C1F}" type="pres">
      <dgm:prSet presAssocID="{BADB69BB-43B4-4B0D-B125-28BF1D815785}" presName="hierChild2" presStyleCnt="0"/>
      <dgm:spPr/>
    </dgm:pt>
    <dgm:pt modelId="{66669FDA-5F03-4EB7-A50A-8CDDAEDDFD45}" type="pres">
      <dgm:prSet presAssocID="{A15EA388-733A-4D14-BC0F-4A6914903FCB}" presName="Name10" presStyleLbl="parChTrans1D2" presStyleIdx="0" presStyleCnt="1"/>
      <dgm:spPr/>
      <dgm:t>
        <a:bodyPr/>
        <a:lstStyle/>
        <a:p>
          <a:endParaRPr lang="ru-RU"/>
        </a:p>
      </dgm:t>
    </dgm:pt>
    <dgm:pt modelId="{CD3F746D-6A25-4B62-B296-61A2A701F89D}" type="pres">
      <dgm:prSet presAssocID="{5FC33043-ABB6-4AE4-8E02-F2536AD27B96}" presName="hierRoot2" presStyleCnt="0"/>
      <dgm:spPr/>
    </dgm:pt>
    <dgm:pt modelId="{2E4D64B0-770C-420B-A476-0777D7A77280}" type="pres">
      <dgm:prSet presAssocID="{5FC33043-ABB6-4AE4-8E02-F2536AD27B96}" presName="composite2" presStyleCnt="0"/>
      <dgm:spPr/>
    </dgm:pt>
    <dgm:pt modelId="{0D2417DD-40A9-4B1B-8F77-C9E3A3739B6A}" type="pres">
      <dgm:prSet presAssocID="{5FC33043-ABB6-4AE4-8E02-F2536AD27B96}" presName="background2" presStyleLbl="node2" presStyleIdx="0" presStyleCnt="1"/>
      <dgm:spPr/>
    </dgm:pt>
    <dgm:pt modelId="{4AEC3EA1-6253-40F3-A3E3-622F67BE043A}" type="pres">
      <dgm:prSet presAssocID="{5FC33043-ABB6-4AE4-8E02-F2536AD27B96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B36056-97DC-435E-807F-E958F26A4AAE}" type="pres">
      <dgm:prSet presAssocID="{5FC33043-ABB6-4AE4-8E02-F2536AD27B96}" presName="hierChild3" presStyleCnt="0"/>
      <dgm:spPr/>
    </dgm:pt>
    <dgm:pt modelId="{099CAF11-5187-433D-9557-7C2C868DB46A}" type="pres">
      <dgm:prSet presAssocID="{F3FA48B2-71BA-4D47-BEC0-BFD036B3D3B5}" presName="Name17" presStyleLbl="parChTrans1D3" presStyleIdx="0" presStyleCnt="3"/>
      <dgm:spPr/>
      <dgm:t>
        <a:bodyPr/>
        <a:lstStyle/>
        <a:p>
          <a:endParaRPr lang="ru-RU"/>
        </a:p>
      </dgm:t>
    </dgm:pt>
    <dgm:pt modelId="{2A0A8884-BBC7-4506-A369-CC9531D9CB88}" type="pres">
      <dgm:prSet presAssocID="{1ADC3C60-93A7-4AD1-860E-2E688E7666A6}" presName="hierRoot3" presStyleCnt="0"/>
      <dgm:spPr/>
    </dgm:pt>
    <dgm:pt modelId="{0BB1055D-C8D5-43EC-949E-47B2002F58C3}" type="pres">
      <dgm:prSet presAssocID="{1ADC3C60-93A7-4AD1-860E-2E688E7666A6}" presName="composite3" presStyleCnt="0"/>
      <dgm:spPr/>
    </dgm:pt>
    <dgm:pt modelId="{2E687AB4-0220-41FF-A322-BF30C7B5942B}" type="pres">
      <dgm:prSet presAssocID="{1ADC3C60-93A7-4AD1-860E-2E688E7666A6}" presName="background3" presStyleLbl="node3" presStyleIdx="0" presStyleCnt="3"/>
      <dgm:spPr/>
    </dgm:pt>
    <dgm:pt modelId="{7907533F-9813-4F80-A74B-FACD158CF0B1}" type="pres">
      <dgm:prSet presAssocID="{1ADC3C60-93A7-4AD1-860E-2E688E7666A6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97B1E8-19BB-4BE7-A00A-43F9D11917C4}" type="pres">
      <dgm:prSet presAssocID="{1ADC3C60-93A7-4AD1-860E-2E688E7666A6}" presName="hierChild4" presStyleCnt="0"/>
      <dgm:spPr/>
    </dgm:pt>
    <dgm:pt modelId="{2BF4C876-FA7B-46FA-9752-41EE624C59B8}" type="pres">
      <dgm:prSet presAssocID="{66E35F91-3BA0-44A2-AA8B-655026B7580E}" presName="Name17" presStyleLbl="parChTrans1D3" presStyleIdx="1" presStyleCnt="3"/>
      <dgm:spPr/>
      <dgm:t>
        <a:bodyPr/>
        <a:lstStyle/>
        <a:p>
          <a:endParaRPr lang="ru-RU"/>
        </a:p>
      </dgm:t>
    </dgm:pt>
    <dgm:pt modelId="{92AA9BF4-4F1A-4A40-9CCB-20B1683D0E89}" type="pres">
      <dgm:prSet presAssocID="{DD149357-C1B3-4A51-976F-6D35EF86AE84}" presName="hierRoot3" presStyleCnt="0"/>
      <dgm:spPr/>
    </dgm:pt>
    <dgm:pt modelId="{74A755D2-F935-4D00-A7F2-5AA835CF8CB4}" type="pres">
      <dgm:prSet presAssocID="{DD149357-C1B3-4A51-976F-6D35EF86AE84}" presName="composite3" presStyleCnt="0"/>
      <dgm:spPr/>
    </dgm:pt>
    <dgm:pt modelId="{5AEAB063-8990-401B-B462-82F174D96111}" type="pres">
      <dgm:prSet presAssocID="{DD149357-C1B3-4A51-976F-6D35EF86AE84}" presName="background3" presStyleLbl="node3" presStyleIdx="1" presStyleCnt="3"/>
      <dgm:spPr/>
    </dgm:pt>
    <dgm:pt modelId="{2E3ABF5C-F202-4114-A4D5-1870B559A158}" type="pres">
      <dgm:prSet presAssocID="{DD149357-C1B3-4A51-976F-6D35EF86AE84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2D2F56-C629-4435-BC40-56698AB61639}" type="pres">
      <dgm:prSet presAssocID="{DD149357-C1B3-4A51-976F-6D35EF86AE84}" presName="hierChild4" presStyleCnt="0"/>
      <dgm:spPr/>
    </dgm:pt>
    <dgm:pt modelId="{FCFFA386-D23A-4939-9D70-FC37D8F08374}" type="pres">
      <dgm:prSet presAssocID="{91E6B1DF-4D16-4857-B7F7-0B401761D6FC}" presName="Name23" presStyleLbl="parChTrans1D4" presStyleIdx="0" presStyleCnt="3"/>
      <dgm:spPr/>
      <dgm:t>
        <a:bodyPr/>
        <a:lstStyle/>
        <a:p>
          <a:endParaRPr lang="ru-RU"/>
        </a:p>
      </dgm:t>
    </dgm:pt>
    <dgm:pt modelId="{02789579-428A-4EBF-84C2-532F6CF2F6A4}" type="pres">
      <dgm:prSet presAssocID="{6C38B628-7E8B-4005-B47E-DC088EA370DB}" presName="hierRoot4" presStyleCnt="0"/>
      <dgm:spPr/>
    </dgm:pt>
    <dgm:pt modelId="{4C3474A8-EF40-4D4A-B330-104E94B7A4BF}" type="pres">
      <dgm:prSet presAssocID="{6C38B628-7E8B-4005-B47E-DC088EA370DB}" presName="composite4" presStyleCnt="0"/>
      <dgm:spPr/>
    </dgm:pt>
    <dgm:pt modelId="{26C33D38-E3CC-411B-A3E0-DBB6EA4C7A32}" type="pres">
      <dgm:prSet presAssocID="{6C38B628-7E8B-4005-B47E-DC088EA370DB}" presName="background4" presStyleLbl="node4" presStyleIdx="0" presStyleCnt="3"/>
      <dgm:spPr/>
    </dgm:pt>
    <dgm:pt modelId="{367A93FD-CBB3-4238-8353-28C0C2B16CD5}" type="pres">
      <dgm:prSet presAssocID="{6C38B628-7E8B-4005-B47E-DC088EA370DB}" presName="text4" presStyleLbl="fgAcc4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3E62EF-4584-4A9A-AC5B-49A0B5639D8F}" type="pres">
      <dgm:prSet presAssocID="{6C38B628-7E8B-4005-B47E-DC088EA370DB}" presName="hierChild5" presStyleCnt="0"/>
      <dgm:spPr/>
    </dgm:pt>
    <dgm:pt modelId="{FB5BD3D2-C30C-416B-BFB8-22E5BFC7ED00}" type="pres">
      <dgm:prSet presAssocID="{40BB6798-9506-4CBD-BF94-5CCFA16E7700}" presName="Name23" presStyleLbl="parChTrans1D4" presStyleIdx="1" presStyleCnt="3"/>
      <dgm:spPr/>
      <dgm:t>
        <a:bodyPr/>
        <a:lstStyle/>
        <a:p>
          <a:endParaRPr lang="ru-RU"/>
        </a:p>
      </dgm:t>
    </dgm:pt>
    <dgm:pt modelId="{F05D7B00-06E3-4F2C-A626-F6018279763A}" type="pres">
      <dgm:prSet presAssocID="{F5AECCC6-19AC-4B9D-BC09-AE76AF81EC93}" presName="hierRoot4" presStyleCnt="0"/>
      <dgm:spPr/>
    </dgm:pt>
    <dgm:pt modelId="{58424628-9596-4E2D-8187-2EEAFEA1C559}" type="pres">
      <dgm:prSet presAssocID="{F5AECCC6-19AC-4B9D-BC09-AE76AF81EC93}" presName="composite4" presStyleCnt="0"/>
      <dgm:spPr/>
    </dgm:pt>
    <dgm:pt modelId="{ADD84180-1728-4807-BDFD-E089E7405318}" type="pres">
      <dgm:prSet presAssocID="{F5AECCC6-19AC-4B9D-BC09-AE76AF81EC93}" presName="background4" presStyleLbl="node4" presStyleIdx="1" presStyleCnt="3"/>
      <dgm:spPr/>
    </dgm:pt>
    <dgm:pt modelId="{CD1977D9-1AA9-425B-8BB6-8D9CDE409239}" type="pres">
      <dgm:prSet presAssocID="{F5AECCC6-19AC-4B9D-BC09-AE76AF81EC93}" presName="text4" presStyleLbl="fgAcc4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2E9144-1D0A-4B8D-88CC-24E2BC5233EE}" type="pres">
      <dgm:prSet presAssocID="{F5AECCC6-19AC-4B9D-BC09-AE76AF81EC93}" presName="hierChild5" presStyleCnt="0"/>
      <dgm:spPr/>
    </dgm:pt>
    <dgm:pt modelId="{1D10F27E-65E2-4590-82AF-7AC3E8D34229}" type="pres">
      <dgm:prSet presAssocID="{B9CEBDDB-A2E7-47D5-B441-83267DA25A4A}" presName="Name17" presStyleLbl="parChTrans1D3" presStyleIdx="2" presStyleCnt="3"/>
      <dgm:spPr/>
      <dgm:t>
        <a:bodyPr/>
        <a:lstStyle/>
        <a:p>
          <a:endParaRPr lang="ru-RU"/>
        </a:p>
      </dgm:t>
    </dgm:pt>
    <dgm:pt modelId="{45C84224-49F9-4A35-8A12-2A690E934D06}" type="pres">
      <dgm:prSet presAssocID="{0E932113-6094-4637-BB1B-098022C8FCF3}" presName="hierRoot3" presStyleCnt="0"/>
      <dgm:spPr/>
    </dgm:pt>
    <dgm:pt modelId="{050FBF85-0CEF-4DEE-8F60-359A02318FFB}" type="pres">
      <dgm:prSet presAssocID="{0E932113-6094-4637-BB1B-098022C8FCF3}" presName="composite3" presStyleCnt="0"/>
      <dgm:spPr/>
    </dgm:pt>
    <dgm:pt modelId="{7DA3FB41-B54C-48A5-B9BB-2E79EF759DDC}" type="pres">
      <dgm:prSet presAssocID="{0E932113-6094-4637-BB1B-098022C8FCF3}" presName="background3" presStyleLbl="node3" presStyleIdx="2" presStyleCnt="3"/>
      <dgm:spPr/>
    </dgm:pt>
    <dgm:pt modelId="{C0615F3C-68A7-479D-9968-E9460215A451}" type="pres">
      <dgm:prSet presAssocID="{0E932113-6094-4637-BB1B-098022C8FCF3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C03577-536C-4104-9D45-512130BC7C3F}" type="pres">
      <dgm:prSet presAssocID="{0E932113-6094-4637-BB1B-098022C8FCF3}" presName="hierChild4" presStyleCnt="0"/>
      <dgm:spPr/>
    </dgm:pt>
    <dgm:pt modelId="{76567AD4-6338-48CC-80AD-BEC02ED341F6}" type="pres">
      <dgm:prSet presAssocID="{4BD22022-14D0-4B25-85EA-D8AFCCD54C76}" presName="Name23" presStyleLbl="parChTrans1D4" presStyleIdx="2" presStyleCnt="3"/>
      <dgm:spPr/>
      <dgm:t>
        <a:bodyPr/>
        <a:lstStyle/>
        <a:p>
          <a:endParaRPr lang="ru-RU"/>
        </a:p>
      </dgm:t>
    </dgm:pt>
    <dgm:pt modelId="{D2507746-935A-402F-9798-3C6A95580960}" type="pres">
      <dgm:prSet presAssocID="{D5332F48-9BC7-4EE0-806B-B0F05F9587A8}" presName="hierRoot4" presStyleCnt="0"/>
      <dgm:spPr/>
    </dgm:pt>
    <dgm:pt modelId="{A563FE91-1DEF-42E1-B31E-B52BD6837A4D}" type="pres">
      <dgm:prSet presAssocID="{D5332F48-9BC7-4EE0-806B-B0F05F9587A8}" presName="composite4" presStyleCnt="0"/>
      <dgm:spPr/>
    </dgm:pt>
    <dgm:pt modelId="{127056D6-FDAE-4036-AF42-549B383CFD24}" type="pres">
      <dgm:prSet presAssocID="{D5332F48-9BC7-4EE0-806B-B0F05F9587A8}" presName="background4" presStyleLbl="node4" presStyleIdx="2" presStyleCnt="3"/>
      <dgm:spPr/>
    </dgm:pt>
    <dgm:pt modelId="{52A6B976-E600-4287-B359-6CEB009C14DF}" type="pres">
      <dgm:prSet presAssocID="{D5332F48-9BC7-4EE0-806B-B0F05F9587A8}" presName="text4" presStyleLbl="fgAcc4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28FB07-6E02-4484-AEE5-2673BBFA7725}" type="pres">
      <dgm:prSet presAssocID="{D5332F48-9BC7-4EE0-806B-B0F05F9587A8}" presName="hierChild5" presStyleCnt="0"/>
      <dgm:spPr/>
    </dgm:pt>
  </dgm:ptLst>
  <dgm:cxnLst>
    <dgm:cxn modelId="{0578A946-3487-44D5-8217-61EC99A0A577}" type="presOf" srcId="{BADB69BB-43B4-4B0D-B125-28BF1D815785}" destId="{4A5A1EA2-3D47-4185-8C89-5D1097D1082A}" srcOrd="0" destOrd="0" presId="urn:microsoft.com/office/officeart/2005/8/layout/hierarchy1"/>
    <dgm:cxn modelId="{66B9B1AC-EDD7-4BF2-B9CD-B26F5AB26F7B}" type="presOf" srcId="{F5AECCC6-19AC-4B9D-BC09-AE76AF81EC93}" destId="{CD1977D9-1AA9-425B-8BB6-8D9CDE409239}" srcOrd="0" destOrd="0" presId="urn:microsoft.com/office/officeart/2005/8/layout/hierarchy1"/>
    <dgm:cxn modelId="{5A2A47A0-586A-4369-BC63-DD82BE97597A}" srcId="{0E932113-6094-4637-BB1B-098022C8FCF3}" destId="{D5332F48-9BC7-4EE0-806B-B0F05F9587A8}" srcOrd="0" destOrd="0" parTransId="{4BD22022-14D0-4B25-85EA-D8AFCCD54C76}" sibTransId="{A0AAB931-6E55-4EA0-BE18-EB5E376BB6CD}"/>
    <dgm:cxn modelId="{F31BB33D-0672-45DA-8A32-C24924E53D7F}" type="presOf" srcId="{DD149357-C1B3-4A51-976F-6D35EF86AE84}" destId="{2E3ABF5C-F202-4114-A4D5-1870B559A158}" srcOrd="0" destOrd="0" presId="urn:microsoft.com/office/officeart/2005/8/layout/hierarchy1"/>
    <dgm:cxn modelId="{0F189BE8-2CF7-4F4A-943D-097BBEFE05B8}" type="presOf" srcId="{91E6B1DF-4D16-4857-B7F7-0B401761D6FC}" destId="{FCFFA386-D23A-4939-9D70-FC37D8F08374}" srcOrd="0" destOrd="0" presId="urn:microsoft.com/office/officeart/2005/8/layout/hierarchy1"/>
    <dgm:cxn modelId="{FA21E26E-92D3-4202-8951-F41CAC0BEF54}" srcId="{91AB4A11-6F9D-4F79-AD84-D5ABFE0863A2}" destId="{BADB69BB-43B4-4B0D-B125-28BF1D815785}" srcOrd="0" destOrd="0" parTransId="{245EC39C-C19D-4B5A-BA83-1F106185C1A0}" sibTransId="{CF8020D3-DCEB-4853-918B-F312E619DF0C}"/>
    <dgm:cxn modelId="{D948BFD9-6D98-4CE5-B590-29C0251CC028}" srcId="{5FC33043-ABB6-4AE4-8E02-F2536AD27B96}" destId="{1ADC3C60-93A7-4AD1-860E-2E688E7666A6}" srcOrd="0" destOrd="0" parTransId="{F3FA48B2-71BA-4D47-BEC0-BFD036B3D3B5}" sibTransId="{7D8BBE49-05F6-4718-8887-061C9568F8BF}"/>
    <dgm:cxn modelId="{9570F901-5A39-4C8B-A56A-5F2CD66D55FB}" srcId="{DD149357-C1B3-4A51-976F-6D35EF86AE84}" destId="{F5AECCC6-19AC-4B9D-BC09-AE76AF81EC93}" srcOrd="1" destOrd="0" parTransId="{40BB6798-9506-4CBD-BF94-5CCFA16E7700}" sibTransId="{CF771DDB-098E-48E2-8577-19024D032101}"/>
    <dgm:cxn modelId="{6F64CCA3-3119-40A6-AA43-7078EEF4563C}" type="presOf" srcId="{5FC33043-ABB6-4AE4-8E02-F2536AD27B96}" destId="{4AEC3EA1-6253-40F3-A3E3-622F67BE043A}" srcOrd="0" destOrd="0" presId="urn:microsoft.com/office/officeart/2005/8/layout/hierarchy1"/>
    <dgm:cxn modelId="{136E11A3-0E26-4F40-984A-74712E1BA501}" srcId="{BADB69BB-43B4-4B0D-B125-28BF1D815785}" destId="{5FC33043-ABB6-4AE4-8E02-F2536AD27B96}" srcOrd="0" destOrd="0" parTransId="{A15EA388-733A-4D14-BC0F-4A6914903FCB}" sibTransId="{88EA91A3-6755-408B-9C90-776FE57C5D2F}"/>
    <dgm:cxn modelId="{0D89FFC6-6DC4-403E-AAEA-618D98444A4E}" type="presOf" srcId="{4BD22022-14D0-4B25-85EA-D8AFCCD54C76}" destId="{76567AD4-6338-48CC-80AD-BEC02ED341F6}" srcOrd="0" destOrd="0" presId="urn:microsoft.com/office/officeart/2005/8/layout/hierarchy1"/>
    <dgm:cxn modelId="{8FB3C353-443E-4566-A4D5-C3633ADBDE17}" srcId="{5FC33043-ABB6-4AE4-8E02-F2536AD27B96}" destId="{0E932113-6094-4637-BB1B-098022C8FCF3}" srcOrd="2" destOrd="0" parTransId="{B9CEBDDB-A2E7-47D5-B441-83267DA25A4A}" sibTransId="{3395DA9F-9E53-4948-90C4-16A3CE2697C8}"/>
    <dgm:cxn modelId="{348E99AA-77DD-46DD-97C6-8B6D47450985}" type="presOf" srcId="{0E932113-6094-4637-BB1B-098022C8FCF3}" destId="{C0615F3C-68A7-479D-9968-E9460215A451}" srcOrd="0" destOrd="0" presId="urn:microsoft.com/office/officeart/2005/8/layout/hierarchy1"/>
    <dgm:cxn modelId="{AC4076B8-0FAB-4B07-92B5-F19D95BD8439}" type="presOf" srcId="{F3FA48B2-71BA-4D47-BEC0-BFD036B3D3B5}" destId="{099CAF11-5187-433D-9557-7C2C868DB46A}" srcOrd="0" destOrd="0" presId="urn:microsoft.com/office/officeart/2005/8/layout/hierarchy1"/>
    <dgm:cxn modelId="{E7904239-5A3C-4C73-89D4-83F4BD4A0406}" type="presOf" srcId="{B9CEBDDB-A2E7-47D5-B441-83267DA25A4A}" destId="{1D10F27E-65E2-4590-82AF-7AC3E8D34229}" srcOrd="0" destOrd="0" presId="urn:microsoft.com/office/officeart/2005/8/layout/hierarchy1"/>
    <dgm:cxn modelId="{AFCEA89B-E9DF-4CF2-9CE9-8E5088F963B6}" type="presOf" srcId="{40BB6798-9506-4CBD-BF94-5CCFA16E7700}" destId="{FB5BD3D2-C30C-416B-BFB8-22E5BFC7ED00}" srcOrd="0" destOrd="0" presId="urn:microsoft.com/office/officeart/2005/8/layout/hierarchy1"/>
    <dgm:cxn modelId="{D1E74A74-DD36-4B63-85FE-F197E983E080}" type="presOf" srcId="{1ADC3C60-93A7-4AD1-860E-2E688E7666A6}" destId="{7907533F-9813-4F80-A74B-FACD158CF0B1}" srcOrd="0" destOrd="0" presId="urn:microsoft.com/office/officeart/2005/8/layout/hierarchy1"/>
    <dgm:cxn modelId="{8CA68D0C-EBA8-464F-9D68-C07987B57000}" type="presOf" srcId="{66E35F91-3BA0-44A2-AA8B-655026B7580E}" destId="{2BF4C876-FA7B-46FA-9752-41EE624C59B8}" srcOrd="0" destOrd="0" presId="urn:microsoft.com/office/officeart/2005/8/layout/hierarchy1"/>
    <dgm:cxn modelId="{657B3058-FFE1-4731-B913-85E457EF88C1}" type="presOf" srcId="{6C38B628-7E8B-4005-B47E-DC088EA370DB}" destId="{367A93FD-CBB3-4238-8353-28C0C2B16CD5}" srcOrd="0" destOrd="0" presId="urn:microsoft.com/office/officeart/2005/8/layout/hierarchy1"/>
    <dgm:cxn modelId="{EB99B1E0-CDD9-41B7-B472-A2B820D3ACC0}" type="presOf" srcId="{A15EA388-733A-4D14-BC0F-4A6914903FCB}" destId="{66669FDA-5F03-4EB7-A50A-8CDDAEDDFD45}" srcOrd="0" destOrd="0" presId="urn:microsoft.com/office/officeart/2005/8/layout/hierarchy1"/>
    <dgm:cxn modelId="{7EBA7381-E0E3-4B33-90BF-E424ED3AA3C5}" type="presOf" srcId="{91AB4A11-6F9D-4F79-AD84-D5ABFE0863A2}" destId="{2D09EB00-8928-4415-BE1F-8EEC2B1698DC}" srcOrd="0" destOrd="0" presId="urn:microsoft.com/office/officeart/2005/8/layout/hierarchy1"/>
    <dgm:cxn modelId="{47A5F70A-7849-4D44-B7BA-5710C51735A2}" type="presOf" srcId="{D5332F48-9BC7-4EE0-806B-B0F05F9587A8}" destId="{52A6B976-E600-4287-B359-6CEB009C14DF}" srcOrd="0" destOrd="0" presId="urn:microsoft.com/office/officeart/2005/8/layout/hierarchy1"/>
    <dgm:cxn modelId="{641EB81C-AA20-4729-8357-9DE6793DE139}" srcId="{5FC33043-ABB6-4AE4-8E02-F2536AD27B96}" destId="{DD149357-C1B3-4A51-976F-6D35EF86AE84}" srcOrd="1" destOrd="0" parTransId="{66E35F91-3BA0-44A2-AA8B-655026B7580E}" sibTransId="{679C5260-4E5D-4C33-B3ED-13C293ECCCA3}"/>
    <dgm:cxn modelId="{019FB907-AF27-4238-AEBE-CA994196EB34}" srcId="{DD149357-C1B3-4A51-976F-6D35EF86AE84}" destId="{6C38B628-7E8B-4005-B47E-DC088EA370DB}" srcOrd="0" destOrd="0" parTransId="{91E6B1DF-4D16-4857-B7F7-0B401761D6FC}" sibTransId="{5FAA40BD-C3F6-4DF7-87FC-82EE9623C11E}"/>
    <dgm:cxn modelId="{74C17E04-AE22-4769-A894-1B90A96A1666}" type="presParOf" srcId="{2D09EB00-8928-4415-BE1F-8EEC2B1698DC}" destId="{C5AB8B1B-E116-44A7-9759-F477EF4980E2}" srcOrd="0" destOrd="0" presId="urn:microsoft.com/office/officeart/2005/8/layout/hierarchy1"/>
    <dgm:cxn modelId="{C9F9076F-34F1-4AF0-8951-109A35A8E9B5}" type="presParOf" srcId="{C5AB8B1B-E116-44A7-9759-F477EF4980E2}" destId="{0B3900F7-6665-405D-B32D-2FAC6D34C470}" srcOrd="0" destOrd="0" presId="urn:microsoft.com/office/officeart/2005/8/layout/hierarchy1"/>
    <dgm:cxn modelId="{AB8877FC-6C37-470E-8CDD-641B49752FD4}" type="presParOf" srcId="{0B3900F7-6665-405D-B32D-2FAC6D34C470}" destId="{9B8192AF-29E0-4F68-8CB2-896DD71A0CA0}" srcOrd="0" destOrd="0" presId="urn:microsoft.com/office/officeart/2005/8/layout/hierarchy1"/>
    <dgm:cxn modelId="{77C019CA-A0C8-49DA-A025-A7DE673E1248}" type="presParOf" srcId="{0B3900F7-6665-405D-B32D-2FAC6D34C470}" destId="{4A5A1EA2-3D47-4185-8C89-5D1097D1082A}" srcOrd="1" destOrd="0" presId="urn:microsoft.com/office/officeart/2005/8/layout/hierarchy1"/>
    <dgm:cxn modelId="{5EC185A6-CEDB-4D0C-95E9-E122D3410CBA}" type="presParOf" srcId="{C5AB8B1B-E116-44A7-9759-F477EF4980E2}" destId="{A95215D8-CAFD-4837-8CD5-059BC3639C1F}" srcOrd="1" destOrd="0" presId="urn:microsoft.com/office/officeart/2005/8/layout/hierarchy1"/>
    <dgm:cxn modelId="{82BB974C-71D3-4958-B5A9-420A89BE2597}" type="presParOf" srcId="{A95215D8-CAFD-4837-8CD5-059BC3639C1F}" destId="{66669FDA-5F03-4EB7-A50A-8CDDAEDDFD45}" srcOrd="0" destOrd="0" presId="urn:microsoft.com/office/officeart/2005/8/layout/hierarchy1"/>
    <dgm:cxn modelId="{2A18172A-64D3-4434-9888-F5087B5E787D}" type="presParOf" srcId="{A95215D8-CAFD-4837-8CD5-059BC3639C1F}" destId="{CD3F746D-6A25-4B62-B296-61A2A701F89D}" srcOrd="1" destOrd="0" presId="urn:microsoft.com/office/officeart/2005/8/layout/hierarchy1"/>
    <dgm:cxn modelId="{17584E0B-2B24-466A-AD06-FFA53B17FAC4}" type="presParOf" srcId="{CD3F746D-6A25-4B62-B296-61A2A701F89D}" destId="{2E4D64B0-770C-420B-A476-0777D7A77280}" srcOrd="0" destOrd="0" presId="urn:microsoft.com/office/officeart/2005/8/layout/hierarchy1"/>
    <dgm:cxn modelId="{20FF82F1-696C-482B-A54B-BDB46FFA7C63}" type="presParOf" srcId="{2E4D64B0-770C-420B-A476-0777D7A77280}" destId="{0D2417DD-40A9-4B1B-8F77-C9E3A3739B6A}" srcOrd="0" destOrd="0" presId="urn:microsoft.com/office/officeart/2005/8/layout/hierarchy1"/>
    <dgm:cxn modelId="{71F24D04-6516-43D2-89E1-40B7824AD2D3}" type="presParOf" srcId="{2E4D64B0-770C-420B-A476-0777D7A77280}" destId="{4AEC3EA1-6253-40F3-A3E3-622F67BE043A}" srcOrd="1" destOrd="0" presId="urn:microsoft.com/office/officeart/2005/8/layout/hierarchy1"/>
    <dgm:cxn modelId="{6E4E8758-9CEC-47FC-9590-8567355BFDAB}" type="presParOf" srcId="{CD3F746D-6A25-4B62-B296-61A2A701F89D}" destId="{2CB36056-97DC-435E-807F-E958F26A4AAE}" srcOrd="1" destOrd="0" presId="urn:microsoft.com/office/officeart/2005/8/layout/hierarchy1"/>
    <dgm:cxn modelId="{8459E8C2-1571-4ADF-B165-7EC39D7C429F}" type="presParOf" srcId="{2CB36056-97DC-435E-807F-E958F26A4AAE}" destId="{099CAF11-5187-433D-9557-7C2C868DB46A}" srcOrd="0" destOrd="0" presId="urn:microsoft.com/office/officeart/2005/8/layout/hierarchy1"/>
    <dgm:cxn modelId="{755E6F61-8249-46EA-AD0F-D3DE3E25E7E5}" type="presParOf" srcId="{2CB36056-97DC-435E-807F-E958F26A4AAE}" destId="{2A0A8884-BBC7-4506-A369-CC9531D9CB88}" srcOrd="1" destOrd="0" presId="urn:microsoft.com/office/officeart/2005/8/layout/hierarchy1"/>
    <dgm:cxn modelId="{3FF964B4-64F5-48DC-A81F-905DFE1016DE}" type="presParOf" srcId="{2A0A8884-BBC7-4506-A369-CC9531D9CB88}" destId="{0BB1055D-C8D5-43EC-949E-47B2002F58C3}" srcOrd="0" destOrd="0" presId="urn:microsoft.com/office/officeart/2005/8/layout/hierarchy1"/>
    <dgm:cxn modelId="{0963A6DB-B1E0-49D9-AC97-B3350FBA9EF0}" type="presParOf" srcId="{0BB1055D-C8D5-43EC-949E-47B2002F58C3}" destId="{2E687AB4-0220-41FF-A322-BF30C7B5942B}" srcOrd="0" destOrd="0" presId="urn:microsoft.com/office/officeart/2005/8/layout/hierarchy1"/>
    <dgm:cxn modelId="{4A38E5D5-7D19-485F-9EC1-F0892A5E7195}" type="presParOf" srcId="{0BB1055D-C8D5-43EC-949E-47B2002F58C3}" destId="{7907533F-9813-4F80-A74B-FACD158CF0B1}" srcOrd="1" destOrd="0" presId="urn:microsoft.com/office/officeart/2005/8/layout/hierarchy1"/>
    <dgm:cxn modelId="{18309215-BEAB-4FBC-94F3-577212ABA31C}" type="presParOf" srcId="{2A0A8884-BBC7-4506-A369-CC9531D9CB88}" destId="{E597B1E8-19BB-4BE7-A00A-43F9D11917C4}" srcOrd="1" destOrd="0" presId="urn:microsoft.com/office/officeart/2005/8/layout/hierarchy1"/>
    <dgm:cxn modelId="{52371F2C-2BFF-4551-92A7-5E94C6088570}" type="presParOf" srcId="{2CB36056-97DC-435E-807F-E958F26A4AAE}" destId="{2BF4C876-FA7B-46FA-9752-41EE624C59B8}" srcOrd="2" destOrd="0" presId="urn:microsoft.com/office/officeart/2005/8/layout/hierarchy1"/>
    <dgm:cxn modelId="{C21AB694-7B3D-4602-844D-D0567A717EC2}" type="presParOf" srcId="{2CB36056-97DC-435E-807F-E958F26A4AAE}" destId="{92AA9BF4-4F1A-4A40-9CCB-20B1683D0E89}" srcOrd="3" destOrd="0" presId="urn:microsoft.com/office/officeart/2005/8/layout/hierarchy1"/>
    <dgm:cxn modelId="{D771454F-1F1C-4C1E-B729-1B06FE3212DA}" type="presParOf" srcId="{92AA9BF4-4F1A-4A40-9CCB-20B1683D0E89}" destId="{74A755D2-F935-4D00-A7F2-5AA835CF8CB4}" srcOrd="0" destOrd="0" presId="urn:microsoft.com/office/officeart/2005/8/layout/hierarchy1"/>
    <dgm:cxn modelId="{881DA4DC-CC3F-415A-96B4-EEB877094647}" type="presParOf" srcId="{74A755D2-F935-4D00-A7F2-5AA835CF8CB4}" destId="{5AEAB063-8990-401B-B462-82F174D96111}" srcOrd="0" destOrd="0" presId="urn:microsoft.com/office/officeart/2005/8/layout/hierarchy1"/>
    <dgm:cxn modelId="{E3E3594C-7262-4AAC-9E95-48F75BD31E6C}" type="presParOf" srcId="{74A755D2-F935-4D00-A7F2-5AA835CF8CB4}" destId="{2E3ABF5C-F202-4114-A4D5-1870B559A158}" srcOrd="1" destOrd="0" presId="urn:microsoft.com/office/officeart/2005/8/layout/hierarchy1"/>
    <dgm:cxn modelId="{F19D2C54-7231-4CE4-BC38-BA809E4797B7}" type="presParOf" srcId="{92AA9BF4-4F1A-4A40-9CCB-20B1683D0E89}" destId="{F52D2F56-C629-4435-BC40-56698AB61639}" srcOrd="1" destOrd="0" presId="urn:microsoft.com/office/officeart/2005/8/layout/hierarchy1"/>
    <dgm:cxn modelId="{645B79DF-3579-4E07-A50A-C47D75CCDA16}" type="presParOf" srcId="{F52D2F56-C629-4435-BC40-56698AB61639}" destId="{FCFFA386-D23A-4939-9D70-FC37D8F08374}" srcOrd="0" destOrd="0" presId="urn:microsoft.com/office/officeart/2005/8/layout/hierarchy1"/>
    <dgm:cxn modelId="{4ECE1517-F17C-44CE-9DC6-CFBDE784697C}" type="presParOf" srcId="{F52D2F56-C629-4435-BC40-56698AB61639}" destId="{02789579-428A-4EBF-84C2-532F6CF2F6A4}" srcOrd="1" destOrd="0" presId="urn:microsoft.com/office/officeart/2005/8/layout/hierarchy1"/>
    <dgm:cxn modelId="{50AC6AD5-29EB-4653-AD81-AACAABCFF1B2}" type="presParOf" srcId="{02789579-428A-4EBF-84C2-532F6CF2F6A4}" destId="{4C3474A8-EF40-4D4A-B330-104E94B7A4BF}" srcOrd="0" destOrd="0" presId="urn:microsoft.com/office/officeart/2005/8/layout/hierarchy1"/>
    <dgm:cxn modelId="{4591BF9E-5D8D-40C1-B24E-A6A38F28D36E}" type="presParOf" srcId="{4C3474A8-EF40-4D4A-B330-104E94B7A4BF}" destId="{26C33D38-E3CC-411B-A3E0-DBB6EA4C7A32}" srcOrd="0" destOrd="0" presId="urn:microsoft.com/office/officeart/2005/8/layout/hierarchy1"/>
    <dgm:cxn modelId="{C58545CB-1192-4AEB-977B-937A7ECCDBA1}" type="presParOf" srcId="{4C3474A8-EF40-4D4A-B330-104E94B7A4BF}" destId="{367A93FD-CBB3-4238-8353-28C0C2B16CD5}" srcOrd="1" destOrd="0" presId="urn:microsoft.com/office/officeart/2005/8/layout/hierarchy1"/>
    <dgm:cxn modelId="{BC0A9F4F-4FB6-4599-86CE-18C1B1BDC4DC}" type="presParOf" srcId="{02789579-428A-4EBF-84C2-532F6CF2F6A4}" destId="{CE3E62EF-4584-4A9A-AC5B-49A0B5639D8F}" srcOrd="1" destOrd="0" presId="urn:microsoft.com/office/officeart/2005/8/layout/hierarchy1"/>
    <dgm:cxn modelId="{AC30AEBE-B7D0-4DDE-9C40-49CBD8F7F93D}" type="presParOf" srcId="{F52D2F56-C629-4435-BC40-56698AB61639}" destId="{FB5BD3D2-C30C-416B-BFB8-22E5BFC7ED00}" srcOrd="2" destOrd="0" presId="urn:microsoft.com/office/officeart/2005/8/layout/hierarchy1"/>
    <dgm:cxn modelId="{1B7B8036-F273-4182-ABDD-5B685DF7311F}" type="presParOf" srcId="{F52D2F56-C629-4435-BC40-56698AB61639}" destId="{F05D7B00-06E3-4F2C-A626-F6018279763A}" srcOrd="3" destOrd="0" presId="urn:microsoft.com/office/officeart/2005/8/layout/hierarchy1"/>
    <dgm:cxn modelId="{D3AC8CED-4888-485C-B47E-3DD3447B58F4}" type="presParOf" srcId="{F05D7B00-06E3-4F2C-A626-F6018279763A}" destId="{58424628-9596-4E2D-8187-2EEAFEA1C559}" srcOrd="0" destOrd="0" presId="urn:microsoft.com/office/officeart/2005/8/layout/hierarchy1"/>
    <dgm:cxn modelId="{0ED68EFA-F699-4272-89DF-1370E3CF2E64}" type="presParOf" srcId="{58424628-9596-4E2D-8187-2EEAFEA1C559}" destId="{ADD84180-1728-4807-BDFD-E089E7405318}" srcOrd="0" destOrd="0" presId="urn:microsoft.com/office/officeart/2005/8/layout/hierarchy1"/>
    <dgm:cxn modelId="{D140507D-2424-448D-AC8A-72C0621F11C8}" type="presParOf" srcId="{58424628-9596-4E2D-8187-2EEAFEA1C559}" destId="{CD1977D9-1AA9-425B-8BB6-8D9CDE409239}" srcOrd="1" destOrd="0" presId="urn:microsoft.com/office/officeart/2005/8/layout/hierarchy1"/>
    <dgm:cxn modelId="{EA54E4DD-B6EA-43B1-AD02-82ABE82FD95E}" type="presParOf" srcId="{F05D7B00-06E3-4F2C-A626-F6018279763A}" destId="{FC2E9144-1D0A-4B8D-88CC-24E2BC5233EE}" srcOrd="1" destOrd="0" presId="urn:microsoft.com/office/officeart/2005/8/layout/hierarchy1"/>
    <dgm:cxn modelId="{17BDC6ED-C0F9-4B03-8B2B-C3412B8FFC85}" type="presParOf" srcId="{2CB36056-97DC-435E-807F-E958F26A4AAE}" destId="{1D10F27E-65E2-4590-82AF-7AC3E8D34229}" srcOrd="4" destOrd="0" presId="urn:microsoft.com/office/officeart/2005/8/layout/hierarchy1"/>
    <dgm:cxn modelId="{04549127-805B-4EC0-AA2C-3291C4CB2679}" type="presParOf" srcId="{2CB36056-97DC-435E-807F-E958F26A4AAE}" destId="{45C84224-49F9-4A35-8A12-2A690E934D06}" srcOrd="5" destOrd="0" presId="urn:microsoft.com/office/officeart/2005/8/layout/hierarchy1"/>
    <dgm:cxn modelId="{A667587D-B740-4A7D-83C1-08C0AC809C8F}" type="presParOf" srcId="{45C84224-49F9-4A35-8A12-2A690E934D06}" destId="{050FBF85-0CEF-4DEE-8F60-359A02318FFB}" srcOrd="0" destOrd="0" presId="urn:microsoft.com/office/officeart/2005/8/layout/hierarchy1"/>
    <dgm:cxn modelId="{91290535-985D-40C3-97C4-2EBFF829168E}" type="presParOf" srcId="{050FBF85-0CEF-4DEE-8F60-359A02318FFB}" destId="{7DA3FB41-B54C-48A5-B9BB-2E79EF759DDC}" srcOrd="0" destOrd="0" presId="urn:microsoft.com/office/officeart/2005/8/layout/hierarchy1"/>
    <dgm:cxn modelId="{27ADA5B6-05D5-419A-9385-DD6BECD31AF7}" type="presParOf" srcId="{050FBF85-0CEF-4DEE-8F60-359A02318FFB}" destId="{C0615F3C-68A7-479D-9968-E9460215A451}" srcOrd="1" destOrd="0" presId="urn:microsoft.com/office/officeart/2005/8/layout/hierarchy1"/>
    <dgm:cxn modelId="{AA88AB0D-049F-4583-A1EC-10B2CE174C3D}" type="presParOf" srcId="{45C84224-49F9-4A35-8A12-2A690E934D06}" destId="{74C03577-536C-4104-9D45-512130BC7C3F}" srcOrd="1" destOrd="0" presId="urn:microsoft.com/office/officeart/2005/8/layout/hierarchy1"/>
    <dgm:cxn modelId="{F316734B-D136-43DF-85D2-523649087611}" type="presParOf" srcId="{74C03577-536C-4104-9D45-512130BC7C3F}" destId="{76567AD4-6338-48CC-80AD-BEC02ED341F6}" srcOrd="0" destOrd="0" presId="urn:microsoft.com/office/officeart/2005/8/layout/hierarchy1"/>
    <dgm:cxn modelId="{4F67CF49-272B-4DE0-B96F-57D01077626E}" type="presParOf" srcId="{74C03577-536C-4104-9D45-512130BC7C3F}" destId="{D2507746-935A-402F-9798-3C6A95580960}" srcOrd="1" destOrd="0" presId="urn:microsoft.com/office/officeart/2005/8/layout/hierarchy1"/>
    <dgm:cxn modelId="{130A382C-3243-4C11-8357-026F64545C66}" type="presParOf" srcId="{D2507746-935A-402F-9798-3C6A95580960}" destId="{A563FE91-1DEF-42E1-B31E-B52BD6837A4D}" srcOrd="0" destOrd="0" presId="urn:microsoft.com/office/officeart/2005/8/layout/hierarchy1"/>
    <dgm:cxn modelId="{F432C8DF-D449-420A-A55D-FB67E78A9E35}" type="presParOf" srcId="{A563FE91-1DEF-42E1-B31E-B52BD6837A4D}" destId="{127056D6-FDAE-4036-AF42-549B383CFD24}" srcOrd="0" destOrd="0" presId="urn:microsoft.com/office/officeart/2005/8/layout/hierarchy1"/>
    <dgm:cxn modelId="{859C99CC-E6CC-4732-BF54-024DEBFCB847}" type="presParOf" srcId="{A563FE91-1DEF-42E1-B31E-B52BD6837A4D}" destId="{52A6B976-E600-4287-B359-6CEB009C14DF}" srcOrd="1" destOrd="0" presId="urn:microsoft.com/office/officeart/2005/8/layout/hierarchy1"/>
    <dgm:cxn modelId="{7B5A3892-AEFC-404D-BBD8-370CA4EC1C42}" type="presParOf" srcId="{D2507746-935A-402F-9798-3C6A95580960}" destId="{8D28FB07-6E02-4484-AEE5-2673BBFA7725}" srcOrd="1" destOrd="0" presId="urn:microsoft.com/office/officeart/2005/8/layout/hierarchy1"/>
  </dgm:cxnLst>
  <dgm:bg>
    <a:effectLst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567AD4-6338-48CC-80AD-BEC02ED341F6}">
      <dsp:nvSpPr>
        <dsp:cNvPr id="0" name=""/>
        <dsp:cNvSpPr/>
      </dsp:nvSpPr>
      <dsp:spPr>
        <a:xfrm>
          <a:off x="6462242" y="3455398"/>
          <a:ext cx="91440" cy="4038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388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0F27E-65E2-4590-82AF-7AC3E8D34229}">
      <dsp:nvSpPr>
        <dsp:cNvPr id="0" name=""/>
        <dsp:cNvSpPr/>
      </dsp:nvSpPr>
      <dsp:spPr>
        <a:xfrm>
          <a:off x="4386298" y="2169670"/>
          <a:ext cx="2121664" cy="403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237"/>
              </a:lnTo>
              <a:lnTo>
                <a:pt x="2121664" y="275237"/>
              </a:lnTo>
              <a:lnTo>
                <a:pt x="2121664" y="40388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BD3D2-C30C-416B-BFB8-22E5BFC7ED00}">
      <dsp:nvSpPr>
        <dsp:cNvPr id="0" name=""/>
        <dsp:cNvSpPr/>
      </dsp:nvSpPr>
      <dsp:spPr>
        <a:xfrm>
          <a:off x="3961965" y="3455398"/>
          <a:ext cx="848665" cy="403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237"/>
              </a:lnTo>
              <a:lnTo>
                <a:pt x="848665" y="275237"/>
              </a:lnTo>
              <a:lnTo>
                <a:pt x="848665" y="40388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FFA386-D23A-4939-9D70-FC37D8F08374}">
      <dsp:nvSpPr>
        <dsp:cNvPr id="0" name=""/>
        <dsp:cNvSpPr/>
      </dsp:nvSpPr>
      <dsp:spPr>
        <a:xfrm>
          <a:off x="3113299" y="3455398"/>
          <a:ext cx="848665" cy="403887"/>
        </a:xfrm>
        <a:custGeom>
          <a:avLst/>
          <a:gdLst/>
          <a:ahLst/>
          <a:cxnLst/>
          <a:rect l="0" t="0" r="0" b="0"/>
          <a:pathLst>
            <a:path>
              <a:moveTo>
                <a:pt x="848665" y="0"/>
              </a:moveTo>
              <a:lnTo>
                <a:pt x="848665" y="275237"/>
              </a:lnTo>
              <a:lnTo>
                <a:pt x="0" y="275237"/>
              </a:lnTo>
              <a:lnTo>
                <a:pt x="0" y="40388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F4C876-FA7B-46FA-9752-41EE624C59B8}">
      <dsp:nvSpPr>
        <dsp:cNvPr id="0" name=""/>
        <dsp:cNvSpPr/>
      </dsp:nvSpPr>
      <dsp:spPr>
        <a:xfrm>
          <a:off x="3961965" y="2169670"/>
          <a:ext cx="424332" cy="403887"/>
        </a:xfrm>
        <a:custGeom>
          <a:avLst/>
          <a:gdLst/>
          <a:ahLst/>
          <a:cxnLst/>
          <a:rect l="0" t="0" r="0" b="0"/>
          <a:pathLst>
            <a:path>
              <a:moveTo>
                <a:pt x="424332" y="0"/>
              </a:moveTo>
              <a:lnTo>
                <a:pt x="424332" y="275237"/>
              </a:lnTo>
              <a:lnTo>
                <a:pt x="0" y="275237"/>
              </a:lnTo>
              <a:lnTo>
                <a:pt x="0" y="40388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9CAF11-5187-433D-9557-7C2C868DB46A}">
      <dsp:nvSpPr>
        <dsp:cNvPr id="0" name=""/>
        <dsp:cNvSpPr/>
      </dsp:nvSpPr>
      <dsp:spPr>
        <a:xfrm>
          <a:off x="2264633" y="2169670"/>
          <a:ext cx="2121664" cy="403887"/>
        </a:xfrm>
        <a:custGeom>
          <a:avLst/>
          <a:gdLst/>
          <a:ahLst/>
          <a:cxnLst/>
          <a:rect l="0" t="0" r="0" b="0"/>
          <a:pathLst>
            <a:path>
              <a:moveTo>
                <a:pt x="2121664" y="0"/>
              </a:moveTo>
              <a:lnTo>
                <a:pt x="2121664" y="275237"/>
              </a:lnTo>
              <a:lnTo>
                <a:pt x="0" y="275237"/>
              </a:lnTo>
              <a:lnTo>
                <a:pt x="0" y="403887"/>
              </a:lnTo>
            </a:path>
          </a:pathLst>
        </a:custGeom>
        <a:noFill/>
        <a:ln w="19050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66669FDA-5F03-4EB7-A50A-8CDDAEDDFD45}">
      <dsp:nvSpPr>
        <dsp:cNvPr id="0" name=""/>
        <dsp:cNvSpPr/>
      </dsp:nvSpPr>
      <dsp:spPr>
        <a:xfrm>
          <a:off x="4340578" y="883941"/>
          <a:ext cx="91440" cy="4038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38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192AF-29E0-4F68-8CB2-896DD71A0CA0}">
      <dsp:nvSpPr>
        <dsp:cNvPr id="0" name=""/>
        <dsp:cNvSpPr/>
      </dsp:nvSpPr>
      <dsp:spPr>
        <a:xfrm>
          <a:off x="3691935" y="2101"/>
          <a:ext cx="1388725" cy="8818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A1EA2-3D47-4185-8C89-5D1097D1082A}">
      <dsp:nvSpPr>
        <dsp:cNvPr id="0" name=""/>
        <dsp:cNvSpPr/>
      </dsp:nvSpPr>
      <dsp:spPr>
        <a:xfrm>
          <a:off x="3846238" y="148688"/>
          <a:ext cx="1388725" cy="881840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Руководитель организации (Ректор)</a:t>
          </a:r>
        </a:p>
      </dsp:txBody>
      <dsp:txXfrm>
        <a:off x="3846238" y="148688"/>
        <a:ext cx="1388725" cy="881840"/>
      </dsp:txXfrm>
    </dsp:sp>
    <dsp:sp modelId="{0D2417DD-40A9-4B1B-8F77-C9E3A3739B6A}">
      <dsp:nvSpPr>
        <dsp:cNvPr id="0" name=""/>
        <dsp:cNvSpPr/>
      </dsp:nvSpPr>
      <dsp:spPr>
        <a:xfrm>
          <a:off x="3691935" y="1287829"/>
          <a:ext cx="1388725" cy="8818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C3EA1-6253-40F3-A3E3-622F67BE043A}">
      <dsp:nvSpPr>
        <dsp:cNvPr id="0" name=""/>
        <dsp:cNvSpPr/>
      </dsp:nvSpPr>
      <dsp:spPr>
        <a:xfrm>
          <a:off x="3846238" y="1434417"/>
          <a:ext cx="1388725" cy="881840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Руководитель проекта (зав. ЦНИЛ)</a:t>
          </a:r>
        </a:p>
      </dsp:txBody>
      <dsp:txXfrm>
        <a:off x="3846238" y="1434417"/>
        <a:ext cx="1388725" cy="881840"/>
      </dsp:txXfrm>
    </dsp:sp>
    <dsp:sp modelId="{2E687AB4-0220-41FF-A322-BF30C7B5942B}">
      <dsp:nvSpPr>
        <dsp:cNvPr id="0" name=""/>
        <dsp:cNvSpPr/>
      </dsp:nvSpPr>
      <dsp:spPr>
        <a:xfrm>
          <a:off x="1570271" y="2573557"/>
          <a:ext cx="1388725" cy="8818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7533F-9813-4F80-A74B-FACD158CF0B1}">
      <dsp:nvSpPr>
        <dsp:cNvPr id="0" name=""/>
        <dsp:cNvSpPr/>
      </dsp:nvSpPr>
      <dsp:spPr>
        <a:xfrm>
          <a:off x="1724574" y="2720145"/>
          <a:ext cx="1388725" cy="881840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Менеджер (патентная и изобретательская работа)</a:t>
          </a:r>
        </a:p>
      </dsp:txBody>
      <dsp:txXfrm>
        <a:off x="1724574" y="2720145"/>
        <a:ext cx="1388725" cy="881840"/>
      </dsp:txXfrm>
    </dsp:sp>
    <dsp:sp modelId="{5AEAB063-8990-401B-B462-82F174D96111}">
      <dsp:nvSpPr>
        <dsp:cNvPr id="0" name=""/>
        <dsp:cNvSpPr/>
      </dsp:nvSpPr>
      <dsp:spPr>
        <a:xfrm>
          <a:off x="3267602" y="2573557"/>
          <a:ext cx="1388725" cy="8818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ABF5C-F202-4114-A4D5-1870B559A158}">
      <dsp:nvSpPr>
        <dsp:cNvPr id="0" name=""/>
        <dsp:cNvSpPr/>
      </dsp:nvSpPr>
      <dsp:spPr>
        <a:xfrm>
          <a:off x="3421905" y="2720145"/>
          <a:ext cx="1388725" cy="881840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Менеджер проекта (с.н.с. ЦНИЛ)</a:t>
          </a:r>
        </a:p>
      </dsp:txBody>
      <dsp:txXfrm>
        <a:off x="3421905" y="2720145"/>
        <a:ext cx="1388725" cy="881840"/>
      </dsp:txXfrm>
    </dsp:sp>
    <dsp:sp modelId="{26C33D38-E3CC-411B-A3E0-DBB6EA4C7A32}">
      <dsp:nvSpPr>
        <dsp:cNvPr id="0" name=""/>
        <dsp:cNvSpPr/>
      </dsp:nvSpPr>
      <dsp:spPr>
        <a:xfrm>
          <a:off x="2418936" y="3859286"/>
          <a:ext cx="1388725" cy="8818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A93FD-CBB3-4238-8353-28C0C2B16CD5}">
      <dsp:nvSpPr>
        <dsp:cNvPr id="0" name=""/>
        <dsp:cNvSpPr/>
      </dsp:nvSpPr>
      <dsp:spPr>
        <a:xfrm>
          <a:off x="2573239" y="4005874"/>
          <a:ext cx="1388725" cy="881840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Технический исполнитель </a:t>
          </a:r>
          <a:r>
            <a:rPr lang="ru-RU" sz="1200" b="1" kern="1200"/>
            <a:t>1</a:t>
          </a:r>
          <a:r>
            <a:rPr lang="ru-RU" sz="1200" kern="1200"/>
            <a:t> проекта (м.н.с.) </a:t>
          </a:r>
        </a:p>
      </dsp:txBody>
      <dsp:txXfrm>
        <a:off x="2573239" y="4005874"/>
        <a:ext cx="1388725" cy="881840"/>
      </dsp:txXfrm>
    </dsp:sp>
    <dsp:sp modelId="{ADD84180-1728-4807-BDFD-E089E7405318}">
      <dsp:nvSpPr>
        <dsp:cNvPr id="0" name=""/>
        <dsp:cNvSpPr/>
      </dsp:nvSpPr>
      <dsp:spPr>
        <a:xfrm>
          <a:off x="4116268" y="3859286"/>
          <a:ext cx="1388725" cy="8818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1977D9-1AA9-425B-8BB6-8D9CDE409239}">
      <dsp:nvSpPr>
        <dsp:cNvPr id="0" name=""/>
        <dsp:cNvSpPr/>
      </dsp:nvSpPr>
      <dsp:spPr>
        <a:xfrm>
          <a:off x="4270570" y="4005874"/>
          <a:ext cx="1388725" cy="881840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Технический исполнитель </a:t>
          </a:r>
          <a:r>
            <a:rPr lang="ru-RU" sz="1200" b="1" kern="1200"/>
            <a:t>2 </a:t>
          </a:r>
          <a:r>
            <a:rPr lang="ru-RU" sz="1200" kern="1200"/>
            <a:t>проекта (м.н.с.)</a:t>
          </a:r>
        </a:p>
      </dsp:txBody>
      <dsp:txXfrm>
        <a:off x="4270570" y="4005874"/>
        <a:ext cx="1388725" cy="881840"/>
      </dsp:txXfrm>
    </dsp:sp>
    <dsp:sp modelId="{7DA3FB41-B54C-48A5-B9BB-2E79EF759DDC}">
      <dsp:nvSpPr>
        <dsp:cNvPr id="0" name=""/>
        <dsp:cNvSpPr/>
      </dsp:nvSpPr>
      <dsp:spPr>
        <a:xfrm>
          <a:off x="5813599" y="2573557"/>
          <a:ext cx="1388725" cy="8818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15F3C-68A7-479D-9968-E9460215A451}">
      <dsp:nvSpPr>
        <dsp:cNvPr id="0" name=""/>
        <dsp:cNvSpPr/>
      </dsp:nvSpPr>
      <dsp:spPr>
        <a:xfrm>
          <a:off x="5967902" y="2720145"/>
          <a:ext cx="1388725" cy="881840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Руководитель клинической части исследования</a:t>
          </a:r>
        </a:p>
      </dsp:txBody>
      <dsp:txXfrm>
        <a:off x="5967902" y="2720145"/>
        <a:ext cx="1388725" cy="881840"/>
      </dsp:txXfrm>
    </dsp:sp>
    <dsp:sp modelId="{127056D6-FDAE-4036-AF42-549B383CFD24}">
      <dsp:nvSpPr>
        <dsp:cNvPr id="0" name=""/>
        <dsp:cNvSpPr/>
      </dsp:nvSpPr>
      <dsp:spPr>
        <a:xfrm>
          <a:off x="5813599" y="3859286"/>
          <a:ext cx="1388725" cy="8818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6B976-E600-4287-B359-6CEB009C14DF}">
      <dsp:nvSpPr>
        <dsp:cNvPr id="0" name=""/>
        <dsp:cNvSpPr/>
      </dsp:nvSpPr>
      <dsp:spPr>
        <a:xfrm>
          <a:off x="5967902" y="4005874"/>
          <a:ext cx="1388725" cy="881840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Клиницисты-исполнители</a:t>
          </a:r>
        </a:p>
      </dsp:txBody>
      <dsp:txXfrm>
        <a:off x="5967902" y="4005874"/>
        <a:ext cx="1388725" cy="881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85796-5A34-46E7-A643-B34FC1BD18EF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9EDD5-58ED-473B-915D-67DD609E9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7565-B4F2-4803-B21F-1946856A3706}" type="datetime1">
              <a:rPr lang="ru-RU" smtClean="0"/>
              <a:pPr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3827-2CD8-485F-A611-2373E2907850}" type="datetime1">
              <a:rPr lang="ru-RU" smtClean="0"/>
              <a:pPr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BF19-265D-4CA3-B571-A5D2273F0C70}" type="datetime1">
              <a:rPr lang="ru-RU" smtClean="0"/>
              <a:pPr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ABBF-8454-4EBD-9890-E8100DC7D5EA}" type="datetime1">
              <a:rPr lang="ru-RU" smtClean="0"/>
              <a:pPr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7864-276A-49F3-8D55-9FC9C793BFCC}" type="datetime1">
              <a:rPr lang="ru-RU" smtClean="0"/>
              <a:pPr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913F-C697-4400-B294-484A520C5B5A}" type="datetime1">
              <a:rPr lang="ru-RU" smtClean="0"/>
              <a:pPr/>
              <a:t>12.07.2023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ABE5-D9CF-45B8-B74C-66A21E1154B4}" type="datetime1">
              <a:rPr lang="ru-RU" smtClean="0"/>
              <a:pPr/>
              <a:t>12.07.2023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5CB9-9D69-4078-9387-4AA02ED238FB}" type="datetime1">
              <a:rPr lang="ru-RU" smtClean="0"/>
              <a:pPr/>
              <a:t>12.07.2023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69568-19E8-42B9-B9CE-680D57BEBB65}" type="datetime1">
              <a:rPr lang="ru-RU" smtClean="0"/>
              <a:pPr/>
              <a:t>12.07.2023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5C2B-8E23-4C15-97E7-8219DE18A5D4}" type="datetime1">
              <a:rPr lang="ru-RU" smtClean="0"/>
              <a:pPr/>
              <a:t>12.07.2023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ACD4-444E-403B-9859-288A5895834E}" type="datetime1">
              <a:rPr lang="ru-RU" smtClean="0"/>
              <a:pPr/>
              <a:t>12.07.2023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59D6B-041E-400B-8921-D13E3689B1B3}" type="datetime1">
              <a:rPr lang="ru-RU" smtClean="0"/>
              <a:pPr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Разработка технологии определения нового клинико-лабораторного маркера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Нетоз-тест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157192"/>
            <a:ext cx="6400800" cy="1032520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Новиков Дмитрий Георгиевич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Заведующий ЦНИЛ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ФГБОУ ВО </a:t>
            </a:r>
            <a:r>
              <a:rPr lang="ru-RU" sz="2000" dirty="0" err="1" smtClean="0">
                <a:solidFill>
                  <a:schemeClr val="tx1"/>
                </a:solidFill>
              </a:rPr>
              <a:t>ОмГМУ</a:t>
            </a:r>
            <a:r>
              <a:rPr lang="ru-RU" sz="2000" dirty="0" smtClean="0">
                <a:solidFill>
                  <a:schemeClr val="tx1"/>
                </a:solidFill>
              </a:rPr>
              <a:t> Минздрава России</a:t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7410" name="Picture 2" descr="https://omsk-osma.ru/files/r/logo/f-stil/logo/logo-cher-bel-OmGMU.png.png"/>
          <p:cNvPicPr>
            <a:picLocks noChangeAspect="1" noChangeArrowheads="1"/>
          </p:cNvPicPr>
          <p:nvPr/>
        </p:nvPicPr>
        <p:blipFill>
          <a:blip r:embed="rId2" cstate="print"/>
          <a:srcRect b="5408"/>
          <a:stretch>
            <a:fillRect/>
          </a:stretch>
        </p:blipFill>
        <p:spPr bwMode="auto">
          <a:xfrm>
            <a:off x="7308304" y="260648"/>
            <a:ext cx="1224136" cy="1296144"/>
          </a:xfrm>
          <a:prstGeom prst="rect">
            <a:avLst/>
          </a:prstGeom>
          <a:noFill/>
        </p:spPr>
      </p:pic>
      <p:pic>
        <p:nvPicPr>
          <p:cNvPr id="1026" name="Picture 2" descr="C:\Users\Ноутбук\Desktop\Проект госплан\Лого ЦД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5280822" cy="1952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60" y="1340768"/>
          <a:ext cx="8136904" cy="407042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736842"/>
                <a:gridCol w="2400062"/>
              </a:tblGrid>
              <a:tr h="59913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ru-RU" sz="2000" b="1" dirty="0"/>
                        <a:t>Наименование статей расходов</a:t>
                      </a:r>
                      <a:endParaRPr lang="ru-RU" sz="18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ru-RU" sz="2000" b="1" dirty="0" smtClean="0"/>
                        <a:t>Сумма, </a:t>
                      </a:r>
                      <a:r>
                        <a:rPr lang="ru-RU" sz="2000" b="1" dirty="0" err="1" smtClean="0"/>
                        <a:t>руб</a:t>
                      </a:r>
                      <a:endParaRPr lang="ru-RU" sz="18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9135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</a:pPr>
                      <a:r>
                        <a:rPr lang="ru-RU" sz="2000"/>
                        <a:t>Расходы на оплату труда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2000" dirty="0"/>
                        <a:t>1 434 </a:t>
                      </a:r>
                      <a:r>
                        <a:rPr lang="ru-RU" sz="2000" dirty="0" smtClean="0"/>
                        <a:t>008,8 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99135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</a:pPr>
                      <a:r>
                        <a:rPr lang="ru-RU" sz="2000" dirty="0"/>
                        <a:t>Страховые платежи (30%)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2000" dirty="0"/>
                        <a:t>430 </a:t>
                      </a:r>
                      <a:r>
                        <a:rPr lang="ru-RU" sz="2000" dirty="0" smtClean="0"/>
                        <a:t>202,6 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99135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</a:pPr>
                      <a:r>
                        <a:rPr lang="ru-RU" sz="2000" dirty="0"/>
                        <a:t>Приобретение материалов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2000" dirty="0" smtClean="0"/>
                        <a:t>967 538,0 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99135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</a:pPr>
                      <a:r>
                        <a:rPr lang="ru-RU" sz="2000"/>
                        <a:t>Приобретение оборудования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2000" dirty="0" smtClean="0"/>
                        <a:t>0,0 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99135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</a:pPr>
                      <a:r>
                        <a:rPr lang="ru-RU" sz="2000"/>
                        <a:t>Прочие расходы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2000" dirty="0"/>
                        <a:t>544 </a:t>
                      </a:r>
                      <a:r>
                        <a:rPr lang="ru-RU" sz="2000" dirty="0" smtClean="0"/>
                        <a:t>757,6 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75616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</a:pPr>
                      <a:r>
                        <a:rPr lang="ru-RU" sz="2000" b="1" dirty="0"/>
                        <a:t>Итого</a:t>
                      </a:r>
                      <a:endParaRPr lang="ru-RU" sz="18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2000" b="1" dirty="0"/>
                        <a:t>3 </a:t>
                      </a:r>
                      <a:r>
                        <a:rPr lang="ru-RU" sz="2000" b="1" dirty="0" smtClean="0"/>
                        <a:t>376 507,1 </a:t>
                      </a:r>
                      <a:endParaRPr lang="ru-RU" sz="18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Расчет </a:t>
            </a:r>
            <a:r>
              <a:rPr lang="ru-RU" sz="4000" dirty="0" smtClean="0"/>
              <a:t>стоимости</a:t>
            </a:r>
            <a:r>
              <a:rPr lang="ru-RU" sz="4000" dirty="0" smtClean="0"/>
              <a:t> проекта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5805264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Источники финансирования: средства грантов РНФ, </a:t>
            </a:r>
          </a:p>
          <a:p>
            <a:r>
              <a:rPr lang="ru-RU" dirty="0" smtClean="0"/>
              <a:t>Собственные средства </a:t>
            </a:r>
            <a:r>
              <a:rPr lang="ru-RU" dirty="0" err="1" smtClean="0"/>
              <a:t>ОмГМУ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План денежных потоков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7" y="836705"/>
          <a:ext cx="8424936" cy="542499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795244"/>
                <a:gridCol w="1814846"/>
                <a:gridCol w="1814846"/>
              </a:tblGrid>
              <a:tr h="37750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Показатели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88" marR="6358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Периоды</a:t>
                      </a:r>
                      <a:endParaRPr lang="ru-RU" sz="12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88" marR="6358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4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1 год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88" marR="63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2 год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88" marR="63588" marT="0" marB="0" anchor="ctr"/>
                </a:tc>
              </a:tr>
              <a:tr h="303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/>
                        <a:t>Инвестиционная деятельность</a:t>
                      </a:r>
                      <a:endParaRPr lang="ru-RU" sz="1200" i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88" marR="63588" marT="0" marB="0" anchor="ctr"/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88" marR="63588" marT="0" marB="0" anchor="ctr"/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88" marR="63588" marT="0" marB="0" anchor="ctr"/>
                </a:tc>
              </a:tr>
              <a:tr h="303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Поступление денежных средств - всего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88" marR="635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1 747 000,9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88" marR="635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1 629 506,1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88" marR="63588" marT="0" marB="0" anchor="ctr"/>
                </a:tc>
              </a:tr>
              <a:tr h="303467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в том числе</a:t>
                      </a: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88" marR="63588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3588" marR="63588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3588" marR="63588" marT="0" marB="0" anchor="ctr"/>
                </a:tc>
              </a:tr>
              <a:tr h="303467">
                <a:tc>
                  <a:txBody>
                    <a:bodyPr/>
                    <a:lstStyle/>
                    <a:p>
                      <a:pPr indent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средства гранта РНФ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88" marR="635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1 632 428,2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88" marR="635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1 406 428,2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88" marR="63588" marT="0" marB="0" anchor="ctr"/>
                </a:tc>
              </a:tr>
              <a:tr h="303467">
                <a:tc>
                  <a:txBody>
                    <a:bodyPr/>
                    <a:lstStyle/>
                    <a:p>
                      <a:pPr indent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собственные средства</a:t>
                      </a: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88" marR="635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114 572,7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88" marR="635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223 078,0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88" marR="63588" marT="0" marB="0" anchor="ctr"/>
                </a:tc>
              </a:tr>
              <a:tr h="303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Выплата денежных средств – всего</a:t>
                      </a: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88" marR="635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1 747 000,9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88" marR="635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 1 629 506,1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88" marR="63588" marT="0" marB="0" anchor="ctr"/>
                </a:tc>
              </a:tr>
              <a:tr h="303467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в том числе</a:t>
                      </a: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88" marR="635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88" marR="635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88" marR="63588" marT="0" marB="0" anchor="ctr"/>
                </a:tc>
              </a:tr>
              <a:tr h="303467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оплата труда</a:t>
                      </a: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88" marR="635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756 272,4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88" marR="635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677 736,4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88" marR="63588" marT="0" marB="0" anchor="ctr"/>
                </a:tc>
              </a:tr>
              <a:tr h="303467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страховые взносы</a:t>
                      </a: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88" marR="635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226 881,7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88" marR="635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203 320,9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88" marR="63588" marT="0" marB="0" anchor="ctr"/>
                </a:tc>
              </a:tr>
              <a:tr h="303467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приобретение оборудования</a:t>
                      </a: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88" marR="635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0,0</a:t>
                      </a: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88" marR="635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0,0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88" marR="63588" marT="0" marB="0" anchor="ctr"/>
                </a:tc>
              </a:tr>
              <a:tr h="303467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приобретение материалов</a:t>
                      </a: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88" marR="635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491 468,0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88" marR="635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476 070,0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88" marR="63588" marT="0" marB="0" anchor="ctr"/>
                </a:tc>
              </a:tr>
              <a:tr h="303467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приобретение лицензии</a:t>
                      </a: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88" marR="635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0,0</a:t>
                      </a: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88" marR="635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0,0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88" marR="63588" marT="0" marB="0" anchor="ctr"/>
                </a:tc>
              </a:tr>
              <a:tr h="303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прочие расходы</a:t>
                      </a: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88" marR="635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272 378,8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88" marR="635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272 378,8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88" marR="63588" marT="0" marB="0" anchor="b"/>
                </a:tc>
              </a:tr>
              <a:tr h="627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Чистый денежный поток по инвестиционной деятельности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88" marR="635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0,0</a:t>
                      </a: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88" marR="635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0,0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88" marR="63588" marT="0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6237312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выручки от реализации </a:t>
            </a:r>
            <a:r>
              <a:rPr lang="ru-RU" dirty="0" smtClean="0"/>
              <a:t>- по </a:t>
            </a:r>
            <a:r>
              <a:rPr lang="ru-RU" dirty="0" smtClean="0"/>
              <a:t>окончанию проекта </a:t>
            </a:r>
            <a:r>
              <a:rPr lang="ru-RU" dirty="0" smtClean="0"/>
              <a:t>9 </a:t>
            </a:r>
            <a:r>
              <a:rPr lang="ru-RU" dirty="0" smtClean="0"/>
              <a:t>600  </a:t>
            </a:r>
            <a:r>
              <a:rPr lang="ru-RU" dirty="0" smtClean="0"/>
              <a:t>тыс. руб.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Показатели экономической эффективности проекта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5877272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 </a:t>
            </a:r>
            <a:r>
              <a:rPr lang="ru-RU" sz="2000" dirty="0" smtClean="0"/>
              <a:t>При принятии ставки дисконтирования  = </a:t>
            </a:r>
            <a:r>
              <a:rPr lang="en-US" sz="2000" dirty="0" smtClean="0"/>
              <a:t>18 </a:t>
            </a:r>
            <a:r>
              <a:rPr lang="ru-RU" sz="2000" dirty="0" smtClean="0"/>
              <a:t>%</a:t>
            </a:r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4" y="1700808"/>
          <a:ext cx="8064896" cy="34563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672871"/>
                <a:gridCol w="3392025"/>
              </a:tblGrid>
              <a:tr h="64932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000" b="1" dirty="0"/>
                        <a:t>Показатели</a:t>
                      </a:r>
                      <a:endParaRPr lang="ru-RU" sz="18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000" b="1" dirty="0"/>
                        <a:t>Значение</a:t>
                      </a:r>
                      <a:endParaRPr lang="ru-RU" sz="18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7822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ru-RU" sz="2000" dirty="0"/>
                        <a:t>Чистый приведенный доход (NPV), </a:t>
                      </a:r>
                      <a:r>
                        <a:rPr lang="ru-RU" sz="2000" dirty="0" err="1"/>
                        <a:t>тыс.руб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3 518, 06</a:t>
                      </a:r>
                    </a:p>
                  </a:txBody>
                  <a:tcPr marL="68580" marR="68580" marT="0" marB="0" anchor="ctr"/>
                </a:tc>
              </a:tr>
              <a:tr h="647822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ru-RU" sz="2000"/>
                        <a:t>Индекс рентабельности проекта (PI)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647822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ru-RU" sz="2000"/>
                        <a:t>Внутренняя норма рентабельности (IRR), %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863596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ru-RU" sz="2000" dirty="0"/>
                        <a:t>Дисконтированный срок окупаемости (DPP), лет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Пролонгация проекта – отсроченные эффекты на уровне региона / Рос</a:t>
            </a:r>
            <a:r>
              <a:rPr lang="en-US" sz="3600" dirty="0" smtClean="0"/>
              <a:t>c</a:t>
            </a:r>
            <a:r>
              <a:rPr lang="ru-RU" sz="3600" dirty="0" err="1" smtClean="0"/>
              <a:t>ийской</a:t>
            </a:r>
            <a:r>
              <a:rPr lang="ru-RU" sz="3600" dirty="0" smtClean="0"/>
              <a:t> Федерации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556792"/>
            <a:ext cx="7365504" cy="468052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600" dirty="0" smtClean="0"/>
              <a:t>Наука - Расширение спектра современных медико-биологических научных исследований, подготовка научно-квалификационных кадров</a:t>
            </a:r>
          </a:p>
          <a:p>
            <a:pPr>
              <a:spcAft>
                <a:spcPts val="600"/>
              </a:spcAft>
            </a:pPr>
            <a:r>
              <a:rPr lang="ru-RU" sz="2600" dirty="0" smtClean="0"/>
              <a:t>Здравоохранение – персонализированные подходы в диагностике туберкулеза, сепсиса, заболеваний кишечника; снижение заболеваемости, смертности</a:t>
            </a:r>
          </a:p>
          <a:p>
            <a:pPr>
              <a:spcAft>
                <a:spcPts val="600"/>
              </a:spcAft>
            </a:pPr>
            <a:r>
              <a:rPr lang="ru-RU" sz="2600" dirty="0" smtClean="0"/>
              <a:t>Животноводство – новые технологии снижения заболеваемости сельскохозяйственных животных, оценки качества пищевых продуктов</a:t>
            </a:r>
            <a:endParaRPr lang="ru-RU" sz="2600" dirty="0"/>
          </a:p>
        </p:txBody>
      </p:sp>
      <p:sp>
        <p:nvSpPr>
          <p:cNvPr id="10242" name="AutoShape 2" descr="4.7.18 ДНК-компьютин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4.7.18 ДНК-компьютин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8" name="Picture 8" descr="В департаменте здравоохранения сменился начальник отдела лекарственного  обеспечения - YarNews.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68960"/>
            <a:ext cx="1056117" cy="792088"/>
          </a:xfrm>
          <a:prstGeom prst="rect">
            <a:avLst/>
          </a:prstGeom>
          <a:noFill/>
        </p:spPr>
      </p:pic>
      <p:pic>
        <p:nvPicPr>
          <p:cNvPr id="10250" name="Picture 10" descr="Знак Вектора Иконки Dna И Символ Изолированный На Белом Предпосылке  Принципиальная Схема Логоса Dna — стоковая векторная графика и другие  изображения на тему Без людей - iStock"/>
          <p:cNvPicPr>
            <a:picLocks noChangeAspect="1" noChangeArrowheads="1"/>
          </p:cNvPicPr>
          <p:nvPr/>
        </p:nvPicPr>
        <p:blipFill>
          <a:blip r:embed="rId3" cstate="print"/>
          <a:srcRect r="17045"/>
          <a:stretch>
            <a:fillRect/>
          </a:stretch>
        </p:blipFill>
        <p:spPr bwMode="auto">
          <a:xfrm>
            <a:off x="35496" y="1412776"/>
            <a:ext cx="1224136" cy="1475656"/>
          </a:xfrm>
          <a:prstGeom prst="rect">
            <a:avLst/>
          </a:prstGeom>
          <a:noFill/>
        </p:spPr>
      </p:pic>
      <p:pic>
        <p:nvPicPr>
          <p:cNvPr id="10252" name="Picture 12" descr="Veterinary Logo Design - Ranch House Designs - Tennessee Veterinary  Reproductive Services"/>
          <p:cNvPicPr>
            <a:picLocks noChangeAspect="1" noChangeArrowheads="1"/>
          </p:cNvPicPr>
          <p:nvPr/>
        </p:nvPicPr>
        <p:blipFill>
          <a:blip r:embed="rId4" cstate="print"/>
          <a:srcRect l="27405" r="28181" b="41260"/>
          <a:stretch>
            <a:fillRect/>
          </a:stretch>
        </p:blipFill>
        <p:spPr bwMode="auto">
          <a:xfrm>
            <a:off x="251520" y="4653136"/>
            <a:ext cx="943740" cy="936104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263"/>
          <a:stretch>
            <a:fillRect/>
          </a:stretch>
        </p:blipFill>
        <p:spPr bwMode="auto">
          <a:xfrm>
            <a:off x="7136567" y="4941168"/>
            <a:ext cx="2007433" cy="138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5940152" y="2492896"/>
            <a:ext cx="2834497" cy="2232248"/>
            <a:chOff x="6300192" y="3429000"/>
            <a:chExt cx="2474457" cy="208823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1246" t="52598" r="69074" b="24992"/>
            <a:stretch>
              <a:fillRect/>
            </a:stretch>
          </p:blipFill>
          <p:spPr bwMode="auto">
            <a:xfrm>
              <a:off x="6300192" y="3933056"/>
              <a:ext cx="2474457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Группа 16"/>
            <p:cNvGrpSpPr/>
            <p:nvPr/>
          </p:nvGrpSpPr>
          <p:grpSpPr>
            <a:xfrm>
              <a:off x="6516216" y="3429000"/>
              <a:ext cx="936104" cy="1008112"/>
              <a:chOff x="6516216" y="3429000"/>
              <a:chExt cx="936104" cy="1008112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6516216" y="3429000"/>
                <a:ext cx="936104" cy="6480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1246" t="17502" r="71885" b="69997"/>
              <a:stretch>
                <a:fillRect/>
              </a:stretch>
            </p:blipFill>
            <p:spPr bwMode="auto">
              <a:xfrm>
                <a:off x="6588224" y="4077072"/>
                <a:ext cx="864096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2" name="TextBox 11"/>
          <p:cNvSpPr txBox="1"/>
          <p:nvPr/>
        </p:nvSpPr>
        <p:spPr>
          <a:xfrm>
            <a:off x="4572000" y="779413"/>
            <a:ext cx="4104456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700" dirty="0" smtClean="0"/>
              <a:t>Рост числа заболеваний с воспалительным, </a:t>
            </a:r>
            <a:r>
              <a:rPr lang="ru-RU" sz="1700" dirty="0" err="1" smtClean="0"/>
              <a:t>аутоимунным</a:t>
            </a:r>
            <a:r>
              <a:rPr lang="ru-RU" sz="1700" dirty="0" smtClean="0"/>
              <a:t> компонентом (туберкулез, воспалительные заболевания кишечника, </a:t>
            </a:r>
            <a:r>
              <a:rPr lang="ru-RU" sz="1700" dirty="0" err="1" smtClean="0"/>
              <a:t>ревматоидный</a:t>
            </a:r>
            <a:r>
              <a:rPr lang="ru-RU" sz="1700" dirty="0" smtClean="0"/>
              <a:t> артрит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700" dirty="0" smtClean="0"/>
              <a:t>Рост числа публикаций о роли </a:t>
            </a:r>
            <a:r>
              <a:rPr lang="ru-RU" sz="1700" dirty="0" err="1" smtClean="0"/>
              <a:t>нейтрофильных</a:t>
            </a:r>
            <a:r>
              <a:rPr lang="ru-RU" sz="1700" dirty="0" smtClean="0"/>
              <a:t> внеклеточных ловушек (</a:t>
            </a:r>
            <a:r>
              <a:rPr lang="ru-RU" sz="1700" dirty="0" err="1" smtClean="0"/>
              <a:t>нетоза</a:t>
            </a:r>
            <a:r>
              <a:rPr lang="ru-RU" sz="1700" dirty="0" smtClean="0"/>
              <a:t>) в развитии этих заболеваний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endParaRPr lang="ru-RU" sz="1700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endParaRPr lang="ru-RU" sz="1700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endParaRPr lang="ru-RU" sz="1700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endParaRPr lang="ru-RU" sz="1700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endParaRPr lang="ru-RU" sz="1000" b="1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1" dirty="0" err="1" smtClean="0"/>
              <a:t>Формировние</a:t>
            </a:r>
            <a:r>
              <a:rPr lang="ru-RU" sz="2000" b="1" dirty="0" smtClean="0"/>
              <a:t> ловушек – одна из трех основных функций лейкоцитов.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endParaRPr lang="ru-RU" sz="2000" b="1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endParaRPr lang="ru-RU" sz="2000" b="1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91264" cy="86895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Основные тенденции, определяющие развитие проекта</a:t>
            </a:r>
            <a:endParaRPr lang="ru-RU" sz="2800" dirty="0"/>
          </a:p>
        </p:txBody>
      </p:sp>
      <p:sp>
        <p:nvSpPr>
          <p:cNvPr id="2050" name="AutoShape 2" descr="Diagnostic Testing Market Size 2022 To 20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l="13953" t="32246" r="52561" b="28066"/>
          <a:stretch>
            <a:fillRect/>
          </a:stretch>
        </p:blipFill>
        <p:spPr bwMode="auto">
          <a:xfrm>
            <a:off x="251520" y="3284984"/>
            <a:ext cx="442849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 l="17203" t="28404" r="53223" b="41392"/>
          <a:stretch>
            <a:fillRect/>
          </a:stretch>
        </p:blipFill>
        <p:spPr bwMode="auto">
          <a:xfrm>
            <a:off x="323528" y="908720"/>
            <a:ext cx="413646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 стрелкой 6"/>
          <p:cNvCxnSpPr/>
          <p:nvPr/>
        </p:nvCxnSpPr>
        <p:spPr>
          <a:xfrm>
            <a:off x="1619672" y="1484784"/>
            <a:ext cx="2304256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1475656" y="1844824"/>
            <a:ext cx="72008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15616" y="162880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78,4%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7624" y="3429000"/>
            <a:ext cx="216024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Рост мирового и российского рынка лабораторных исследований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499992" y="5805264"/>
            <a:ext cx="35283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err="1" smtClean="0">
                <a:solidFill>
                  <a:srgbClr val="FF0000"/>
                </a:solidFill>
              </a:rPr>
              <a:t>Нетоз</a:t>
            </a:r>
            <a:r>
              <a:rPr lang="ru-RU" sz="2000" b="1" dirty="0" smtClean="0">
                <a:solidFill>
                  <a:srgbClr val="FF0000"/>
                </a:solidFill>
              </a:rPr>
              <a:t> не оценивается в клинических лабораториях</a:t>
            </a:r>
          </a:p>
          <a:p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C:\Documents and Settings\Анастасия\Мои документы\Downloads\20201217_121148.jpg"/>
          <p:cNvPicPr>
            <a:picLocks noChangeAspect="1" noChangeArrowheads="1"/>
          </p:cNvPicPr>
          <p:nvPr/>
        </p:nvPicPr>
        <p:blipFill>
          <a:blip r:embed="rId2" cstate="print"/>
          <a:srcRect t="14745" b="10551"/>
          <a:stretch>
            <a:fillRect/>
          </a:stretch>
        </p:blipFill>
        <p:spPr>
          <a:xfrm>
            <a:off x="179512" y="188640"/>
            <a:ext cx="3857652" cy="2160240"/>
          </a:xfrm>
          <a:prstGeom prst="rect">
            <a:avLst/>
          </a:prstGeom>
          <a:noFill/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 t="12643" b="11498"/>
          <a:stretch>
            <a:fillRect/>
          </a:stretch>
        </p:blipFill>
        <p:spPr bwMode="auto">
          <a:xfrm>
            <a:off x="179512" y="2420888"/>
            <a:ext cx="385765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8" name="Picture 9" descr="C:\Documents and Settings\Пользователь\Мои документы\Загрузки\20220111_135329.jpg"/>
          <p:cNvPicPr>
            <a:picLocks noChangeAspect="1" noChangeArrowheads="1"/>
          </p:cNvPicPr>
          <p:nvPr/>
        </p:nvPicPr>
        <p:blipFill>
          <a:blip r:embed="rId4" cstate="print"/>
          <a:srcRect t="17739" b="11641"/>
          <a:stretch>
            <a:fillRect/>
          </a:stretch>
        </p:blipFill>
        <p:spPr bwMode="auto">
          <a:xfrm>
            <a:off x="179512" y="4651402"/>
            <a:ext cx="3888432" cy="201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l="31619" t="6550" r="33238" b="5940"/>
          <a:stretch>
            <a:fillRect/>
          </a:stretch>
        </p:blipFill>
        <p:spPr bwMode="auto">
          <a:xfrm>
            <a:off x="2915816" y="0"/>
            <a:ext cx="1450447" cy="203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355976" y="260648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Центральная научно-исследовательская лаборатория (ЦНИЛ) </a:t>
            </a:r>
            <a:r>
              <a:rPr lang="ru-RU" dirty="0" smtClean="0"/>
              <a:t>ФГБОУ ВО </a:t>
            </a:r>
            <a:r>
              <a:rPr lang="ru-RU" dirty="0" err="1" smtClean="0"/>
              <a:t>ОмГМУ</a:t>
            </a:r>
            <a:r>
              <a:rPr lang="ru-RU" dirty="0" smtClean="0"/>
              <a:t> Минздрава России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83968" y="1196752"/>
            <a:ext cx="48600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За пятилетний период:</a:t>
            </a:r>
          </a:p>
          <a:p>
            <a:endParaRPr lang="ru-RU" u="sng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Полностью укомплектованные ИФА, </a:t>
            </a:r>
            <a:r>
              <a:rPr lang="ru-RU" dirty="0" err="1" smtClean="0"/>
              <a:t>ПЦР-лаборатории</a:t>
            </a:r>
            <a:r>
              <a:rPr lang="ru-RU" dirty="0" smtClean="0"/>
              <a:t>, лаборатория флуоресцентно-микроскопических исследований, возможности хранения коллекции биоматериала.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dirty="0" smtClean="0"/>
              <a:t>Объем выполненных исследований за 2022 г. ИФА -  1620; ПЦР – 2134.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Выполнение 4 государственных заданий Минздрава России на НИОКР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Выполнение исследований по 7 грантам различного уровня.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Разработка программы для ЭВМ, 5 баз данных.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Получен собственный патент на метод исследования </a:t>
            </a:r>
            <a:r>
              <a:rPr lang="ru-RU" dirty="0" err="1" smtClean="0"/>
              <a:t>внеклетотных</a:t>
            </a:r>
            <a:r>
              <a:rPr lang="ru-RU" dirty="0" smtClean="0"/>
              <a:t> ловушек нейтрофилов.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7452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SWOT</a:t>
            </a:r>
            <a:r>
              <a:rPr lang="ru-RU" dirty="0" smtClean="0"/>
              <a:t>-анализ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785794"/>
          <a:ext cx="8001056" cy="5572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8"/>
                <a:gridCol w="4000528"/>
              </a:tblGrid>
              <a:tr h="2840435">
                <a:tc>
                  <a:txBody>
                    <a:bodyPr/>
                    <a:lstStyle/>
                    <a:p>
                      <a:pPr indent="482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82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Возможности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82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Сложности поставок </a:t>
                      </a:r>
                      <a:r>
                        <a:rPr lang="ru-RU" sz="1400" b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тест-систем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зарубежного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производства.</a:t>
                      </a:r>
                      <a:r>
                        <a:rPr lang="ru-RU" sz="1400" b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Отсутствие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российских производителей аналогичных тест-систем.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82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Высокий спрос на научном,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хелснет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ветерирном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рынке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82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политика в области поддержки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импортозамещения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новых разработок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Угрозы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Наличие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потенциальных конкурентов со стороны российских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производителей КНР,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обладающих большими производственными и научными мощностями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Сложности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приобретения компонентов разработки (ограничение поставок, малые объемы производства, несоответствие заявленным характеристикам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Высокая стоимость выхода на рынок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Хелснет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31729">
                <a:tc>
                  <a:txBody>
                    <a:bodyPr/>
                    <a:lstStyle/>
                    <a:p>
                      <a:pPr algn="ctr"/>
                      <a:endParaRPr lang="en-US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Сильные стороны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Квалификация сотрудников, опыт работы в области клинической лабораторной диагностики, защиты интеллектуальной 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соственности</a:t>
                      </a:r>
                      <a:endParaRPr lang="ru-RU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Собственная лабораторная база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Контакт с профессиональным сообществом, 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opinion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-лидерами на уровне региона</a:t>
                      </a:r>
                      <a:endParaRPr lang="ru-RU" sz="1400" b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Слабые стороны</a:t>
                      </a:r>
                    </a:p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собственных производственных мощностей</a:t>
                      </a:r>
                    </a:p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Недостаточное финансирование для приобретения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прозводственных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линий</a:t>
                      </a:r>
                      <a:endParaRPr lang="ru-RU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Небольшое количество сотрудников</a:t>
                      </a:r>
                    </a:p>
                    <a:p>
                      <a:pPr marL="228600" indent="-228600">
                        <a:buFont typeface="+mj-lt"/>
                        <a:buNone/>
                      </a:pPr>
                      <a:endParaRPr lang="ru-RU" sz="1200" b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15816" y="3356992"/>
            <a:ext cx="338437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Разработка технологии </a:t>
            </a:r>
            <a:br>
              <a:rPr lang="ru-RU" sz="2000" b="1" dirty="0" smtClean="0"/>
            </a:br>
            <a:r>
              <a:rPr lang="ru-RU" sz="2000" b="1" dirty="0" smtClean="0"/>
              <a:t>«</a:t>
            </a:r>
            <a:r>
              <a:rPr lang="ru-RU" sz="2000" b="1" dirty="0" err="1" smtClean="0"/>
              <a:t>Нетоз-тест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Схема реализации проекта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139" t="14883" r="18284" b="15663"/>
          <a:stretch>
            <a:fillRect/>
          </a:stretch>
        </p:blipFill>
        <p:spPr bwMode="auto">
          <a:xfrm>
            <a:off x="179512" y="980728"/>
            <a:ext cx="878871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88600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</a:rPr>
              <a:t>ЦЕЛЬ ПРОЕКТА: </a:t>
            </a:r>
            <a:r>
              <a:rPr lang="ru-RU" sz="2400" dirty="0" smtClean="0"/>
              <a:t>Разработка экспериментального образца тест-системы для диагностики </a:t>
            </a:r>
            <a:r>
              <a:rPr lang="ru-RU" sz="2400" dirty="0" err="1" smtClean="0"/>
              <a:t>нетоза</a:t>
            </a:r>
            <a:r>
              <a:rPr lang="ru-RU" sz="2400" dirty="0" smtClean="0"/>
              <a:t> и выход на рынок B2B2C с предоставлением неисключительных авторских прав на образец производителю лабораторных материалов</a:t>
            </a:r>
            <a:r>
              <a:rPr lang="en-US" sz="2400" dirty="0" smtClean="0"/>
              <a:t> </a:t>
            </a:r>
            <a:r>
              <a:rPr lang="ru-RU" sz="2400" dirty="0" smtClean="0"/>
              <a:t>во втором полугодии 202</a:t>
            </a:r>
            <a:r>
              <a:rPr lang="en-US" sz="2400" dirty="0" smtClean="0"/>
              <a:t>4</a:t>
            </a:r>
            <a:r>
              <a:rPr lang="ru-RU" sz="2400" dirty="0" smtClean="0"/>
              <a:t> г.</a:t>
            </a:r>
          </a:p>
          <a:p>
            <a:endParaRPr lang="ru-RU" sz="2400" dirty="0" smtClean="0"/>
          </a:p>
          <a:p>
            <a:r>
              <a:rPr lang="ru-RU" sz="2400" b="1" dirty="0" smtClean="0">
                <a:latin typeface="Times New Roman" pitchFamily="18" charset="0"/>
              </a:rPr>
              <a:t>СРОК РЕАЛИЗАЦИИ:</a:t>
            </a:r>
            <a:r>
              <a:rPr lang="ru-RU" sz="2400" dirty="0" smtClean="0"/>
              <a:t> январь 2024- декабрь 2025 гг</a:t>
            </a:r>
            <a:r>
              <a:rPr lang="ru-RU" dirty="0" smtClean="0"/>
              <a:t>.</a:t>
            </a:r>
          </a:p>
          <a:p>
            <a:r>
              <a:rPr lang="ru-RU" sz="2400" b="1" dirty="0" smtClean="0">
                <a:latin typeface="Times New Roman" pitchFamily="18" charset="0"/>
              </a:rPr>
              <a:t>ОСНОВНЫЕ РИСКИ:</a:t>
            </a:r>
            <a:r>
              <a:rPr lang="ru-RU" sz="2400" dirty="0" smtClean="0"/>
              <a:t> прекращение финансирования гранта РНФ в 2024 г.,  прекращение поставок зарубежных тест-систем в Россию, ликвидация/изменение организационной структуры / задач подразделения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оутбук\Desktop\photo_2023-05-25_09-30-30.jpg"/>
          <p:cNvPicPr/>
          <p:nvPr/>
        </p:nvPicPr>
        <p:blipFill>
          <a:blip r:embed="rId2" cstate="print"/>
          <a:srcRect b="4204"/>
          <a:stretch>
            <a:fillRect/>
          </a:stretch>
        </p:blipFill>
        <p:spPr bwMode="auto">
          <a:xfrm>
            <a:off x="467544" y="980728"/>
            <a:ext cx="3960440" cy="390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75656" y="188640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Дизайн-макет готового продукта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427984" y="699125"/>
            <a:ext cx="4608512" cy="5250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buFont typeface="Arial" pitchFamily="34" charset="0"/>
              <a:buChar char="•"/>
            </a:pPr>
            <a:r>
              <a:rPr lang="ru-RU" dirty="0" smtClean="0"/>
              <a:t>Принцип анализа: иммуноферментный или иммунохимический анализ в планшетном формате. </a:t>
            </a:r>
          </a:p>
          <a:p>
            <a:pPr>
              <a:spcAft>
                <a:spcPts val="500"/>
              </a:spcAft>
              <a:buFont typeface="Arial" pitchFamily="34" charset="0"/>
              <a:buChar char="•"/>
            </a:pPr>
            <a:r>
              <a:rPr lang="ru-RU" dirty="0" smtClean="0"/>
              <a:t>Исследуемые </a:t>
            </a:r>
            <a:r>
              <a:rPr lang="ru-RU" dirty="0" err="1" smtClean="0"/>
              <a:t>аналиты</a:t>
            </a:r>
            <a:r>
              <a:rPr lang="ru-RU" dirty="0" smtClean="0"/>
              <a:t>: маркеры </a:t>
            </a:r>
            <a:r>
              <a:rPr lang="ru-RU" dirty="0" err="1" smtClean="0"/>
              <a:t>нетоза</a:t>
            </a:r>
            <a:r>
              <a:rPr lang="ru-RU" dirty="0" smtClean="0"/>
              <a:t> / или показатели </a:t>
            </a:r>
            <a:r>
              <a:rPr lang="ru-RU" dirty="0" err="1" smtClean="0"/>
              <a:t>нетозформирующей</a:t>
            </a:r>
            <a:r>
              <a:rPr lang="ru-RU" dirty="0" smtClean="0"/>
              <a:t> активности изолированных нейтрофилов.</a:t>
            </a:r>
          </a:p>
          <a:p>
            <a:pPr>
              <a:spcAft>
                <a:spcPts val="500"/>
              </a:spcAft>
              <a:buFont typeface="Arial" pitchFamily="34" charset="0"/>
              <a:buChar char="•"/>
            </a:pPr>
            <a:r>
              <a:rPr lang="ru-RU" dirty="0" smtClean="0"/>
              <a:t>Профессиональная компетенция потенциального пользователя – исследователь / врач клинической лабораторной диагностики.</a:t>
            </a:r>
          </a:p>
          <a:p>
            <a:pPr>
              <a:spcAft>
                <a:spcPts val="500"/>
              </a:spcAft>
              <a:buFont typeface="Arial" pitchFamily="34" charset="0"/>
              <a:buChar char="•"/>
            </a:pPr>
            <a:r>
              <a:rPr lang="ru-RU" dirty="0" smtClean="0"/>
              <a:t>Полное время исследования 1,5-2 часа. </a:t>
            </a:r>
          </a:p>
          <a:p>
            <a:pPr>
              <a:spcAft>
                <a:spcPts val="500"/>
              </a:spcAft>
              <a:buFont typeface="Arial" pitchFamily="34" charset="0"/>
              <a:buChar char="•"/>
            </a:pPr>
            <a:r>
              <a:rPr lang="ru-RU" dirty="0" smtClean="0"/>
              <a:t>Количество исследуемых образцов биоматериала – 80. </a:t>
            </a:r>
          </a:p>
          <a:p>
            <a:pPr>
              <a:spcAft>
                <a:spcPts val="500"/>
              </a:spcAft>
              <a:buFont typeface="Arial" pitchFamily="34" charset="0"/>
              <a:buChar char="•"/>
            </a:pPr>
            <a:r>
              <a:rPr lang="ru-RU" dirty="0" smtClean="0"/>
              <a:t>Исследуемый биоматериал – венозная кровь (возможны модификации)</a:t>
            </a:r>
          </a:p>
          <a:p>
            <a:pPr>
              <a:spcAft>
                <a:spcPts val="500"/>
              </a:spcAft>
              <a:buFont typeface="Arial" pitchFamily="34" charset="0"/>
              <a:buChar char="•"/>
            </a:pPr>
            <a:r>
              <a:rPr lang="ru-RU" dirty="0" smtClean="0"/>
              <a:t>Одна ассортиментная группа продукта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573325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Исследование проводится в формате, наиболее распространенном в клинических / научных лабораториях, используется стандартное оборудование</a:t>
            </a:r>
            <a:endParaRPr lang="ru-RU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8550" y="1214422"/>
          <a:ext cx="8926899" cy="4889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457200" y="142852"/>
            <a:ext cx="8229600" cy="838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/>
              <a:t>Организационная структура проекта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</a:rPr>
              <a:t>Реализация проекта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268760"/>
          <a:ext cx="8424936" cy="533618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62152"/>
                <a:gridCol w="6262784"/>
              </a:tblGrid>
              <a:tr h="27453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Продвижение</a:t>
                      </a:r>
                    </a:p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lvl="0" indent="324000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ru-RU" sz="2000" dirty="0" smtClean="0"/>
                        <a:t>Доклады на профильных конференциях</a:t>
                      </a:r>
                    </a:p>
                    <a:p>
                      <a:pPr marL="144000" lvl="0" indent="324000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ru-RU" sz="2000" dirty="0" smtClean="0"/>
                        <a:t>Участие в круглых столах</a:t>
                      </a:r>
                    </a:p>
                    <a:p>
                      <a:pPr marL="144000" lvl="0" indent="324000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ru-RU" sz="2000" dirty="0" smtClean="0"/>
                        <a:t>Профильные публикации</a:t>
                      </a:r>
                    </a:p>
                    <a:p>
                      <a:pPr marL="144000" lvl="0" indent="324000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ru-RU" sz="2000" dirty="0" smtClean="0"/>
                        <a:t>Участие  в выставках</a:t>
                      </a:r>
                    </a:p>
                    <a:p>
                      <a:pPr marL="144000" lvl="0" indent="324000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ru-RU" sz="2000" dirty="0" smtClean="0"/>
                        <a:t>Участие в региональных</a:t>
                      </a:r>
                      <a:r>
                        <a:rPr lang="ru-RU" sz="2000" baseline="0" dirty="0" smtClean="0"/>
                        <a:t> конференциях </a:t>
                      </a:r>
                      <a:r>
                        <a:rPr lang="en-US" sz="2000" baseline="0" dirty="0" err="1" smtClean="0"/>
                        <a:t>HealthNet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ru-RU" sz="2000" baseline="0" dirty="0" smtClean="0"/>
                        <a:t>(«точка кипения»)</a:t>
                      </a:r>
                      <a:r>
                        <a:rPr lang="en-US" sz="2000" baseline="0" dirty="0" smtClean="0"/>
                        <a:t> </a:t>
                      </a:r>
                      <a:endParaRPr lang="ru-RU" sz="2000" dirty="0" smtClean="0"/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114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/>
                        <a:t>Клиенты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lvl="0" indent="324000" algn="l" defTabSz="914400" rtl="0" eaLnBrk="1" latinLnBrk="0" hangingPunct="1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ru-RU" sz="2000" kern="1200" dirty="0" smtClean="0"/>
                        <a:t>Представители фармацевтического бизнеса</a:t>
                      </a:r>
                    </a:p>
                    <a:p>
                      <a:pPr marL="144000" lvl="0" indent="324000" algn="l" defTabSz="914400" rtl="0" eaLnBrk="1" latinLnBrk="0" hangingPunct="1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ru-RU" sz="2000" kern="1200" dirty="0" err="1" smtClean="0"/>
                        <a:t>Биотехнологические</a:t>
                      </a:r>
                      <a:r>
                        <a:rPr lang="ru-RU" sz="2000" kern="1200" dirty="0" smtClean="0"/>
                        <a:t> компании </a:t>
                      </a:r>
                    </a:p>
                    <a:p>
                      <a:pPr marL="144000" lvl="0" indent="324000" algn="l" defTabSz="914400" rtl="0" eaLnBrk="1" latinLnBrk="0" hangingPunct="1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ru-RU" sz="2000" kern="1200" dirty="0" smtClean="0"/>
                        <a:t>Производители медицинских изделий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114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err="1" smtClean="0"/>
                        <a:t>Стейкхолдеры</a:t>
                      </a:r>
                      <a:endParaRPr lang="ru-RU" sz="2400" kern="12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lvl="0" indent="324000" algn="l" defTabSz="914400" rtl="0" eaLnBrk="1" latinLnBrk="0" hangingPunct="1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ru-RU" sz="2000" kern="1200" dirty="0" smtClean="0"/>
                        <a:t>МЗ РФ</a:t>
                      </a:r>
                    </a:p>
                    <a:p>
                      <a:pPr marL="144000" lvl="0" indent="324000" algn="l" defTabSz="914400" rtl="0" eaLnBrk="1" latinLnBrk="0" hangingPunct="1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ru-RU" sz="2000" kern="1200" dirty="0" smtClean="0"/>
                        <a:t>Фонды, предоставляющие гранты на НИОКР</a:t>
                      </a:r>
                    </a:p>
                    <a:p>
                      <a:pPr marL="144000" lvl="0" indent="324000" algn="l" defTabSz="914400" rtl="0" eaLnBrk="1" latinLnBrk="0" hangingPunct="1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ru-RU" sz="2000" kern="1200" dirty="0" smtClean="0"/>
                        <a:t>Поставщики реагентов, расходных материалов</a:t>
                      </a:r>
                    </a:p>
                    <a:p>
                      <a:endParaRPr lang="ru-RU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799</Words>
  <Application>Microsoft Office PowerPoint</Application>
  <PresentationFormat>Экран (4:3)</PresentationFormat>
  <Paragraphs>182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Разработка технологии определения нового клинико-лабораторного маркера  «Нетоз-тест»</vt:lpstr>
      <vt:lpstr>Основные тенденции, определяющие развитие проекта</vt:lpstr>
      <vt:lpstr>Слайд 3</vt:lpstr>
      <vt:lpstr>SWOT-анализ</vt:lpstr>
      <vt:lpstr>Схема реализации проекта </vt:lpstr>
      <vt:lpstr> </vt:lpstr>
      <vt:lpstr>Слайд 7</vt:lpstr>
      <vt:lpstr>Слайд 8</vt:lpstr>
      <vt:lpstr>Реализация проекта</vt:lpstr>
      <vt:lpstr>Расчет стоимости проекта</vt:lpstr>
      <vt:lpstr>План денежных потоков</vt:lpstr>
      <vt:lpstr>Показатели экономической эффективности проекта</vt:lpstr>
      <vt:lpstr>Пролонгация проекта – отсроченные эффекты на уровне региона / Росcийской Федерации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ЦНИЛ</dc:creator>
  <cp:lastModifiedBy>Ноутбук</cp:lastModifiedBy>
  <cp:revision>117</cp:revision>
  <dcterms:created xsi:type="dcterms:W3CDTF">2023-06-19T09:04:46Z</dcterms:created>
  <dcterms:modified xsi:type="dcterms:W3CDTF">2023-07-12T20:01:24Z</dcterms:modified>
</cp:coreProperties>
</file>