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75" r:id="rId5"/>
    <p:sldId id="274" r:id="rId6"/>
    <p:sldId id="262" r:id="rId7"/>
    <p:sldId id="264" r:id="rId8"/>
    <p:sldId id="265" r:id="rId9"/>
    <p:sldId id="271" r:id="rId10"/>
    <p:sldId id="268" r:id="rId11"/>
    <p:sldId id="269" r:id="rId12"/>
    <p:sldId id="272" r:id="rId13"/>
    <p:sldId id="273" r:id="rId14"/>
    <p:sldId id="266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Приняты на обучение по программам СПО в 2022 году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2022уч.год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6"/>
                </a:solidFill>
                <a:round/>
              </a:ln>
              <a:effectLst/>
              <a:sp3d contourW="9525">
                <a:contourClr>
                  <a:schemeClr val="accent6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cat>
            <c:strRef>
              <c:f>Лист1!$A$2:$A$5</c:f>
              <c:strCache>
                <c:ptCount val="4"/>
                <c:pt idx="0">
                  <c:v>Приняты на программы СПО</c:v>
                </c:pt>
                <c:pt idx="1">
                  <c:v>Приняты на бюджет</c:v>
                </c:pt>
                <c:pt idx="2">
                  <c:v>На программу профессионалитет</c:v>
                </c:pt>
                <c:pt idx="3">
                  <c:v>На программу профессионалитет в 2024 году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1078000</c:v>
                </c:pt>
                <c:pt idx="1">
                  <c:v>686300</c:v>
                </c:pt>
                <c:pt idx="2">
                  <c:v>150000</c:v>
                </c:pt>
                <c:pt idx="3">
                  <c:v>600000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921792"/>
        <c:axId val="68745408"/>
        <c:axId val="0"/>
      </c:bar3DChart>
      <c:catAx>
        <c:axId val="13392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745408"/>
        <c:crosses val="autoZero"/>
        <c:auto val="1"/>
        <c:lblAlgn val="ctr"/>
        <c:lblOffset val="100"/>
        <c:noMultiLvlLbl val="0"/>
      </c:catAx>
      <c:valAx>
        <c:axId val="6874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921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%, от общего числа опрошенных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Финансовые проблемы, возможность заработка</c:v>
                </c:pt>
                <c:pt idx="1">
                  <c:v>Стремление получить практический опыт</c:v>
                </c:pt>
                <c:pt idx="2">
                  <c:v>Разобраться в реалиях рынка труда</c:v>
                </c:pt>
                <c:pt idx="3">
                  <c:v>Другие причины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27</c:v>
                </c:pt>
                <c:pt idx="2">
                  <c:v>13</c:v>
                </c:pt>
                <c:pt idx="3">
                  <c:v>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40747653459285"/>
          <c:y val="2.578124841404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трудоустроенных по направлениям подготовки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Аграрное направление</c:v>
                </c:pt>
                <c:pt idx="1">
                  <c:v>Гуманитории и педагоги</c:v>
                </c:pt>
                <c:pt idx="2">
                  <c:v>Машиностроение, транспорт, приборостроение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54</c:v>
                </c:pt>
                <c:pt idx="2">
                  <c:v>47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7288704"/>
        <c:axId val="56919744"/>
      </c:barChart>
      <c:catAx>
        <c:axId val="572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919744"/>
        <c:crosses val="autoZero"/>
        <c:auto val="1"/>
        <c:lblAlgn val="ctr"/>
        <c:lblOffset val="100"/>
        <c:noMultiLvlLbl val="0"/>
      </c:catAx>
      <c:valAx>
        <c:axId val="5691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28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11372080522892E-2"/>
          <c:y val="5.695055656225731E-2"/>
          <c:w val="0.88367940472238748"/>
          <c:h val="0.497780069751182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трудоустроившихся в течение одного года после завершения обучения,%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63.61</c:v>
                </c:pt>
                <c:pt idx="2">
                  <c:v>59.68</c:v>
                </c:pt>
                <c:pt idx="3">
                  <c:v>73.599999999999994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AD-4D1B-B28B-18FEF3F803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заработная плата выпускников профессий и специальностей,тыс.руб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31.419999999999998</c:v>
                </c:pt>
                <c:pt idx="1">
                  <c:v>30.52</c:v>
                </c:pt>
                <c:pt idx="2">
                  <c:v>32.43</c:v>
                </c:pt>
                <c:pt idx="3">
                  <c:v>33.1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AD-4D1B-B28B-18FEF3F803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продолживших обучение по программам высшего образования в течение одного года после завершения обучения,%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</c:v>
                </c:pt>
                <c:pt idx="1">
                  <c:v>30.93</c:v>
                </c:pt>
                <c:pt idx="2">
                  <c:v>29.2</c:v>
                </c:pt>
                <c:pt idx="3">
                  <c:v>24.7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AD-4D1B-B28B-18FEF3F803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7782784"/>
        <c:axId val="137258112"/>
      </c:barChart>
      <c:catAx>
        <c:axId val="13778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7258112"/>
        <c:crosses val="autoZero"/>
        <c:auto val="1"/>
        <c:lblAlgn val="ctr"/>
        <c:lblOffset val="100"/>
        <c:noMultiLvlLbl val="0"/>
      </c:catAx>
      <c:valAx>
        <c:axId val="1372581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778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54555137129598E-2"/>
          <c:y val="0.64954619025523597"/>
          <c:w val="0.88370107269200049"/>
          <c:h val="0.3291414911407040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F986E-4A09-40E3-B0D1-7D0FD5B1C697}" type="doc">
      <dgm:prSet loTypeId="urn:microsoft.com/office/officeart/2008/layout/AlternatingHexagons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1801C1C-1DDA-48FD-8278-61B8CE32095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Программы ПО и переобучения: Демография, Билет в будущее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9C5BB-BA84-492E-81DA-664D4D94F7D4}" type="parTrans" cxnId="{BF9D96EA-7967-4658-817E-534E6E66DE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D6F926-9238-4062-A855-2A4A19B3A7C6}" type="sibTrans" cxnId="{BF9D96EA-7967-4658-817E-534E6E66DE4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ПОО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FC532-EDA4-4E74-BA20-DF63648BCBE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центрами занятости, Региональным координационным центром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1A8D1-FF99-4189-8E89-5F57A8460CA7}" type="parTrans" cxnId="{ABF20C2C-DB7E-4C9B-B3CE-2C0ECDBFEA6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23B3FC-F594-48B2-8CDB-FECE5F465FBA}" type="sibTrans" cxnId="{ABF20C2C-DB7E-4C9B-B3CE-2C0ECDBFEA6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BD0434-3496-4D1E-A911-CC25392306C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Стажировочная площадка КПК мастеров п/о  ИРООО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D488F-FF07-4857-B157-E27B9DB44B5B}" type="parTrans" cxnId="{474D96FE-8102-4507-9486-A0E3871E8A5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ED1283-9750-432A-AA3F-193D0DF6126E}" type="sibTrans" cxnId="{474D96FE-8102-4507-9486-A0E3871E8A5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Чемпионатное движение – площадка проведения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6676D-13D2-4BAE-8FF0-E87394F8354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Межрегиональная стажировочная площадка «5000 мастеров»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113A8-79F1-4589-AFD4-49135FA9B255}" type="parTrans" cxnId="{C5699EA0-F076-4547-8DA0-5CFA6B48A3E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6B6611C-3B08-4220-9C26-BEB129287364}" type="sibTrans" cxnId="{C5699EA0-F076-4547-8DA0-5CFA6B48A3E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ФП </a:t>
          </a: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Профессионалитет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DB7B7-D71A-4ADB-B8F0-1C0C2593C950}" type="pres">
      <dgm:prSet presAssocID="{6D2F986E-4A09-40E3-B0D1-7D0FD5B1C69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ADB3A1-BD6D-46C1-BC01-76296CFE1621}" type="pres">
      <dgm:prSet presAssocID="{61801C1C-1DDA-48FD-8278-61B8CE320952}" presName="composite" presStyleCnt="0"/>
      <dgm:spPr/>
    </dgm:pt>
    <dgm:pt modelId="{44B46AD5-5B96-4364-939F-88AD28C810B7}" type="pres">
      <dgm:prSet presAssocID="{61801C1C-1DDA-48FD-8278-61B8CE32095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E066C-98EE-4B29-A115-324AE9F1490D}" type="pres">
      <dgm:prSet presAssocID="{61801C1C-1DDA-48FD-8278-61B8CE320952}" presName="Childtext1" presStyleLbl="revTx" presStyleIdx="0" presStyleCnt="3" custScaleY="1307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9035C-ED89-4646-A9C5-AEA3133C9559}" type="pres">
      <dgm:prSet presAssocID="{61801C1C-1DDA-48FD-8278-61B8CE320952}" presName="BalanceSpacing" presStyleCnt="0"/>
      <dgm:spPr/>
    </dgm:pt>
    <dgm:pt modelId="{AFEC3C52-65EF-4AC0-98EB-66425090FB72}" type="pres">
      <dgm:prSet presAssocID="{61801C1C-1DDA-48FD-8278-61B8CE320952}" presName="BalanceSpacing1" presStyleCnt="0"/>
      <dgm:spPr/>
    </dgm:pt>
    <dgm:pt modelId="{2747D412-8BA2-4AC0-8823-0B2FD4CFCED5}" type="pres">
      <dgm:prSet presAssocID="{38D6F926-9238-4062-A855-2A4A19B3A7C6}" presName="Accent1Text" presStyleLbl="node1" presStyleIdx="1" presStyleCnt="6"/>
      <dgm:spPr/>
      <dgm:t>
        <a:bodyPr/>
        <a:lstStyle/>
        <a:p>
          <a:endParaRPr lang="ru-RU"/>
        </a:p>
      </dgm:t>
    </dgm:pt>
    <dgm:pt modelId="{B14B6707-215F-4842-88A0-ECD265DD68C1}" type="pres">
      <dgm:prSet presAssocID="{38D6F926-9238-4062-A855-2A4A19B3A7C6}" presName="spaceBetweenRectangles" presStyleCnt="0"/>
      <dgm:spPr/>
    </dgm:pt>
    <dgm:pt modelId="{BA7EB241-B7EE-424C-A033-6B59FC9700F4}" type="pres">
      <dgm:prSet presAssocID="{61BD0434-3496-4D1E-A911-CC25392306CC}" presName="composite" presStyleCnt="0"/>
      <dgm:spPr/>
    </dgm:pt>
    <dgm:pt modelId="{2ACDE229-CBB2-4C30-997D-E3F62915851D}" type="pres">
      <dgm:prSet presAssocID="{61BD0434-3496-4D1E-A911-CC25392306C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D1743-696A-4518-ADDA-F13016583A08}" type="pres">
      <dgm:prSet presAssocID="{61BD0434-3496-4D1E-A911-CC25392306C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7DD9F-034D-42E7-AFE6-63014393981B}" type="pres">
      <dgm:prSet presAssocID="{61BD0434-3496-4D1E-A911-CC25392306CC}" presName="BalanceSpacing" presStyleCnt="0"/>
      <dgm:spPr/>
    </dgm:pt>
    <dgm:pt modelId="{FE24F043-E861-45BD-A026-ADE0C18E0D10}" type="pres">
      <dgm:prSet presAssocID="{61BD0434-3496-4D1E-A911-CC25392306CC}" presName="BalanceSpacing1" presStyleCnt="0"/>
      <dgm:spPr/>
    </dgm:pt>
    <dgm:pt modelId="{5238E9AB-36F1-48F9-90A6-6627D01AFBE0}" type="pres">
      <dgm:prSet presAssocID="{2FED1283-9750-432A-AA3F-193D0DF6126E}" presName="Accent1Text" presStyleLbl="node1" presStyleIdx="3" presStyleCnt="6"/>
      <dgm:spPr/>
      <dgm:t>
        <a:bodyPr/>
        <a:lstStyle/>
        <a:p>
          <a:endParaRPr lang="ru-RU"/>
        </a:p>
      </dgm:t>
    </dgm:pt>
    <dgm:pt modelId="{BFEB65C4-3C5B-4394-8494-90B752A5580A}" type="pres">
      <dgm:prSet presAssocID="{2FED1283-9750-432A-AA3F-193D0DF6126E}" presName="spaceBetweenRectangles" presStyleCnt="0"/>
      <dgm:spPr/>
    </dgm:pt>
    <dgm:pt modelId="{DF76F4AC-798E-44BE-A078-35DAF8822880}" type="pres">
      <dgm:prSet presAssocID="{EE46676D-13D2-4BAE-8FF0-E87394F83545}" presName="composite" presStyleCnt="0"/>
      <dgm:spPr/>
    </dgm:pt>
    <dgm:pt modelId="{C17E02ED-A39B-4185-B545-D4EF8309C09D}" type="pres">
      <dgm:prSet presAssocID="{EE46676D-13D2-4BAE-8FF0-E87394F8354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92E5A-67F3-458A-A8A4-F8AC2029F613}" type="pres">
      <dgm:prSet presAssocID="{EE46676D-13D2-4BAE-8FF0-E87394F8354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1D188-411C-4E93-8C58-CD14CEBC287B}" type="pres">
      <dgm:prSet presAssocID="{EE46676D-13D2-4BAE-8FF0-E87394F83545}" presName="BalanceSpacing" presStyleCnt="0"/>
      <dgm:spPr/>
    </dgm:pt>
    <dgm:pt modelId="{E457FC05-D689-4FA1-B299-E63E6000A968}" type="pres">
      <dgm:prSet presAssocID="{EE46676D-13D2-4BAE-8FF0-E87394F83545}" presName="BalanceSpacing1" presStyleCnt="0"/>
      <dgm:spPr/>
    </dgm:pt>
    <dgm:pt modelId="{12474031-8DA4-48CB-B4F5-B2D2A1FAE0EF}" type="pres">
      <dgm:prSet presAssocID="{56B6611C-3B08-4220-9C26-BEB129287364}" presName="Accent1Text" presStyleLbl="node1" presStyleIdx="5" presStyleCnt="6" custLinFactNeighborY="0"/>
      <dgm:spPr/>
      <dgm:t>
        <a:bodyPr/>
        <a:lstStyle/>
        <a:p>
          <a:endParaRPr lang="ru-RU"/>
        </a:p>
      </dgm:t>
    </dgm:pt>
  </dgm:ptLst>
  <dgm:cxnLst>
    <dgm:cxn modelId="{ABF20C2C-DB7E-4C9B-B3CE-2C0ECDBFEA62}" srcId="{61801C1C-1DDA-48FD-8278-61B8CE320952}" destId="{9EEFC532-EDA4-4E74-BA20-DF63648BCBEF}" srcOrd="0" destOrd="0" parTransId="{A721A8D1-FF99-4189-8E89-5F57A8460CA7}" sibTransId="{0723B3FC-F594-48B2-8CDB-FECE5F465FBA}"/>
    <dgm:cxn modelId="{62138275-DE5E-4DF9-BF87-E9E6A7B0B8DA}" type="presOf" srcId="{2FED1283-9750-432A-AA3F-193D0DF6126E}" destId="{5238E9AB-36F1-48F9-90A6-6627D01AFBE0}" srcOrd="0" destOrd="0" presId="urn:microsoft.com/office/officeart/2008/layout/AlternatingHexagons"/>
    <dgm:cxn modelId="{E629053F-D7AA-4474-9A6C-8B6CC62D49CC}" type="presOf" srcId="{38D6F926-9238-4062-A855-2A4A19B3A7C6}" destId="{2747D412-8BA2-4AC0-8823-0B2FD4CFCED5}" srcOrd="0" destOrd="0" presId="urn:microsoft.com/office/officeart/2008/layout/AlternatingHexagons"/>
    <dgm:cxn modelId="{C5699EA0-F076-4547-8DA0-5CFA6B48A3E5}" srcId="{6D2F986E-4A09-40E3-B0D1-7D0FD5B1C697}" destId="{EE46676D-13D2-4BAE-8FF0-E87394F83545}" srcOrd="2" destOrd="0" parTransId="{E87113A8-79F1-4589-AFD4-49135FA9B255}" sibTransId="{56B6611C-3B08-4220-9C26-BEB129287364}"/>
    <dgm:cxn modelId="{BF9D96EA-7967-4658-817E-534E6E66DE41}" srcId="{6D2F986E-4A09-40E3-B0D1-7D0FD5B1C697}" destId="{61801C1C-1DDA-48FD-8278-61B8CE320952}" srcOrd="0" destOrd="0" parTransId="{8B99C5BB-BA84-492E-81DA-664D4D94F7D4}" sibTransId="{38D6F926-9238-4062-A855-2A4A19B3A7C6}"/>
    <dgm:cxn modelId="{B08EFEFE-2B65-4314-A91E-EB942783295A}" type="presOf" srcId="{56B6611C-3B08-4220-9C26-BEB129287364}" destId="{12474031-8DA4-48CB-B4F5-B2D2A1FAE0EF}" srcOrd="0" destOrd="0" presId="urn:microsoft.com/office/officeart/2008/layout/AlternatingHexagons"/>
    <dgm:cxn modelId="{EA57CCF0-2E37-4C89-91D8-ACA22AF2F06E}" type="presOf" srcId="{61801C1C-1DDA-48FD-8278-61B8CE320952}" destId="{44B46AD5-5B96-4364-939F-88AD28C810B7}" srcOrd="0" destOrd="0" presId="urn:microsoft.com/office/officeart/2008/layout/AlternatingHexagons"/>
    <dgm:cxn modelId="{26816BF7-43E4-4FAE-A56D-6A89C66DD6F3}" type="presOf" srcId="{61BD0434-3496-4D1E-A911-CC25392306CC}" destId="{2ACDE229-CBB2-4C30-997D-E3F62915851D}" srcOrd="0" destOrd="0" presId="urn:microsoft.com/office/officeart/2008/layout/AlternatingHexagons"/>
    <dgm:cxn modelId="{EFBC7F9B-FB4B-4B35-B4DB-A5B5076D213B}" type="presOf" srcId="{9EEFC532-EDA4-4E74-BA20-DF63648BCBEF}" destId="{7DAE066C-98EE-4B29-A115-324AE9F1490D}" srcOrd="0" destOrd="0" presId="urn:microsoft.com/office/officeart/2008/layout/AlternatingHexagons"/>
    <dgm:cxn modelId="{91D98624-8CF9-4135-8219-02ACACA10529}" type="presOf" srcId="{6D2F986E-4A09-40E3-B0D1-7D0FD5B1C697}" destId="{8DEDB7B7-D71A-4ADB-B8F0-1C0C2593C950}" srcOrd="0" destOrd="0" presId="urn:microsoft.com/office/officeart/2008/layout/AlternatingHexagons"/>
    <dgm:cxn modelId="{A5F70B84-509F-4E99-92CC-A05FC1943369}" type="presOf" srcId="{EE46676D-13D2-4BAE-8FF0-E87394F83545}" destId="{C17E02ED-A39B-4185-B545-D4EF8309C09D}" srcOrd="0" destOrd="0" presId="urn:microsoft.com/office/officeart/2008/layout/AlternatingHexagons"/>
    <dgm:cxn modelId="{474D96FE-8102-4507-9486-A0E3871E8A58}" srcId="{6D2F986E-4A09-40E3-B0D1-7D0FD5B1C697}" destId="{61BD0434-3496-4D1E-A911-CC25392306CC}" srcOrd="1" destOrd="0" parTransId="{620D488F-FF07-4857-B157-E27B9DB44B5B}" sibTransId="{2FED1283-9750-432A-AA3F-193D0DF6126E}"/>
    <dgm:cxn modelId="{45065AA4-DCCF-4726-8555-C59910A6B28B}" type="presParOf" srcId="{8DEDB7B7-D71A-4ADB-B8F0-1C0C2593C950}" destId="{50ADB3A1-BD6D-46C1-BC01-76296CFE1621}" srcOrd="0" destOrd="0" presId="urn:microsoft.com/office/officeart/2008/layout/AlternatingHexagons"/>
    <dgm:cxn modelId="{5E0B8FF0-AB23-4CF8-B048-A838AC61878D}" type="presParOf" srcId="{50ADB3A1-BD6D-46C1-BC01-76296CFE1621}" destId="{44B46AD5-5B96-4364-939F-88AD28C810B7}" srcOrd="0" destOrd="0" presId="urn:microsoft.com/office/officeart/2008/layout/AlternatingHexagons"/>
    <dgm:cxn modelId="{A3C5C9CB-BBB9-4429-8935-2209AA565261}" type="presParOf" srcId="{50ADB3A1-BD6D-46C1-BC01-76296CFE1621}" destId="{7DAE066C-98EE-4B29-A115-324AE9F1490D}" srcOrd="1" destOrd="0" presId="urn:microsoft.com/office/officeart/2008/layout/AlternatingHexagons"/>
    <dgm:cxn modelId="{DFBE68A5-4E58-4F20-8055-C00A3B2BBB4E}" type="presParOf" srcId="{50ADB3A1-BD6D-46C1-BC01-76296CFE1621}" destId="{4329035C-ED89-4646-A9C5-AEA3133C9559}" srcOrd="2" destOrd="0" presId="urn:microsoft.com/office/officeart/2008/layout/AlternatingHexagons"/>
    <dgm:cxn modelId="{D8F1FA6B-2284-4915-900F-25D9B6354CF0}" type="presParOf" srcId="{50ADB3A1-BD6D-46C1-BC01-76296CFE1621}" destId="{AFEC3C52-65EF-4AC0-98EB-66425090FB72}" srcOrd="3" destOrd="0" presId="urn:microsoft.com/office/officeart/2008/layout/AlternatingHexagons"/>
    <dgm:cxn modelId="{7A2F3772-87BB-4790-B7AB-9C2066E9019A}" type="presParOf" srcId="{50ADB3A1-BD6D-46C1-BC01-76296CFE1621}" destId="{2747D412-8BA2-4AC0-8823-0B2FD4CFCED5}" srcOrd="4" destOrd="0" presId="urn:microsoft.com/office/officeart/2008/layout/AlternatingHexagons"/>
    <dgm:cxn modelId="{20036A95-C93E-4281-A24D-07C3A258E84F}" type="presParOf" srcId="{8DEDB7B7-D71A-4ADB-B8F0-1C0C2593C950}" destId="{B14B6707-215F-4842-88A0-ECD265DD68C1}" srcOrd="1" destOrd="0" presId="urn:microsoft.com/office/officeart/2008/layout/AlternatingHexagons"/>
    <dgm:cxn modelId="{5635B2F9-881E-449F-ABBC-5A337A6978DC}" type="presParOf" srcId="{8DEDB7B7-D71A-4ADB-B8F0-1C0C2593C950}" destId="{BA7EB241-B7EE-424C-A033-6B59FC9700F4}" srcOrd="2" destOrd="0" presId="urn:microsoft.com/office/officeart/2008/layout/AlternatingHexagons"/>
    <dgm:cxn modelId="{6143B63F-A0BE-4927-8F4F-9D98CE7DC535}" type="presParOf" srcId="{BA7EB241-B7EE-424C-A033-6B59FC9700F4}" destId="{2ACDE229-CBB2-4C30-997D-E3F62915851D}" srcOrd="0" destOrd="0" presId="urn:microsoft.com/office/officeart/2008/layout/AlternatingHexagons"/>
    <dgm:cxn modelId="{FD4F1E0F-2158-4456-8FC9-921ACAF1EB8D}" type="presParOf" srcId="{BA7EB241-B7EE-424C-A033-6B59FC9700F4}" destId="{237D1743-696A-4518-ADDA-F13016583A08}" srcOrd="1" destOrd="0" presId="urn:microsoft.com/office/officeart/2008/layout/AlternatingHexagons"/>
    <dgm:cxn modelId="{1B9F1315-5577-4848-A7C2-D478600841EC}" type="presParOf" srcId="{BA7EB241-B7EE-424C-A033-6B59FC9700F4}" destId="{FEC7DD9F-034D-42E7-AFE6-63014393981B}" srcOrd="2" destOrd="0" presId="urn:microsoft.com/office/officeart/2008/layout/AlternatingHexagons"/>
    <dgm:cxn modelId="{B13B51FD-DEDD-4B4A-9B62-786AFA1B53B8}" type="presParOf" srcId="{BA7EB241-B7EE-424C-A033-6B59FC9700F4}" destId="{FE24F043-E861-45BD-A026-ADE0C18E0D10}" srcOrd="3" destOrd="0" presId="urn:microsoft.com/office/officeart/2008/layout/AlternatingHexagons"/>
    <dgm:cxn modelId="{C3773AD1-3F47-44F6-BD9C-BFD349A55258}" type="presParOf" srcId="{BA7EB241-B7EE-424C-A033-6B59FC9700F4}" destId="{5238E9AB-36F1-48F9-90A6-6627D01AFBE0}" srcOrd="4" destOrd="0" presId="urn:microsoft.com/office/officeart/2008/layout/AlternatingHexagons"/>
    <dgm:cxn modelId="{9154853F-3CA4-4E81-A491-3BF9AF0A0A17}" type="presParOf" srcId="{8DEDB7B7-D71A-4ADB-B8F0-1C0C2593C950}" destId="{BFEB65C4-3C5B-4394-8494-90B752A5580A}" srcOrd="3" destOrd="0" presId="urn:microsoft.com/office/officeart/2008/layout/AlternatingHexagons"/>
    <dgm:cxn modelId="{BBD72250-D04D-4ED5-A5B4-02D6E9F92152}" type="presParOf" srcId="{8DEDB7B7-D71A-4ADB-B8F0-1C0C2593C950}" destId="{DF76F4AC-798E-44BE-A078-35DAF8822880}" srcOrd="4" destOrd="0" presId="urn:microsoft.com/office/officeart/2008/layout/AlternatingHexagons"/>
    <dgm:cxn modelId="{FD40667C-8B51-4DE0-BF9D-0BF9F502C943}" type="presParOf" srcId="{DF76F4AC-798E-44BE-A078-35DAF8822880}" destId="{C17E02ED-A39B-4185-B545-D4EF8309C09D}" srcOrd="0" destOrd="0" presId="urn:microsoft.com/office/officeart/2008/layout/AlternatingHexagons"/>
    <dgm:cxn modelId="{D032DD1C-98E4-449A-BFFF-80E70F3944DD}" type="presParOf" srcId="{DF76F4AC-798E-44BE-A078-35DAF8822880}" destId="{98992E5A-67F3-458A-A8A4-F8AC2029F613}" srcOrd="1" destOrd="0" presId="urn:microsoft.com/office/officeart/2008/layout/AlternatingHexagons"/>
    <dgm:cxn modelId="{2B49B8BD-9AD7-4378-A2F9-2E87DF1F8B46}" type="presParOf" srcId="{DF76F4AC-798E-44BE-A078-35DAF8822880}" destId="{14D1D188-411C-4E93-8C58-CD14CEBC287B}" srcOrd="2" destOrd="0" presId="urn:microsoft.com/office/officeart/2008/layout/AlternatingHexagons"/>
    <dgm:cxn modelId="{4B8E2045-32BF-4352-AD92-CB12A8A624F0}" type="presParOf" srcId="{DF76F4AC-798E-44BE-A078-35DAF8822880}" destId="{E457FC05-D689-4FA1-B299-E63E6000A968}" srcOrd="3" destOrd="0" presId="urn:microsoft.com/office/officeart/2008/layout/AlternatingHexagons"/>
    <dgm:cxn modelId="{76A241C0-8F0C-43AE-B5CB-53E3788A11BA}" type="presParOf" srcId="{DF76F4AC-798E-44BE-A078-35DAF8822880}" destId="{12474031-8DA4-48CB-B4F5-B2D2A1FAE0E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11DF09-F4FB-497B-A8B7-5AA8F434CEB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21756E-84DD-4A2B-9E1B-BA958DDCC27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дефицита квалифицированных кадров в различных отраслях экономики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30564-CF3A-4E23-92D2-3FDD75A2B4D0}" type="parTrans" cxnId="{6890D088-0986-444B-9244-E5F4CDDB3CE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45D98-57C8-4702-97E2-C8622F90A708}" type="sibTrans" cxnId="{6890D088-0986-444B-9244-E5F4CDDB3CE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F06C9A-4964-4993-B147-9336A07B916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экономического потенциала региона.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811044-C461-4B07-9E17-2E167998EA61}" type="parTrans" cxnId="{4E428BA9-8AB9-41AD-B4DB-11CB240B909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E433D9-D630-486B-8C8D-B84EA97901EF}" type="sibTrans" cxnId="{4E428BA9-8AB9-41AD-B4DB-11CB240B909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5A974-B15B-4C7A-A133-77A317DD60D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престижа комплексных профессий.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0B3802-9257-411C-8A6D-5138624A7E94}" type="parTrans" cxnId="{8DDF1451-A7D9-4D6A-9470-C4EE164F9E3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4F946-3AC6-4F25-87FF-93E747C12A04}" type="sibTrans" cxnId="{8DDF1451-A7D9-4D6A-9470-C4EE164F9E3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3EF81B-9AC7-4BC5-8345-6782A88A03B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доступности и качества профессионального образования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7797FA-592C-4F60-B2DB-0AE363CBF57B}" type="parTrans" cxnId="{4EDB7B26-CC0F-4091-9008-A002FD55E76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1B7ABE-A8EA-4B66-99EB-DB47B8F44D42}" type="sibTrans" cxnId="{4EDB7B26-CC0F-4091-9008-A002FD55E76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4698E-4581-4892-97CA-AC41673FC926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сотрудничества между образовательными учреждениями и предприятиями. </a:t>
          </a:r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2069EA-5D4F-451B-BE1A-56E8B99396B2}" type="parTrans" cxnId="{3B9712EC-8188-4BDB-8A7A-5373F67DC10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AD25C-C008-4EFF-9CB4-EBF11D93D4BA}" type="sibTrans" cxnId="{3B9712EC-8188-4BDB-8A7A-5373F67DC10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D0246-5078-4C70-AC15-7E7009BBE4ED}" type="pres">
      <dgm:prSet presAssocID="{B711DF09-F4FB-497B-A8B7-5AA8F434CE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3B1384-648E-45E1-ABE9-923FD8CF1FD5}" type="pres">
      <dgm:prSet presAssocID="{B711DF09-F4FB-497B-A8B7-5AA8F434CEBF}" presName="Name1" presStyleCnt="0"/>
      <dgm:spPr/>
    </dgm:pt>
    <dgm:pt modelId="{E2CB0006-B32B-407D-9C23-906F99E07162}" type="pres">
      <dgm:prSet presAssocID="{B711DF09-F4FB-497B-A8B7-5AA8F434CEBF}" presName="cycle" presStyleCnt="0"/>
      <dgm:spPr/>
    </dgm:pt>
    <dgm:pt modelId="{1A7C2F00-778B-43FF-AB84-BE0785D34574}" type="pres">
      <dgm:prSet presAssocID="{B711DF09-F4FB-497B-A8B7-5AA8F434CEBF}" presName="srcNode" presStyleLbl="node1" presStyleIdx="0" presStyleCnt="5"/>
      <dgm:spPr/>
    </dgm:pt>
    <dgm:pt modelId="{BBA85395-51DB-470A-8805-FF5ADFE33895}" type="pres">
      <dgm:prSet presAssocID="{B711DF09-F4FB-497B-A8B7-5AA8F434CEBF}" presName="conn" presStyleLbl="parChTrans1D2" presStyleIdx="0" presStyleCnt="1"/>
      <dgm:spPr/>
      <dgm:t>
        <a:bodyPr/>
        <a:lstStyle/>
        <a:p>
          <a:endParaRPr lang="ru-RU"/>
        </a:p>
      </dgm:t>
    </dgm:pt>
    <dgm:pt modelId="{ECF3DE6A-DFB5-4396-94BE-B41E50AED6EE}" type="pres">
      <dgm:prSet presAssocID="{B711DF09-F4FB-497B-A8B7-5AA8F434CEBF}" presName="extraNode" presStyleLbl="node1" presStyleIdx="0" presStyleCnt="5"/>
      <dgm:spPr/>
    </dgm:pt>
    <dgm:pt modelId="{A8BE9092-3774-4E18-BBAD-B22D32F8C0FA}" type="pres">
      <dgm:prSet presAssocID="{B711DF09-F4FB-497B-A8B7-5AA8F434CEBF}" presName="dstNode" presStyleLbl="node1" presStyleIdx="0" presStyleCnt="5"/>
      <dgm:spPr/>
    </dgm:pt>
    <dgm:pt modelId="{A4AD0D0A-D202-4479-AEF5-9D81076D52CE}" type="pres">
      <dgm:prSet presAssocID="{D43EF81B-9AC7-4BC5-8345-6782A88A03B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37904-27C6-4648-B026-DDB8CA69EFEB}" type="pres">
      <dgm:prSet presAssocID="{D43EF81B-9AC7-4BC5-8345-6782A88A03B7}" presName="accent_1" presStyleCnt="0"/>
      <dgm:spPr/>
    </dgm:pt>
    <dgm:pt modelId="{59517D19-7938-48AF-B516-35E0C4166D2A}" type="pres">
      <dgm:prSet presAssocID="{D43EF81B-9AC7-4BC5-8345-6782A88A03B7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4E4F2C-CF59-44AF-8A09-013EFCA650DA}" type="pres">
      <dgm:prSet presAssocID="{1221756E-84DD-4A2B-9E1B-BA958DDCC27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38588-436B-4DE6-9177-910F02010E57}" type="pres">
      <dgm:prSet presAssocID="{1221756E-84DD-4A2B-9E1B-BA958DDCC274}" presName="accent_2" presStyleCnt="0"/>
      <dgm:spPr/>
    </dgm:pt>
    <dgm:pt modelId="{1DED8DC1-5578-4D98-B6DD-3EDAFC147A18}" type="pres">
      <dgm:prSet presAssocID="{1221756E-84DD-4A2B-9E1B-BA958DDCC274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B9D850-8C81-4820-93A7-FB96B99F8E43}" type="pres">
      <dgm:prSet presAssocID="{7A24698E-4581-4892-97CA-AC41673FC92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2B7CF-B882-4179-91FE-7553AD495A59}" type="pres">
      <dgm:prSet presAssocID="{7A24698E-4581-4892-97CA-AC41673FC926}" presName="accent_3" presStyleCnt="0"/>
      <dgm:spPr/>
    </dgm:pt>
    <dgm:pt modelId="{0FEEEF0A-5207-4DAE-BA57-B89D0DA95A0C}" type="pres">
      <dgm:prSet presAssocID="{7A24698E-4581-4892-97CA-AC41673FC926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9260E7-0CF5-4850-B9C3-AF79EA286377}" type="pres">
      <dgm:prSet presAssocID="{2FF06C9A-4964-4993-B147-9336A07B916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10AD0-DE0B-47B6-90AA-494983E0AC08}" type="pres">
      <dgm:prSet presAssocID="{2FF06C9A-4964-4993-B147-9336A07B9160}" presName="accent_4" presStyleCnt="0"/>
      <dgm:spPr/>
    </dgm:pt>
    <dgm:pt modelId="{9D33A0A5-77BC-4AFB-B348-9F9635E62385}" type="pres">
      <dgm:prSet presAssocID="{2FF06C9A-4964-4993-B147-9336A07B9160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742D0E4-4F5A-472E-B9B7-33CF5E3F88B6}" type="pres">
      <dgm:prSet presAssocID="{CEE5A974-B15B-4C7A-A133-77A317DD60D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AD219-8B07-4EF5-B363-03D0DF414B7F}" type="pres">
      <dgm:prSet presAssocID="{CEE5A974-B15B-4C7A-A133-77A317DD60D1}" presName="accent_5" presStyleCnt="0"/>
      <dgm:spPr/>
    </dgm:pt>
    <dgm:pt modelId="{C20291ED-D756-4F7B-B73C-A9F985BD503F}" type="pres">
      <dgm:prSet presAssocID="{CEE5A974-B15B-4C7A-A133-77A317DD60D1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B8C5C1C2-4737-4B13-A1A9-D597FBE8DE05}" type="presOf" srcId="{1221756E-84DD-4A2B-9E1B-BA958DDCC274}" destId="{CA4E4F2C-CF59-44AF-8A09-013EFCA650DA}" srcOrd="0" destOrd="0" presId="urn:microsoft.com/office/officeart/2008/layout/VerticalCurvedList"/>
    <dgm:cxn modelId="{606E1C7B-29AE-4F83-9D0B-0CD2B6AC12BE}" type="presOf" srcId="{821B7ABE-A8EA-4B66-99EB-DB47B8F44D42}" destId="{BBA85395-51DB-470A-8805-FF5ADFE33895}" srcOrd="0" destOrd="0" presId="urn:microsoft.com/office/officeart/2008/layout/VerticalCurvedList"/>
    <dgm:cxn modelId="{AB061D03-C8DE-4885-8BD7-A741FD0C1ECC}" type="presOf" srcId="{2FF06C9A-4964-4993-B147-9336A07B9160}" destId="{609260E7-0CF5-4850-B9C3-AF79EA286377}" srcOrd="0" destOrd="0" presId="urn:microsoft.com/office/officeart/2008/layout/VerticalCurvedList"/>
    <dgm:cxn modelId="{3B4A7101-A709-4812-84F7-3BC49E588AC8}" type="presOf" srcId="{CEE5A974-B15B-4C7A-A133-77A317DD60D1}" destId="{A742D0E4-4F5A-472E-B9B7-33CF5E3F88B6}" srcOrd="0" destOrd="0" presId="urn:microsoft.com/office/officeart/2008/layout/VerticalCurvedList"/>
    <dgm:cxn modelId="{00547356-ACAF-406A-8323-FA1D89DD2D3A}" type="presOf" srcId="{D43EF81B-9AC7-4BC5-8345-6782A88A03B7}" destId="{A4AD0D0A-D202-4479-AEF5-9D81076D52CE}" srcOrd="0" destOrd="0" presId="urn:microsoft.com/office/officeart/2008/layout/VerticalCurvedList"/>
    <dgm:cxn modelId="{8DDF1451-A7D9-4D6A-9470-C4EE164F9E36}" srcId="{B711DF09-F4FB-497B-A8B7-5AA8F434CEBF}" destId="{CEE5A974-B15B-4C7A-A133-77A317DD60D1}" srcOrd="4" destOrd="0" parTransId="{420B3802-9257-411C-8A6D-5138624A7E94}" sibTransId="{0794F946-3AC6-4F25-87FF-93E747C12A04}"/>
    <dgm:cxn modelId="{4E428BA9-8AB9-41AD-B4DB-11CB240B909B}" srcId="{B711DF09-F4FB-497B-A8B7-5AA8F434CEBF}" destId="{2FF06C9A-4964-4993-B147-9336A07B9160}" srcOrd="3" destOrd="0" parTransId="{27811044-C461-4B07-9E17-2E167998EA61}" sibTransId="{83E433D9-D630-486B-8C8D-B84EA97901EF}"/>
    <dgm:cxn modelId="{3B9712EC-8188-4BDB-8A7A-5373F67DC100}" srcId="{B711DF09-F4FB-497B-A8B7-5AA8F434CEBF}" destId="{7A24698E-4581-4892-97CA-AC41673FC926}" srcOrd="2" destOrd="0" parTransId="{772069EA-5D4F-451B-BE1A-56E8B99396B2}" sibTransId="{E05AD25C-C008-4EFF-9CB4-EBF11D93D4BA}"/>
    <dgm:cxn modelId="{4EDB7B26-CC0F-4091-9008-A002FD55E768}" srcId="{B711DF09-F4FB-497B-A8B7-5AA8F434CEBF}" destId="{D43EF81B-9AC7-4BC5-8345-6782A88A03B7}" srcOrd="0" destOrd="0" parTransId="{E27797FA-592C-4F60-B2DB-0AE363CBF57B}" sibTransId="{821B7ABE-A8EA-4B66-99EB-DB47B8F44D42}"/>
    <dgm:cxn modelId="{F0AD43CC-6B4A-48E3-9AD2-1681C048AC85}" type="presOf" srcId="{B711DF09-F4FB-497B-A8B7-5AA8F434CEBF}" destId="{300D0246-5078-4C70-AC15-7E7009BBE4ED}" srcOrd="0" destOrd="0" presId="urn:microsoft.com/office/officeart/2008/layout/VerticalCurvedList"/>
    <dgm:cxn modelId="{84CC67A4-5DAD-4CD1-91C1-4F46C2557C5B}" type="presOf" srcId="{7A24698E-4581-4892-97CA-AC41673FC926}" destId="{5EB9D850-8C81-4820-93A7-FB96B99F8E43}" srcOrd="0" destOrd="0" presId="urn:microsoft.com/office/officeart/2008/layout/VerticalCurvedList"/>
    <dgm:cxn modelId="{6890D088-0986-444B-9244-E5F4CDDB3CE9}" srcId="{B711DF09-F4FB-497B-A8B7-5AA8F434CEBF}" destId="{1221756E-84DD-4A2B-9E1B-BA958DDCC274}" srcOrd="1" destOrd="0" parTransId="{87530564-CF3A-4E23-92D2-3FDD75A2B4D0}" sibTransId="{7BC45D98-57C8-4702-97E2-C8622F90A708}"/>
    <dgm:cxn modelId="{13E892F7-48AF-4DB3-A5C6-A2F7CF7201B5}" type="presParOf" srcId="{300D0246-5078-4C70-AC15-7E7009BBE4ED}" destId="{C03B1384-648E-45E1-ABE9-923FD8CF1FD5}" srcOrd="0" destOrd="0" presId="urn:microsoft.com/office/officeart/2008/layout/VerticalCurvedList"/>
    <dgm:cxn modelId="{4CFE6112-C57F-4A9B-9207-3C8D3E452CDB}" type="presParOf" srcId="{C03B1384-648E-45E1-ABE9-923FD8CF1FD5}" destId="{E2CB0006-B32B-407D-9C23-906F99E07162}" srcOrd="0" destOrd="0" presId="urn:microsoft.com/office/officeart/2008/layout/VerticalCurvedList"/>
    <dgm:cxn modelId="{B712B478-4586-46D6-ABF2-D2023E4A3B8E}" type="presParOf" srcId="{E2CB0006-B32B-407D-9C23-906F99E07162}" destId="{1A7C2F00-778B-43FF-AB84-BE0785D34574}" srcOrd="0" destOrd="0" presId="urn:microsoft.com/office/officeart/2008/layout/VerticalCurvedList"/>
    <dgm:cxn modelId="{A53D8BE2-020F-4EA4-B685-EEA354FB66AA}" type="presParOf" srcId="{E2CB0006-B32B-407D-9C23-906F99E07162}" destId="{BBA85395-51DB-470A-8805-FF5ADFE33895}" srcOrd="1" destOrd="0" presId="urn:microsoft.com/office/officeart/2008/layout/VerticalCurvedList"/>
    <dgm:cxn modelId="{30E5783A-74CC-48DB-9FCE-C2D701E81A30}" type="presParOf" srcId="{E2CB0006-B32B-407D-9C23-906F99E07162}" destId="{ECF3DE6A-DFB5-4396-94BE-B41E50AED6EE}" srcOrd="2" destOrd="0" presId="urn:microsoft.com/office/officeart/2008/layout/VerticalCurvedList"/>
    <dgm:cxn modelId="{03B4DBD9-8800-4A82-B6FB-30B189E2876C}" type="presParOf" srcId="{E2CB0006-B32B-407D-9C23-906F99E07162}" destId="{A8BE9092-3774-4E18-BBAD-B22D32F8C0FA}" srcOrd="3" destOrd="0" presId="urn:microsoft.com/office/officeart/2008/layout/VerticalCurvedList"/>
    <dgm:cxn modelId="{4E461719-F8AC-4016-8FEA-D7D3F5E0C7C5}" type="presParOf" srcId="{C03B1384-648E-45E1-ABE9-923FD8CF1FD5}" destId="{A4AD0D0A-D202-4479-AEF5-9D81076D52CE}" srcOrd="1" destOrd="0" presId="urn:microsoft.com/office/officeart/2008/layout/VerticalCurvedList"/>
    <dgm:cxn modelId="{8C33FF59-5835-4E81-8FDB-F58E625CD40B}" type="presParOf" srcId="{C03B1384-648E-45E1-ABE9-923FD8CF1FD5}" destId="{1EE37904-27C6-4648-B026-DDB8CA69EFEB}" srcOrd="2" destOrd="0" presId="urn:microsoft.com/office/officeart/2008/layout/VerticalCurvedList"/>
    <dgm:cxn modelId="{F6A68FEB-2944-4F78-8141-EC6F99EA9978}" type="presParOf" srcId="{1EE37904-27C6-4648-B026-DDB8CA69EFEB}" destId="{59517D19-7938-48AF-B516-35E0C4166D2A}" srcOrd="0" destOrd="0" presId="urn:microsoft.com/office/officeart/2008/layout/VerticalCurvedList"/>
    <dgm:cxn modelId="{1E73E1AD-5D54-4A63-9C5F-1A472BEAE057}" type="presParOf" srcId="{C03B1384-648E-45E1-ABE9-923FD8CF1FD5}" destId="{CA4E4F2C-CF59-44AF-8A09-013EFCA650DA}" srcOrd="3" destOrd="0" presId="urn:microsoft.com/office/officeart/2008/layout/VerticalCurvedList"/>
    <dgm:cxn modelId="{4075955C-FBED-4D0D-AEAA-DA2A7D823991}" type="presParOf" srcId="{C03B1384-648E-45E1-ABE9-923FD8CF1FD5}" destId="{71938588-436B-4DE6-9177-910F02010E57}" srcOrd="4" destOrd="0" presId="urn:microsoft.com/office/officeart/2008/layout/VerticalCurvedList"/>
    <dgm:cxn modelId="{B9D30FA7-1E3C-49CE-8E30-378EB83FACED}" type="presParOf" srcId="{71938588-436B-4DE6-9177-910F02010E57}" destId="{1DED8DC1-5578-4D98-B6DD-3EDAFC147A18}" srcOrd="0" destOrd="0" presId="urn:microsoft.com/office/officeart/2008/layout/VerticalCurvedList"/>
    <dgm:cxn modelId="{824915E8-5B82-4F23-BCE8-B9F51A79356C}" type="presParOf" srcId="{C03B1384-648E-45E1-ABE9-923FD8CF1FD5}" destId="{5EB9D850-8C81-4820-93A7-FB96B99F8E43}" srcOrd="5" destOrd="0" presId="urn:microsoft.com/office/officeart/2008/layout/VerticalCurvedList"/>
    <dgm:cxn modelId="{77617BC6-996C-402B-B755-3E3D2EDBC262}" type="presParOf" srcId="{C03B1384-648E-45E1-ABE9-923FD8CF1FD5}" destId="{0152B7CF-B882-4179-91FE-7553AD495A59}" srcOrd="6" destOrd="0" presId="urn:microsoft.com/office/officeart/2008/layout/VerticalCurvedList"/>
    <dgm:cxn modelId="{5CBFF69B-D270-42AC-91E8-A08D2A1AD473}" type="presParOf" srcId="{0152B7CF-B882-4179-91FE-7553AD495A59}" destId="{0FEEEF0A-5207-4DAE-BA57-B89D0DA95A0C}" srcOrd="0" destOrd="0" presId="urn:microsoft.com/office/officeart/2008/layout/VerticalCurvedList"/>
    <dgm:cxn modelId="{DA51274C-FDCD-4B53-83D4-5EDB5B725CFE}" type="presParOf" srcId="{C03B1384-648E-45E1-ABE9-923FD8CF1FD5}" destId="{609260E7-0CF5-4850-B9C3-AF79EA286377}" srcOrd="7" destOrd="0" presId="urn:microsoft.com/office/officeart/2008/layout/VerticalCurvedList"/>
    <dgm:cxn modelId="{B07ADF29-5382-44A0-AFCD-5D17965CD348}" type="presParOf" srcId="{C03B1384-648E-45E1-ABE9-923FD8CF1FD5}" destId="{0F510AD0-DE0B-47B6-90AA-494983E0AC08}" srcOrd="8" destOrd="0" presId="urn:microsoft.com/office/officeart/2008/layout/VerticalCurvedList"/>
    <dgm:cxn modelId="{C2D32D6E-993D-4397-A1B7-65C8CFFD0408}" type="presParOf" srcId="{0F510AD0-DE0B-47B6-90AA-494983E0AC08}" destId="{9D33A0A5-77BC-4AFB-B348-9F9635E62385}" srcOrd="0" destOrd="0" presId="urn:microsoft.com/office/officeart/2008/layout/VerticalCurvedList"/>
    <dgm:cxn modelId="{9BA5DF8B-1BEB-431D-BD6E-2A8432522634}" type="presParOf" srcId="{C03B1384-648E-45E1-ABE9-923FD8CF1FD5}" destId="{A742D0E4-4F5A-472E-B9B7-33CF5E3F88B6}" srcOrd="9" destOrd="0" presId="urn:microsoft.com/office/officeart/2008/layout/VerticalCurvedList"/>
    <dgm:cxn modelId="{AA7E96B6-210F-4F7A-84AF-11062395B6CC}" type="presParOf" srcId="{C03B1384-648E-45E1-ABE9-923FD8CF1FD5}" destId="{EBBAD219-8B07-4EF5-B363-03D0DF414B7F}" srcOrd="10" destOrd="0" presId="urn:microsoft.com/office/officeart/2008/layout/VerticalCurvedList"/>
    <dgm:cxn modelId="{969C1FE2-47DE-40BD-AD65-800A950A146C}" type="presParOf" srcId="{EBBAD219-8B07-4EF5-B363-03D0DF414B7F}" destId="{C20291ED-D756-4F7B-B73C-A9F985BD50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745D0B-7DE0-4E71-A559-8B891D33CDDC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C9F4DE1-CD99-4BF9-B086-93E19A4A48F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качества подготовки обучающихся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60010-2313-421B-B8E9-AB43D562FD0C}" type="parTrans" cxnId="{90927330-D887-4281-950A-6A88F6D160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FEACF9-97A9-4CC6-B469-FA6D6A99A97C}" type="sibTrans" cxnId="{90927330-D887-4281-950A-6A88F6D160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3184D1-EED4-4C38-84FF-C9F2D657D91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практических занятий и тренингов для студентов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3CDD4-B08F-4A57-BB54-F7250C781CBE}" type="parTrans" cxnId="{29B5E678-1D06-4452-8B7C-A6892FAB222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5464D-5703-4701-884A-F11359F9573F}" type="sibTrans" cxnId="{29B5E678-1D06-4452-8B7C-A6892FAB222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70F48-CB2C-4BCE-9AD2-18C6E708319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совместных проектов с предприятиями и организациями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42CC6-982D-4F6F-B0C6-98F121FC4A64}" type="parTrans" cxnId="{7453B4AA-EA04-458D-8219-83E0C14DF1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3945BD-6F9D-4A7E-A249-AB643AA6B94E}" type="sibTrans" cxnId="{7453B4AA-EA04-458D-8219-83E0C14DF1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0A1E1-0EF3-4E5F-994F-3C2CEF5E552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Помощь предприятиям региона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A662C-A8B0-4A54-B474-14B861BFC82F}" type="parTrans" cxnId="{28CD5D29-CA51-4C81-98CF-C8B68A0754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E38E6-76AB-4E1E-B4C4-5CA859998CAF}" type="sibTrans" cxnId="{28CD5D29-CA51-4C81-98CF-C8B68A0754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D3AF69-9B25-4158-B4AA-EE7CAF6B765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Сертификация и тестирование продукции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185352-E6A7-477B-9E1B-9ADFBAC87405}" type="parTrans" cxnId="{D08D5318-9BA9-492E-92D3-4A79861291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44C39-EB81-4E72-9254-130BE07B5DB2}" type="sibTrans" cxnId="{D08D5318-9BA9-492E-92D3-4A79861291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86ECF-C3AE-491A-A212-7E0FE975E25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и переподготовка рабочих кадров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FF886C-D4F6-4425-93BC-A1F5EFC56503}" type="parTrans" cxnId="{28B00D8A-7E08-4E63-A2DE-DF7E15B4B97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41B15-7ADA-4D69-80CA-D1664F2A974C}" type="sibTrans" cxnId="{28B00D8A-7E08-4E63-A2DE-DF7E15B4B97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9B6BD-652E-4AD8-9ACB-8F0618EBB65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сфер деятельности колледжа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A9C46-62D9-4566-A5D6-6E2DEA7FC8C5}" type="parTrans" cxnId="{5B6DB016-6F4D-4EAD-9E86-442FF0B56D8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CF4E1A-90B0-4694-9525-F71EB884E22A}" type="sibTrans" cxnId="{5B6DB016-6F4D-4EAD-9E86-442FF0B56D8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6C5DE-E7EC-430D-8A28-A1BCB254157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научных исследований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F49C4-1F4A-477E-813D-D90B34AFC493}" type="parTrans" cxnId="{2839DB0F-7253-437B-A28A-30602AD233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557EE-B870-4C55-ABA5-44097F7502DF}" type="sibTrans" cxnId="{2839DB0F-7253-437B-A28A-30602AD233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E265A0-6E2F-4A43-91C7-5811151C25E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услуги для местных предприятий и организаций (под заказ)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D640C-3045-4793-BC2D-56918639A6BE}" type="parTrans" cxnId="{676B3A2D-CB88-451E-A4CC-A5ABBC00C69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AFCBE-2EFE-4E62-B537-F054D0B1210F}" type="sibTrans" cxnId="{676B3A2D-CB88-451E-A4CC-A5ABBC00C69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186E5-8E16-4B9A-A653-BBE08BBC7B93}" type="pres">
      <dgm:prSet presAssocID="{A8745D0B-7DE0-4E71-A559-8B891D33CD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751092-EE7C-41E3-A43A-D111FE8CE572}" type="pres">
      <dgm:prSet presAssocID="{EC9F4DE1-CD99-4BF9-B086-93E19A4A48F1}" presName="composite" presStyleCnt="0"/>
      <dgm:spPr/>
    </dgm:pt>
    <dgm:pt modelId="{AC8948E6-4090-4F4B-8AA0-A469CF8AF21C}" type="pres">
      <dgm:prSet presAssocID="{EC9F4DE1-CD99-4BF9-B086-93E19A4A48F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5635B-5AB7-4360-83C3-ED214BCE068E}" type="pres">
      <dgm:prSet presAssocID="{EC9F4DE1-CD99-4BF9-B086-93E19A4A48F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3B08B-F43F-4007-8DDE-2AD2C8654A1E}" type="pres">
      <dgm:prSet presAssocID="{27FEACF9-97A9-4CC6-B469-FA6D6A99A97C}" presName="space" presStyleCnt="0"/>
      <dgm:spPr/>
    </dgm:pt>
    <dgm:pt modelId="{87CE9691-4D23-4A9C-80A9-4FEC61A89E75}" type="pres">
      <dgm:prSet presAssocID="{AEE0A1E1-0EF3-4E5F-994F-3C2CEF5E5525}" presName="composite" presStyleCnt="0"/>
      <dgm:spPr/>
    </dgm:pt>
    <dgm:pt modelId="{A1DD0A84-7D1E-4C17-AAB5-4BE102EA142A}" type="pres">
      <dgm:prSet presAssocID="{AEE0A1E1-0EF3-4E5F-994F-3C2CEF5E552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79B5A-1299-4C2F-A33E-CA68ADFC586A}" type="pres">
      <dgm:prSet presAssocID="{AEE0A1E1-0EF3-4E5F-994F-3C2CEF5E552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9E564-52DA-449E-8819-A7DE18AEE526}" type="pres">
      <dgm:prSet presAssocID="{B88E38E6-76AB-4E1E-B4C4-5CA859998CAF}" presName="space" presStyleCnt="0"/>
      <dgm:spPr/>
    </dgm:pt>
    <dgm:pt modelId="{79F6BD89-A82C-4A31-B59F-FA7258D34AF0}" type="pres">
      <dgm:prSet presAssocID="{C7A9B6BD-652E-4AD8-9ACB-8F0618EBB655}" presName="composite" presStyleCnt="0"/>
      <dgm:spPr/>
    </dgm:pt>
    <dgm:pt modelId="{9364822D-AF91-4AF8-A64E-F16AD425637E}" type="pres">
      <dgm:prSet presAssocID="{C7A9B6BD-652E-4AD8-9ACB-8F0618EBB65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96BDD-5B4D-4B6A-98DC-5FF3C96BE5D6}" type="pres">
      <dgm:prSet presAssocID="{C7A9B6BD-652E-4AD8-9ACB-8F0618EBB65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39DB0F-7253-437B-A28A-30602AD23386}" srcId="{C7A9B6BD-652E-4AD8-9ACB-8F0618EBB655}" destId="{5336C5DE-E7EC-430D-8A28-A1BCB2541575}" srcOrd="0" destOrd="0" parTransId="{F67F49C4-1F4A-477E-813D-D90B34AFC493}" sibTransId="{8FD557EE-B870-4C55-ABA5-44097F7502DF}"/>
    <dgm:cxn modelId="{10E633D7-31B3-4221-B1E4-AD2EDEA49B57}" type="presOf" srcId="{2D186ECF-C3AE-491A-A212-7E0FE975E256}" destId="{6BD79B5A-1299-4C2F-A33E-CA68ADFC586A}" srcOrd="0" destOrd="1" presId="urn:microsoft.com/office/officeart/2005/8/layout/hList1"/>
    <dgm:cxn modelId="{D08D5318-9BA9-492E-92D3-4A79861291B6}" srcId="{AEE0A1E1-0EF3-4E5F-994F-3C2CEF5E5525}" destId="{A2D3AF69-9B25-4158-B4AA-EE7CAF6B7655}" srcOrd="0" destOrd="0" parTransId="{A1185352-E6A7-477B-9E1B-9ADFBAC87405}" sibTransId="{54144C39-EB81-4E72-9254-130BE07B5DB2}"/>
    <dgm:cxn modelId="{676B3A2D-CB88-451E-A4CC-A5ABBC00C696}" srcId="{C7A9B6BD-652E-4AD8-9ACB-8F0618EBB655}" destId="{7AE265A0-6E2F-4A43-91C7-5811151C25EE}" srcOrd="1" destOrd="0" parTransId="{E21D640C-3045-4793-BC2D-56918639A6BE}" sibTransId="{FC2AFCBE-2EFE-4E62-B537-F054D0B1210F}"/>
    <dgm:cxn modelId="{9BD17B65-CEA4-4DEC-8DAA-A953CD19F380}" type="presOf" srcId="{A2D3AF69-9B25-4158-B4AA-EE7CAF6B7655}" destId="{6BD79B5A-1299-4C2F-A33E-CA68ADFC586A}" srcOrd="0" destOrd="0" presId="urn:microsoft.com/office/officeart/2005/8/layout/hList1"/>
    <dgm:cxn modelId="{4C563B5B-42A4-4502-8C01-E6058CF7365A}" type="presOf" srcId="{1AF70F48-CB2C-4BCE-9AD2-18C6E7083193}" destId="{DE05635B-5AB7-4360-83C3-ED214BCE068E}" srcOrd="0" destOrd="1" presId="urn:microsoft.com/office/officeart/2005/8/layout/hList1"/>
    <dgm:cxn modelId="{28CD5D29-CA51-4C81-98CF-C8B68A0754C3}" srcId="{A8745D0B-7DE0-4E71-A559-8B891D33CDDC}" destId="{AEE0A1E1-0EF3-4E5F-994F-3C2CEF5E5525}" srcOrd="1" destOrd="0" parTransId="{3B6A662C-A8B0-4A54-B474-14B861BFC82F}" sibTransId="{B88E38E6-76AB-4E1E-B4C4-5CA859998CAF}"/>
    <dgm:cxn modelId="{9D394E7A-E581-4B58-825E-83BC126864C0}" type="presOf" srcId="{7AE265A0-6E2F-4A43-91C7-5811151C25EE}" destId="{42E96BDD-5B4D-4B6A-98DC-5FF3C96BE5D6}" srcOrd="0" destOrd="1" presId="urn:microsoft.com/office/officeart/2005/8/layout/hList1"/>
    <dgm:cxn modelId="{29B5E678-1D06-4452-8B7C-A6892FAB2225}" srcId="{EC9F4DE1-CD99-4BF9-B086-93E19A4A48F1}" destId="{273184D1-EED4-4C38-84FF-C9F2D657D919}" srcOrd="0" destOrd="0" parTransId="{B843CDD4-B08F-4A57-BB54-F7250C781CBE}" sibTransId="{A285464D-5703-4701-884A-F11359F9573F}"/>
    <dgm:cxn modelId="{EF2A111D-CD2B-44A9-8FF7-E7CF9005EF6A}" type="presOf" srcId="{AEE0A1E1-0EF3-4E5F-994F-3C2CEF5E5525}" destId="{A1DD0A84-7D1E-4C17-AAB5-4BE102EA142A}" srcOrd="0" destOrd="0" presId="urn:microsoft.com/office/officeart/2005/8/layout/hList1"/>
    <dgm:cxn modelId="{5B6DB016-6F4D-4EAD-9E86-442FF0B56D82}" srcId="{A8745D0B-7DE0-4E71-A559-8B891D33CDDC}" destId="{C7A9B6BD-652E-4AD8-9ACB-8F0618EBB655}" srcOrd="2" destOrd="0" parTransId="{397A9C46-62D9-4566-A5D6-6E2DEA7FC8C5}" sibTransId="{8BCF4E1A-90B0-4694-9525-F71EB884E22A}"/>
    <dgm:cxn modelId="{28B00D8A-7E08-4E63-A2DE-DF7E15B4B97A}" srcId="{AEE0A1E1-0EF3-4E5F-994F-3C2CEF5E5525}" destId="{2D186ECF-C3AE-491A-A212-7E0FE975E256}" srcOrd="1" destOrd="0" parTransId="{E3FF886C-D4F6-4425-93BC-A1F5EFC56503}" sibTransId="{D1E41B15-7ADA-4D69-80CA-D1664F2A974C}"/>
    <dgm:cxn modelId="{90927330-D887-4281-950A-6A88F6D1600E}" srcId="{A8745D0B-7DE0-4E71-A559-8B891D33CDDC}" destId="{EC9F4DE1-CD99-4BF9-B086-93E19A4A48F1}" srcOrd="0" destOrd="0" parTransId="{D0160010-2313-421B-B8E9-AB43D562FD0C}" sibTransId="{27FEACF9-97A9-4CC6-B469-FA6D6A99A97C}"/>
    <dgm:cxn modelId="{9E8AF00D-3BD7-4B02-A2C0-EDC6E018436E}" type="presOf" srcId="{5336C5DE-E7EC-430D-8A28-A1BCB2541575}" destId="{42E96BDD-5B4D-4B6A-98DC-5FF3C96BE5D6}" srcOrd="0" destOrd="0" presId="urn:microsoft.com/office/officeart/2005/8/layout/hList1"/>
    <dgm:cxn modelId="{652A50DF-AB73-49D7-8106-DB1DF0AD0E15}" type="presOf" srcId="{A8745D0B-7DE0-4E71-A559-8B891D33CDDC}" destId="{4A0186E5-8E16-4B9A-A653-BBE08BBC7B93}" srcOrd="0" destOrd="0" presId="urn:microsoft.com/office/officeart/2005/8/layout/hList1"/>
    <dgm:cxn modelId="{53F4D002-0724-430A-AA52-FABD20883531}" type="presOf" srcId="{C7A9B6BD-652E-4AD8-9ACB-8F0618EBB655}" destId="{9364822D-AF91-4AF8-A64E-F16AD425637E}" srcOrd="0" destOrd="0" presId="urn:microsoft.com/office/officeart/2005/8/layout/hList1"/>
    <dgm:cxn modelId="{7453B4AA-EA04-458D-8219-83E0C14DF128}" srcId="{EC9F4DE1-CD99-4BF9-B086-93E19A4A48F1}" destId="{1AF70F48-CB2C-4BCE-9AD2-18C6E7083193}" srcOrd="1" destOrd="0" parTransId="{64642CC6-982D-4F6F-B0C6-98F121FC4A64}" sibTransId="{653945BD-6F9D-4A7E-A249-AB643AA6B94E}"/>
    <dgm:cxn modelId="{B9A87529-AAEC-4F95-B588-FE96E17A2432}" type="presOf" srcId="{EC9F4DE1-CD99-4BF9-B086-93E19A4A48F1}" destId="{AC8948E6-4090-4F4B-8AA0-A469CF8AF21C}" srcOrd="0" destOrd="0" presId="urn:microsoft.com/office/officeart/2005/8/layout/hList1"/>
    <dgm:cxn modelId="{6419257B-65A1-42C4-842C-210BCAF7D44C}" type="presOf" srcId="{273184D1-EED4-4C38-84FF-C9F2D657D919}" destId="{DE05635B-5AB7-4360-83C3-ED214BCE068E}" srcOrd="0" destOrd="0" presId="urn:microsoft.com/office/officeart/2005/8/layout/hList1"/>
    <dgm:cxn modelId="{C447C5F8-E272-48B9-8B31-248EADE76269}" type="presParOf" srcId="{4A0186E5-8E16-4B9A-A653-BBE08BBC7B93}" destId="{DA751092-EE7C-41E3-A43A-D111FE8CE572}" srcOrd="0" destOrd="0" presId="urn:microsoft.com/office/officeart/2005/8/layout/hList1"/>
    <dgm:cxn modelId="{40080E63-9A69-44C2-817B-C2543B40042F}" type="presParOf" srcId="{DA751092-EE7C-41E3-A43A-D111FE8CE572}" destId="{AC8948E6-4090-4F4B-8AA0-A469CF8AF21C}" srcOrd="0" destOrd="0" presId="urn:microsoft.com/office/officeart/2005/8/layout/hList1"/>
    <dgm:cxn modelId="{40F28E83-C178-437D-9F22-B4554258F444}" type="presParOf" srcId="{DA751092-EE7C-41E3-A43A-D111FE8CE572}" destId="{DE05635B-5AB7-4360-83C3-ED214BCE068E}" srcOrd="1" destOrd="0" presId="urn:microsoft.com/office/officeart/2005/8/layout/hList1"/>
    <dgm:cxn modelId="{DB5E8C79-BE4B-4367-8302-6556DA2354DE}" type="presParOf" srcId="{4A0186E5-8E16-4B9A-A653-BBE08BBC7B93}" destId="{5CC3B08B-F43F-4007-8DDE-2AD2C8654A1E}" srcOrd="1" destOrd="0" presId="urn:microsoft.com/office/officeart/2005/8/layout/hList1"/>
    <dgm:cxn modelId="{88A2FB70-DA77-466B-AFF5-8967C661597A}" type="presParOf" srcId="{4A0186E5-8E16-4B9A-A653-BBE08BBC7B93}" destId="{87CE9691-4D23-4A9C-80A9-4FEC61A89E75}" srcOrd="2" destOrd="0" presId="urn:microsoft.com/office/officeart/2005/8/layout/hList1"/>
    <dgm:cxn modelId="{FA792CA4-11A2-4C10-86FD-BBB9DCD75566}" type="presParOf" srcId="{87CE9691-4D23-4A9C-80A9-4FEC61A89E75}" destId="{A1DD0A84-7D1E-4C17-AAB5-4BE102EA142A}" srcOrd="0" destOrd="0" presId="urn:microsoft.com/office/officeart/2005/8/layout/hList1"/>
    <dgm:cxn modelId="{C8D401F8-E2B8-4CD5-992D-428500EE2C02}" type="presParOf" srcId="{87CE9691-4D23-4A9C-80A9-4FEC61A89E75}" destId="{6BD79B5A-1299-4C2F-A33E-CA68ADFC586A}" srcOrd="1" destOrd="0" presId="urn:microsoft.com/office/officeart/2005/8/layout/hList1"/>
    <dgm:cxn modelId="{1CC2D11C-5D9E-46C0-9B94-136384EEE504}" type="presParOf" srcId="{4A0186E5-8E16-4B9A-A653-BBE08BBC7B93}" destId="{7849E564-52DA-449E-8819-A7DE18AEE526}" srcOrd="3" destOrd="0" presId="urn:microsoft.com/office/officeart/2005/8/layout/hList1"/>
    <dgm:cxn modelId="{8486FED6-77E8-4E0B-B2AE-F7CCC92A454B}" type="presParOf" srcId="{4A0186E5-8E16-4B9A-A653-BBE08BBC7B93}" destId="{79F6BD89-A82C-4A31-B59F-FA7258D34AF0}" srcOrd="4" destOrd="0" presId="urn:microsoft.com/office/officeart/2005/8/layout/hList1"/>
    <dgm:cxn modelId="{287F53B2-D3B8-4750-BD2F-AE5BB5D3220D}" type="presParOf" srcId="{79F6BD89-A82C-4A31-B59F-FA7258D34AF0}" destId="{9364822D-AF91-4AF8-A64E-F16AD425637E}" srcOrd="0" destOrd="0" presId="urn:microsoft.com/office/officeart/2005/8/layout/hList1"/>
    <dgm:cxn modelId="{C8E4C073-31E9-4AE6-B731-C12043438BF7}" type="presParOf" srcId="{79F6BD89-A82C-4A31-B59F-FA7258D34AF0}" destId="{42E96BDD-5B4D-4B6A-98DC-5FF3C96BE5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46AD5-5B96-4364-939F-88AD28C810B7}">
      <dsp:nvSpPr>
        <dsp:cNvPr id="0" name=""/>
        <dsp:cNvSpPr/>
      </dsp:nvSpPr>
      <dsp:spPr>
        <a:xfrm rot="5400000">
          <a:off x="2762500" y="359371"/>
          <a:ext cx="1814330" cy="15784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Программы ПО и переобучения: Демография, Билет в будущее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26409" y="524173"/>
        <a:ext cx="1086511" cy="1248864"/>
      </dsp:txXfrm>
    </dsp:sp>
    <dsp:sp modelId="{7DAE066C-98EE-4B29-A115-324AE9F1490D}">
      <dsp:nvSpPr>
        <dsp:cNvPr id="0" name=""/>
        <dsp:cNvSpPr/>
      </dsp:nvSpPr>
      <dsp:spPr>
        <a:xfrm>
          <a:off x="4506797" y="436726"/>
          <a:ext cx="2024793" cy="142375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центрами занятости, Региональным координационным центром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6797" y="436726"/>
        <a:ext cx="2024793" cy="1423756"/>
      </dsp:txXfrm>
    </dsp:sp>
    <dsp:sp modelId="{2747D412-8BA2-4AC0-8823-0B2FD4CFCED5}">
      <dsp:nvSpPr>
        <dsp:cNvPr id="0" name=""/>
        <dsp:cNvSpPr/>
      </dsp:nvSpPr>
      <dsp:spPr>
        <a:xfrm rot="5400000">
          <a:off x="1057754" y="359371"/>
          <a:ext cx="1814330" cy="157846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ПОО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21663" y="524173"/>
        <a:ext cx="1086511" cy="1248864"/>
      </dsp:txXfrm>
    </dsp:sp>
    <dsp:sp modelId="{2ACDE229-CBB2-4C30-997D-E3F62915851D}">
      <dsp:nvSpPr>
        <dsp:cNvPr id="0" name=""/>
        <dsp:cNvSpPr/>
      </dsp:nvSpPr>
      <dsp:spPr>
        <a:xfrm rot="5400000">
          <a:off x="1906861" y="1899375"/>
          <a:ext cx="1814330" cy="157846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Стажировочная площадка КПК мастеров п/о  ИРООО 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70770" y="2064177"/>
        <a:ext cx="1086511" cy="1248864"/>
      </dsp:txXfrm>
    </dsp:sp>
    <dsp:sp modelId="{237D1743-696A-4518-ADDA-F13016583A08}">
      <dsp:nvSpPr>
        <dsp:cNvPr id="0" name=""/>
        <dsp:cNvSpPr/>
      </dsp:nvSpPr>
      <dsp:spPr>
        <a:xfrm>
          <a:off x="0" y="2144309"/>
          <a:ext cx="1959477" cy="108859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8E9AB-36F1-48F9-90A6-6627D01AFBE0}">
      <dsp:nvSpPr>
        <dsp:cNvPr id="0" name=""/>
        <dsp:cNvSpPr/>
      </dsp:nvSpPr>
      <dsp:spPr>
        <a:xfrm rot="5400000">
          <a:off x="3611606" y="1899375"/>
          <a:ext cx="1814330" cy="15784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Чемпионатное движение – площадка проведения 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75515" y="2064177"/>
        <a:ext cx="1086511" cy="1248864"/>
      </dsp:txXfrm>
    </dsp:sp>
    <dsp:sp modelId="{C17E02ED-A39B-4185-B545-D4EF8309C09D}">
      <dsp:nvSpPr>
        <dsp:cNvPr id="0" name=""/>
        <dsp:cNvSpPr/>
      </dsp:nvSpPr>
      <dsp:spPr>
        <a:xfrm rot="5400000">
          <a:off x="2762500" y="3439379"/>
          <a:ext cx="1814330" cy="157846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Межрегиональная стажировочная площадка «5000 мастеров» 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26409" y="3604181"/>
        <a:ext cx="1086511" cy="1248864"/>
      </dsp:txXfrm>
    </dsp:sp>
    <dsp:sp modelId="{98992E5A-67F3-458A-A8A4-F8AC2029F613}">
      <dsp:nvSpPr>
        <dsp:cNvPr id="0" name=""/>
        <dsp:cNvSpPr/>
      </dsp:nvSpPr>
      <dsp:spPr>
        <a:xfrm>
          <a:off x="4506797" y="3684313"/>
          <a:ext cx="2024793" cy="108859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74031-8DA4-48CB-B4F5-B2D2A1FAE0EF}">
      <dsp:nvSpPr>
        <dsp:cNvPr id="0" name=""/>
        <dsp:cNvSpPr/>
      </dsp:nvSpPr>
      <dsp:spPr>
        <a:xfrm rot="5400000">
          <a:off x="1057754" y="3439379"/>
          <a:ext cx="1814330" cy="15784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ФП </a:t>
          </a: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Профессионалитет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21663" y="3604181"/>
        <a:ext cx="1086511" cy="1248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040E-8BE0-4217-A943-BFF2F65528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AB9-5D1C-4520-85A2-D605F88ED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040E-8BE0-4217-A943-BFF2F65528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AB9-5D1C-4520-85A2-D605F88ED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6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040E-8BE0-4217-A943-BFF2F65528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AB9-5D1C-4520-85A2-D605F88ED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040E-8BE0-4217-A943-BFF2F65528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AB9-5D1C-4520-85A2-D605F88ED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0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040E-8BE0-4217-A943-BFF2F65528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AB9-5D1C-4520-85A2-D605F88ED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5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040E-8BE0-4217-A943-BFF2F65528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AB9-5D1C-4520-85A2-D605F88ED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8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040E-8BE0-4217-A943-BFF2F65528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AB9-5D1C-4520-85A2-D605F88ED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9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040E-8BE0-4217-A943-BFF2F65528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AB9-5D1C-4520-85A2-D605F88ED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040E-8BE0-4217-A943-BFF2F65528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AB9-5D1C-4520-85A2-D605F88ED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4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040E-8BE0-4217-A943-BFF2F65528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AB9-5D1C-4520-85A2-D605F88ED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0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040E-8BE0-4217-A943-BFF2F65528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AB9-5D1C-4520-85A2-D605F88ED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4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A040E-8BE0-4217-A943-BFF2F65528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AB9-5D1C-4520-85A2-D605F88ED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7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hyperlink" Target="https://&#1086;&#1072;&#1090;&#1082;.&#1088;&#1092;/" TargetMode="External"/><Relationship Id="rId4" Type="http://schemas.openxmlformats.org/officeDocument/2006/relationships/diagramQuickStyle" Target="../diagrams/quickStyle3.xml"/><Relationship Id="rId9" Type="http://schemas.openxmlformats.org/officeDocument/2006/relationships/hyperlink" Target="mailto:post@oak.omskporta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microsoft.com/office/2007/relationships/hdphoto" Target="../media/hdphoto2.wdp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Сарыгин Виталий\Отдел НМЦ и другие\Июнь\100 товаров\image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37" y="69273"/>
            <a:ext cx="11873346" cy="67887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00255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2473" y="5915890"/>
            <a:ext cx="9379527" cy="63731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УР  БПОУ ОО «Омский автотранспортный колледж» Сидоренко Инна Владимировна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83130" y="124799"/>
            <a:ext cx="12067313" cy="942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9635" y="2078641"/>
            <a:ext cx="92271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межотраслевого учебно-производственного комплекса целевой профессиональной подготовки на базе БПОУ ОО «Омский автотранспортный колледж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(Межотраслевой УПК целевой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профподготовки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27" y="206210"/>
            <a:ext cx="4060577" cy="1776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5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976" y="238516"/>
            <a:ext cx="11437034" cy="76029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мы уделили анализу заинтересованных сторон, учтя в технологии реализации проекта разнонаправленность их интересов</a:t>
            </a: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360863" y="3468688"/>
            <a:ext cx="13779500" cy="11147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0692" t="20088" r="26615" b="7056"/>
          <a:stretch/>
        </p:blipFill>
        <p:spPr>
          <a:xfrm>
            <a:off x="225083" y="998806"/>
            <a:ext cx="3854548" cy="36982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4154" t="19677" r="30308" b="7056"/>
          <a:stretch/>
        </p:blipFill>
        <p:spPr>
          <a:xfrm>
            <a:off x="4079631" y="957604"/>
            <a:ext cx="4332849" cy="50221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34846" t="19472" r="32270" b="65957"/>
          <a:stretch/>
        </p:blipFill>
        <p:spPr>
          <a:xfrm>
            <a:off x="8095810" y="998806"/>
            <a:ext cx="4009293" cy="9988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34616" t="19062" r="31808" b="8902"/>
          <a:stretch/>
        </p:blipFill>
        <p:spPr>
          <a:xfrm>
            <a:off x="8095810" y="1997613"/>
            <a:ext cx="4009293" cy="4742448"/>
          </a:xfrm>
          <a:prstGeom prst="rect">
            <a:avLst/>
          </a:prstGeom>
        </p:spPr>
      </p:pic>
      <p:pic>
        <p:nvPicPr>
          <p:cNvPr id="13" name="Рисунок 12" descr="изображен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6" y="4954610"/>
            <a:ext cx="3484284" cy="1516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1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Picture 61"/>
          <p:cNvGrpSpPr/>
          <p:nvPr/>
        </p:nvGrpSpPr>
        <p:grpSpPr>
          <a:xfrm>
            <a:off x="838200" y="2218012"/>
            <a:ext cx="10352964" cy="4178174"/>
            <a:chOff x="0" y="540"/>
            <a:chExt cx="5848350" cy="2577407"/>
          </a:xfrm>
        </p:grpSpPr>
        <p:sp>
          <p:nvSpPr>
            <p:cNvPr id="5" name="Прямоугольник: скругленные углы 60"/>
            <p:cNvSpPr/>
            <p:nvPr/>
          </p:nvSpPr>
          <p:spPr>
            <a:xfrm>
              <a:off x="0" y="409575"/>
              <a:ext cx="5848350" cy="1295400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t">
              <a:noAutofit/>
            </a:bodyPr>
            <a:lstStyle/>
            <a:p>
              <a:endParaRPr lang="ru-RU"/>
            </a:p>
          </p:txBody>
        </p:sp>
        <p:sp>
          <p:nvSpPr>
            <p:cNvPr id="6" name="Прямоугольник: скругленные углы 62"/>
            <p:cNvSpPr/>
            <p:nvPr/>
          </p:nvSpPr>
          <p:spPr>
            <a:xfrm>
              <a:off x="2466975" y="542907"/>
              <a:ext cx="1308734" cy="286082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Менеджер проекта</a:t>
              </a:r>
            </a:p>
            <a:p>
              <a:pPr algn="l">
                <a:spcAft>
                  <a:spcPts val="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96815" y="1819057"/>
              <a:ext cx="5028035" cy="758890"/>
              <a:chOff x="-108010" y="-218"/>
              <a:chExt cx="5028035" cy="758890"/>
            </a:xfrm>
          </p:grpSpPr>
          <p:sp>
            <p:nvSpPr>
              <p:cNvPr id="13" name="Прямоугольник: скругленные углы 64"/>
              <p:cNvSpPr/>
              <p:nvPr/>
            </p:nvSpPr>
            <p:spPr>
              <a:xfrm>
                <a:off x="-108010" y="211957"/>
                <a:ext cx="1171635" cy="496308"/>
              </a:xfrm>
              <a:prstGeom prst="roundRect">
                <a:avLst>
                  <a:gd name="adj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t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Ответственный за результат</a:t>
                </a:r>
              </a:p>
            </p:txBody>
          </p:sp>
          <p:sp>
            <p:nvSpPr>
              <p:cNvPr id="14" name="Прямоугольник: скругленные углы 65"/>
              <p:cNvSpPr/>
              <p:nvPr/>
            </p:nvSpPr>
            <p:spPr>
              <a:xfrm>
                <a:off x="1158239" y="211208"/>
                <a:ext cx="1123267" cy="514310"/>
              </a:xfrm>
              <a:prstGeom prst="roundRect">
                <a:avLst>
                  <a:gd name="adj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t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Ответственный за результат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Прямоугольник: скругленные углы 66"/>
              <p:cNvSpPr/>
              <p:nvPr/>
            </p:nvSpPr>
            <p:spPr>
              <a:xfrm>
                <a:off x="2375019" y="228534"/>
                <a:ext cx="1114185" cy="505609"/>
              </a:xfrm>
              <a:prstGeom prst="roundRect">
                <a:avLst>
                  <a:gd name="adj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t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Ответственный за результат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Прямоугольник: скругленные углы 67"/>
              <p:cNvSpPr/>
              <p:nvPr/>
            </p:nvSpPr>
            <p:spPr>
              <a:xfrm>
                <a:off x="3582716" y="221785"/>
                <a:ext cx="1337309" cy="536887"/>
              </a:xfrm>
              <a:prstGeom prst="roundRect">
                <a:avLst>
                  <a:gd name="adj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t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Ответственный за результат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cxnSp>
            <p:nvCxnSpPr>
              <p:cNvPr id="17" name="Прямая со стрелкой 16"/>
              <p:cNvCxnSpPr/>
              <p:nvPr/>
            </p:nvCxnSpPr>
            <p:spPr>
              <a:xfrm>
                <a:off x="499745" y="0"/>
                <a:ext cx="3380740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>
                <a:off x="499745" y="0"/>
                <a:ext cx="0" cy="21209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1605915" y="-218"/>
                <a:ext cx="0" cy="21136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>
                <a:off x="2637154" y="0"/>
                <a:ext cx="0" cy="21209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>
                <a:off x="3880485" y="0"/>
                <a:ext cx="0" cy="21209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  <p:sp>
          <p:nvSpPr>
            <p:cNvPr id="8" name="Прямоугольник: скругленные углы 73"/>
            <p:cNvSpPr/>
            <p:nvPr/>
          </p:nvSpPr>
          <p:spPr>
            <a:xfrm>
              <a:off x="280077" y="1203814"/>
              <a:ext cx="1371557" cy="427774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Эксперт по направлению </a:t>
              </a:r>
              <a:r>
                <a:rPr lang="ru-RU" sz="14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транспортной </a:t>
              </a: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отрасли</a:t>
              </a:r>
              <a:endPara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: скругленные углы 74"/>
            <p:cNvSpPr/>
            <p:nvPr/>
          </p:nvSpPr>
          <p:spPr>
            <a:xfrm>
              <a:off x="1710690" y="1199892"/>
              <a:ext cx="1337310" cy="437031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Эксперт по направлению </a:t>
              </a:r>
              <a:r>
                <a:rPr lang="ru-RU" sz="14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отрасли информационных технологий  </a:t>
              </a:r>
              <a:endPara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: скругленные углы 75"/>
            <p:cNvSpPr/>
            <p:nvPr/>
          </p:nvSpPr>
          <p:spPr>
            <a:xfrm>
              <a:off x="3111769" y="1213033"/>
              <a:ext cx="1053464" cy="442604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Юридический консультант</a:t>
              </a:r>
              <a:endPara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: скругленные углы 76"/>
            <p:cNvSpPr/>
            <p:nvPr/>
          </p:nvSpPr>
          <p:spPr>
            <a:xfrm>
              <a:off x="4273366" y="1199892"/>
              <a:ext cx="1466850" cy="438953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Финансовый аналитик</a:t>
              </a:r>
              <a:endParaRPr lang="ru-RU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: скругленные углы 77"/>
            <p:cNvSpPr/>
            <p:nvPr/>
          </p:nvSpPr>
          <p:spPr>
            <a:xfrm>
              <a:off x="2030141" y="540"/>
              <a:ext cx="2057400" cy="304800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Заказчик</a:t>
              </a:r>
              <a:endPara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 flipH="1">
            <a:off x="2297124" y="3565087"/>
            <a:ext cx="2929719" cy="6012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766337" y="3585203"/>
            <a:ext cx="1089981" cy="5845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706909" y="3581830"/>
            <a:ext cx="883246" cy="61084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7115374" y="3581830"/>
            <a:ext cx="3415305" cy="6058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 descr="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3" y="1103563"/>
            <a:ext cx="3484284" cy="15165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6266104" y="3560991"/>
            <a:ext cx="42631" cy="161542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295703" y="2712116"/>
            <a:ext cx="0" cy="385114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37" name="Прямоугольник: скругленные углы 76"/>
          <p:cNvSpPr/>
          <p:nvPr/>
        </p:nvSpPr>
        <p:spPr>
          <a:xfrm>
            <a:off x="907277" y="3033345"/>
            <a:ext cx="2596672" cy="412775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endParaRPr lang="ru-RU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24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3162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управления рисками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41574" y="531628"/>
          <a:ext cx="11947645" cy="6044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320"/>
                <a:gridCol w="1477432"/>
                <a:gridCol w="1584251"/>
                <a:gridCol w="2349795"/>
                <a:gridCol w="1116419"/>
                <a:gridCol w="776176"/>
                <a:gridCol w="829340"/>
                <a:gridCol w="1244009"/>
                <a:gridCol w="1796903"/>
              </a:tblGrid>
              <a:tr h="71080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реагирования на риски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предотвращения риска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реагирования при возникновении риска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 vert="vert270"/>
                </a:tc>
              </a:tr>
              <a:tr h="614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Недостаточные данные о потребностях рынка труда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Технологические изменения, которые могут изменить требования к профессиям и изменить спрос на определенные специальности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возможности оценить потребности рынка труда к реализации образовательных программ в учебно-производственном комплексе  на базе БПОУ «Омский АТК»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Минимизация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маркетинговых исследований спроса на профессии и специальности будущего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реестра образовательных программ в соответствие технологическим изменениям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</a:tr>
              <a:tr h="926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Несоответствие образовательных программ потребностям рынка труда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Культурные изменения, которые могут повлиять на спрос на различные виды продукции и услуг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возможности оценить потребности рынка труда к реализации образовательных программ в учебно-производственном комплексе  на базе БПОУ «Омский АТК»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10%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Минимизация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Быстрое реагирование на спрос продукции и услуг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Подготовить реестр альтернативных видов работ в МУПК и продукции в соответствие мировым тенденциям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</a:tr>
              <a:tr h="614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поддержка от правительства или других организаций, которые могут обеспечить дополнительное финансирование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Политический кризис, который привел к сокращению инвестиций в образование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возможности оценить потребности рынка труда к реализации образовательных программ в учебно-производственном комплексе  на базе БПОУ «Омский АТК»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10-30%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инвесторами, поиск спонсоров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Временное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приостановление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выпуска продукции за счет наращивания перечня предоставляемых услуг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</a:tr>
              <a:tr h="441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Неправильный подход к составлению бюджета, который может привести к недостатку средств в процессе реализации проекта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значительно превысили  планируемый уровень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 может вызвать серьезную финансовую нестабильность колледжа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10-30%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Минимизация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инвентаризационных мероприятий с целью выявления необходимости закупок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Закладывать непредвиденные расходы, менять инфраструктурные листы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3" marR="7623" marT="0" marB="0"/>
                </a:tc>
              </a:tr>
            </a:tbl>
          </a:graphicData>
        </a:graphic>
      </p:graphicFrame>
      <p:pic>
        <p:nvPicPr>
          <p:cNvPr id="6" name="Рисунок 5" descr="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81" y="5826641"/>
            <a:ext cx="1776748" cy="71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/>
          <p:cNvPicPr/>
          <p:nvPr/>
        </p:nvPicPr>
        <p:blipFill>
          <a:blip r:embed="rId3"/>
          <a:srcRect/>
          <a:stretch/>
        </p:blipFill>
        <p:spPr>
          <a:xfrm>
            <a:off x="7081284" y="5635255"/>
            <a:ext cx="1913861" cy="11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53" y="202020"/>
            <a:ext cx="11952768" cy="68048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стратегия, используя матрицу И. Ансоффа.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4" y="882505"/>
            <a:ext cx="11968716" cy="60500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7935" y="882505"/>
            <a:ext cx="6900530" cy="8612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программы, услуги по направлениям: транспорт и информационные технологии, производство товаров гражданского назначения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749595" y="4609214"/>
            <a:ext cx="3274828" cy="79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и ПОО Омской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3" y="1148318"/>
            <a:ext cx="1948314" cy="8627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35395" y="3370521"/>
            <a:ext cx="3359889" cy="15523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партнеры колледжа, предприятия ОПК и гражданской продукции, предоставляющие базы практик с целью трудоустройства выпускников колледжа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5395" y="5188688"/>
            <a:ext cx="3359889" cy="14566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Предприятия, в которых будут востребованы услуги колледжа по обучению работников, ремонту и обслуживанию автомобилей, созданию сайтов, а также производимая продукция: мангалы, печи, ящики, садовый инструмент и пр.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2874" y="1956391"/>
            <a:ext cx="3359889" cy="1180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ДПО, ПО в МЦПК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37944" y="1956391"/>
            <a:ext cx="3370521" cy="11802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гражданского назначения, услуги для населения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23005" y="5188688"/>
            <a:ext cx="3285460" cy="14566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 — новый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(диверсификация)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товара принципиально нового типа на новый для компании рынок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7935" y="3370521"/>
            <a:ext cx="3274828" cy="15523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проникновения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и услуг,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новых клиентов за счёт рекламы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37944" y="3370521"/>
            <a:ext cx="3370521" cy="1552353"/>
          </a:xfrm>
          <a:prstGeom prst="rect">
            <a:avLst/>
          </a:prstGeom>
          <a:pattFill prst="plaid">
            <a:fgClr>
              <a:schemeClr val="accent6">
                <a:lumMod val="40000"/>
                <a:lumOff val="60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на существующем рынке новых товаров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7935" y="5188688"/>
            <a:ext cx="3274828" cy="1456661"/>
          </a:xfrm>
          <a:prstGeom prst="rect">
            <a:avLst/>
          </a:prstGeom>
          <a:pattFill prst="wdDnDiag">
            <a:fgClr>
              <a:schemeClr val="accent5">
                <a:lumMod val="60000"/>
                <a:lumOff val="4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рынка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Выведение существующих услуг и образовательных программ на  новые рынки, на новых потребителей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"/>
          <p:cNvPicPr/>
          <p:nvPr/>
        </p:nvPicPr>
        <p:blipFill>
          <a:blip r:embed="rId4"/>
          <a:srcRect/>
          <a:stretch/>
        </p:blipFill>
        <p:spPr>
          <a:xfrm>
            <a:off x="2171598" y="932807"/>
            <a:ext cx="2456121" cy="15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3" y="341195"/>
            <a:ext cx="10515600" cy="436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335478"/>
              </p:ext>
            </p:extLst>
          </p:nvPr>
        </p:nvGraphicFramePr>
        <p:xfrm>
          <a:off x="517880" y="1132764"/>
          <a:ext cx="6005750" cy="5295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2089"/>
                <a:gridCol w="2323661"/>
              </a:tblGrid>
              <a:tr h="105906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5906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приведенный доход (NPV)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47,9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105906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рентабельности проекта (PI)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105906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норма рентабельности (IRR)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133,0556%.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105906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Дисконтированный срок окупаемости (DPP)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месяцев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7880" y="577868"/>
            <a:ext cx="5869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 экономической эффективности проекта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05767" y="627967"/>
            <a:ext cx="5104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эффекты от реализации проекта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2904866"/>
              </p:ext>
            </p:extLst>
          </p:nvPr>
        </p:nvGraphicFramePr>
        <p:xfrm>
          <a:off x="6387153" y="1214651"/>
          <a:ext cx="54863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36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9295" y="4460241"/>
            <a:ext cx="7055892" cy="11547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95255711"/>
              </p:ext>
            </p:extLst>
          </p:nvPr>
        </p:nvGraphicFramePr>
        <p:xfrm>
          <a:off x="272955" y="719666"/>
          <a:ext cx="11696131" cy="3538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 descr="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4856697"/>
            <a:ext cx="3484284" cy="15165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25355" y="517526"/>
            <a:ext cx="11696131" cy="46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эксплуатации результатов проекта</a:t>
            </a:r>
            <a:b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28018" t="37641" r="60633" b="42173"/>
          <a:stretch/>
        </p:blipFill>
        <p:spPr>
          <a:xfrm>
            <a:off x="3859819" y="5018706"/>
            <a:ext cx="1596788" cy="15967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59187" y="5114032"/>
            <a:ext cx="650338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 +7 (3812) 20-07-02 (Приемная директора)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b="0" i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post@oak.omskportal.ru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Сайт: </a:t>
            </a:r>
            <a:r>
              <a:rPr lang="ru-RU" sz="20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https://оатк.рф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2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39" y="0"/>
            <a:ext cx="11750722" cy="1325563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Перезагрузка системы среднего профессионального образования в РФ: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начался со знаковых событий: старта федерального проекта «Профессионалитет» и Дня среднего профессионального образования — 2 октября — учреждённого летом этого года.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537630"/>
              </p:ext>
            </p:extLst>
          </p:nvPr>
        </p:nvGraphicFramePr>
        <p:xfrm>
          <a:off x="838200" y="1325563"/>
          <a:ext cx="10515600" cy="510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3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188" y="201352"/>
            <a:ext cx="4129585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отивы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совмещения учёбы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 обучающихся колледжей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640733"/>
              </p:ext>
            </p:extLst>
          </p:nvPr>
        </p:nvGraphicFramePr>
        <p:xfrm>
          <a:off x="1" y="1743738"/>
          <a:ext cx="570476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892119" y="418175"/>
            <a:ext cx="44650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соответствует специальности лишь у 48% студентов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36878866"/>
              </p:ext>
            </p:extLst>
          </p:nvPr>
        </p:nvGraphicFramePr>
        <p:xfrm>
          <a:off x="5704765" y="1743738"/>
          <a:ext cx="648723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8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81" y="38444"/>
            <a:ext cx="112995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БПОУ «Омский АТК» -  победитель конкурсного отбора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2018 (54 млн.руб.), 2019 (29 млн.руб.) и 2020 (15 млн.руб) гг.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723" t="21685" r="22101" b="13163"/>
          <a:stretch/>
        </p:blipFill>
        <p:spPr>
          <a:xfrm>
            <a:off x="3528877" y="1187856"/>
            <a:ext cx="4755769" cy="3338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296" t="17898" r="23912" b="13352"/>
          <a:stretch/>
        </p:blipFill>
        <p:spPr>
          <a:xfrm>
            <a:off x="165810" y="2690116"/>
            <a:ext cx="5072364" cy="38601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6858" t="34058" r="27541" b="4917"/>
          <a:stretch/>
        </p:blipFill>
        <p:spPr>
          <a:xfrm>
            <a:off x="7073743" y="2690116"/>
            <a:ext cx="5118257" cy="38529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41" y="2763051"/>
            <a:ext cx="1895560" cy="13031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87385" y="6457909"/>
            <a:ext cx="4532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Мастерские 55/23  Открыты 01.09.2021 года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63216" y="6113421"/>
            <a:ext cx="478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Мастерские Инфо-РУМ Открыты 24.12.2019 г.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62" y="4473194"/>
            <a:ext cx="2183589" cy="14617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41" y="1187856"/>
            <a:ext cx="2366263" cy="15751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13" y="4473194"/>
            <a:ext cx="2195832" cy="14617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77" y="4473194"/>
            <a:ext cx="2187304" cy="14560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0" y="1151394"/>
            <a:ext cx="2311473" cy="15387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45" y="4473194"/>
            <a:ext cx="2187303" cy="14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329744"/>
            <a:ext cx="11682484" cy="43520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материально-технической базы колледжа  для качественной подготовки выпускников и трудоустройства по направлениям подготовки.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039737" y="1132766"/>
          <a:ext cx="6531591" cy="53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170" y="5460632"/>
            <a:ext cx="2866030" cy="12131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Выноска 2 2"/>
          <p:cNvSpPr/>
          <p:nvPr/>
        </p:nvSpPr>
        <p:spPr>
          <a:xfrm>
            <a:off x="7043455" y="981113"/>
            <a:ext cx="3094380" cy="738505"/>
          </a:xfrm>
          <a:prstGeom prst="borderCallout2">
            <a:avLst>
              <a:gd name="adj1" fmla="val 18750"/>
              <a:gd name="adj2" fmla="val -165"/>
              <a:gd name="adj3" fmla="val 18750"/>
              <a:gd name="adj4" fmla="val -16667"/>
              <a:gd name="adj5" fmla="val 78214"/>
              <a:gd name="adj6" fmla="val -27819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Эпизодичность, ограниченный контингент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3 7"/>
          <p:cNvSpPr/>
          <p:nvPr/>
        </p:nvSpPr>
        <p:spPr>
          <a:xfrm>
            <a:off x="682388" y="981113"/>
            <a:ext cx="2320119" cy="1119116"/>
          </a:xfrm>
          <a:prstGeom prst="borderCallout3">
            <a:avLst>
              <a:gd name="adj1" fmla="val 18750"/>
              <a:gd name="adj2" fmla="val -1104"/>
              <a:gd name="adj3" fmla="val 18750"/>
              <a:gd name="adj4" fmla="val -16667"/>
              <a:gd name="adj5" fmla="val 100000"/>
              <a:gd name="adj6" fmla="val -16667"/>
              <a:gd name="adj7" fmla="val 147109"/>
              <a:gd name="adj8" fmla="val 106727"/>
            </a:avLst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мощность здания, интенсивность проведения ДЭ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3 8"/>
          <p:cNvSpPr/>
          <p:nvPr/>
        </p:nvSpPr>
        <p:spPr>
          <a:xfrm>
            <a:off x="614149" y="2690447"/>
            <a:ext cx="2388358" cy="1089983"/>
          </a:xfrm>
          <a:prstGeom prst="borderCallout3">
            <a:avLst>
              <a:gd name="adj1" fmla="val 18750"/>
              <a:gd name="adj2" fmla="val -904"/>
              <a:gd name="adj3" fmla="val 18750"/>
              <a:gd name="adj4" fmla="val -16667"/>
              <a:gd name="adj5" fmla="val 100000"/>
              <a:gd name="adj6" fmla="val -16667"/>
              <a:gd name="adj7" fmla="val 137962"/>
              <a:gd name="adj8" fmla="val 143096"/>
            </a:avLst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Эпизодичность, подготовка преподавателей, мастеров п/о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3 9"/>
          <p:cNvSpPr/>
          <p:nvPr/>
        </p:nvSpPr>
        <p:spPr>
          <a:xfrm>
            <a:off x="473230" y="4107976"/>
            <a:ext cx="2388358" cy="1352656"/>
          </a:xfrm>
          <a:prstGeom prst="borderCallout3">
            <a:avLst>
              <a:gd name="adj1" fmla="val 18750"/>
              <a:gd name="adj2" fmla="val -904"/>
              <a:gd name="adj3" fmla="val 18750"/>
              <a:gd name="adj4" fmla="val -16667"/>
              <a:gd name="adj5" fmla="val 100000"/>
              <a:gd name="adj6" fmla="val -16667"/>
              <a:gd name="adj7" fmla="val 123107"/>
              <a:gd name="adj8" fmla="val 113953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Ограниченный контингент обучающихся, трудоустройство до 85%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2 11"/>
          <p:cNvSpPr/>
          <p:nvPr/>
        </p:nvSpPr>
        <p:spPr>
          <a:xfrm>
            <a:off x="7973777" y="2702618"/>
            <a:ext cx="3094380" cy="738505"/>
          </a:xfrm>
          <a:prstGeom prst="borderCallout2">
            <a:avLst>
              <a:gd name="adj1" fmla="val 18750"/>
              <a:gd name="adj2" fmla="val -165"/>
              <a:gd name="adj3" fmla="val 18750"/>
              <a:gd name="adj4" fmla="val -16667"/>
              <a:gd name="adj5" fmla="val 78214"/>
              <a:gd name="adj6" fmla="val -27819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Эпизодичность, ограниченный контингент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 2 12"/>
          <p:cNvSpPr/>
          <p:nvPr/>
        </p:nvSpPr>
        <p:spPr>
          <a:xfrm>
            <a:off x="7386924" y="4617659"/>
            <a:ext cx="3094380" cy="738505"/>
          </a:xfrm>
          <a:prstGeom prst="borderCallout2">
            <a:avLst>
              <a:gd name="adj1" fmla="val 18750"/>
              <a:gd name="adj2" fmla="val -165"/>
              <a:gd name="adj3" fmla="val 18750"/>
              <a:gd name="adj4" fmla="val -16667"/>
              <a:gd name="adj5" fmla="val 78214"/>
              <a:gd name="adj6" fmla="val -27819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Эпизодичность, подготовка преподавателей, мастеров п/о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1" y="365125"/>
            <a:ext cx="1115022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выпускников БПОУ «Омский АТК» по данным Федерального реестра сведений о документах об образовании и ПФР за 2018-2021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5876631"/>
              </p:ext>
            </p:extLst>
          </p:nvPr>
        </p:nvGraphicFramePr>
        <p:xfrm>
          <a:off x="838200" y="1865616"/>
          <a:ext cx="10515600" cy="476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934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36992"/>
              </p:ext>
            </p:extLst>
          </p:nvPr>
        </p:nvGraphicFramePr>
        <p:xfrm>
          <a:off x="545911" y="470641"/>
          <a:ext cx="11286698" cy="590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6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84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  (полное)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межотраслевого учебно-производственного комплекса целевой профессиональной подготовки на базе БПОУ ОО «Омский автотранспортный колледж»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673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  (сокращённое)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Межотраслевой УПК целевой профподготовки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5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начала и окончания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 :</a:t>
                      </a:r>
                    </a:p>
                    <a:p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2023.06.26 -2023.12.18 г.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448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: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Создать и открыть межотраслевой учебно-производственный комплекс (МУПК) целевой профессиональной подготовки  на базе БПОУ ОО «Омский автотранспортный	 колледж» к 18.12.2023 года для не менее 4 отраслевых партнеров направлений: Транспортная отрасль и Информационные технологии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 descr="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10" y="2361063"/>
            <a:ext cx="3751999" cy="151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7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150125"/>
            <a:ext cx="11668836" cy="135112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под мастерские межотраслевого УПК определяются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3" t="15054" r="33782" b="7225"/>
          <a:stretch/>
        </p:blipFill>
        <p:spPr bwMode="auto">
          <a:xfrm rot="5400000">
            <a:off x="1316845" y="375150"/>
            <a:ext cx="4709856" cy="6495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Сидоренко Инна\Downloads\DSC001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90" y="1501254"/>
            <a:ext cx="5055970" cy="378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78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3774"/>
            <a:ext cx="12192000" cy="143301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проектных решений нами была построена декомпозиция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в проекте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rol 3"/>
          <p:cNvSpPr>
            <a:spLocks noChangeArrowheads="1" noChangeShapeType="1"/>
          </p:cNvSpPr>
          <p:nvPr/>
        </p:nvSpPr>
        <p:spPr bwMode="auto">
          <a:xfrm>
            <a:off x="1575581" y="3919538"/>
            <a:ext cx="13842609" cy="39544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2000" t="14752" r="16692" b="5209"/>
          <a:stretch/>
        </p:blipFill>
        <p:spPr>
          <a:xfrm>
            <a:off x="2840855" y="1087561"/>
            <a:ext cx="8975187" cy="5663953"/>
          </a:xfrm>
          <a:prstGeom prst="rect">
            <a:avLst/>
          </a:prstGeom>
        </p:spPr>
      </p:pic>
      <p:pic>
        <p:nvPicPr>
          <p:cNvPr id="5" name="Picture 1"/>
          <p:cNvPicPr/>
          <p:nvPr/>
        </p:nvPicPr>
        <p:blipFill>
          <a:blip r:embed="rId3"/>
          <a:srcRect/>
          <a:stretch/>
        </p:blipFill>
        <p:spPr>
          <a:xfrm>
            <a:off x="0" y="1087561"/>
            <a:ext cx="2840855" cy="1709491"/>
          </a:xfrm>
          <a:prstGeom prst="rect">
            <a:avLst/>
          </a:prstGeom>
        </p:spPr>
      </p:pic>
      <p:pic>
        <p:nvPicPr>
          <p:cNvPr id="6" name="Рисунок 5" descr="изображени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6" y="3425122"/>
            <a:ext cx="2421342" cy="113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898</Words>
  <Application>Microsoft Office PowerPoint</Application>
  <PresentationFormat>Произвольный</PresentationFormat>
  <Paragraphs>177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Перезагрузка системы среднего профессионального образования в РФ: Учебный год начался со знаковых событий: старта федерального проекта «Профессионалитет» и Дня среднего профессионального образования — 2 октября — учреждённого летом этого года.</vt:lpstr>
      <vt:lpstr>Мотивы совмещения учёбы и занятости обучающихся колледжей</vt:lpstr>
      <vt:lpstr>БПОУ «Омский АТК» -  победитель конкурсного отбора  2018 (54 млн.руб.), 2019 (29 млн.руб.) и 2020 (15 млн.руб) гг.</vt:lpstr>
      <vt:lpstr>Эффективное использование материально-технической базы колледжа  для качественной подготовки выпускников и трудоустройства по направлениям подготовки. </vt:lpstr>
      <vt:lpstr>Трудоустройство выпускников БПОУ «Омский АТК» по данным Федерального реестра сведений о документах об образовании и ПФР за 2018-2021 гг</vt:lpstr>
      <vt:lpstr>Презентация PowerPoint</vt:lpstr>
      <vt:lpstr>В ходе реализации проекта под мастерские межотраслевого УПК определяются помещения мастерских колледжа </vt:lpstr>
      <vt:lpstr>Для определения технологии проектных решений нами была построена декомпозиция работ в проекте </vt:lpstr>
      <vt:lpstr>Особое внимание мы уделили анализу заинтересованных сторон, учтя в технологии реализации проекта разнонаправленность их интересов</vt:lpstr>
      <vt:lpstr>Основные принципы формирования команды проекта</vt:lpstr>
      <vt:lpstr>Разработан план управления рисками</vt:lpstr>
      <vt:lpstr> Маркетинговая стратегия, используя матрицу И. Ансоффа. </vt:lpstr>
      <vt:lpstr>Эффективность проекта  </vt:lpstr>
      <vt:lpstr>Благодарю за внимание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Инна</dc:creator>
  <cp:lastModifiedBy>Маркевич</cp:lastModifiedBy>
  <cp:revision>21</cp:revision>
  <dcterms:created xsi:type="dcterms:W3CDTF">2023-07-09T08:10:29Z</dcterms:created>
  <dcterms:modified xsi:type="dcterms:W3CDTF">2024-01-18T05:29:52Z</dcterms:modified>
</cp:coreProperties>
</file>