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5" r:id="rId3"/>
    <p:sldMasterId id="2147483730" r:id="rId4"/>
  </p:sldMasterIdLst>
  <p:sldIdLst>
    <p:sldId id="258" r:id="rId5"/>
    <p:sldId id="259" r:id="rId6"/>
    <p:sldId id="262" r:id="rId7"/>
    <p:sldId id="261" r:id="rId8"/>
    <p:sldId id="276" r:id="rId9"/>
    <p:sldId id="265" r:id="rId10"/>
    <p:sldId id="279" r:id="rId11"/>
    <p:sldId id="267" r:id="rId12"/>
    <p:sldId id="269" r:id="rId13"/>
    <p:sldId id="270" r:id="rId14"/>
    <p:sldId id="271" r:id="rId15"/>
    <p:sldId id="272" r:id="rId16"/>
    <p:sldId id="273" r:id="rId17"/>
    <p:sldId id="260" r:id="rId18"/>
    <p:sldId id="278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изменения объёма стоков м</a:t>
            </a:r>
            <a:r>
              <a:rPr lang="en-US"/>
              <a:t>3</a:t>
            </a:r>
            <a:r>
              <a:rPr lang="ru-RU"/>
              <a:t>/сутки</a:t>
            </a:r>
          </a:p>
        </c:rich>
      </c:tx>
      <c:layout>
        <c:manualLayout>
          <c:xMode val="edge"/>
          <c:yMode val="edge"/>
          <c:x val="0.19837478207025572"/>
          <c:y val="5.579925346701906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Принимаемый объём в сутки, м3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1958 - 1986</c:v>
                </c:pt>
                <c:pt idx="2">
                  <c:v>1986-2030</c:v>
                </c:pt>
                <c:pt idx="4">
                  <c:v>с 2030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">
                  <c:v>100000</c:v>
                </c:pt>
                <c:pt idx="2" formatCode="#,##0">
                  <c:v>170000</c:v>
                </c:pt>
                <c:pt idx="4" formatCode="#,##0">
                  <c:v>250000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5424880"/>
        <c:axId val="305425664"/>
        <c:axId val="0"/>
      </c:bar3DChart>
      <c:catAx>
        <c:axId val="30542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425664"/>
        <c:crosses val="autoZero"/>
        <c:auto val="1"/>
        <c:lblAlgn val="ctr"/>
        <c:lblOffset val="100"/>
        <c:noMultiLvlLbl val="0"/>
      </c:catAx>
      <c:valAx>
        <c:axId val="30542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42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6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9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82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543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394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23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05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35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55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88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11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575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23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833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0379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432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9768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998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33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122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3349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8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398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443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56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462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99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725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23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626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127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593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971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7337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19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829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0613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18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8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085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633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185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684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5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95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348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595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8203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389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6935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85292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079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3876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7260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74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573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26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02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4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3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39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67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A3175-A4EA-4EAB-82B6-A90020D4198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E86B2B-8B90-45B1-ABAE-91015F90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34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2" y="2492943"/>
            <a:ext cx="5515276" cy="1222408"/>
          </a:xfrm>
          <a:ln w="28575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Слушатель </a:t>
            </a:r>
            <a:r>
              <a:rPr lang="ru-RU" sz="1800" b="1" u="sng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Севумова Инга Александровна      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 </a:t>
            </a:r>
            <a:r>
              <a:rPr lang="ru-RU" sz="1800" b="1" u="sng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«Менеджмент»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1800" b="1" u="sng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Мен (ПП)-221</a:t>
            </a:r>
            <a:endParaRPr lang="ru-RU" sz="1800" b="1" u="sng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3554" y="202129"/>
            <a:ext cx="8633861" cy="1087656"/>
          </a:xfrm>
          <a:ln w="38100"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>
                  <a:reflection stA="99000" endPos="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проекта развития ПТП Кавминводские очистные сооружения канализации  филиала ГУП СК «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stA="99000" endPos="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Ставрополькрайводоканал»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reflection stA="99000" endPos="0" dist="508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12152"/>
              </p:ext>
            </p:extLst>
          </p:nvPr>
        </p:nvGraphicFramePr>
        <p:xfrm>
          <a:off x="171176" y="495080"/>
          <a:ext cx="6460284" cy="475099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96521"/>
                <a:gridCol w="2166044"/>
                <a:gridCol w="1051545"/>
                <a:gridCol w="1346174"/>
              </a:tblGrid>
              <a:tr h="5034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71500" algn="l"/>
                          <a:tab pos="1180465" algn="r"/>
                        </a:tabLst>
                      </a:pPr>
                      <a:r>
                        <a:rPr lang="ru-RU" sz="1300" dirty="0">
                          <a:effectLst/>
                        </a:rPr>
                        <a:t>Показатели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300" dirty="0">
                          <a:effectLst/>
                        </a:rPr>
                        <a:t>2020г.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300" dirty="0">
                          <a:effectLst/>
                        </a:rPr>
                        <a:t>тыс. руб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300" dirty="0">
                          <a:effectLst/>
                        </a:rPr>
                        <a:t>2021г.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300" dirty="0">
                          <a:effectLst/>
                        </a:rPr>
                        <a:t>тыс. руб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300" dirty="0">
                          <a:effectLst/>
                        </a:rPr>
                        <a:t>2022г.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300" dirty="0">
                          <a:effectLst/>
                        </a:rPr>
                        <a:t>тыс. руб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172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Выручка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5 768 947,0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6 291 153,0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6 679 071,0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254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Себестоимость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(6 223 901,0)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(6 337 060,0)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(6 430 505,0)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172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Прибыль (убыток) от продаж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(454 954,0)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(45 907)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248 566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172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Чистая прибыль (убыток)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(530 511,0)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(173 939)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(80 019)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172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Собственный капитал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4 167 518,0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3 884 329,0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4 820 100,0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34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Рентабельность капитала </a:t>
                      </a:r>
                      <a:r>
                        <a:rPr lang="en-US" sz="1300" dirty="0">
                          <a:effectLst/>
                        </a:rPr>
                        <a:t>ROE</a:t>
                      </a:r>
                      <a:r>
                        <a:rPr lang="ru-RU" sz="1300" dirty="0">
                          <a:effectLst/>
                        </a:rPr>
                        <a:t> (чистая прибыль/ капитал)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(</a:t>
                      </a:r>
                      <a:r>
                        <a:rPr lang="ru-RU" sz="1300" dirty="0">
                          <a:effectLst/>
                        </a:rPr>
                        <a:t>12,7)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(</a:t>
                      </a:r>
                      <a:r>
                        <a:rPr lang="ru-RU" sz="1300" dirty="0">
                          <a:effectLst/>
                        </a:rPr>
                        <a:t>4,5)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(</a:t>
                      </a:r>
                      <a:r>
                        <a:rPr lang="ru-RU" sz="1300" dirty="0">
                          <a:effectLst/>
                        </a:rPr>
                        <a:t>1,66)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34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Рентабельность капитала </a:t>
                      </a:r>
                      <a:r>
                        <a:rPr lang="en-US" sz="1300" dirty="0">
                          <a:effectLst/>
                        </a:rPr>
                        <a:t>RO</a:t>
                      </a:r>
                      <a:r>
                        <a:rPr lang="ru-RU" sz="1300" dirty="0">
                          <a:effectLst/>
                        </a:rPr>
                        <a:t>А (чистая прибыль/ активы)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(</a:t>
                      </a:r>
                      <a:r>
                        <a:rPr lang="ru-RU" sz="1300" dirty="0">
                          <a:effectLst/>
                        </a:rPr>
                        <a:t>7,8)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(</a:t>
                      </a:r>
                      <a:r>
                        <a:rPr lang="ru-RU" sz="1300" dirty="0">
                          <a:effectLst/>
                        </a:rPr>
                        <a:t>2,65)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(</a:t>
                      </a:r>
                      <a:r>
                        <a:rPr lang="ru-RU" sz="1300" dirty="0">
                          <a:effectLst/>
                        </a:rPr>
                        <a:t>0,76)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34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Рентабельность продаж (прибыль от продаж/ выручка)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(</a:t>
                      </a:r>
                      <a:r>
                        <a:rPr lang="ru-RU" sz="1300" dirty="0">
                          <a:effectLst/>
                        </a:rPr>
                        <a:t>7,9)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(</a:t>
                      </a:r>
                      <a:r>
                        <a:rPr lang="ru-RU" sz="1300" dirty="0">
                          <a:effectLst/>
                        </a:rPr>
                        <a:t>0,7)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3,72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75024" y="125748"/>
            <a:ext cx="48376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Финансовые показатели предприятия за 2021-2022гг.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52" y="1457530"/>
            <a:ext cx="5378948" cy="3213193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680886" y="0"/>
            <a:ext cx="98855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7222004" y="495080"/>
            <a:ext cx="4724272" cy="4838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наиболее распространенных факторов изучения косвенных факторов, является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PEST-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813052" y="1083397"/>
            <a:ext cx="1161939" cy="2696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7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623" y="5288340"/>
            <a:ext cx="65382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основных финансовых показателей, выявил отрицательную тенденцию, которая сложилась в результате:</a:t>
            </a: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утверждения региональной тарифной комиссией Ставропольского края высоких тарифов на водоснабжение и водоотведение;</a:t>
            </a: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увеличения расходов на электроэнергию по причине роста тарифов;</a:t>
            </a: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роста арендных платежей на земельные участки (увеличение кадастровой стоимости з/у);</a:t>
            </a: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неполучением необходимых доходов за услуги водоснабжения и водоотведение;</a:t>
            </a:r>
          </a:p>
          <a:p>
            <a:pPr marL="342900" lvl="0" indent="-342900" algn="just">
              <a:spcAft>
                <a:spcPts val="0"/>
              </a:spcAft>
              <a:buFont typeface="Sitka Small" panose="02000505000000020004" pitchFamily="2" charset="0"/>
              <a:buChar char="-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наличием амортизационных отчислений по переданным объектам.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5165" y="187303"/>
            <a:ext cx="8438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4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017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99058" y="200879"/>
            <a:ext cx="61043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анализа внешней среды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ПТП Кавминводские ОСК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704900"/>
              </p:ext>
            </p:extLst>
          </p:nvPr>
        </p:nvGraphicFramePr>
        <p:xfrm>
          <a:off x="673768" y="616377"/>
          <a:ext cx="3840479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8573"/>
                <a:gridCol w="1570357"/>
                <a:gridCol w="1151549"/>
              </a:tblGrid>
              <a:tr h="2276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Настоящее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Близкое будущее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Перспектива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293481"/>
              </p:ext>
            </p:extLst>
          </p:nvPr>
        </p:nvGraphicFramePr>
        <p:xfrm>
          <a:off x="687465" y="1285104"/>
          <a:ext cx="11010263" cy="4489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8584"/>
                <a:gridCol w="2664022"/>
                <a:gridCol w="580905"/>
                <a:gridCol w="689629"/>
                <a:gridCol w="777048"/>
                <a:gridCol w="747909"/>
                <a:gridCol w="679916"/>
                <a:gridCol w="699344"/>
                <a:gridCol w="650778"/>
                <a:gridCol w="611924"/>
                <a:gridCol w="670204"/>
              </a:tblGrid>
              <a:tr h="8593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Параметр, название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Характеристика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Значение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От 0 до 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(сила влияния на организацию)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Вероятность (определённость)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От 0 до 100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Важность 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От 0 до 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(для отрасли деятельности)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4835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ВОЗМОЖНОСТИ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Заинтересованность государства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Проблема водоотведения в приоритете на краевом уровне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41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Повышение привлекательности региона КМВ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Строительство новых объектов, реконструкция имеющихся, обеспеченность жильем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18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Модернизация производства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Увеличение мощности способствует развитию региона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91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Сбережение водных ресурсов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Снижение концентраций вредных веществ в сточных водах перед сбросом в водоемы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4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Гарантированный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рынок сбыта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Услуги водоснабжения и водоотведения, является жизненно необходимыми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01" marR="4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23734" y="309596"/>
            <a:ext cx="8438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5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565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873621"/>
              </p:ext>
            </p:extLst>
          </p:nvPr>
        </p:nvGraphicFramePr>
        <p:xfrm>
          <a:off x="489673" y="181233"/>
          <a:ext cx="10878544" cy="4214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7902"/>
                <a:gridCol w="3055460"/>
                <a:gridCol w="638754"/>
                <a:gridCol w="557595"/>
                <a:gridCol w="563782"/>
                <a:gridCol w="634254"/>
                <a:gridCol w="644323"/>
                <a:gridCol w="604050"/>
                <a:gridCol w="493309"/>
                <a:gridCol w="664456"/>
                <a:gridCol w="694659"/>
              </a:tblGrid>
              <a:tr h="214171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УГРОЗЫ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1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Экологическая катастрофа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Высокий процент износа сетей, может привести к порывам и изливу стоков, загрязнениям окружающей среды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708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Несанкционированные подключения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Неконтролируемый слив стоков ассенизационным транспортом, приводит к увеличению расходов на обработку объемов сточных вод и разрушению сетей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71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Рост неплатежеспособности населения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Медленный рост доходов населения, незначительная индексация окладов, увеличение цен и тарифов на коммунальные услуги, приводит к высокой доле неплатежей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374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Климатические условия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Продолжительные ливни могут привести к инфильтрации грунтовых вод, разрушению канализационного коллектора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00513" y="4677879"/>
            <a:ext cx="108512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400" dirty="0"/>
              <a:t>П</a:t>
            </a:r>
            <a:r>
              <a:rPr lang="ru-RU" sz="1400" dirty="0" smtClean="0"/>
              <a:t>редприятие </a:t>
            </a:r>
            <a:r>
              <a:rPr lang="ru-RU" sz="1400" dirty="0"/>
              <a:t>имеет серьезные возможности, в виде гарантированного рынка сбыта и поддержки государства, но и не менее серьёзные угрозы. В перспективе, изношенные сети могут привести к загрязнению окружающей среды, а увеличивающаяся неплатёжеспособность населения уже приводит к дефициту денежных средств, и, как следствие, невозможности своевременно производить замену дорогостоящего оборудования и ремонт сетей.</a:t>
            </a:r>
            <a:endParaRPr lang="ru-RU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22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740" y="80535"/>
            <a:ext cx="11721586" cy="10618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Предгорном районе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Ставропольского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края 15 населенных пунктов без централизованной канализации, от которых образуется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22 422 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/сут.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хозяйственно бытовых стоков. Необходимо строительство сливной станции на территории ПТП Кавминводские ОСК (в связи с близостью коммуникаций и наличием земельного участка с соответствующим назначением).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406589"/>
              </p:ext>
            </p:extLst>
          </p:nvPr>
        </p:nvGraphicFramePr>
        <p:xfrm>
          <a:off x="6618896" y="1132875"/>
          <a:ext cx="5082138" cy="4662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3275"/>
                <a:gridCol w="1008005"/>
                <a:gridCol w="1046290"/>
                <a:gridCol w="1014568"/>
              </a:tblGrid>
              <a:tr h="535048">
                <a:tc grid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Временные затраты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Стоимость с НДС, руб.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652">
                <a:tc grid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Разработка проектной документации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546 000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652">
                <a:tc grid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Строительство сливной станции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2 500 000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652">
                <a:tc grid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Пусконаладочные работы (3% от стоимости)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166 380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652">
                <a:tc grid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Итого: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3 212 380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04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Постоянные затраты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Стоимость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Количество в год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Стоимость в год, руб.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Сбор мусора с защитных решеток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1183,06 руб/тонна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17,2 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20 348,63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04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Заработная плата персонала (2 оператора)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24 000 руб / мес.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576 000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244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Расход электроэнергии при работе 2шт плунжерных насосов, мощностью 11 кВт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6,80 руб/ кВт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21 120 кВт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143 616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652">
                <a:tc grid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Итого: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739 964,63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6" name="Прямоугольник 1035"/>
          <p:cNvSpPr/>
          <p:nvPr/>
        </p:nvSpPr>
        <p:spPr>
          <a:xfrm>
            <a:off x="213740" y="5717405"/>
            <a:ext cx="1121117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установленном Региональной тарифной комиссией тарифа на водоотведение в регионе КМВ - 34,39 рублей за 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34,39 х 22 422=771 092,58 рублей / год.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Окупаемость проекта – 4 года.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40" y="1132575"/>
            <a:ext cx="6170865" cy="46810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4220" y="1170988"/>
            <a:ext cx="844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8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657420" y="855576"/>
            <a:ext cx="8438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6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340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5568" y="1682724"/>
            <a:ext cx="4524632" cy="2106226"/>
          </a:xfrm>
        </p:spPr>
        <p:txBody>
          <a:bodyPr>
            <a:normAutofit fontScale="90000"/>
          </a:bodyPr>
          <a:lstStyle/>
          <a:p>
            <a:pPr indent="450000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Сметная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стоимость строительства, включает: строительные работы, монтажные работы, оборудование, прочие расходы.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состоянию на 2023 год, составит –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800 807 048 рублей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Ориентировочная окупаемость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11,5 лет.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034" y="0"/>
            <a:ext cx="495406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9697347" y="76416"/>
            <a:ext cx="844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754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4616" y="362465"/>
            <a:ext cx="9852454" cy="6332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100" dirty="0"/>
              <a:t>Сложившаяся в регионе ситуация с отсутствием резерва мощности очистных сооружений канализации, требует внимательного и ответственного подхода, модернизации системы водоотведения. </a:t>
            </a:r>
          </a:p>
          <a:p>
            <a:pPr indent="450215" algn="just">
              <a:lnSpc>
                <a:spcPct val="150000"/>
              </a:lnSpc>
            </a:pPr>
            <a:r>
              <a:rPr lang="ru-RU" sz="2100" dirty="0"/>
              <a:t>Рассмотренные проекты реализации мероприятий по решению проблемы водоотведения в регионе, необходимы для обеспечения жителей </a:t>
            </a:r>
            <a:r>
              <a:rPr lang="ru-RU" sz="2100" dirty="0" smtClean="0"/>
              <a:t>неканализованных </a:t>
            </a:r>
            <a:r>
              <a:rPr lang="ru-RU" sz="2100" dirty="0"/>
              <a:t>населенных пунктов, услугой сбора и вывоза ЖБО, обеспечения строящихся объектов централизованной канализацией. Проекты будут способствовать развитию курортного региона и, таким образом, повышению его привлекательности, привлечению инвестиций.  </a:t>
            </a:r>
          </a:p>
          <a:p>
            <a:pPr indent="450215" algn="just">
              <a:lnSpc>
                <a:spcPct val="150000"/>
              </a:lnSpc>
            </a:pPr>
            <a:r>
              <a:rPr lang="ru-RU" sz="2100" dirty="0"/>
              <a:t>Актуальность темы приема и обеззараживания сточных вод, образующихся у каждого человека, не вызывает сомнения, поскольку данная проблема затрагивает каждого жителя КМВ. </a:t>
            </a:r>
            <a:endParaRPr lang="ru-RU" sz="2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6068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8" y="-156"/>
            <a:ext cx="11377062" cy="6858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6" name="Прямоугольник 5"/>
          <p:cNvSpPr/>
          <p:nvPr/>
        </p:nvSpPr>
        <p:spPr>
          <a:xfrm>
            <a:off x="696964" y="233760"/>
            <a:ext cx="571346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Видение региона Кавказских Минеральных Вод: </a:t>
            </a:r>
          </a:p>
          <a:p>
            <a:pPr lvl="1"/>
            <a:r>
              <a:rPr lang="ru-RU" sz="2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Развитие стройиндустрии;</a:t>
            </a:r>
          </a:p>
          <a:p>
            <a:pPr lvl="1"/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Развитие туризма.</a:t>
            </a:r>
            <a:endParaRPr lang="ru-RU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72649" y="5782963"/>
            <a:ext cx="4661318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внимание!</a:t>
            </a:r>
            <a:endParaRPr lang="ru-RU" sz="2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1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2130" y="436858"/>
            <a:ext cx="4238325" cy="5578931"/>
          </a:xfrm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         Хозяйственно-бытовые сточные воды – это неотъемлемая часть жизнедеятельности человека. Без канализации, сегодня, не обойдется ни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один цивилизованный город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Именно по этой причине,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проблема очистки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обеззараживания канализационных стоков,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является одной из актуальных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         Кавминводские очистные сооружения канализации, испытывают дефицит резерва мощности, в регионе отсутствует сливная станция.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         Длительный срок эксплуатации предприятия, отсутствие резерва мощности и сливной станции, сдерживают социально-экономическое развитие региона КМВ. 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Необходимы следующие мероприятия:</a:t>
            </a:r>
          </a:p>
          <a:p>
            <a:pPr marL="342900" indent="-342900" algn="just">
              <a:lnSpc>
                <a:spcPct val="100000"/>
              </a:lnSpc>
              <a:buAutoNum type="arabicPeriod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Реконструкция очистных сооружений с увеличением производительности со 170 000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1400" b="1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/сут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до 250 000 м</a:t>
            </a:r>
            <a:r>
              <a:rPr lang="ru-RU" sz="1400" b="1" baseline="30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/сут;</a:t>
            </a:r>
          </a:p>
          <a:p>
            <a:pPr marL="342900" indent="-342900" algn="just">
              <a:lnSpc>
                <a:spcPct val="100000"/>
              </a:lnSpc>
              <a:buAutoNum type="arabicPeriod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Строительство сливной станции;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lnSpc>
                <a:spcPct val="100000"/>
              </a:lnSpc>
              <a:buAutoNum type="arabicPeriod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Прокладка второй нитки междугородного канализационного коллектора.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260" y="228951"/>
            <a:ext cx="844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2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8787" y="666749"/>
            <a:ext cx="6958013" cy="534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6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5049" y="192908"/>
            <a:ext cx="6015790" cy="3416249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500" b="1" dirty="0" smtClean="0"/>
              <a:t>          КМВ сейчас </a:t>
            </a:r>
            <a:r>
              <a:rPr lang="ru-RU" sz="1500" b="1" dirty="0"/>
              <a:t>переживают бум внутреннего </a:t>
            </a:r>
            <a:r>
              <a:rPr lang="ru-RU" sz="1500" b="1" dirty="0" smtClean="0"/>
              <a:t>туризма. Востребованность </a:t>
            </a:r>
            <a:r>
              <a:rPr lang="ru-RU" sz="1500" b="1" dirty="0"/>
              <a:t>здравниц ощутимо </a:t>
            </a:r>
            <a:r>
              <a:rPr lang="ru-RU" sz="1500" b="1" dirty="0" smtClean="0"/>
              <a:t>растет. </a:t>
            </a:r>
            <a:r>
              <a:rPr lang="ru-RU" sz="1500" b="1" dirty="0"/>
              <a:t>Сейчас в крае действуют </a:t>
            </a:r>
            <a:r>
              <a:rPr lang="ru-RU" sz="1500" b="1" dirty="0" smtClean="0"/>
              <a:t>606 санаториев, </a:t>
            </a:r>
            <a:r>
              <a:rPr lang="ru-RU" sz="1500" b="1" dirty="0"/>
              <a:t>пансионатов, отелей и других средств размещения, способных одновременно принять более 50 тысяч туристов. За пять предыдущих лет в КМВ построено 116 туристическо-рекреационных объектов. </a:t>
            </a:r>
            <a:r>
              <a:rPr lang="ru-RU" sz="1500" b="1" dirty="0" smtClean="0"/>
              <a:t/>
            </a:r>
            <a:br>
              <a:rPr lang="ru-RU" sz="1500" b="1" dirty="0" smtClean="0"/>
            </a:br>
            <a:r>
              <a:rPr lang="ru-RU" sz="1500" b="1" dirty="0" smtClean="0"/>
              <a:t>          Туризм является </a:t>
            </a:r>
            <a:r>
              <a:rPr lang="ru-RU" sz="1500" b="1" dirty="0"/>
              <a:t>устойчивым фактором развития региона Кавказских Минеральных Вод</a:t>
            </a:r>
            <a:r>
              <a:rPr lang="ru-RU" sz="1500" b="1" dirty="0" smtClean="0"/>
              <a:t>.</a:t>
            </a:r>
            <a:br>
              <a:rPr lang="ru-RU" sz="1500" b="1" dirty="0" smtClean="0"/>
            </a:br>
            <a:r>
              <a:rPr lang="ru-RU" sz="1500" b="1" dirty="0" smtClean="0"/>
              <a:t>           Наблюдается </a:t>
            </a:r>
            <a:r>
              <a:rPr lang="ru-RU" sz="1500" b="1" dirty="0"/>
              <a:t>значительный рост строительства </a:t>
            </a:r>
            <a:r>
              <a:rPr lang="ru-RU" sz="1500" b="1" dirty="0" smtClean="0"/>
              <a:t>многоквартирных </a:t>
            </a:r>
            <a:r>
              <a:rPr lang="ru-RU" sz="1500" b="1" dirty="0"/>
              <a:t>жилых домов и загородной недвижимости</a:t>
            </a:r>
            <a:r>
              <a:rPr lang="ru-RU" sz="1500" b="1" dirty="0" smtClean="0"/>
              <a:t>. </a:t>
            </a:r>
            <a:br>
              <a:rPr lang="ru-RU" sz="1500" b="1" dirty="0" smtClean="0"/>
            </a:br>
            <a:r>
              <a:rPr lang="ru-RU" sz="1500" b="1" dirty="0" smtClean="0"/>
              <a:t>          Средний расход воды на человека – 0,234м</a:t>
            </a:r>
            <a:r>
              <a:rPr lang="ru-RU" sz="1500" b="1" baseline="30000" dirty="0" smtClean="0"/>
              <a:t>3</a:t>
            </a:r>
            <a:r>
              <a:rPr lang="ru-RU" sz="1500" b="1" dirty="0" smtClean="0"/>
              <a:t>/сут. За 2022 год, только туристы увеличили нагрузку на сети водоотведения и очистные сооружения на </a:t>
            </a:r>
            <a:r>
              <a:rPr lang="ru-RU" sz="1500" b="1" dirty="0"/>
              <a:t>185 094 м</a:t>
            </a:r>
            <a:r>
              <a:rPr lang="ru-RU" sz="1500" b="1" baseline="30000" dirty="0"/>
              <a:t>3</a:t>
            </a:r>
            <a:r>
              <a:rPr lang="ru-RU" sz="1500" b="1" dirty="0"/>
              <a:t>/год. </a:t>
            </a:r>
            <a:r>
              <a:rPr lang="ru-RU" sz="1500" b="1" dirty="0" smtClean="0"/>
              <a:t/>
            </a:r>
            <a:br>
              <a:rPr lang="ru-RU" sz="1500" b="1" dirty="0" smtClean="0"/>
            </a:br>
            <a:r>
              <a:rPr lang="ru-RU" sz="1500" b="1" dirty="0"/>
              <a:t/>
            </a:r>
            <a:br>
              <a:rPr lang="ru-RU" sz="1500" b="1" dirty="0"/>
            </a:br>
            <a:endParaRPr lang="ru-RU" sz="15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119" y="478661"/>
            <a:ext cx="5186615" cy="2910855"/>
          </a:xfrm>
          <a:prstGeom prst="rect">
            <a:avLst/>
          </a:prstGeom>
        </p:spPr>
      </p:pic>
      <p:pic>
        <p:nvPicPr>
          <p:cNvPr id="5" name="Рисунок 4" descr="Описание: \\Masha\документы\ИРИНА\инвестиции\САКУРА\САКУРА\Агростройкомплект\W\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4230" r="2055" b="18005"/>
          <a:stretch>
            <a:fillRect/>
          </a:stretch>
        </p:blipFill>
        <p:spPr bwMode="auto">
          <a:xfrm>
            <a:off x="6424041" y="4018163"/>
            <a:ext cx="5396798" cy="26108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6" name="Рисунок 5" descr="Описание: \\Masha\документы\ИРИНА\инвестиции\ДЭФ\ДЭФ СПА Высшей категории\ДЭФ фото\image (8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0" b="-4161"/>
          <a:stretch>
            <a:fillRect/>
          </a:stretch>
        </p:blipFill>
        <p:spPr bwMode="auto">
          <a:xfrm>
            <a:off x="226187" y="3954580"/>
            <a:ext cx="5659654" cy="27379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6119" y="202788"/>
            <a:ext cx="844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187" y="3677581"/>
            <a:ext cx="844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4041" y="3748595"/>
            <a:ext cx="844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867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1293" y="231006"/>
            <a:ext cx="5601904" cy="156891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Строительство комплекса было начато в 1980 году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кончено в 1986 году.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Комплекс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очистных сооружений, производительностью 170 000 м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/сут, является самым крупным предприятием по очистке сточных вод в Ставропольском крае и одним из крупнейших в России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5" y="364269"/>
            <a:ext cx="5484516" cy="4272821"/>
          </a:xfr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66" y="2136445"/>
            <a:ext cx="5799503" cy="4387808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5879" y="4637090"/>
            <a:ext cx="5746282" cy="2156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эксплуатируется с 1986 года, без значительных изменений в технологическом цикле.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645" y="364269"/>
            <a:ext cx="844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5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673897" y="2145568"/>
            <a:ext cx="844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6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00183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06011612"/>
              </p:ext>
            </p:extLst>
          </p:nvPr>
        </p:nvGraphicFramePr>
        <p:xfrm>
          <a:off x="5272218" y="403654"/>
          <a:ext cx="6273326" cy="238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5460" y="739512"/>
            <a:ext cx="4728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поступающих сточных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 1986 года) увеличился вдвое,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связано с приростом населения, увеличением туристического потока, активным строительством недвижимости.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293393"/>
              </p:ext>
            </p:extLst>
          </p:nvPr>
        </p:nvGraphicFramePr>
        <p:xfrm>
          <a:off x="1956485" y="3893851"/>
          <a:ext cx="6433752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3702"/>
                <a:gridCol w="4240050"/>
              </a:tblGrid>
              <a:tr h="3600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Объем поступивших стоков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02.06.2021г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214 270 м</a:t>
                      </a:r>
                      <a:r>
                        <a:rPr lang="ru-RU" sz="1600" baseline="30000" dirty="0">
                          <a:effectLst/>
                        </a:rPr>
                        <a:t>3</a:t>
                      </a:r>
                      <a:r>
                        <a:rPr lang="ru-RU" sz="1600" dirty="0">
                          <a:effectLst/>
                        </a:rPr>
                        <a:t>/сут.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16.12.2022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195 240 м</a:t>
                      </a:r>
                      <a:r>
                        <a:rPr lang="ru-RU" sz="1600" baseline="30000" dirty="0">
                          <a:effectLst/>
                        </a:rPr>
                        <a:t>3</a:t>
                      </a:r>
                      <a:r>
                        <a:rPr lang="ru-RU" sz="1600" dirty="0">
                          <a:effectLst/>
                        </a:rPr>
                        <a:t>/сут.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06.01.2023г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183 120 м</a:t>
                      </a:r>
                      <a:r>
                        <a:rPr lang="ru-RU" sz="1600" baseline="30000" dirty="0">
                          <a:effectLst/>
                        </a:rPr>
                        <a:t>3</a:t>
                      </a:r>
                      <a:r>
                        <a:rPr lang="ru-RU" sz="1600" dirty="0">
                          <a:effectLst/>
                        </a:rPr>
                        <a:t>/сут.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02.05.2023г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186 340 м</a:t>
                      </a:r>
                      <a:r>
                        <a:rPr lang="ru-RU" sz="1600" baseline="30000" dirty="0">
                          <a:effectLst/>
                        </a:rPr>
                        <a:t>3</a:t>
                      </a:r>
                      <a:r>
                        <a:rPr lang="ru-RU" sz="1600" dirty="0">
                          <a:effectLst/>
                        </a:rPr>
                        <a:t>/сут.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5460" y="3305088"/>
            <a:ext cx="1075861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Максимальные показания поступивших сточных вод за период 2021-2022г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., при производительности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170 000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/сут.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84108" y="154811"/>
            <a:ext cx="782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График 1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6650" y="3166588"/>
            <a:ext cx="8438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689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785" y="53447"/>
            <a:ext cx="9577138" cy="67263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507" y="187762"/>
            <a:ext cx="782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График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639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8528" y="1531293"/>
            <a:ext cx="34586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Очистные сооружения региона КМВ, являются субъектом естественной монополии, влияние конкурентов, может выражаться лишь в сравнении с аналогичными предприятиями в отношении качества очистки сточных вод, используемых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основании чего,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SNW- анализ.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888239"/>
              </p:ext>
            </p:extLst>
          </p:nvPr>
        </p:nvGraphicFramePr>
        <p:xfrm>
          <a:off x="4594372" y="638856"/>
          <a:ext cx="6580101" cy="4924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7507"/>
                <a:gridCol w="939541"/>
                <a:gridCol w="1222000"/>
                <a:gridCol w="1151053"/>
              </a:tblGrid>
              <a:tr h="651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Стратегическая позиция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Нейтральная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Известность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Организационная структура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и логистика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Высокое качество продукции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производства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персонала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Профессионализм персонала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труда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Мотивация персонала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Текучесть кадров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пакет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 обеспечение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 охраны труда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Авторитет предприятия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Ориентация на потребителя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 профсоюзом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устойчивость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Территориальное расположение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7" marR="5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594372" y="281807"/>
            <a:ext cx="8438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15281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0762" y="0"/>
            <a:ext cx="5354855" cy="380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анализа внутренней среды ПТП Кавминводские ОСК.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497051"/>
              </p:ext>
            </p:extLst>
          </p:nvPr>
        </p:nvGraphicFramePr>
        <p:xfrm>
          <a:off x="452387" y="547321"/>
          <a:ext cx="3840479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8573"/>
                <a:gridCol w="1570357"/>
                <a:gridCol w="1151549"/>
              </a:tblGrid>
              <a:tr h="2276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Настоящее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Близкое будущее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Перспектива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412708"/>
              </p:ext>
            </p:extLst>
          </p:nvPr>
        </p:nvGraphicFramePr>
        <p:xfrm>
          <a:off x="385007" y="1190903"/>
          <a:ext cx="11139727" cy="4468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1717"/>
                <a:gridCol w="2808790"/>
                <a:gridCol w="531282"/>
                <a:gridCol w="580470"/>
                <a:gridCol w="806753"/>
                <a:gridCol w="570631"/>
                <a:gridCol w="629662"/>
                <a:gridCol w="550953"/>
                <a:gridCol w="521439"/>
                <a:gridCol w="669015"/>
                <a:gridCol w="669015"/>
              </a:tblGrid>
              <a:tr h="74247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Параметр, название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Характеристика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Значение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 0 до 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(сила влияния на организацию)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Вероятность (определён-ность)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 0 до 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Важность 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 0 до 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(для отрасли деятельности)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5618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СИЛЬНЫЕ СТОРОНЫ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Авторитет предприятия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Предприятие-монополист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, одно из  крупнейших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 РФ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4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Объем производства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Предприятие обрабатывает запредельный объем сточных вод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90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Высокое качество продукции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Несмотря на объем сточных вод свыше установленной проектной мощности, стоки очищаются до установленных нормативов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57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Профессионализм сотрудников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Большинство сотрудников работают на предприятии более 5 лет. Имеют значительный практический опыт.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11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Мотивация и стимулирование персонала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Действует Коллективный договор, с определенными выплатами, награждениями, предоставлением санаторно-курортных путевок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5539" y="242438"/>
            <a:ext cx="8822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294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463783"/>
              </p:ext>
            </p:extLst>
          </p:nvPr>
        </p:nvGraphicFramePr>
        <p:xfrm>
          <a:off x="387701" y="298386"/>
          <a:ext cx="11252365" cy="3927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6168"/>
                <a:gridCol w="3294465"/>
                <a:gridCol w="419581"/>
                <a:gridCol w="539226"/>
                <a:gridCol w="478752"/>
                <a:gridCol w="485734"/>
                <a:gridCol w="633923"/>
                <a:gridCol w="493967"/>
                <a:gridCol w="477500"/>
                <a:gridCol w="479910"/>
                <a:gridCol w="663139"/>
              </a:tblGrid>
              <a:tr h="213605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СЛАБЫЕ СТОРОНЫ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Постоянные визиты проверяющих инстанций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Стрессовые ситуации, обжалования предписаний в судебном порядке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30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Законодательство в области экологии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Постоянное обновление ФЗ в области экологии, которые бюрократизм, сложность их соблюдения.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30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Износ сетей и сооружений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Сети изношены более чем на 70 %. Авария на сетях МГК может привести к экологической катастрофе.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70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Имидж предприятия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Задержка платежей поставщикам, приводит к формированию негативного имиджа и нежеланию сотрудничать.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01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Дефицит молодых кадров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Отсутствие молодых специалистов с техническим образованием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614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Финансовая устойчивость предприятия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 Передача объекта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«вторая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нитка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МГК»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 разрушенном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состоянии.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-Неплатеже-способность населения.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5" marR="369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3611" y="4204296"/>
            <a:ext cx="11186984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Несмотря на то, что ПТП Кавминводские очистные сооружения канализации является одним из крупнейших предприятий в РФ, обладающим уникальным процессом очистки сточных вод и наличием опытных сотрудников, обслуживающих комплекс очистных сооружений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и слабые стороны. Имидж предприятия на низком уровне, в первую очередь из-за отсутствия финансовой возможности своевременно производить оплату поставщикам товаров и услуг. Объем работ на 1 ед. персонала вырос, из-за передачи дополнительного разрушенного объекта. </a:t>
            </a:r>
          </a:p>
        </p:txBody>
      </p:sp>
    </p:spTree>
    <p:extLst>
      <p:ext uri="{BB962C8B-B14F-4D97-AF65-F5344CB8AC3E}">
        <p14:creationId xmlns:p14="http://schemas.microsoft.com/office/powerpoint/2010/main" val="20472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4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1815</TotalTime>
  <Words>1460</Words>
  <Application>Microsoft Office PowerPoint</Application>
  <PresentationFormat>Широкоэкранный</PresentationFormat>
  <Paragraphs>496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Impact</vt:lpstr>
      <vt:lpstr>Sitka Small</vt:lpstr>
      <vt:lpstr>Times New Roman</vt:lpstr>
      <vt:lpstr>Trebuchet MS</vt:lpstr>
      <vt:lpstr>Wingdings 3</vt:lpstr>
      <vt:lpstr>Тема Office</vt:lpstr>
      <vt:lpstr>Легкий дым</vt:lpstr>
      <vt:lpstr>Главное мероприятие</vt:lpstr>
      <vt:lpstr>Грань</vt:lpstr>
      <vt:lpstr>Разработка и реализация проекта развития ПТП Кавминводские очистные сооружения канализации  филиала ГУП СК «Ставрополькрайводоканал»</vt:lpstr>
      <vt:lpstr>Презентация PowerPoint</vt:lpstr>
      <vt:lpstr>           КМВ сейчас переживают бум внутреннего туризма. Востребованность здравниц ощутимо растет. Сейчас в крае действуют 606 санаториев, пансионатов, отелей и других средств размещения, способных одновременно принять более 50 тысяч туристов. За пять предыдущих лет в КМВ построено 116 туристическо-рекреационных объектов.            Туризм является устойчивым фактором развития региона Кавказских Минеральных Вод.            Наблюдается значительный рост строительства многоквартирных жилых домов и загородной недвижимости.            Средний расход воды на человека – 0,234м3/сут. За 2022 год, только туристы увеличили нагрузку на сети водоотведения и очистные сооружения на 185 094 м3/год.   </vt:lpstr>
      <vt:lpstr>                      Строительство комплекса было начато в 1980 году и окончено в 1986 году.            Комплекс очистных сооружений, производительностью 170 000 м3/сут, является самым крупным предприятием по очистке сточных вод в Ставропольском крае и одним из крупнейших в России.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Сметная стоимость строительства, включает: строительные работы, монтажные работы, оборудование, прочие расходы. По состоянию на 2023 год, составит – 5 800 807 048 рублей.           Ориентировочная окупаемость проекта 11,5 лет.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ПТО3</dc:creator>
  <cp:lastModifiedBy>ПТО3</cp:lastModifiedBy>
  <cp:revision>135</cp:revision>
  <dcterms:created xsi:type="dcterms:W3CDTF">2023-05-12T06:54:59Z</dcterms:created>
  <dcterms:modified xsi:type="dcterms:W3CDTF">2024-01-11T10:14:31Z</dcterms:modified>
</cp:coreProperties>
</file>