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94" r:id="rId3"/>
    <p:sldId id="292" r:id="rId4"/>
    <p:sldId id="261" r:id="rId5"/>
    <p:sldId id="290" r:id="rId6"/>
    <p:sldId id="291" r:id="rId7"/>
    <p:sldId id="262" r:id="rId8"/>
    <p:sldId id="264" r:id="rId9"/>
    <p:sldId id="281" r:id="rId10"/>
    <p:sldId id="282" r:id="rId11"/>
    <p:sldId id="293" r:id="rId12"/>
    <p:sldId id="288" r:id="rId13"/>
    <p:sldId id="287" r:id="rId14"/>
    <p:sldId id="279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slobokova\Desktop\&#1086;&#1089;&#1090;&#1072;&#1090;&#1082;&#1080;%20&#1086;&#1090;&#1087;&#1091;&#1089;&#1082;&#1072;%20&#1082;&#1086;&#1085;&#1092;&#1077;&#1090;&#1085;&#1099;&#1081;%202,%20&#1083;&#1080;&#1085;&#1080;&#1103;%20&#1073;&#1086;&#1096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slobokova\Desktop\&#1086;&#1089;&#1090;&#1072;&#1090;&#1082;&#1080;%20&#1086;&#1090;&#1087;&#1091;&#1089;&#1082;&#1072;%20&#1082;&#1086;&#1085;&#1092;&#1077;&#1090;&#1085;&#1099;&#1081;%202,%20&#1083;&#1080;&#1085;&#1080;&#1103;%20&#1073;&#1086;&#1096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vislobokova\AppData\Local\Microsoft\Windows\INetCache\Content.Outlook\UIQX46LU\&#1050;&#1072;&#1088;&#1090;&#1072;%20&#1087;&#1086;&#1090;&#1086;&#1082;&#1072;%20&#1058;&#1040;&#1050;&#1060;%20&#1073;&#1072;&#1090;&#1086;&#1085;%20&#1056;&#1060;%20&#1076;&#1083;&#1103;%20&#1076;&#1080;&#1087;&#1083;&#1086;&#1084;&#1072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slobokova\Desktop\&#1076;&#1080;&#1072;&#1075;&#1088;&#1072;&#1084;&#1084;&#1072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vislobokova\AppData\Local\Microsoft\Windows\INetCache\Content.Outlook\UIQX46LU\&#1050;&#1072;&#1088;&#1090;&#1072;%20&#1087;&#1086;&#1090;&#1086;&#1082;&#1072;%20&#1058;&#1040;&#1050;&#1060;%20&#1073;&#1072;&#1090;&#1086;&#1085;%20&#1056;&#1060;%20&#1076;&#1083;&#1103;%20&#1076;&#1080;&#1087;&#1083;&#1086;&#1084;&#1072;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vislobokova\AppData\Local\Microsoft\Windows\INetCache\Content.Outlook\VAVS182N\&#1050;&#1072;&#1088;&#1090;&#1072;%20&#1087;&#1086;&#1090;&#1086;&#1082;&#1072;%20&#1058;&#1040;&#1050;&#1060;%20&#1073;&#1072;&#1090;&#1086;&#1085;%20&#1056;&#1060;%20&#1076;&#1083;&#1103;%20&#1076;&#1080;&#1087;&#1083;&#1086;&#1084;&#1072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slobokova\Desktop\&#1055;&#1088;&#1077;&#1079;&#1080;&#1076;&#1077;&#1085;&#1089;&#1082;&#1072;&#1103;%20&#1087;&#1088;&#1086;&#1075;&#1088;&#1072;&#1084;&#1084;&#1072;\&#1056;&#1072;&#1089;&#1095;&#1077;&#1090;%20&#1087;&#1086;%20&#1079;&#1072;&#1074;&#1077;&#1088;&#1090;&#1086;&#1095;&#1085;&#1099;&#1084;%20&#1072;&#1074;&#1090;&#1086;&#1084;&#1072;&#1090;&#1072;&#1084;%20&#1064;&#1055;&#106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Лист1!$B$5</c:f>
              <c:strCache>
                <c:ptCount val="1"/>
                <c:pt idx="0">
                  <c:v>время поиска инвентаря, с</c:v>
                </c:pt>
              </c:strCache>
            </c:strRef>
          </c:tx>
          <c:spPr>
            <a:solidFill>
              <a:srgbClr val="92D050"/>
            </a:solidFill>
          </c:spPr>
          <c:dPt>
            <c:idx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2.6981450252951091E-2"/>
                  <c:y val="-0.38441558441558465"/>
                </c:manualLayout>
              </c:layout>
              <c:showVal val="1"/>
            </c:dLbl>
            <c:dLbl>
              <c:idx val="1"/>
              <c:layout>
                <c:manualLayout>
                  <c:x val="4.2720629567172583E-2"/>
                  <c:y val="-0.15584415584415598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Лист1!$A$6:$A$7</c:f>
              <c:strCache>
                <c:ptCount val="2"/>
                <c:pt idx="0">
                  <c:v>время поиска инструментов до приобретения ящика</c:v>
                </c:pt>
                <c:pt idx="1">
                  <c:v>время поиска инструментов после приобретения ящика</c:v>
                </c:pt>
              </c:strCache>
            </c:strRef>
          </c:cat>
          <c:val>
            <c:numRef>
              <c:f>Лист1!$B$6:$B$7</c:f>
              <c:numCache>
                <c:formatCode>General</c:formatCode>
                <c:ptCount val="2"/>
                <c:pt idx="0">
                  <c:v>29</c:v>
                </c:pt>
                <c:pt idx="1">
                  <c:v>6</c:v>
                </c:pt>
              </c:numCache>
            </c:numRef>
          </c:val>
        </c:ser>
        <c:shape val="box"/>
        <c:axId val="112000000"/>
        <c:axId val="112305280"/>
        <c:axId val="0"/>
      </c:bar3DChart>
      <c:catAx>
        <c:axId val="11200000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2305280"/>
        <c:crosses val="autoZero"/>
        <c:auto val="1"/>
        <c:lblAlgn val="ctr"/>
        <c:lblOffset val="100"/>
      </c:catAx>
      <c:valAx>
        <c:axId val="1123052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2000000"/>
        <c:crosses val="autoZero"/>
        <c:crossBetween val="between"/>
        <c:majorUnit val="2"/>
        <c:minorUnit val="1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Затраты времени на транспортировку упаковочных </a:t>
            </a:r>
          </a:p>
          <a:p>
            <a:pPr>
              <a:defRPr sz="1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материалов, с/смену</a:t>
            </a:r>
          </a:p>
        </c:rich>
      </c:tx>
      <c:layout>
        <c:manualLayout>
          <c:xMode val="edge"/>
          <c:yMode val="edge"/>
          <c:x val="0.14139588801399824"/>
          <c:y val="3.2407407407407433E-2"/>
        </c:manualLayout>
      </c:layout>
    </c:title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Лист1!$B$16</c:f>
              <c:strCache>
                <c:ptCount val="1"/>
                <c:pt idx="0">
                  <c:v>Затраты времени на транспортировку упаковочных материалов, с/смену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dPt>
            <c:idx val="1"/>
            <c:spPr>
              <a:solidFill>
                <a:srgbClr val="E331BD"/>
              </a:solidFill>
            </c:spPr>
          </c:dPt>
          <c:dLbls>
            <c:dLbl>
              <c:idx val="0"/>
              <c:layout>
                <c:manualLayout>
                  <c:x val="2.5559105431309927E-2"/>
                  <c:y val="-4.4198895027624314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3.8338658146964931E-2"/>
                  <c:y val="-5.1565377532228396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Лист1!$A$17:$A$18</c:f>
              <c:strCache>
                <c:ptCount val="2"/>
                <c:pt idx="0">
                  <c:v>время, затраченное на путь  до места хранения этикета, до перестановки</c:v>
                </c:pt>
                <c:pt idx="1">
                  <c:v>время, затраченное на путь  до места хранения этикета, после перестановки</c:v>
                </c:pt>
              </c:strCache>
            </c:strRef>
          </c:cat>
          <c:val>
            <c:numRef>
              <c:f>Лист1!$B$17:$B$18</c:f>
              <c:numCache>
                <c:formatCode>General</c:formatCode>
                <c:ptCount val="2"/>
                <c:pt idx="0">
                  <c:v>304</c:v>
                </c:pt>
                <c:pt idx="1">
                  <c:v>168</c:v>
                </c:pt>
              </c:numCache>
            </c:numRef>
          </c:val>
        </c:ser>
        <c:shape val="box"/>
        <c:axId val="113582080"/>
        <c:axId val="113583616"/>
        <c:axId val="0"/>
      </c:bar3DChart>
      <c:catAx>
        <c:axId val="11358208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583616"/>
        <c:crosses val="autoZero"/>
        <c:auto val="1"/>
        <c:lblAlgn val="ctr"/>
        <c:lblOffset val="100"/>
      </c:catAx>
      <c:valAx>
        <c:axId val="113583616"/>
        <c:scaling>
          <c:orientation val="minMax"/>
        </c:scaling>
        <c:delete val="1"/>
        <c:axPos val="l"/>
        <c:numFmt formatCode="General" sourceLinked="1"/>
        <c:tickLblPos val="none"/>
        <c:crossAx val="113582080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2101446114624629"/>
          <c:y val="8.8972846324120766E-2"/>
          <c:w val="0.68542407184470211"/>
          <c:h val="0.52900377628172002"/>
        </c:manualLayout>
      </c:layout>
      <c:barChart>
        <c:barDir val="col"/>
        <c:grouping val="clustered"/>
        <c:ser>
          <c:idx val="0"/>
          <c:order val="0"/>
          <c:tx>
            <c:v>время цикла</c:v>
          </c:tx>
          <c:dLbls>
            <c:showVal val="1"/>
          </c:dLbls>
          <c:cat>
            <c:strRef>
              <c:f>'график цикл такт (2)'!$C$5:$N$5</c:f>
              <c:strCache>
                <c:ptCount val="12"/>
                <c:pt idx="0">
                  <c:v>Загрузка сырья  (арахис, жир)</c:v>
                </c:pt>
                <c:pt idx="1">
                  <c:v>Подготока сырья (просеивание сои, ваф.кр.)</c:v>
                </c:pt>
                <c:pt idx="2">
                  <c:v>Меланжер</c:v>
                </c:pt>
                <c:pt idx="3">
                  <c:v>Вальцовка</c:v>
                </c:pt>
                <c:pt idx="4">
                  <c:v>Отминка</c:v>
                </c:pt>
                <c:pt idx="5">
                  <c:v>Выпрессовка</c:v>
                </c:pt>
                <c:pt idx="6">
                  <c:v>Отбраковка (резка)</c:v>
                </c:pt>
                <c:pt idx="7">
                  <c:v>Подложки</c:v>
                </c:pt>
                <c:pt idx="8">
                  <c:v>Завертка</c:v>
                </c:pt>
                <c:pt idx="9">
                  <c:v>Упаковка</c:v>
                </c:pt>
                <c:pt idx="10">
                  <c:v>Сборка короба</c:v>
                </c:pt>
                <c:pt idx="11">
                  <c:v>Маркировка</c:v>
                </c:pt>
              </c:strCache>
            </c:strRef>
          </c:cat>
          <c:val>
            <c:numRef>
              <c:f>'график цикл такт (2)'!$C$6:$N$6</c:f>
              <c:numCache>
                <c:formatCode>General</c:formatCode>
                <c:ptCount val="12"/>
                <c:pt idx="0" formatCode="0.00">
                  <c:v>15.6</c:v>
                </c:pt>
                <c:pt idx="1">
                  <c:v>16.279999999999987</c:v>
                </c:pt>
                <c:pt idx="2" formatCode="0.00">
                  <c:v>14.84</c:v>
                </c:pt>
                <c:pt idx="3" formatCode="0.00">
                  <c:v>10.54</c:v>
                </c:pt>
                <c:pt idx="4" formatCode="0.00">
                  <c:v>14.98</c:v>
                </c:pt>
                <c:pt idx="5" formatCode="0.00">
                  <c:v>13.66</c:v>
                </c:pt>
                <c:pt idx="6" formatCode="0.00">
                  <c:v>9.6</c:v>
                </c:pt>
                <c:pt idx="7" formatCode="0.00">
                  <c:v>16.666666666666668</c:v>
                </c:pt>
                <c:pt idx="8" formatCode="0.00">
                  <c:v>19.2</c:v>
                </c:pt>
                <c:pt idx="9" formatCode="0.00">
                  <c:v>17</c:v>
                </c:pt>
                <c:pt idx="10" formatCode="0.00">
                  <c:v>12</c:v>
                </c:pt>
                <c:pt idx="11" formatCode="0.00">
                  <c:v>18.3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884-47B7-A2AA-F7180B1C7876}"/>
            </c:ext>
          </c:extLst>
        </c:ser>
        <c:axId val="113707648"/>
        <c:axId val="113734016"/>
      </c:barChart>
      <c:lineChart>
        <c:grouping val="standard"/>
        <c:ser>
          <c:idx val="1"/>
          <c:order val="1"/>
          <c:tx>
            <c:v>время такта</c:v>
          </c:tx>
          <c:marker>
            <c:symbol val="none"/>
          </c:marker>
          <c:dLbls>
            <c:dLbl>
              <c:idx val="0"/>
              <c:layout>
                <c:manualLayout>
                  <c:x val="9.2017476654731494E-4"/>
                  <c:y val="-2.5186028659068448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2.5186028659068448E-2"/>
                </c:manualLayout>
              </c:layout>
              <c:showVal val="1"/>
            </c:dLbl>
            <c:dLbl>
              <c:idx val="2"/>
              <c:layout>
                <c:manualLayout>
                  <c:x val="9.2017476654731494E-4"/>
                  <c:y val="-2.7475667628075819E-2"/>
                </c:manualLayout>
              </c:layout>
              <c:showVal val="1"/>
            </c:dLbl>
            <c:dLbl>
              <c:idx val="3"/>
              <c:layout>
                <c:manualLayout>
                  <c:x val="1.8403495330946546E-3"/>
                  <c:y val="-2.2896569976595206E-2"/>
                </c:manualLayout>
              </c:layout>
              <c:showVal val="1"/>
            </c:dLbl>
            <c:dLbl>
              <c:idx val="4"/>
              <c:layout>
                <c:manualLayout>
                  <c:x val="9.2017476654731494E-4"/>
                  <c:y val="-2.2896389690062236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2.2896389690062236E-2"/>
                </c:manualLayout>
              </c:layout>
              <c:showVal val="1"/>
            </c:dLbl>
            <c:dLbl>
              <c:idx val="6"/>
              <c:layout>
                <c:manualLayout>
                  <c:x val="0"/>
                  <c:y val="-2.2896389690062236E-2"/>
                </c:manualLayout>
              </c:layout>
              <c:showVal val="1"/>
            </c:dLbl>
            <c:dLbl>
              <c:idx val="7"/>
              <c:layout>
                <c:manualLayout>
                  <c:x val="0"/>
                  <c:y val="-2.5186028659068448E-2"/>
                </c:manualLayout>
              </c:layout>
              <c:showVal val="1"/>
            </c:dLbl>
            <c:dLbl>
              <c:idx val="8"/>
              <c:layout>
                <c:manualLayout>
                  <c:x val="0"/>
                  <c:y val="-2.5186028659068448E-2"/>
                </c:manualLayout>
              </c:layout>
              <c:showVal val="1"/>
            </c:dLbl>
            <c:dLbl>
              <c:idx val="9"/>
              <c:layout>
                <c:manualLayout>
                  <c:x val="0"/>
                  <c:y val="-2.5186028659068448E-2"/>
                </c:manualLayout>
              </c:layout>
              <c:showVal val="1"/>
            </c:dLbl>
            <c:dLbl>
              <c:idx val="10"/>
              <c:layout>
                <c:manualLayout>
                  <c:x val="0"/>
                  <c:y val="-2.5186028659068448E-2"/>
                </c:manualLayout>
              </c:layout>
              <c:showVal val="1"/>
            </c:dLbl>
            <c:dLbl>
              <c:idx val="11"/>
              <c:layout>
                <c:manualLayout>
                  <c:x val="0"/>
                  <c:y val="-2.5186028659068448E-2"/>
                </c:manualLayout>
              </c:layout>
              <c:showVal val="1"/>
            </c:dLbl>
            <c:showVal val="1"/>
          </c:dLbls>
          <c:cat>
            <c:strRef>
              <c:f>'график цикл такт (2)'!$F$5:$R$5</c:f>
              <c:strCache>
                <c:ptCount val="9"/>
                <c:pt idx="0">
                  <c:v>Вальцовка</c:v>
                </c:pt>
                <c:pt idx="1">
                  <c:v>Отминка</c:v>
                </c:pt>
                <c:pt idx="2">
                  <c:v>Выпрессовка</c:v>
                </c:pt>
                <c:pt idx="3">
                  <c:v>Отбраковка (резка)</c:v>
                </c:pt>
                <c:pt idx="4">
                  <c:v>Подложки</c:v>
                </c:pt>
                <c:pt idx="5">
                  <c:v>Завертка</c:v>
                </c:pt>
                <c:pt idx="6">
                  <c:v>Упаковка</c:v>
                </c:pt>
                <c:pt idx="7">
                  <c:v>Сборка короба</c:v>
                </c:pt>
                <c:pt idx="8">
                  <c:v>Маркировка</c:v>
                </c:pt>
              </c:strCache>
            </c:strRef>
          </c:cat>
          <c:val>
            <c:numRef>
              <c:f>'график цикл такт (2)'!$C$1:$N$1</c:f>
              <c:numCache>
                <c:formatCode>0.00</c:formatCode>
                <c:ptCount val="12"/>
                <c:pt idx="0">
                  <c:v>25.321100917431192</c:v>
                </c:pt>
                <c:pt idx="1">
                  <c:v>25.321100917431192</c:v>
                </c:pt>
                <c:pt idx="2">
                  <c:v>25.321100917431192</c:v>
                </c:pt>
                <c:pt idx="3">
                  <c:v>25.321100917431192</c:v>
                </c:pt>
                <c:pt idx="4">
                  <c:v>25.321100917431192</c:v>
                </c:pt>
                <c:pt idx="5">
                  <c:v>25.321100917431192</c:v>
                </c:pt>
                <c:pt idx="6">
                  <c:v>25.321100917431192</c:v>
                </c:pt>
                <c:pt idx="7">
                  <c:v>25.321100917431192</c:v>
                </c:pt>
                <c:pt idx="8">
                  <c:v>25.321100917431192</c:v>
                </c:pt>
                <c:pt idx="9">
                  <c:v>25.321100917431192</c:v>
                </c:pt>
                <c:pt idx="10">
                  <c:v>25.321100917431192</c:v>
                </c:pt>
                <c:pt idx="11">
                  <c:v>25.321100917431192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884-47B7-A2AA-F7180B1C7876}"/>
            </c:ext>
          </c:extLst>
        </c:ser>
        <c:ser>
          <c:idx val="2"/>
          <c:order val="2"/>
          <c:tx>
            <c:v>количество сотрудников</c:v>
          </c:tx>
          <c:spPr>
            <a:ln w="19050">
              <a:noFill/>
            </a:ln>
          </c:spPr>
          <c:marker>
            <c:symbol val="none"/>
          </c:marker>
          <c:val>
            <c:numRef>
              <c:f>'график цикл такт (2)'!$C$8:$N$8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7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ser>
          <c:idx val="3"/>
          <c:order val="3"/>
          <c:tx>
            <c:strRef>
              <c:f>'график цикл такт (2)'!$A$9</c:f>
              <c:strCache>
                <c:ptCount val="1"/>
              </c:strCache>
            </c:strRef>
          </c:tx>
          <c:spPr>
            <a:ln w="19050">
              <a:noFill/>
            </a:ln>
          </c:spPr>
          <c:marker>
            <c:symbol val="none"/>
          </c:marker>
          <c:val>
            <c:numRef>
              <c:f>'график цикл такт (2)'!$C$9:$N$9</c:f>
              <c:numCache>
                <c:formatCode>General</c:formatCode>
                <c:ptCount val="12"/>
              </c:numCache>
            </c:numRef>
          </c:val>
        </c:ser>
        <c:marker val="1"/>
        <c:axId val="113737088"/>
        <c:axId val="113735552"/>
      </c:lineChart>
      <c:catAx>
        <c:axId val="113707648"/>
        <c:scaling>
          <c:orientation val="minMax"/>
        </c:scaling>
        <c:axPos val="b"/>
        <c:numFmt formatCode="General" sourceLinked="0"/>
        <c:tickLblPos val="nextTo"/>
        <c:crossAx val="113734016"/>
        <c:crosses val="autoZero"/>
        <c:auto val="1"/>
        <c:lblAlgn val="ctr"/>
        <c:lblOffset val="100"/>
      </c:catAx>
      <c:valAx>
        <c:axId val="113734016"/>
        <c:scaling>
          <c:orientation val="minMax"/>
        </c:scaling>
        <c:delete val="1"/>
        <c:axPos val="l"/>
        <c:numFmt formatCode="0.00" sourceLinked="1"/>
        <c:tickLblPos val="none"/>
        <c:crossAx val="113707648"/>
        <c:crosses val="autoZero"/>
        <c:crossBetween val="between"/>
      </c:valAx>
      <c:valAx>
        <c:axId val="113735552"/>
        <c:scaling>
          <c:orientation val="minMax"/>
        </c:scaling>
        <c:delete val="1"/>
        <c:axPos val="r"/>
        <c:numFmt formatCode="0.00" sourceLinked="1"/>
        <c:tickLblPos val="none"/>
        <c:crossAx val="113737088"/>
        <c:crosses val="max"/>
        <c:crossBetween val="between"/>
      </c:valAx>
      <c:catAx>
        <c:axId val="113737088"/>
        <c:scaling>
          <c:orientation val="minMax"/>
        </c:scaling>
        <c:delete val="1"/>
        <c:axPos val="b"/>
        <c:numFmt formatCode="General" sourceLinked="1"/>
        <c:tickLblPos val="none"/>
        <c:crossAx val="113735552"/>
        <c:crosses val="autoZero"/>
        <c:auto val="1"/>
        <c:lblAlgn val="ctr"/>
        <c:lblOffset val="100"/>
      </c:catAx>
      <c:dTable>
        <c:showHorzBorder val="1"/>
        <c:showVertBorder val="1"/>
        <c:showOutline val="1"/>
        <c:showKeys val="1"/>
      </c:dTable>
    </c:plotArea>
    <c:plotVisOnly val="1"/>
    <c:dispBlanksAs val="gap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/>
      <c:bar3DChart>
        <c:barDir val="col"/>
        <c:grouping val="clustered"/>
        <c:ser>
          <c:idx val="1"/>
          <c:order val="0"/>
          <c:tx>
            <c:strRef>
              <c:f>Лист1!$C$2</c:f>
              <c:strCache>
                <c:ptCount val="1"/>
                <c:pt idx="0">
                  <c:v>тонн в год</c:v>
                </c:pt>
              </c:strCache>
            </c:strRef>
          </c:tx>
          <c:dPt>
            <c:idx val="1"/>
            <c:spPr>
              <a:solidFill>
                <a:schemeClr val="accent6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Лист1!$B$3:$B$6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Лист1!$C$3:$C$6</c:f>
              <c:numCache>
                <c:formatCode>General</c:formatCode>
                <c:ptCount val="4"/>
                <c:pt idx="0">
                  <c:v>2096</c:v>
                </c:pt>
                <c:pt idx="1">
                  <c:v>2495</c:v>
                </c:pt>
                <c:pt idx="2">
                  <c:v>2795</c:v>
                </c:pt>
                <c:pt idx="3">
                  <c:v>3126</c:v>
                </c:pt>
              </c:numCache>
            </c:numRef>
          </c:val>
        </c:ser>
        <c:shape val="cylinder"/>
        <c:axId val="113814912"/>
        <c:axId val="113824896"/>
        <c:axId val="0"/>
      </c:bar3DChart>
      <c:catAx>
        <c:axId val="1138149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824896"/>
        <c:crosses val="autoZero"/>
        <c:auto val="1"/>
        <c:lblAlgn val="ctr"/>
        <c:lblOffset val="100"/>
      </c:catAx>
      <c:valAx>
        <c:axId val="113824896"/>
        <c:scaling>
          <c:orientation val="minMax"/>
        </c:scaling>
        <c:delete val="1"/>
        <c:axPos val="l"/>
        <c:numFmt formatCode="General" sourceLinked="1"/>
        <c:tickLblPos val="none"/>
        <c:crossAx val="113814912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2101446114624607"/>
          <c:y val="8.8972846324120725E-2"/>
          <c:w val="0.68542407184470167"/>
          <c:h val="0.52900377628172002"/>
        </c:manualLayout>
      </c:layout>
      <c:barChart>
        <c:barDir val="col"/>
        <c:grouping val="clustered"/>
        <c:ser>
          <c:idx val="0"/>
          <c:order val="0"/>
          <c:tx>
            <c:v>время цикла</c:v>
          </c:tx>
          <c:dLbls>
            <c:showVal val="1"/>
          </c:dLbls>
          <c:cat>
            <c:strRef>
              <c:f>'график цикл такт (2)'!$C$5:$N$5</c:f>
              <c:strCache>
                <c:ptCount val="12"/>
                <c:pt idx="0">
                  <c:v>Загрузка сырья  (арахис, жир)</c:v>
                </c:pt>
                <c:pt idx="1">
                  <c:v>Подготока сырья (просеивание сои, ваф.кр.)</c:v>
                </c:pt>
                <c:pt idx="2">
                  <c:v>Меланжер</c:v>
                </c:pt>
                <c:pt idx="3">
                  <c:v>Вальцовка</c:v>
                </c:pt>
                <c:pt idx="4">
                  <c:v>Отминка</c:v>
                </c:pt>
                <c:pt idx="5">
                  <c:v>Выпрессовка</c:v>
                </c:pt>
                <c:pt idx="6">
                  <c:v>Отбраковка (резка)</c:v>
                </c:pt>
                <c:pt idx="7">
                  <c:v>Подложки</c:v>
                </c:pt>
                <c:pt idx="8">
                  <c:v>Завертка</c:v>
                </c:pt>
                <c:pt idx="9">
                  <c:v>Упаковка</c:v>
                </c:pt>
                <c:pt idx="10">
                  <c:v>Сборка короба</c:v>
                </c:pt>
                <c:pt idx="11">
                  <c:v>Маркировка</c:v>
                </c:pt>
              </c:strCache>
            </c:strRef>
          </c:cat>
          <c:val>
            <c:numRef>
              <c:f>'график цикл такт (2)'!$C$6:$N$6</c:f>
              <c:numCache>
                <c:formatCode>General</c:formatCode>
                <c:ptCount val="12"/>
                <c:pt idx="0" formatCode="0.00">
                  <c:v>15.6</c:v>
                </c:pt>
                <c:pt idx="1">
                  <c:v>16.279999999999987</c:v>
                </c:pt>
                <c:pt idx="2" formatCode="0.00">
                  <c:v>14.84</c:v>
                </c:pt>
                <c:pt idx="3" formatCode="0.00">
                  <c:v>10.54</c:v>
                </c:pt>
                <c:pt idx="4" formatCode="0.00">
                  <c:v>14.98</c:v>
                </c:pt>
                <c:pt idx="5" formatCode="0.00">
                  <c:v>13.66</c:v>
                </c:pt>
                <c:pt idx="6" formatCode="0.00">
                  <c:v>9.6</c:v>
                </c:pt>
                <c:pt idx="7" formatCode="0.00">
                  <c:v>16.666666666666668</c:v>
                </c:pt>
                <c:pt idx="8" formatCode="0.00">
                  <c:v>19.2</c:v>
                </c:pt>
                <c:pt idx="9" formatCode="0.00">
                  <c:v>17</c:v>
                </c:pt>
                <c:pt idx="10" formatCode="0.00">
                  <c:v>12</c:v>
                </c:pt>
                <c:pt idx="11" formatCode="0.00">
                  <c:v>18.3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884-47B7-A2AA-F7180B1C7876}"/>
            </c:ext>
          </c:extLst>
        </c:ser>
        <c:axId val="113678976"/>
        <c:axId val="113836416"/>
      </c:barChart>
      <c:lineChart>
        <c:grouping val="standard"/>
        <c:ser>
          <c:idx val="1"/>
          <c:order val="1"/>
          <c:tx>
            <c:v>время такта</c:v>
          </c:tx>
          <c:marker>
            <c:symbol val="none"/>
          </c:marker>
          <c:dLbls>
            <c:dLbl>
              <c:idx val="0"/>
              <c:layout>
                <c:manualLayout>
                  <c:x val="9.2017476654731494E-4"/>
                  <c:y val="-2.5186028659068448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2.5186028659068448E-2"/>
                </c:manualLayout>
              </c:layout>
              <c:showVal val="1"/>
            </c:dLbl>
            <c:dLbl>
              <c:idx val="2"/>
              <c:layout>
                <c:manualLayout>
                  <c:x val="9.2017476654731494E-4"/>
                  <c:y val="-2.7475667628075778E-2"/>
                </c:manualLayout>
              </c:layout>
              <c:showVal val="1"/>
            </c:dLbl>
            <c:dLbl>
              <c:idx val="3"/>
              <c:layout>
                <c:manualLayout>
                  <c:x val="1.8403495330946529E-3"/>
                  <c:y val="-2.2896569976595206E-2"/>
                </c:manualLayout>
              </c:layout>
              <c:showVal val="1"/>
            </c:dLbl>
            <c:dLbl>
              <c:idx val="4"/>
              <c:layout>
                <c:manualLayout>
                  <c:x val="9.2017476654731494E-4"/>
                  <c:y val="-2.2896389690062236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2.2896389690062236E-2"/>
                </c:manualLayout>
              </c:layout>
              <c:showVal val="1"/>
            </c:dLbl>
            <c:dLbl>
              <c:idx val="6"/>
              <c:layout>
                <c:manualLayout>
                  <c:x val="0"/>
                  <c:y val="-2.2896389690062236E-2"/>
                </c:manualLayout>
              </c:layout>
              <c:showVal val="1"/>
            </c:dLbl>
            <c:dLbl>
              <c:idx val="7"/>
              <c:layout>
                <c:manualLayout>
                  <c:x val="0"/>
                  <c:y val="-2.5186028659068448E-2"/>
                </c:manualLayout>
              </c:layout>
              <c:showVal val="1"/>
            </c:dLbl>
            <c:dLbl>
              <c:idx val="8"/>
              <c:layout>
                <c:manualLayout>
                  <c:x val="0"/>
                  <c:y val="-2.5186028659068448E-2"/>
                </c:manualLayout>
              </c:layout>
              <c:showVal val="1"/>
            </c:dLbl>
            <c:dLbl>
              <c:idx val="9"/>
              <c:layout>
                <c:manualLayout>
                  <c:x val="0"/>
                  <c:y val="-2.5186028659068448E-2"/>
                </c:manualLayout>
              </c:layout>
              <c:showVal val="1"/>
            </c:dLbl>
            <c:dLbl>
              <c:idx val="10"/>
              <c:layout>
                <c:manualLayout>
                  <c:x val="0"/>
                  <c:y val="-2.5186028659068448E-2"/>
                </c:manualLayout>
              </c:layout>
              <c:showVal val="1"/>
            </c:dLbl>
            <c:dLbl>
              <c:idx val="11"/>
              <c:layout>
                <c:manualLayout>
                  <c:x val="0"/>
                  <c:y val="-2.5186028659068448E-2"/>
                </c:manualLayout>
              </c:layout>
              <c:showVal val="1"/>
            </c:dLbl>
            <c:showVal val="1"/>
          </c:dLbls>
          <c:cat>
            <c:strRef>
              <c:f>'график цикл такт (2)'!$F$5:$R$5</c:f>
              <c:strCache>
                <c:ptCount val="9"/>
                <c:pt idx="0">
                  <c:v>Вальцовка</c:v>
                </c:pt>
                <c:pt idx="1">
                  <c:v>Отминка</c:v>
                </c:pt>
                <c:pt idx="2">
                  <c:v>Выпрессовка</c:v>
                </c:pt>
                <c:pt idx="3">
                  <c:v>Отбраковка (резка)</c:v>
                </c:pt>
                <c:pt idx="4">
                  <c:v>Подложки</c:v>
                </c:pt>
                <c:pt idx="5">
                  <c:v>Завертка</c:v>
                </c:pt>
                <c:pt idx="6">
                  <c:v>Упаковка</c:v>
                </c:pt>
                <c:pt idx="7">
                  <c:v>Сборка короба</c:v>
                </c:pt>
                <c:pt idx="8">
                  <c:v>Маркировка</c:v>
                </c:pt>
              </c:strCache>
            </c:strRef>
          </c:cat>
          <c:val>
            <c:numRef>
              <c:f>'график цикл такт (2)'!$C$1:$N$1</c:f>
              <c:numCache>
                <c:formatCode>0.00</c:formatCode>
                <c:ptCount val="12"/>
                <c:pt idx="0">
                  <c:v>25.321100917431192</c:v>
                </c:pt>
                <c:pt idx="1">
                  <c:v>25.321100917431192</c:v>
                </c:pt>
                <c:pt idx="2">
                  <c:v>25.321100917431192</c:v>
                </c:pt>
                <c:pt idx="3">
                  <c:v>25.321100917431192</c:v>
                </c:pt>
                <c:pt idx="4">
                  <c:v>25.321100917431192</c:v>
                </c:pt>
                <c:pt idx="5">
                  <c:v>25.321100917431192</c:v>
                </c:pt>
                <c:pt idx="6">
                  <c:v>25.321100917431192</c:v>
                </c:pt>
                <c:pt idx="7">
                  <c:v>25.321100917431192</c:v>
                </c:pt>
                <c:pt idx="8">
                  <c:v>25.321100917431192</c:v>
                </c:pt>
                <c:pt idx="9">
                  <c:v>25.321100917431192</c:v>
                </c:pt>
                <c:pt idx="10">
                  <c:v>25.321100917431192</c:v>
                </c:pt>
                <c:pt idx="11">
                  <c:v>25.321100917431192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884-47B7-A2AA-F7180B1C7876}"/>
            </c:ext>
          </c:extLst>
        </c:ser>
        <c:ser>
          <c:idx val="2"/>
          <c:order val="2"/>
          <c:tx>
            <c:v>количество сотрудников</c:v>
          </c:tx>
          <c:spPr>
            <a:ln w="19050">
              <a:noFill/>
            </a:ln>
          </c:spPr>
          <c:marker>
            <c:symbol val="none"/>
          </c:marker>
          <c:val>
            <c:numRef>
              <c:f>'график цикл такт (2)'!$C$8:$N$8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7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ser>
          <c:idx val="3"/>
          <c:order val="3"/>
          <c:tx>
            <c:strRef>
              <c:f>'график цикл такт (2)'!$A$9</c:f>
              <c:strCache>
                <c:ptCount val="1"/>
              </c:strCache>
            </c:strRef>
          </c:tx>
          <c:spPr>
            <a:ln w="19050">
              <a:noFill/>
            </a:ln>
          </c:spPr>
          <c:marker>
            <c:symbol val="none"/>
          </c:marker>
          <c:val>
            <c:numRef>
              <c:f>'график цикл такт (2)'!$C$9:$N$9</c:f>
              <c:numCache>
                <c:formatCode>General</c:formatCode>
                <c:ptCount val="12"/>
              </c:numCache>
            </c:numRef>
          </c:val>
        </c:ser>
        <c:marker val="1"/>
        <c:axId val="113839488"/>
        <c:axId val="113837952"/>
      </c:lineChart>
      <c:catAx>
        <c:axId val="113678976"/>
        <c:scaling>
          <c:orientation val="minMax"/>
        </c:scaling>
        <c:axPos val="b"/>
        <c:numFmt formatCode="General" sourceLinked="0"/>
        <c:tickLblPos val="nextTo"/>
        <c:crossAx val="113836416"/>
        <c:crosses val="autoZero"/>
        <c:auto val="1"/>
        <c:lblAlgn val="ctr"/>
        <c:lblOffset val="100"/>
      </c:catAx>
      <c:valAx>
        <c:axId val="113836416"/>
        <c:scaling>
          <c:orientation val="minMax"/>
        </c:scaling>
        <c:delete val="1"/>
        <c:axPos val="l"/>
        <c:numFmt formatCode="0.00" sourceLinked="1"/>
        <c:tickLblPos val="none"/>
        <c:crossAx val="113678976"/>
        <c:crosses val="autoZero"/>
        <c:crossBetween val="between"/>
      </c:valAx>
      <c:valAx>
        <c:axId val="113837952"/>
        <c:scaling>
          <c:orientation val="minMax"/>
        </c:scaling>
        <c:delete val="1"/>
        <c:axPos val="r"/>
        <c:numFmt formatCode="0.00" sourceLinked="1"/>
        <c:tickLblPos val="none"/>
        <c:crossAx val="113839488"/>
        <c:crosses val="max"/>
        <c:crossBetween val="between"/>
      </c:valAx>
      <c:catAx>
        <c:axId val="113839488"/>
        <c:scaling>
          <c:orientation val="minMax"/>
        </c:scaling>
        <c:delete val="1"/>
        <c:axPos val="b"/>
        <c:numFmt formatCode="General" sourceLinked="1"/>
        <c:tickLblPos val="none"/>
        <c:crossAx val="113837952"/>
        <c:crosses val="autoZero"/>
        <c:auto val="1"/>
        <c:lblAlgn val="ctr"/>
        <c:lblOffset val="100"/>
      </c:catAx>
      <c:dTable>
        <c:showHorzBorder val="1"/>
        <c:showVertBorder val="1"/>
        <c:showOutline val="1"/>
        <c:showKeys val="1"/>
      </c:dTable>
    </c:plotArea>
    <c:plotVisOnly val="1"/>
    <c:dispBlanksAs val="gap"/>
  </c:chart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2101446114624557"/>
          <c:y val="8.8972846324120267E-2"/>
          <c:w val="0.68542407184470022"/>
          <c:h val="0.52900377628172002"/>
        </c:manualLayout>
      </c:layout>
      <c:barChart>
        <c:barDir val="col"/>
        <c:grouping val="clustered"/>
        <c:ser>
          <c:idx val="0"/>
          <c:order val="0"/>
          <c:tx>
            <c:v>время цикла</c:v>
          </c:tx>
          <c:dLbls>
            <c:showVal val="1"/>
          </c:dLbls>
          <c:cat>
            <c:strRef>
              <c:f>'график цикл такт целевое 31122'!$C$5:$N$5</c:f>
              <c:strCache>
                <c:ptCount val="12"/>
                <c:pt idx="0">
                  <c:v>Загрузка сырья  (арахис, жир)</c:v>
                </c:pt>
                <c:pt idx="1">
                  <c:v>Подготока сырья (просеивание сои, ваф.кр.)</c:v>
                </c:pt>
                <c:pt idx="2">
                  <c:v>Меланжер</c:v>
                </c:pt>
                <c:pt idx="3">
                  <c:v>Вальцовка</c:v>
                </c:pt>
                <c:pt idx="4">
                  <c:v>Отминка</c:v>
                </c:pt>
                <c:pt idx="5">
                  <c:v>Выпрессовка</c:v>
                </c:pt>
                <c:pt idx="6">
                  <c:v>Отбраковка (резка)</c:v>
                </c:pt>
                <c:pt idx="7">
                  <c:v>Подложки</c:v>
                </c:pt>
                <c:pt idx="8">
                  <c:v>Завертка</c:v>
                </c:pt>
                <c:pt idx="9">
                  <c:v>Упаковка</c:v>
                </c:pt>
                <c:pt idx="10">
                  <c:v>Сборка короба</c:v>
                </c:pt>
                <c:pt idx="11">
                  <c:v>Маркировка</c:v>
                </c:pt>
              </c:strCache>
            </c:strRef>
          </c:cat>
          <c:val>
            <c:numRef>
              <c:f>'график цикл такт целевое 31122'!$C$6:$N$6</c:f>
              <c:numCache>
                <c:formatCode>General</c:formatCode>
                <c:ptCount val="12"/>
                <c:pt idx="0" formatCode="0.00">
                  <c:v>15.6</c:v>
                </c:pt>
                <c:pt idx="1">
                  <c:v>14.2</c:v>
                </c:pt>
                <c:pt idx="2" formatCode="0.00">
                  <c:v>13.8</c:v>
                </c:pt>
                <c:pt idx="3" formatCode="0.00">
                  <c:v>12.6</c:v>
                </c:pt>
                <c:pt idx="4" formatCode="0.00">
                  <c:v>14.98</c:v>
                </c:pt>
                <c:pt idx="5" formatCode="0.00">
                  <c:v>13.66</c:v>
                </c:pt>
                <c:pt idx="6" formatCode="0.00">
                  <c:v>12.672000000000002</c:v>
                </c:pt>
                <c:pt idx="7" formatCode="0.00">
                  <c:v>16.666666666666668</c:v>
                </c:pt>
                <c:pt idx="8" formatCode="0.00">
                  <c:v>14.467592592592615</c:v>
                </c:pt>
                <c:pt idx="9" formatCode="0.00">
                  <c:v>17</c:v>
                </c:pt>
                <c:pt idx="10" formatCode="0.00">
                  <c:v>17.279999999999987</c:v>
                </c:pt>
                <c:pt idx="11" formatCode="0.00">
                  <c:v>17.100000000000001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884-47B7-A2AA-F7180B1C7876}"/>
            </c:ext>
          </c:extLst>
        </c:ser>
        <c:axId val="116495872"/>
        <c:axId val="116497408"/>
      </c:barChart>
      <c:lineChart>
        <c:grouping val="standard"/>
        <c:ser>
          <c:idx val="1"/>
          <c:order val="1"/>
          <c:tx>
            <c:v>время такта</c:v>
          </c:tx>
          <c:marker>
            <c:symbol val="none"/>
          </c:marker>
          <c:dLbls>
            <c:dLbl>
              <c:idx val="0"/>
              <c:layout>
                <c:manualLayout>
                  <c:x val="9.2017476654731461E-4"/>
                  <c:y val="-2.5186028659068448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2.5186028659068448E-2"/>
                </c:manualLayout>
              </c:layout>
              <c:showVal val="1"/>
            </c:dLbl>
            <c:dLbl>
              <c:idx val="2"/>
              <c:layout>
                <c:manualLayout>
                  <c:x val="9.2017476654731461E-4"/>
                  <c:y val="-2.7475667628075677E-2"/>
                </c:manualLayout>
              </c:layout>
              <c:showVal val="1"/>
            </c:dLbl>
            <c:dLbl>
              <c:idx val="3"/>
              <c:layout>
                <c:manualLayout>
                  <c:x val="1.8403495330946503E-3"/>
                  <c:y val="-2.2896569976595206E-2"/>
                </c:manualLayout>
              </c:layout>
              <c:showVal val="1"/>
            </c:dLbl>
            <c:dLbl>
              <c:idx val="4"/>
              <c:layout>
                <c:manualLayout>
                  <c:x val="9.2017476654731461E-4"/>
                  <c:y val="-2.2896389690062236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2.2896389690062236E-2"/>
                </c:manualLayout>
              </c:layout>
              <c:showVal val="1"/>
            </c:dLbl>
            <c:dLbl>
              <c:idx val="6"/>
              <c:layout>
                <c:manualLayout>
                  <c:x val="0"/>
                  <c:y val="-2.2896389690062236E-2"/>
                </c:manualLayout>
              </c:layout>
              <c:showVal val="1"/>
            </c:dLbl>
            <c:dLbl>
              <c:idx val="7"/>
              <c:layout>
                <c:manualLayout>
                  <c:x val="0"/>
                  <c:y val="-2.5186028659068448E-2"/>
                </c:manualLayout>
              </c:layout>
              <c:showVal val="1"/>
            </c:dLbl>
            <c:dLbl>
              <c:idx val="8"/>
              <c:layout>
                <c:manualLayout>
                  <c:x val="0"/>
                  <c:y val="-2.5186028659068448E-2"/>
                </c:manualLayout>
              </c:layout>
              <c:showVal val="1"/>
            </c:dLbl>
            <c:dLbl>
              <c:idx val="9"/>
              <c:layout>
                <c:manualLayout>
                  <c:x val="0"/>
                  <c:y val="-2.5186028659068448E-2"/>
                </c:manualLayout>
              </c:layout>
              <c:showVal val="1"/>
            </c:dLbl>
            <c:dLbl>
              <c:idx val="10"/>
              <c:layout>
                <c:manualLayout>
                  <c:x val="0"/>
                  <c:y val="-2.5186028659068448E-2"/>
                </c:manualLayout>
              </c:layout>
              <c:showVal val="1"/>
            </c:dLbl>
            <c:dLbl>
              <c:idx val="11"/>
              <c:layout>
                <c:manualLayout>
                  <c:x val="0"/>
                  <c:y val="-2.5186028659068448E-2"/>
                </c:manualLayout>
              </c:layout>
              <c:showVal val="1"/>
            </c:dLbl>
            <c:showVal val="1"/>
          </c:dLbls>
          <c:cat>
            <c:strRef>
              <c:f>'график цикл такт целевое 31122'!$F$5:$R$5</c:f>
              <c:strCache>
                <c:ptCount val="9"/>
                <c:pt idx="0">
                  <c:v>Вальцовка</c:v>
                </c:pt>
                <c:pt idx="1">
                  <c:v>Отминка</c:v>
                </c:pt>
                <c:pt idx="2">
                  <c:v>Выпрессовка</c:v>
                </c:pt>
                <c:pt idx="3">
                  <c:v>Отбраковка (резка)</c:v>
                </c:pt>
                <c:pt idx="4">
                  <c:v>Подложки</c:v>
                </c:pt>
                <c:pt idx="5">
                  <c:v>Завертка</c:v>
                </c:pt>
                <c:pt idx="6">
                  <c:v>Упаковка</c:v>
                </c:pt>
                <c:pt idx="7">
                  <c:v>Сборка короба</c:v>
                </c:pt>
                <c:pt idx="8">
                  <c:v>Маркировка</c:v>
                </c:pt>
              </c:strCache>
            </c:strRef>
          </c:cat>
          <c:val>
            <c:numRef>
              <c:f>'график цикл такт целевое 31122'!$C$1:$N$1</c:f>
              <c:numCache>
                <c:formatCode>0.00</c:formatCode>
                <c:ptCount val="12"/>
                <c:pt idx="0">
                  <c:v>20.741482965931809</c:v>
                </c:pt>
                <c:pt idx="1">
                  <c:v>20.741482965931809</c:v>
                </c:pt>
                <c:pt idx="2">
                  <c:v>20.741482965931809</c:v>
                </c:pt>
                <c:pt idx="3">
                  <c:v>20.741482965931809</c:v>
                </c:pt>
                <c:pt idx="4">
                  <c:v>20.741482965931809</c:v>
                </c:pt>
                <c:pt idx="5">
                  <c:v>20.741482965931809</c:v>
                </c:pt>
                <c:pt idx="6">
                  <c:v>20.741482965931809</c:v>
                </c:pt>
                <c:pt idx="7">
                  <c:v>20.741482965931809</c:v>
                </c:pt>
                <c:pt idx="8">
                  <c:v>20.741482965931809</c:v>
                </c:pt>
                <c:pt idx="9">
                  <c:v>20.741482965931809</c:v>
                </c:pt>
                <c:pt idx="10">
                  <c:v>20.741482965931809</c:v>
                </c:pt>
                <c:pt idx="11">
                  <c:v>20.741482965931809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884-47B7-A2AA-F7180B1C7876}"/>
            </c:ext>
          </c:extLst>
        </c:ser>
        <c:ser>
          <c:idx val="2"/>
          <c:order val="2"/>
          <c:tx>
            <c:v>количество сотрудников</c:v>
          </c:tx>
          <c:spPr>
            <a:ln w="19050">
              <a:noFill/>
            </a:ln>
          </c:spPr>
          <c:marker>
            <c:symbol val="none"/>
          </c:marker>
          <c:val>
            <c:numRef>
              <c:f>'график цикл такт целевое 31122'!$C$8:$N$8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8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marker val="1"/>
        <c:axId val="116529408"/>
        <c:axId val="116527872"/>
      </c:lineChart>
      <c:catAx>
        <c:axId val="116495872"/>
        <c:scaling>
          <c:orientation val="minMax"/>
        </c:scaling>
        <c:axPos val="b"/>
        <c:numFmt formatCode="General" sourceLinked="0"/>
        <c:tickLblPos val="nextTo"/>
        <c:crossAx val="116497408"/>
        <c:crosses val="autoZero"/>
        <c:auto val="1"/>
        <c:lblAlgn val="ctr"/>
        <c:lblOffset val="100"/>
      </c:catAx>
      <c:valAx>
        <c:axId val="116497408"/>
        <c:scaling>
          <c:orientation val="minMax"/>
        </c:scaling>
        <c:delete val="1"/>
        <c:axPos val="l"/>
        <c:numFmt formatCode="0.00" sourceLinked="1"/>
        <c:tickLblPos val="none"/>
        <c:crossAx val="116495872"/>
        <c:crosses val="autoZero"/>
        <c:crossBetween val="between"/>
      </c:valAx>
      <c:valAx>
        <c:axId val="116527872"/>
        <c:scaling>
          <c:orientation val="minMax"/>
        </c:scaling>
        <c:delete val="1"/>
        <c:axPos val="r"/>
        <c:numFmt formatCode="0.00" sourceLinked="1"/>
        <c:tickLblPos val="none"/>
        <c:crossAx val="116529408"/>
        <c:crosses val="max"/>
        <c:crossBetween val="between"/>
      </c:valAx>
      <c:catAx>
        <c:axId val="116529408"/>
        <c:scaling>
          <c:orientation val="minMax"/>
        </c:scaling>
        <c:delete val="1"/>
        <c:axPos val="b"/>
        <c:numFmt formatCode="General" sourceLinked="1"/>
        <c:tickLblPos val="none"/>
        <c:crossAx val="116527872"/>
        <c:crosses val="autoZero"/>
        <c:auto val="1"/>
        <c:lblAlgn val="ctr"/>
        <c:lblOffset val="100"/>
      </c:catAx>
      <c:dTable>
        <c:showHorzBorder val="1"/>
        <c:showVertBorder val="1"/>
        <c:showOutline val="1"/>
        <c:showKeys val="1"/>
      </c:dTable>
    </c:plotArea>
    <c:plotVisOnly val="1"/>
    <c:dispBlanksAs val="gap"/>
  </c:chart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 Прибыль, тыс.руб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Лист2!$A$7</c:f>
              <c:strCache>
                <c:ptCount val="1"/>
                <c:pt idx="0">
                  <c:v> Прибыль, тыс.руб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3DA513"/>
              </a:solidFill>
            </c:spPr>
          </c:dPt>
          <c:dLbls>
            <c:dLbl>
              <c:idx val="0"/>
              <c:layout>
                <c:manualLayout>
                  <c:x val="2.540129949718849E-2"/>
                  <c:y val="-6.6603093483440109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>
                        <a:latin typeface="Times New Roman" pitchFamily="18" charset="0"/>
                        <a:cs typeface="Times New Roman" pitchFamily="18" charset="0"/>
                      </a:rPr>
                      <a:t>11263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0"/>
                  <c:y val="-4.1666666666666664E-2"/>
                </c:manualLayout>
              </c:layout>
              <c:spPr/>
              <c:txPr>
                <a:bodyPr/>
                <a:lstStyle/>
                <a:p>
                  <a:pPr>
                    <a:defRPr sz="18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Лист2!$B$6:$C$6</c:f>
              <c:strCache>
                <c:ptCount val="2"/>
                <c:pt idx="0">
                  <c:v>До установки</c:v>
                </c:pt>
                <c:pt idx="1">
                  <c:v>После установки</c:v>
                </c:pt>
              </c:strCache>
            </c:strRef>
          </c:cat>
          <c:val>
            <c:numRef>
              <c:f>Лист2!$B$7:$C$7</c:f>
              <c:numCache>
                <c:formatCode>General</c:formatCode>
                <c:ptCount val="2"/>
                <c:pt idx="0">
                  <c:v>11263</c:v>
                </c:pt>
                <c:pt idx="1">
                  <c:v>12872</c:v>
                </c:pt>
              </c:numCache>
            </c:numRef>
          </c:val>
        </c:ser>
        <c:shape val="cylinder"/>
        <c:axId val="116571136"/>
        <c:axId val="116691712"/>
        <c:axId val="0"/>
      </c:bar3DChart>
      <c:catAx>
        <c:axId val="11657113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691712"/>
        <c:crosses val="autoZero"/>
        <c:auto val="1"/>
        <c:lblAlgn val="ctr"/>
        <c:lblOffset val="100"/>
      </c:catAx>
      <c:valAx>
        <c:axId val="11669171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16571136"/>
        <c:crosses val="autoZero"/>
        <c:crossBetween val="between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7E941A-7D27-4F3E-90C4-495D6ECCB7BE}" type="doc">
      <dgm:prSet loTypeId="urn:microsoft.com/office/officeart/2005/8/layout/radial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A9217F4-B7D0-478D-8145-45E98F7FCB7D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6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Бережливое производство</a:t>
          </a:r>
          <a:endParaRPr lang="ru-RU" sz="16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7596E84-CF54-4E51-96A9-66023C5C4EF1}" type="parTrans" cxnId="{8C8BED23-F1BA-4FDA-8A4D-3FFDB992EC6E}">
      <dgm:prSet/>
      <dgm:spPr/>
      <dgm:t>
        <a:bodyPr/>
        <a:lstStyle/>
        <a:p>
          <a:endParaRPr lang="ru-RU"/>
        </a:p>
      </dgm:t>
    </dgm:pt>
    <dgm:pt modelId="{5EE86BC8-3C92-4ECF-9094-2E127093912F}" type="sibTrans" cxnId="{8C8BED23-F1BA-4FDA-8A4D-3FFDB992EC6E}">
      <dgm:prSet/>
      <dgm:spPr/>
      <dgm:t>
        <a:bodyPr/>
        <a:lstStyle/>
        <a:p>
          <a:endParaRPr lang="ru-RU"/>
        </a:p>
      </dgm:t>
    </dgm:pt>
    <dgm:pt modelId="{231BFEBF-6991-4393-B582-54BD591AC6C4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5С</a:t>
          </a:r>
          <a:endParaRPr lang="ru-RU" sz="20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947C7C9-4EAB-4AE3-BF72-551ADA754083}" type="parTrans" cxnId="{C168A931-2664-453E-9DB2-5ADFEC487E8D}">
      <dgm:prSet/>
      <dgm:spPr/>
      <dgm:t>
        <a:bodyPr/>
        <a:lstStyle/>
        <a:p>
          <a:endParaRPr lang="ru-RU"/>
        </a:p>
      </dgm:t>
    </dgm:pt>
    <dgm:pt modelId="{2E331F45-BCA3-42E4-9C2D-7984D6EB5AF3}" type="sibTrans" cxnId="{C168A931-2664-453E-9DB2-5ADFEC487E8D}">
      <dgm:prSet/>
      <dgm:spPr/>
      <dgm:t>
        <a:bodyPr/>
        <a:lstStyle/>
        <a:p>
          <a:endParaRPr lang="ru-RU"/>
        </a:p>
      </dgm:t>
    </dgm:pt>
    <dgm:pt modelId="{5AD166E7-8679-432C-B041-B54B0DE0DE61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60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Карта текущего состояния потока</a:t>
          </a:r>
          <a:endParaRPr lang="ru-RU" sz="16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A4FA1AA-CB24-464F-8689-8B6AD2CEC5F5}" type="parTrans" cxnId="{C259C8D6-008D-4EE4-83B8-8721597DEF18}">
      <dgm:prSet/>
      <dgm:spPr/>
      <dgm:t>
        <a:bodyPr/>
        <a:lstStyle/>
        <a:p>
          <a:endParaRPr lang="ru-RU"/>
        </a:p>
      </dgm:t>
    </dgm:pt>
    <dgm:pt modelId="{23194351-B8EE-4074-BDA9-9DF777C3A002}" type="sibTrans" cxnId="{C259C8D6-008D-4EE4-83B8-8721597DEF18}">
      <dgm:prSet/>
      <dgm:spPr/>
      <dgm:t>
        <a:bodyPr/>
        <a:lstStyle/>
        <a:p>
          <a:endParaRPr lang="ru-RU"/>
        </a:p>
      </dgm:t>
    </dgm:pt>
    <dgm:pt modelId="{DDCF6CF6-944C-41DE-A8CC-8632085CFD61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80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Диаграмма спагетти</a:t>
          </a:r>
          <a:endParaRPr lang="ru-RU" sz="18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C58607D-0DBE-43D4-B602-9B75722D6B1C}" type="parTrans" cxnId="{B5102357-9F2B-452D-94B8-5AC569EA1457}">
      <dgm:prSet/>
      <dgm:spPr/>
      <dgm:t>
        <a:bodyPr/>
        <a:lstStyle/>
        <a:p>
          <a:endParaRPr lang="ru-RU"/>
        </a:p>
      </dgm:t>
    </dgm:pt>
    <dgm:pt modelId="{5F40B415-80F6-454B-82EC-DB624C5601A1}" type="sibTrans" cxnId="{B5102357-9F2B-452D-94B8-5AC569EA1457}">
      <dgm:prSet/>
      <dgm:spPr/>
      <dgm:t>
        <a:bodyPr/>
        <a:lstStyle/>
        <a:p>
          <a:endParaRPr lang="ru-RU"/>
        </a:p>
      </dgm:t>
    </dgm:pt>
    <dgm:pt modelId="{5E03306C-27CC-4C15-8604-FA0D40E6E562}" type="pres">
      <dgm:prSet presAssocID="{D97E941A-7D27-4F3E-90C4-495D6ECCB7B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B369D0-BFE8-461C-AFD5-2E6E52D58797}" type="pres">
      <dgm:prSet presAssocID="{FA9217F4-B7D0-478D-8145-45E98F7FCB7D}" presName="centerShape" presStyleLbl="node0" presStyleIdx="0" presStyleCnt="1" custScaleX="140222" custScaleY="110839" custLinFactNeighborX="-2705" custLinFactNeighborY="21293"/>
      <dgm:spPr/>
      <dgm:t>
        <a:bodyPr/>
        <a:lstStyle/>
        <a:p>
          <a:endParaRPr lang="ru-RU"/>
        </a:p>
      </dgm:t>
    </dgm:pt>
    <dgm:pt modelId="{E623BF5B-14B6-45F9-8651-DA7C08F447B4}" type="pres">
      <dgm:prSet presAssocID="{C947C7C9-4EAB-4AE3-BF72-551ADA754083}" presName="parTrans" presStyleLbl="sibTrans2D1" presStyleIdx="0" presStyleCnt="3"/>
      <dgm:spPr/>
      <dgm:t>
        <a:bodyPr/>
        <a:lstStyle/>
        <a:p>
          <a:endParaRPr lang="ru-RU"/>
        </a:p>
      </dgm:t>
    </dgm:pt>
    <dgm:pt modelId="{340C1F38-4B3F-4E17-8DE7-4846CC52D5B0}" type="pres">
      <dgm:prSet presAssocID="{C947C7C9-4EAB-4AE3-BF72-551ADA754083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BE6C3072-F488-4E83-87E9-3D33A742A6ED}" type="pres">
      <dgm:prSet presAssocID="{231BFEBF-6991-4393-B582-54BD591AC6C4}" presName="node" presStyleLbl="node1" presStyleIdx="0" presStyleCnt="3" custScaleX="132084" custRadScaleRad="81199" custRadScaleInc="-6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608108-1BD5-4D12-B7E1-001FF53472AC}" type="pres">
      <dgm:prSet presAssocID="{CA4FA1AA-CB24-464F-8689-8B6AD2CEC5F5}" presName="parTrans" presStyleLbl="sibTrans2D1" presStyleIdx="1" presStyleCnt="3"/>
      <dgm:spPr/>
      <dgm:t>
        <a:bodyPr/>
        <a:lstStyle/>
        <a:p>
          <a:endParaRPr lang="ru-RU"/>
        </a:p>
      </dgm:t>
    </dgm:pt>
    <dgm:pt modelId="{FBCC4503-5071-424E-876B-A1E046B0924B}" type="pres">
      <dgm:prSet presAssocID="{CA4FA1AA-CB24-464F-8689-8B6AD2CEC5F5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D173EC26-BC3D-4DED-9BB3-5217E706E56B}" type="pres">
      <dgm:prSet presAssocID="{5AD166E7-8679-432C-B041-B54B0DE0DE61}" presName="node" presStyleLbl="node1" presStyleIdx="1" presStyleCnt="3" custScaleX="132640" custRadScaleRad="154324" custRadScaleInc="-20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CE3BB-2AC1-45AB-AAFB-99EB5325DA59}" type="pres">
      <dgm:prSet presAssocID="{8C58607D-0DBE-43D4-B602-9B75722D6B1C}" presName="parTrans" presStyleLbl="sibTrans2D1" presStyleIdx="2" presStyleCnt="3"/>
      <dgm:spPr/>
      <dgm:t>
        <a:bodyPr/>
        <a:lstStyle/>
        <a:p>
          <a:endParaRPr lang="ru-RU"/>
        </a:p>
      </dgm:t>
    </dgm:pt>
    <dgm:pt modelId="{F99EB777-4B72-457A-B21E-38A59DC58C46}" type="pres">
      <dgm:prSet presAssocID="{8C58607D-0DBE-43D4-B602-9B75722D6B1C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C8D3CE97-F903-44F1-AB86-180221CE80E2}" type="pres">
      <dgm:prSet presAssocID="{DDCF6CF6-944C-41DE-A8CC-8632085CFD61}" presName="node" presStyleLbl="node1" presStyleIdx="2" presStyleCnt="3" custScaleX="134830" custRadScaleRad="194132" custRadScaleInc="-16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FA73E7-BB9C-4AD7-9BA8-818D764AC7EC}" type="presOf" srcId="{231BFEBF-6991-4393-B582-54BD591AC6C4}" destId="{BE6C3072-F488-4E83-87E9-3D33A742A6ED}" srcOrd="0" destOrd="0" presId="urn:microsoft.com/office/officeart/2005/8/layout/radial5"/>
    <dgm:cxn modelId="{D3C70410-0CA6-4FC4-9F16-F08C8EF2B71F}" type="presOf" srcId="{C947C7C9-4EAB-4AE3-BF72-551ADA754083}" destId="{E623BF5B-14B6-45F9-8651-DA7C08F447B4}" srcOrd="0" destOrd="0" presId="urn:microsoft.com/office/officeart/2005/8/layout/radial5"/>
    <dgm:cxn modelId="{D53929F5-A9BE-41E7-B449-CA253CB6429F}" type="presOf" srcId="{C947C7C9-4EAB-4AE3-BF72-551ADA754083}" destId="{340C1F38-4B3F-4E17-8DE7-4846CC52D5B0}" srcOrd="1" destOrd="0" presId="urn:microsoft.com/office/officeart/2005/8/layout/radial5"/>
    <dgm:cxn modelId="{B5102357-9F2B-452D-94B8-5AC569EA1457}" srcId="{FA9217F4-B7D0-478D-8145-45E98F7FCB7D}" destId="{DDCF6CF6-944C-41DE-A8CC-8632085CFD61}" srcOrd="2" destOrd="0" parTransId="{8C58607D-0DBE-43D4-B602-9B75722D6B1C}" sibTransId="{5F40B415-80F6-454B-82EC-DB624C5601A1}"/>
    <dgm:cxn modelId="{705DBA11-85CE-4664-87FF-8AA691E265FF}" type="presOf" srcId="{8C58607D-0DBE-43D4-B602-9B75722D6B1C}" destId="{F99EB777-4B72-457A-B21E-38A59DC58C46}" srcOrd="1" destOrd="0" presId="urn:microsoft.com/office/officeart/2005/8/layout/radial5"/>
    <dgm:cxn modelId="{8C8BED23-F1BA-4FDA-8A4D-3FFDB992EC6E}" srcId="{D97E941A-7D27-4F3E-90C4-495D6ECCB7BE}" destId="{FA9217F4-B7D0-478D-8145-45E98F7FCB7D}" srcOrd="0" destOrd="0" parTransId="{E7596E84-CF54-4E51-96A9-66023C5C4EF1}" sibTransId="{5EE86BC8-3C92-4ECF-9094-2E127093912F}"/>
    <dgm:cxn modelId="{64AECE6E-5CE6-4EAC-950E-6E28F260E4F0}" type="presOf" srcId="{CA4FA1AA-CB24-464F-8689-8B6AD2CEC5F5}" destId="{FBCC4503-5071-424E-876B-A1E046B0924B}" srcOrd="1" destOrd="0" presId="urn:microsoft.com/office/officeart/2005/8/layout/radial5"/>
    <dgm:cxn modelId="{7B95CB8C-9034-4E2A-94A0-40004CADE1CD}" type="presOf" srcId="{DDCF6CF6-944C-41DE-A8CC-8632085CFD61}" destId="{C8D3CE97-F903-44F1-AB86-180221CE80E2}" srcOrd="0" destOrd="0" presId="urn:microsoft.com/office/officeart/2005/8/layout/radial5"/>
    <dgm:cxn modelId="{C168A931-2664-453E-9DB2-5ADFEC487E8D}" srcId="{FA9217F4-B7D0-478D-8145-45E98F7FCB7D}" destId="{231BFEBF-6991-4393-B582-54BD591AC6C4}" srcOrd="0" destOrd="0" parTransId="{C947C7C9-4EAB-4AE3-BF72-551ADA754083}" sibTransId="{2E331F45-BCA3-42E4-9C2D-7984D6EB5AF3}"/>
    <dgm:cxn modelId="{D52064F0-D367-48D6-95C9-DD47D3631BD5}" type="presOf" srcId="{5AD166E7-8679-432C-B041-B54B0DE0DE61}" destId="{D173EC26-BC3D-4DED-9BB3-5217E706E56B}" srcOrd="0" destOrd="0" presId="urn:microsoft.com/office/officeart/2005/8/layout/radial5"/>
    <dgm:cxn modelId="{1E260F3B-364E-4646-A9DA-CCAF2406D90D}" type="presOf" srcId="{8C58607D-0DBE-43D4-B602-9B75722D6B1C}" destId="{C16CE3BB-2AC1-45AB-AAFB-99EB5325DA59}" srcOrd="0" destOrd="0" presId="urn:microsoft.com/office/officeart/2005/8/layout/radial5"/>
    <dgm:cxn modelId="{FB49F70C-18EE-4317-B36F-5B23F68F561D}" type="presOf" srcId="{CA4FA1AA-CB24-464F-8689-8B6AD2CEC5F5}" destId="{77608108-1BD5-4D12-B7E1-001FF53472AC}" srcOrd="0" destOrd="0" presId="urn:microsoft.com/office/officeart/2005/8/layout/radial5"/>
    <dgm:cxn modelId="{C259C8D6-008D-4EE4-83B8-8721597DEF18}" srcId="{FA9217F4-B7D0-478D-8145-45E98F7FCB7D}" destId="{5AD166E7-8679-432C-B041-B54B0DE0DE61}" srcOrd="1" destOrd="0" parTransId="{CA4FA1AA-CB24-464F-8689-8B6AD2CEC5F5}" sibTransId="{23194351-B8EE-4074-BDA9-9DF777C3A002}"/>
    <dgm:cxn modelId="{059140BD-1738-4288-80FB-E7023F8D6D9A}" type="presOf" srcId="{D97E941A-7D27-4F3E-90C4-495D6ECCB7BE}" destId="{5E03306C-27CC-4C15-8604-FA0D40E6E562}" srcOrd="0" destOrd="0" presId="urn:microsoft.com/office/officeart/2005/8/layout/radial5"/>
    <dgm:cxn modelId="{E48E36DF-2801-4556-9A7A-5D9AE1BC9EAA}" type="presOf" srcId="{FA9217F4-B7D0-478D-8145-45E98F7FCB7D}" destId="{DBB369D0-BFE8-461C-AFD5-2E6E52D58797}" srcOrd="0" destOrd="0" presId="urn:microsoft.com/office/officeart/2005/8/layout/radial5"/>
    <dgm:cxn modelId="{DAEA003E-B88A-48E2-877A-4BD2AE098C8D}" type="presParOf" srcId="{5E03306C-27CC-4C15-8604-FA0D40E6E562}" destId="{DBB369D0-BFE8-461C-AFD5-2E6E52D58797}" srcOrd="0" destOrd="0" presId="urn:microsoft.com/office/officeart/2005/8/layout/radial5"/>
    <dgm:cxn modelId="{AA0C3779-53E9-4DB2-A644-1F0FB47DD4E5}" type="presParOf" srcId="{5E03306C-27CC-4C15-8604-FA0D40E6E562}" destId="{E623BF5B-14B6-45F9-8651-DA7C08F447B4}" srcOrd="1" destOrd="0" presId="urn:microsoft.com/office/officeart/2005/8/layout/radial5"/>
    <dgm:cxn modelId="{EBE54FE0-2E4B-4BC2-8688-363EF9A76454}" type="presParOf" srcId="{E623BF5B-14B6-45F9-8651-DA7C08F447B4}" destId="{340C1F38-4B3F-4E17-8DE7-4846CC52D5B0}" srcOrd="0" destOrd="0" presId="urn:microsoft.com/office/officeart/2005/8/layout/radial5"/>
    <dgm:cxn modelId="{CAE1196A-A3A2-4A9E-86AE-1F722B7CFF8F}" type="presParOf" srcId="{5E03306C-27CC-4C15-8604-FA0D40E6E562}" destId="{BE6C3072-F488-4E83-87E9-3D33A742A6ED}" srcOrd="2" destOrd="0" presId="urn:microsoft.com/office/officeart/2005/8/layout/radial5"/>
    <dgm:cxn modelId="{E839C856-488C-46E5-8BC8-5B967627D680}" type="presParOf" srcId="{5E03306C-27CC-4C15-8604-FA0D40E6E562}" destId="{77608108-1BD5-4D12-B7E1-001FF53472AC}" srcOrd="3" destOrd="0" presId="urn:microsoft.com/office/officeart/2005/8/layout/radial5"/>
    <dgm:cxn modelId="{0417C555-9EEE-4610-B416-8078FE61826E}" type="presParOf" srcId="{77608108-1BD5-4D12-B7E1-001FF53472AC}" destId="{FBCC4503-5071-424E-876B-A1E046B0924B}" srcOrd="0" destOrd="0" presId="urn:microsoft.com/office/officeart/2005/8/layout/radial5"/>
    <dgm:cxn modelId="{DA84BDF3-3542-4515-B8D5-CC4CA827F633}" type="presParOf" srcId="{5E03306C-27CC-4C15-8604-FA0D40E6E562}" destId="{D173EC26-BC3D-4DED-9BB3-5217E706E56B}" srcOrd="4" destOrd="0" presId="urn:microsoft.com/office/officeart/2005/8/layout/radial5"/>
    <dgm:cxn modelId="{1626A420-D8D2-4CCF-8782-A6CF63A59D39}" type="presParOf" srcId="{5E03306C-27CC-4C15-8604-FA0D40E6E562}" destId="{C16CE3BB-2AC1-45AB-AAFB-99EB5325DA59}" srcOrd="5" destOrd="0" presId="urn:microsoft.com/office/officeart/2005/8/layout/radial5"/>
    <dgm:cxn modelId="{4DBDF5FE-00AA-4539-969A-A22AEB09044F}" type="presParOf" srcId="{C16CE3BB-2AC1-45AB-AAFB-99EB5325DA59}" destId="{F99EB777-4B72-457A-B21E-38A59DC58C46}" srcOrd="0" destOrd="0" presId="urn:microsoft.com/office/officeart/2005/8/layout/radial5"/>
    <dgm:cxn modelId="{B8D33A77-1CF8-4442-949E-CE71DC22F6F1}" type="presParOf" srcId="{5E03306C-27CC-4C15-8604-FA0D40E6E562}" destId="{C8D3CE97-F903-44F1-AB86-180221CE80E2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B369D0-BFE8-461C-AFD5-2E6E52D58797}">
      <dsp:nvSpPr>
        <dsp:cNvPr id="0" name=""/>
        <dsp:cNvSpPr/>
      </dsp:nvSpPr>
      <dsp:spPr>
        <a:xfrm>
          <a:off x="2597769" y="2435574"/>
          <a:ext cx="1757133" cy="1388932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Бережливое производство</a:t>
          </a:r>
          <a:endParaRPr lang="ru-RU" sz="16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97769" y="2435574"/>
        <a:ext cx="1757133" cy="1388932"/>
      </dsp:txXfrm>
    </dsp:sp>
    <dsp:sp modelId="{E623BF5B-14B6-45F9-8651-DA7C08F447B4}">
      <dsp:nvSpPr>
        <dsp:cNvPr id="0" name=""/>
        <dsp:cNvSpPr/>
      </dsp:nvSpPr>
      <dsp:spPr>
        <a:xfrm rot="16186032">
          <a:off x="3247371" y="1811723"/>
          <a:ext cx="448947" cy="42605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6186032">
        <a:off x="3247371" y="1811723"/>
        <a:ext cx="448947" cy="426056"/>
      </dsp:txXfrm>
    </dsp:sp>
    <dsp:sp modelId="{BE6C3072-F488-4E83-87E9-3D33A742A6ED}">
      <dsp:nvSpPr>
        <dsp:cNvPr id="0" name=""/>
        <dsp:cNvSpPr/>
      </dsp:nvSpPr>
      <dsp:spPr>
        <a:xfrm>
          <a:off x="2639948" y="335408"/>
          <a:ext cx="1655155" cy="1253107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5С</a:t>
          </a:r>
          <a:endParaRPr lang="ru-RU" sz="20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39948" y="335408"/>
        <a:ext cx="1655155" cy="1253107"/>
      </dsp:txXfrm>
    </dsp:sp>
    <dsp:sp modelId="{77608108-1BD5-4D12-B7E1-001FF53472AC}">
      <dsp:nvSpPr>
        <dsp:cNvPr id="0" name=""/>
        <dsp:cNvSpPr/>
      </dsp:nvSpPr>
      <dsp:spPr>
        <a:xfrm rot="96800">
          <a:off x="4566797" y="2954939"/>
          <a:ext cx="512264" cy="42605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96800">
        <a:off x="4566797" y="2954939"/>
        <a:ext cx="512264" cy="426056"/>
      </dsp:txXfrm>
    </dsp:sp>
    <dsp:sp modelId="{D173EC26-BC3D-4DED-9BB3-5217E706E56B}">
      <dsp:nvSpPr>
        <dsp:cNvPr id="0" name=""/>
        <dsp:cNvSpPr/>
      </dsp:nvSpPr>
      <dsp:spPr>
        <a:xfrm>
          <a:off x="5319920" y="2578818"/>
          <a:ext cx="1662122" cy="1253107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Карта текущего состояния потока</a:t>
          </a:r>
          <a:endParaRPr lang="ru-RU" sz="16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19920" y="2578818"/>
        <a:ext cx="1662122" cy="1253107"/>
      </dsp:txXfrm>
    </dsp:sp>
    <dsp:sp modelId="{C16CE3BB-2AC1-45AB-AAFB-99EB5325DA59}">
      <dsp:nvSpPr>
        <dsp:cNvPr id="0" name=""/>
        <dsp:cNvSpPr/>
      </dsp:nvSpPr>
      <dsp:spPr>
        <a:xfrm rot="10619756">
          <a:off x="2004740" y="2983197"/>
          <a:ext cx="420811" cy="42605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619756">
        <a:off x="2004740" y="2983197"/>
        <a:ext cx="420811" cy="426056"/>
      </dsp:txXfrm>
    </dsp:sp>
    <dsp:sp modelId="{C8D3CE97-F903-44F1-AB86-180221CE80E2}">
      <dsp:nvSpPr>
        <dsp:cNvPr id="0" name=""/>
        <dsp:cNvSpPr/>
      </dsp:nvSpPr>
      <dsp:spPr>
        <a:xfrm>
          <a:off x="119348" y="2635324"/>
          <a:ext cx="1689565" cy="1253107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Диаграмма спагетти</a:t>
          </a:r>
          <a:endParaRPr lang="ru-RU" sz="18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9348" y="2635324"/>
        <a:ext cx="1689565" cy="1253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0.32806</cdr:x>
      <cdr:y>0.29072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2171700" cy="13430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smtClean="0"/>
            <a:t>  </a:t>
          </a: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0.32806</cdr:x>
      <cdr:y>0.29072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2171700" cy="13430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100" baseline="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100" dirty="0" smtClean="0"/>
            <a:t>  </a:t>
          </a:r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0.55267</cdr:x>
      <cdr:y>0.26371</cdr:y>
    </cdr:from>
    <cdr:to>
      <cdr:x>0.60727</cdr:x>
      <cdr:y>0.42857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254380" y="146274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0.04875</cdr:x>
      <cdr:y>0.10411</cdr:y>
    </cdr:from>
    <cdr:to>
      <cdr:x>0.19665</cdr:x>
      <cdr:y>0.48796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16351" y="577476"/>
          <a:ext cx="2476500" cy="21291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0.12639</cdr:x>
      <cdr:y>0.18291</cdr:y>
    </cdr:from>
    <cdr:to>
      <cdr:x>0.2107</cdr:x>
      <cdr:y>0.40513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116314" y="1014532"/>
          <a:ext cx="1411861" cy="12326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</cdr:x>
      <cdr:y>0.05263</cdr:y>
    </cdr:from>
    <cdr:to>
      <cdr:x>0.19827</cdr:x>
      <cdr:y>0.29825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0" y="216024"/>
          <a:ext cx="1656176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smtClean="0"/>
            <a:t>  </a:t>
          </a:r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331640" y="332656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188640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Министерство экономического развития Российской Федерации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Федеральный ресурсный центр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«Тамбовский государственный технический университет»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700808"/>
            <a:ext cx="896448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latin typeface="Times New Roman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/>
              </a:rPr>
              <a:t>              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/>
              </a:rPr>
              <a:t>                                                          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</a:rPr>
              <a:t>на тему:</a:t>
            </a:r>
          </a:p>
          <a:p>
            <a:r>
              <a:rPr lang="ru-RU" b="1" dirty="0" smtClean="0">
                <a:latin typeface="Times New Roman"/>
              </a:rPr>
              <a:t/>
            </a:r>
            <a:br>
              <a:rPr lang="ru-RU" b="1" dirty="0" smtClean="0">
                <a:latin typeface="Times New Roman"/>
              </a:rPr>
            </a:br>
            <a:r>
              <a:rPr lang="ru-RU" sz="2800" b="1" dirty="0" smtClean="0">
                <a:latin typeface="Times New Roman"/>
              </a:rPr>
              <a:t>        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«Бережливые технологии для развития           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производства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(на материалах ОАО «Кондитерская фирма «ТАКФ»)»</a:t>
            </a:r>
          </a:p>
          <a:p>
            <a:pPr lvl="0"/>
            <a:r>
              <a:rPr lang="ru-RU" b="1" dirty="0" smtClean="0">
                <a:latin typeface="Times New Roman"/>
              </a:rPr>
              <a:t> </a:t>
            </a:r>
            <a:r>
              <a:rPr lang="ru-RU" b="1" dirty="0" smtClean="0">
                <a:solidFill>
                  <a:srgbClr val="6585CF">
                    <a:lumMod val="75000"/>
                  </a:srgbClr>
                </a:solidFill>
                <a:latin typeface="Times New Roman"/>
              </a:rPr>
              <a:t> 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</a:rPr>
              <a:t>                                                                                                 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/>
              </a:rPr>
              <a:t>                                                                                                    Автор работы: 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/>
              </a:rPr>
              <a:t>                                                                                                    Вислобокова С.Ю. </a:t>
            </a:r>
            <a:r>
              <a:rPr lang="ru-RU" b="1" dirty="0" smtClean="0">
                <a:latin typeface="Times New Roman"/>
              </a:rPr>
              <a:t/>
            </a:r>
            <a:br>
              <a:rPr lang="ru-RU" b="1" dirty="0" smtClean="0">
                <a:latin typeface="Times New Roman"/>
              </a:rPr>
            </a:br>
            <a:r>
              <a:rPr lang="ru-RU" b="1" dirty="0" smtClean="0">
                <a:latin typeface="Times New Roman"/>
              </a:rPr>
              <a:t>                                                                                                         </a:t>
            </a:r>
          </a:p>
          <a:p>
            <a:pPr lvl="0"/>
            <a:r>
              <a:rPr lang="ru-RU" b="1" dirty="0" smtClean="0">
                <a:latin typeface="Times New Roman"/>
              </a:rPr>
              <a:t>                                                                                                   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</a:rPr>
              <a:t>Руководитель работы: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/>
              </a:rPr>
              <a:t>                                                                                                    кандидат экономических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/>
              </a:rPr>
              <a:t>                                                                                                    наук, доцент Злобин Э.В. </a:t>
            </a:r>
          </a:p>
          <a:p>
            <a:pPr lvl="0"/>
            <a:endParaRPr lang="ru-RU" b="1" dirty="0" smtClean="0">
              <a:solidFill>
                <a:srgbClr val="002060"/>
              </a:solidFill>
              <a:latin typeface="Times New Roman"/>
            </a:endParaRPr>
          </a:p>
          <a:p>
            <a:pPr lvl="0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792088" cy="65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483768" y="1916832"/>
            <a:ext cx="39027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</a:rPr>
              <a:t>АТТЕСТАЦИОННАЯ РАБОТА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260648"/>
            <a:ext cx="6336704" cy="432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noProof="0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ПЕРЕЧЕНЬ МЕРОПРИЯТИЙ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99592" y="1052736"/>
            <a:ext cx="6048672" cy="3384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908720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Балансировка загрузки персонала на участке завертки конфет (7 д.);</a:t>
            </a:r>
          </a:p>
          <a:p>
            <a:pPr marL="514350" indent="-514350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2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Пуско-наладочные работы по вводу в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эксплуатацию дополнительного заверточного автомата сотрудниками механической службы предприятия (4 д.);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3528" y="0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3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Перераспределение оборудования с одного участка на другой (участки находятся в одном производственном цехе) (1 д.)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60648"/>
            <a:ext cx="37530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МЕРОПРИЯТИЙ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132856"/>
            <a:ext cx="7044463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068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4509120"/>
          <a:ext cx="8712970" cy="2235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59107"/>
                <a:gridCol w="2831715"/>
                <a:gridCol w="3122148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Производительность  на участке завертки</a:t>
                      </a:r>
                      <a:endParaRPr lang="ru-RU" sz="32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заверточных автоматов, шт.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Производительность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кг/сутки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величение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производительности, 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%/сутки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18110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14,3</a:t>
                      </a:r>
                      <a:endParaRPr lang="ru-RU" sz="3200" b="1" i="0" u="none" strike="noStrike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20698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116632"/>
            <a:ext cx="37927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endParaRPr lang="ru-RU" sz="2000" b="1" dirty="0">
              <a:solidFill>
                <a:srgbClr val="7030A0"/>
              </a:solidFill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xmlns:xdr="http://schemas.openxmlformats.org/drawingml/2006/spreadsheetDrawing" xmlns:lc="http://schemas.openxmlformats.org/drawingml/2006/lockedCanvas" id="{00000000-0008-0000-0000-000002000000}"/>
              </a:ext>
            </a:extLst>
          </p:cNvPr>
          <p:cNvGraphicFramePr/>
          <p:nvPr/>
        </p:nvGraphicFramePr>
        <p:xfrm>
          <a:off x="467544" y="476672"/>
          <a:ext cx="835292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11560" y="836712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16632"/>
            <a:ext cx="37927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endParaRPr lang="ru-RU" sz="2000" b="1" dirty="0">
              <a:solidFill>
                <a:srgbClr val="7030A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23528" y="764704"/>
          <a:ext cx="8640961" cy="2357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44416"/>
                <a:gridCol w="2448272"/>
                <a:gridCol w="2448273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Увеличение прибыли</a:t>
                      </a:r>
                      <a:endParaRPr lang="ru-RU" sz="4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заверточных автоматов, шт.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Прибыль, тыс. </a:t>
                      </a:r>
                      <a:r>
                        <a:rPr lang="ru-RU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величение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прибыли, тыс. </a:t>
                      </a:r>
                      <a:r>
                        <a:rPr lang="ru-RU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/месяц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установки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зав. автоматов)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11263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1609</a:t>
                      </a:r>
                      <a:endParaRPr lang="ru-RU" sz="3200" b="1" i="0" u="none" strike="noStrike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После установки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(8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зав. автоматов)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12872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1187624" y="3140968"/>
          <a:ext cx="669674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11560" y="260648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3568" y="116632"/>
            <a:ext cx="4032448" cy="432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6" name="Подзаголовок 3"/>
          <p:cNvSpPr txBox="1">
            <a:spLocks/>
          </p:cNvSpPr>
          <p:nvPr/>
        </p:nvSpPr>
        <p:spPr>
          <a:xfrm>
            <a:off x="395536" y="620688"/>
            <a:ext cx="8496944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ts val="4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Планируемый дополнительный доход составит порядка 20 000 тыс.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руб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год.</a:t>
            </a:r>
          </a:p>
          <a:p>
            <a:pPr marL="342900" marR="0" lvl="0" indent="-342900" algn="l" defTabSz="914400" rtl="0" eaLnBrk="1" fontAlgn="auto" latinLnBrk="0" hangingPunct="1">
              <a:spcBef>
                <a:spcPts val="4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spcBef>
                <a:spcPts val="4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2. С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оздание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дополнительных рабочих мест.</a:t>
            </a:r>
          </a:p>
          <a:p>
            <a:pPr marL="342900" marR="0" lvl="0" indent="-342900" algn="l" defTabSz="914400" rtl="0" eaLnBrk="1" fontAlgn="auto" latinLnBrk="0" hangingPunct="1"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spcBef>
                <a:spcPts val="4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3. Р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асширение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линейки выпускаемой продукции.</a:t>
            </a:r>
          </a:p>
          <a:p>
            <a:pPr marL="342900" marR="0" lvl="0" indent="-342900" algn="l" defTabSz="914400" rtl="0" eaLnBrk="1" fontAlgn="auto" latinLnBrk="0" hangingPunct="1"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spcBef>
                <a:spcPts val="4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4. П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овышение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качества продукции.</a:t>
            </a:r>
          </a:p>
          <a:p>
            <a:pPr marL="342900" marR="0" lvl="0" indent="-342900" algn="l" defTabSz="914400" rtl="0" eaLnBrk="1" fontAlgn="auto" latinLnBrk="0" hangingPunct="1"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spcBef>
                <a:spcPts val="4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величение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налоговых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поступлений в бюджет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(12%)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16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ru-RU" sz="16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59632" y="476672"/>
            <a:ext cx="653959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СПАСИБО ЗА ВНИМАНИЕ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2762928" cy="195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D:\Юля\Фотографии\ТАКФ\Такф\Производство\6L8A815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4293096"/>
            <a:ext cx="2664296" cy="1968062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293096"/>
            <a:ext cx="2880320" cy="199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D:\Юля\Фотографии\ТАКФ\Такф\Производство\Формующая машина линия по производству пряников и печенья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56176" y="1628800"/>
            <a:ext cx="2737003" cy="1944216"/>
          </a:xfrm>
          <a:prstGeom prst="rect">
            <a:avLst/>
          </a:prstGeom>
          <a:noFill/>
        </p:spPr>
      </p:pic>
      <p:pic>
        <p:nvPicPr>
          <p:cNvPr id="11" name="Picture 4" descr="D:\Юля\Фотографии\ТАКФ\Такф\Производство\6L8A8333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228184" y="4293096"/>
            <a:ext cx="2664298" cy="2016224"/>
          </a:xfrm>
          <a:prstGeom prst="rect">
            <a:avLst/>
          </a:prstGeom>
          <a:noFill/>
        </p:spPr>
      </p:pic>
      <p:pic>
        <p:nvPicPr>
          <p:cNvPr id="12" name="Picture 2" descr="https://www.uniconf.ru/upload/iblock/17a/17ac77716a85557d8ed827e6763e78a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1772816"/>
            <a:ext cx="338437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11560" y="260648"/>
            <a:ext cx="7776864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аттестационной работы является определение эффективности внедрения инструментов бережливого производства на ОАО «Кондитерская фирма «ТАКФ»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реализации поставленной цели необходимо решить следующие 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636912"/>
            <a:ext cx="79928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провести анализ применения методики «Бережливого производства» на  ОАО «Кондитерская фирма «ТАКФ»;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разработать мероприятия по повышению производительности труда при производстве кондитерских изделий на базе конфетного цеха;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дать оценку эффективности применения методик «Бережливого производства» в рамках мероприятий по повышению производительности труда на предприятии.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260648"/>
            <a:ext cx="828092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акционерное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Кондитерская фирма «ТАКФ»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Подзаголовок 3"/>
          <p:cNvSpPr txBox="1">
            <a:spLocks/>
          </p:cNvSpPr>
          <p:nvPr/>
        </p:nvSpPr>
        <p:spPr>
          <a:xfrm>
            <a:off x="611560" y="980728"/>
            <a:ext cx="8280920" cy="1368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Предприятие ОАО «Кондитерская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фирма «ТАКФ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 - крупнейший производитель кондитерских изделий в Тамбовской области,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входит в состав Холдинга «Объединенные кондитеры».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Производственная мощность : 20 000 тонн в год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Численность  персонала: 913 человек</a:t>
            </a:r>
            <a:endParaRPr kumimoji="0" lang="ru-RU" sz="2000" b="1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4005064"/>
            <a:ext cx="1296144" cy="288032"/>
          </a:xfrm>
          <a:prstGeom prst="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Конфеты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3717032"/>
            <a:ext cx="2146489" cy="968234"/>
          </a:xfrm>
          <a:prstGeom prst="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ОАО Кондитерская фирма «ТАКФ»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96336" y="2708920"/>
            <a:ext cx="1296144" cy="288032"/>
          </a:xfrm>
          <a:prstGeom prst="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Пряники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5940152" y="3933056"/>
            <a:ext cx="792088" cy="396043"/>
          </a:xfrm>
          <a:prstGeom prst="strip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Штриховая стрелка вправо 11"/>
          <p:cNvSpPr/>
          <p:nvPr/>
        </p:nvSpPr>
        <p:spPr>
          <a:xfrm rot="10800000">
            <a:off x="2699792" y="3933056"/>
            <a:ext cx="898952" cy="466906"/>
          </a:xfrm>
          <a:prstGeom prst="stripedRightArrow">
            <a:avLst>
              <a:gd name="adj1" fmla="val 50000"/>
              <a:gd name="adj2" fmla="val 6010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948265" y="3933056"/>
            <a:ext cx="1224135" cy="504056"/>
          </a:xfrm>
          <a:prstGeom prst="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Злаковые батончики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2708920"/>
            <a:ext cx="1224135" cy="288032"/>
          </a:xfrm>
          <a:prstGeom prst="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Карамель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24328" y="5301208"/>
            <a:ext cx="1296144" cy="360040"/>
          </a:xfrm>
          <a:prstGeom prst="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Печенье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5301208"/>
            <a:ext cx="1224136" cy="360040"/>
          </a:xfrm>
          <a:prstGeom prst="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Вафли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0" name="Штриховая стрелка вправо 19"/>
          <p:cNvSpPr/>
          <p:nvPr/>
        </p:nvSpPr>
        <p:spPr>
          <a:xfrm rot="12651248">
            <a:off x="2830382" y="3113482"/>
            <a:ext cx="864096" cy="466906"/>
          </a:xfrm>
          <a:prstGeom prst="stripedRightArrow">
            <a:avLst>
              <a:gd name="adj1" fmla="val 50000"/>
              <a:gd name="adj2" fmla="val 6010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Штриховая стрелка вправо 20"/>
          <p:cNvSpPr/>
          <p:nvPr/>
        </p:nvSpPr>
        <p:spPr>
          <a:xfrm rot="8556617">
            <a:off x="2822636" y="4801864"/>
            <a:ext cx="885014" cy="466906"/>
          </a:xfrm>
          <a:prstGeom prst="stripedRightArrow">
            <a:avLst>
              <a:gd name="adj1" fmla="val 50000"/>
              <a:gd name="adj2" fmla="val 6010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Штриховая стрелка вправо 21"/>
          <p:cNvSpPr/>
          <p:nvPr/>
        </p:nvSpPr>
        <p:spPr>
          <a:xfrm rot="18885799">
            <a:off x="5829533" y="3123671"/>
            <a:ext cx="724785" cy="396043"/>
          </a:xfrm>
          <a:prstGeom prst="strip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Штриховая стрелка вправо 22"/>
          <p:cNvSpPr/>
          <p:nvPr/>
        </p:nvSpPr>
        <p:spPr>
          <a:xfrm rot="3082606">
            <a:off x="5805414" y="4881055"/>
            <a:ext cx="773963" cy="396043"/>
          </a:xfrm>
          <a:prstGeom prst="strip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Рисунок 20" descr="48f2d7f0591635d30f1e0a86ec6a2e4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2996952"/>
            <a:ext cx="1224136" cy="95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9" descr="83355523383e380ecfb3b5b224ff14c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293096"/>
            <a:ext cx="1311106" cy="93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17" descr="aee3324e5f178a06a07af3c7f3a9c45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661248"/>
            <a:ext cx="129614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10" descr="ff9779b30c95fed3277a64ccece23f5a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3068960"/>
            <a:ext cx="129614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16" descr="5ec1415ce5c564f916e7fdbd6e66ce28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5661248"/>
            <a:ext cx="136815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4437112"/>
            <a:ext cx="122413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11560" y="260648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Схема 17"/>
          <p:cNvGraphicFramePr/>
          <p:nvPr/>
        </p:nvGraphicFramePr>
        <p:xfrm>
          <a:off x="1115616" y="1340768"/>
          <a:ext cx="712879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67544" y="332656"/>
            <a:ext cx="65999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БЕРЕЖЛИВОГО ПРОИЗВОДСТВА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16632"/>
            <a:ext cx="2736304" cy="432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СИСТЕМА 5 С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620688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Соблюдение порядка – все предметы находятся в одном месте. Такая организация хранения инструментов позволит не тратить время на их поиск. 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60848"/>
            <a:ext cx="305694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/>
        </p:nvGraphicFramePr>
        <p:xfrm>
          <a:off x="3419872" y="1628800"/>
          <a:ext cx="532859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16632"/>
            <a:ext cx="3384376" cy="432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ДИАГРАММА СПАГЕТТИ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620688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Уменьшение временных потерь.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 l="7423" t="7022" r="7444" b="3090"/>
          <a:stretch>
            <a:fillRect/>
          </a:stretch>
        </p:blipFill>
        <p:spPr bwMode="auto">
          <a:xfrm>
            <a:off x="395536" y="1124744"/>
            <a:ext cx="3888432" cy="2376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052736"/>
            <a:ext cx="410445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Диаграмма 9"/>
          <p:cNvGraphicFramePr/>
          <p:nvPr/>
        </p:nvGraphicFramePr>
        <p:xfrm>
          <a:off x="395536" y="3409950"/>
          <a:ext cx="9144000" cy="344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67544" y="116632"/>
            <a:ext cx="5688632" cy="432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КАРТА ТЕКУЩЕГО СОСТОЯНИЯ ПОТОКА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260648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id="{00000000-0008-0000-0000-000002000000}"/>
              </a:ext>
            </a:extLst>
          </p:cNvPr>
          <p:cNvGraphicFramePr/>
          <p:nvPr/>
        </p:nvGraphicFramePr>
        <p:xfrm>
          <a:off x="323528" y="1196752"/>
          <a:ext cx="8640960" cy="4896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39552" y="620688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загрузки персонала в производственном процессе. 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23528" y="404664"/>
            <a:ext cx="9052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спроса на конфеты Батончики Рот Фронт,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тонн/год</a:t>
            </a:r>
            <a:endParaRPr lang="ru-RU" sz="2400" dirty="0"/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539552" y="980728"/>
          <a:ext cx="756084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305" y="0"/>
            <a:ext cx="91843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55576" y="188640"/>
            <a:ext cx="7632848" cy="432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КАРТА ЗАГРУЗКИ ПЕРСОНАЛА ДО УСТАНОВКИ ДОПОЛНИТЕЛЬНОГО ЗАВЕРТОЧНОГО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АВТОМАТА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88640"/>
            <a:ext cx="3312368" cy="830991"/>
          </a:xfrm>
          <a:prstGeom prst="rect">
            <a:avLst/>
          </a:prstGeom>
        </p:spPr>
        <p:txBody>
          <a:bodyPr wrap="square" lIns="91433" tIns="45717" rIns="91433" bIns="45717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/>
              <a:t>      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id="{00000000-0008-0000-0000-000002000000}"/>
              </a:ext>
            </a:extLst>
          </p:cNvPr>
          <p:cNvGraphicFramePr/>
          <p:nvPr/>
        </p:nvGraphicFramePr>
        <p:xfrm>
          <a:off x="251520" y="980728"/>
          <a:ext cx="8712968" cy="511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</TotalTime>
  <Words>490</Words>
  <Application>Microsoft Office PowerPoint</Application>
  <PresentationFormat>Экран (4:3)</PresentationFormat>
  <Paragraphs>165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Вислобокова Светлана Юрьевна</dc:creator>
  <cp:lastModifiedBy>vislobokova</cp:lastModifiedBy>
  <cp:revision>141</cp:revision>
  <dcterms:created xsi:type="dcterms:W3CDTF">2023-05-17T09:30:09Z</dcterms:created>
  <dcterms:modified xsi:type="dcterms:W3CDTF">2023-06-23T04:21:45Z</dcterms:modified>
</cp:coreProperties>
</file>