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333" r:id="rId2"/>
    <p:sldId id="332" r:id="rId3"/>
    <p:sldId id="258" r:id="rId4"/>
    <p:sldId id="259" r:id="rId5"/>
    <p:sldId id="260" r:id="rId6"/>
    <p:sldId id="261" r:id="rId7"/>
    <p:sldId id="262" r:id="rId8"/>
    <p:sldId id="264" r:id="rId9"/>
    <p:sldId id="266" r:id="rId10"/>
    <p:sldId id="267"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90" r:id="rId29"/>
    <p:sldId id="311" r:id="rId30"/>
    <p:sldId id="312" r:id="rId31"/>
    <p:sldId id="313" r:id="rId32"/>
    <p:sldId id="316" r:id="rId33"/>
    <p:sldId id="317" r:id="rId34"/>
    <p:sldId id="319" r:id="rId35"/>
    <p:sldId id="320" r:id="rId36"/>
    <p:sldId id="321" r:id="rId37"/>
    <p:sldId id="322" r:id="rId38"/>
    <p:sldId id="323" r:id="rId39"/>
    <p:sldId id="324" r:id="rId40"/>
    <p:sldId id="329" r:id="rId41"/>
    <p:sldId id="334" r:id="rId42"/>
    <p:sldId id="330" r:id="rId43"/>
    <p:sldId id="291" r:id="rId44"/>
    <p:sldId id="292" r:id="rId45"/>
    <p:sldId id="293" r:id="rId46"/>
    <p:sldId id="335" r:id="rId47"/>
    <p:sldId id="294" r:id="rId48"/>
    <p:sldId id="336" r:id="rId49"/>
    <p:sldId id="295" r:id="rId50"/>
    <p:sldId id="337" r:id="rId51"/>
    <p:sldId id="338" r:id="rId52"/>
    <p:sldId id="298" r:id="rId53"/>
    <p:sldId id="299" r:id="rId54"/>
    <p:sldId id="339" r:id="rId55"/>
    <p:sldId id="300" r:id="rId56"/>
    <p:sldId id="310" r:id="rId5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A69A2"/>
    <a:srgbClr val="E2F0D9"/>
    <a:srgbClr val="1F4E79"/>
    <a:srgbClr val="488FD0"/>
    <a:srgbClr val="FF9797"/>
    <a:srgbClr val="ADDB7B"/>
    <a:srgbClr val="FBE5D6"/>
    <a:srgbClr val="FFE7E7"/>
    <a:srgbClr val="DAE3F3"/>
    <a:srgbClr val="D9D9D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158BEB-4391-4259-B265-024216771FCB}" type="datetimeFigureOut">
              <a:rPr lang="ru-RU" smtClean="0"/>
              <a:pPr/>
              <a:t>26.04.2021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CF0D1-30F6-486C-A3FA-6813563188C0}" type="slidenum">
              <a:rPr lang="ru-RU" smtClean="0"/>
              <a:pPr/>
              <a:t>‹#›</a:t>
            </a:fld>
            <a:endParaRPr lang="ru-RU"/>
          </a:p>
        </p:txBody>
      </p:sp>
    </p:spTree>
    <p:extLst>
      <p:ext uri="{BB962C8B-B14F-4D97-AF65-F5344CB8AC3E}">
        <p14:creationId xmlns:p14="http://schemas.microsoft.com/office/powerpoint/2010/main" xmlns="" val="847563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a:p>
        </p:txBody>
      </p:sp>
      <p:sp>
        <p:nvSpPr>
          <p:cNvPr id="2662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683527" fontAlgn="base">
              <a:spcBef>
                <a:spcPct val="0"/>
              </a:spcBef>
              <a:spcAft>
                <a:spcPct val="0"/>
              </a:spcAft>
            </a:pPr>
            <a:fld id="{C010DDEC-0C8B-4AD5-A21B-C07E27B0EED6}" type="slidenum">
              <a:rPr lang="ru-RU">
                <a:cs typeface="Arial" charset="0"/>
              </a:rPr>
              <a:pPr defTabSz="683527" fontAlgn="base">
                <a:spcBef>
                  <a:spcPct val="0"/>
                </a:spcBef>
                <a:spcAft>
                  <a:spcPct val="0"/>
                </a:spcAft>
              </a:pPr>
              <a:t>1</a:t>
            </a:fld>
            <a:endParaRPr lang="ru-RU">
              <a:cs typeface="Arial" charset="0"/>
            </a:endParaRPr>
          </a:p>
        </p:txBody>
      </p:sp>
    </p:spTree>
    <p:extLst>
      <p:ext uri="{BB962C8B-B14F-4D97-AF65-F5344CB8AC3E}">
        <p14:creationId xmlns:p14="http://schemas.microsoft.com/office/powerpoint/2010/main" xmlns="" val="15601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pPr defTabSz="907672"/>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pPr defTabSz="907672"/>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pPr defTabSz="907672"/>
            <a:fld id="{4FAB73BC-B049-4115-A692-8D63A059BFB8}" type="slidenum">
              <a:rPr lang="en-US" smtClean="0">
                <a:solidFill>
                  <a:prstClr val="black">
                    <a:tint val="75000"/>
                  </a:prstClr>
                </a:solidFill>
              </a:rPr>
              <a:pPr defTabSz="907672"/>
              <a:t>‹#›</a:t>
            </a:fld>
            <a:endParaRPr lang="en-US" dirty="0">
              <a:solidFill>
                <a:prstClr val="black">
                  <a:tint val="75000"/>
                </a:prstClr>
              </a:solidFill>
            </a:endParaRPr>
          </a:p>
        </p:txBody>
      </p:sp>
    </p:spTree>
    <p:extLst>
      <p:ext uri="{BB962C8B-B14F-4D97-AF65-F5344CB8AC3E}">
        <p14:creationId xmlns:p14="http://schemas.microsoft.com/office/powerpoint/2010/main" xmlns="" val="17187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defTabSz="907672"/>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pPr defTabSz="907672"/>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323500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1" y="365126"/>
            <a:ext cx="2628900" cy="5811839"/>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1" y="365126"/>
            <a:ext cx="7734300" cy="581183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defTabSz="907672"/>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pPr defTabSz="907672"/>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3507078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43913"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312615" y="1622676"/>
            <a:ext cx="11608452" cy="4938991"/>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marL="1142971" indent="-228594">
              <a:buClr>
                <a:srgbClr val="4C7188"/>
              </a:buClr>
              <a:buFont typeface="Wingdings" panose="05000000000000000000" pitchFamily="2" charset="2"/>
              <a:buChar char="§"/>
              <a:defRPr sz="2133" b="1">
                <a:solidFill>
                  <a:srgbClr val="4C7188"/>
                </a:solidFill>
              </a:defRPr>
            </a:lvl3pPr>
            <a:lvl4pPr marL="1600160" indent="-228594">
              <a:buClr>
                <a:srgbClr val="4C7188"/>
              </a:buClr>
              <a:buFont typeface="Wingdings" panose="05000000000000000000" pitchFamily="2" charset="2"/>
              <a:buChar char="§"/>
              <a:defRPr sz="2133" b="1">
                <a:solidFill>
                  <a:srgbClr val="4C7188"/>
                </a:solidFill>
              </a:defRPr>
            </a:lvl4pPr>
            <a:lvl5pPr marL="2057349" indent="-228594">
              <a:buClr>
                <a:srgbClr val="4C7188"/>
              </a:buClr>
              <a:buFont typeface="Wingdings" panose="05000000000000000000" pitchFamily="2" charset="2"/>
              <a:buChar char="§"/>
              <a:defRPr sz="2133" b="1">
                <a:solidFill>
                  <a:srgbClr val="4C7188"/>
                </a:solidFill>
              </a:defRPr>
            </a:lvl5pPr>
          </a:lstStyle>
          <a:p>
            <a:pPr lvl="0"/>
            <a:r>
              <a:rPr lang="ru-RU" dirty="0"/>
              <a:t>Образец текста</a:t>
            </a:r>
          </a:p>
          <a:p>
            <a:pPr lvl="1"/>
            <a:r>
              <a:rPr lang="ru-RU" dirty="0"/>
              <a:t>Второй уровень</a:t>
            </a:r>
          </a:p>
        </p:txBody>
      </p:sp>
      <p:pic>
        <p:nvPicPr>
          <p:cNvPr id="6" name="Рисунок 5"/>
          <p:cNvPicPr>
            <a:picLocks/>
          </p:cNvPicPr>
          <p:nvPr userDrawn="1"/>
        </p:nvPicPr>
        <p:blipFill>
          <a:blip r:embed="rId3" cstate="print">
            <a:extLst>
              <a:ext uri="{28A0092B-C50C-407E-A947-70E740481C1C}">
                <a14:useLocalDpi xmlns:a14="http://schemas.microsoft.com/office/drawing/2010/main" xmlns="" val="0"/>
              </a:ext>
            </a:extLst>
          </a:blip>
          <a:stretch>
            <a:fillRect/>
          </a:stretch>
        </p:blipFill>
        <p:spPr>
          <a:xfrm>
            <a:off x="9130318" y="98637"/>
            <a:ext cx="1423077" cy="1305881"/>
          </a:xfrm>
          <a:prstGeom prst="rect">
            <a:avLst/>
          </a:prstGeom>
        </p:spPr>
      </p:pic>
    </p:spTree>
    <p:extLst>
      <p:ext uri="{BB962C8B-B14F-4D97-AF65-F5344CB8AC3E}">
        <p14:creationId xmlns:p14="http://schemas.microsoft.com/office/powerpoint/2010/main" xmlns="" val="225739171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Заголовок и объект">
    <p:spTree>
      <p:nvGrpSpPr>
        <p:cNvPr id="1" name=""/>
        <p:cNvGrpSpPr/>
        <p:nvPr/>
      </p:nvGrpSpPr>
      <p:grpSpPr>
        <a:xfrm>
          <a:off x="0" y="0"/>
          <a:ext cx="0" cy="0"/>
          <a:chOff x="0" y="0"/>
          <a:chExt cx="0" cy="0"/>
        </a:xfrm>
      </p:grpSpPr>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312615" y="1622676"/>
            <a:ext cx="11608452" cy="4938991"/>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marL="1142971" indent="-228594">
              <a:buClr>
                <a:srgbClr val="4C7188"/>
              </a:buClr>
              <a:buFont typeface="Wingdings" panose="05000000000000000000" pitchFamily="2" charset="2"/>
              <a:buChar char="§"/>
              <a:defRPr sz="2133" b="1">
                <a:solidFill>
                  <a:srgbClr val="4C7188"/>
                </a:solidFill>
              </a:defRPr>
            </a:lvl3pPr>
            <a:lvl4pPr marL="1600160" indent="-228594">
              <a:buClr>
                <a:srgbClr val="4C7188"/>
              </a:buClr>
              <a:buFont typeface="Wingdings" panose="05000000000000000000" pitchFamily="2" charset="2"/>
              <a:buChar char="§"/>
              <a:defRPr sz="2133" b="1">
                <a:solidFill>
                  <a:srgbClr val="4C7188"/>
                </a:solidFill>
              </a:defRPr>
            </a:lvl4pPr>
            <a:lvl5pPr marL="2057349" indent="-228594">
              <a:buClr>
                <a:srgbClr val="4C7188"/>
              </a:buClr>
              <a:buFont typeface="Wingdings" panose="05000000000000000000" pitchFamily="2" charset="2"/>
              <a:buChar char="§"/>
              <a:defRPr sz="2133" b="1">
                <a:solidFill>
                  <a:srgbClr val="4C7188"/>
                </a:solidFill>
              </a:defRPr>
            </a:lvl5pPr>
          </a:lstStyle>
          <a:p>
            <a:pPr lvl="0"/>
            <a:r>
              <a:rPr lang="ru-RU" dirty="0"/>
              <a:t>Образец текста</a:t>
            </a:r>
          </a:p>
          <a:p>
            <a:pPr lvl="1"/>
            <a:r>
              <a:rPr lang="ru-RU" dirty="0"/>
              <a:t>Второй уровень</a:t>
            </a:r>
          </a:p>
        </p:txBody>
      </p:sp>
      <p:pic>
        <p:nvPicPr>
          <p:cNvPr id="6" name="Рисунок 5"/>
          <p:cNvPicPr>
            <a:picLocks/>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681953" y="267971"/>
            <a:ext cx="1240468" cy="1146301"/>
          </a:xfrm>
          <a:prstGeom prst="rect">
            <a:avLst/>
          </a:prstGeom>
        </p:spPr>
      </p:pic>
    </p:spTree>
    <p:extLst>
      <p:ext uri="{BB962C8B-B14F-4D97-AF65-F5344CB8AC3E}">
        <p14:creationId xmlns:p14="http://schemas.microsoft.com/office/powerpoint/2010/main" xmlns="" val="603247614"/>
      </p:ext>
    </p:extLst>
  </p:cSld>
  <p:clrMapOvr>
    <a:masterClrMapping/>
  </p:clrMapOvr>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sp>
        <p:nvSpPr>
          <p:cNvPr id="10" name="Прямоугольник 9"/>
          <p:cNvSpPr/>
          <p:nvPr userDrawn="1"/>
        </p:nvSpPr>
        <p:spPr bwMode="auto">
          <a:xfrm>
            <a:off x="2" y="5087493"/>
            <a:ext cx="12191997" cy="1770505"/>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000000"/>
              </a:solidFill>
              <a:effectLst/>
              <a:uLnTx/>
              <a:uFillTx/>
              <a:latin typeface="Gill Sans" charset="0"/>
              <a:ea typeface="+mn-ea"/>
              <a:cs typeface="+mn-cs"/>
              <a:sym typeface="Gill Sans" charset="0"/>
            </a:endParaRPr>
          </a:p>
        </p:txBody>
      </p:sp>
      <p:pic>
        <p:nvPicPr>
          <p:cNvPr id="8" name="Рисунок 7"/>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256891" y="173408"/>
            <a:ext cx="2003877" cy="1677320"/>
          </a:xfrm>
          <a:prstGeom prst="rect">
            <a:avLst/>
          </a:prstGeom>
        </p:spPr>
      </p:pic>
      <p:sp>
        <p:nvSpPr>
          <p:cNvPr id="4" name="Заголовок 3"/>
          <p:cNvSpPr>
            <a:spLocks noGrp="1"/>
          </p:cNvSpPr>
          <p:nvPr>
            <p:ph type="title"/>
          </p:nvPr>
        </p:nvSpPr>
        <p:spPr>
          <a:xfrm>
            <a:off x="300744" y="2276231"/>
            <a:ext cx="6510873" cy="1434381"/>
          </a:xfrm>
          <a:prstGeom prst="rect">
            <a:avLst/>
          </a:prstGeom>
        </p:spPr>
        <p:txBody>
          <a:bodyPr/>
          <a:lstStyle>
            <a:lvl1pPr>
              <a:defRPr sz="3733" b="1">
                <a:solidFill>
                  <a:srgbClr val="FF0000"/>
                </a:solidFill>
              </a:defRPr>
            </a:lvl1pPr>
          </a:lstStyle>
          <a:p>
            <a:r>
              <a:rPr lang="ru-RU" dirty="0"/>
              <a:t>Образец заголовка</a:t>
            </a:r>
          </a:p>
        </p:txBody>
      </p:sp>
      <p:sp>
        <p:nvSpPr>
          <p:cNvPr id="6" name="Текст 5"/>
          <p:cNvSpPr>
            <a:spLocks noGrp="1"/>
          </p:cNvSpPr>
          <p:nvPr>
            <p:ph type="body" sz="quarter" idx="10" hasCustomPrompt="1"/>
          </p:nvPr>
        </p:nvSpPr>
        <p:spPr>
          <a:xfrm>
            <a:off x="2658533" y="570326"/>
            <a:ext cx="3691467" cy="1006684"/>
          </a:xfrm>
          <a:prstGeom prst="rect">
            <a:avLst/>
          </a:prstGeom>
        </p:spPr>
        <p:txBody>
          <a:bodyPr/>
          <a:lstStyle>
            <a:lvl1pPr marL="0" indent="0">
              <a:buNone/>
              <a:defRPr sz="2133" b="1" baseline="0">
                <a:solidFill>
                  <a:srgbClr val="4C7188"/>
                </a:solidFill>
              </a:defRPr>
            </a:lvl1pPr>
          </a:lstStyle>
          <a:p>
            <a:pPr lvl="0"/>
            <a:r>
              <a:rPr lang="ru-RU" dirty="0"/>
              <a:t>Заголовок 0</a:t>
            </a:r>
          </a:p>
        </p:txBody>
      </p:sp>
      <p:sp>
        <p:nvSpPr>
          <p:cNvPr id="11" name="Рисунок 10"/>
          <p:cNvSpPr>
            <a:spLocks noGrp="1"/>
          </p:cNvSpPr>
          <p:nvPr>
            <p:ph type="pic" sz="quarter" idx="11"/>
          </p:nvPr>
        </p:nvSpPr>
        <p:spPr>
          <a:xfrm>
            <a:off x="7065378" y="323852"/>
            <a:ext cx="4787900" cy="4452217"/>
          </a:xfrm>
          <a:prstGeom prst="rect">
            <a:avLst/>
          </a:prstGeom>
        </p:spPr>
        <p:txBody>
          <a:bodyPr/>
          <a:lstStyle/>
          <a:p>
            <a:endParaRPr lang="ru-RU" dirty="0"/>
          </a:p>
        </p:txBody>
      </p:sp>
      <p:sp>
        <p:nvSpPr>
          <p:cNvPr id="13" name="Текст 12"/>
          <p:cNvSpPr>
            <a:spLocks noGrp="1"/>
          </p:cNvSpPr>
          <p:nvPr>
            <p:ph type="body" sz="quarter" idx="12" hasCustomPrompt="1"/>
          </p:nvPr>
        </p:nvSpPr>
        <p:spPr>
          <a:xfrm>
            <a:off x="2057679" y="5308600"/>
            <a:ext cx="9782347" cy="1237973"/>
          </a:xfrm>
          <a:prstGeom prst="rect">
            <a:avLst/>
          </a:prstGeom>
        </p:spPr>
        <p:txBody>
          <a:bodyPr anchor="ctr"/>
          <a:lstStyle>
            <a:lvl1pPr marL="0" indent="0">
              <a:buNone/>
              <a:defRPr sz="2133" i="1" baseline="0">
                <a:solidFill>
                  <a:schemeClr val="bg1"/>
                </a:solidFill>
              </a:defRPr>
            </a:lvl1pPr>
          </a:lstStyle>
          <a:p>
            <a:pPr lvl="0"/>
            <a:r>
              <a:rPr lang="ru-RU" dirty="0"/>
              <a:t>Текст 0</a:t>
            </a:r>
          </a:p>
        </p:txBody>
      </p:sp>
      <p:pic>
        <p:nvPicPr>
          <p:cNvPr id="12" name="Рисунок 11"/>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358479" y="5308600"/>
            <a:ext cx="1340723" cy="1340723"/>
          </a:xfrm>
          <a:prstGeom prst="rect">
            <a:avLst/>
          </a:prstGeom>
        </p:spPr>
      </p:pic>
      <p:sp>
        <p:nvSpPr>
          <p:cNvPr id="14" name="Текст 5"/>
          <p:cNvSpPr>
            <a:spLocks noGrp="1"/>
          </p:cNvSpPr>
          <p:nvPr>
            <p:ph type="body" sz="quarter" idx="13" hasCustomPrompt="1"/>
          </p:nvPr>
        </p:nvSpPr>
        <p:spPr>
          <a:xfrm>
            <a:off x="300744" y="4311624"/>
            <a:ext cx="3330352" cy="408059"/>
          </a:xfrm>
          <a:prstGeom prst="rect">
            <a:avLst/>
          </a:prstGeom>
        </p:spPr>
        <p:txBody>
          <a:bodyPr/>
          <a:lstStyle>
            <a:lvl1pPr marL="0" indent="0">
              <a:buNone/>
              <a:defRPr sz="1867" b="0" baseline="0">
                <a:solidFill>
                  <a:schemeClr val="tx1">
                    <a:lumMod val="75000"/>
                  </a:schemeClr>
                </a:solidFill>
              </a:defRPr>
            </a:lvl1pPr>
          </a:lstStyle>
          <a:p>
            <a:pPr lvl="0"/>
            <a:r>
              <a:rPr lang="ru-RU" dirty="0"/>
              <a:t>Подготовлено для:</a:t>
            </a:r>
          </a:p>
        </p:txBody>
      </p:sp>
      <p:sp>
        <p:nvSpPr>
          <p:cNvPr id="15" name="Рисунок 10"/>
          <p:cNvSpPr>
            <a:spLocks noGrp="1"/>
          </p:cNvSpPr>
          <p:nvPr>
            <p:ph type="pic" sz="quarter" idx="14"/>
          </p:nvPr>
        </p:nvSpPr>
        <p:spPr>
          <a:xfrm>
            <a:off x="2645282" y="4227920"/>
            <a:ext cx="2357791" cy="631211"/>
          </a:xfrm>
          <a:prstGeom prst="rect">
            <a:avLst/>
          </a:prstGeom>
        </p:spPr>
        <p:txBody>
          <a:bodyPr/>
          <a:lstStyle/>
          <a:p>
            <a:endParaRPr lang="ru-RU" dirty="0"/>
          </a:p>
        </p:txBody>
      </p:sp>
    </p:spTree>
    <p:extLst>
      <p:ext uri="{BB962C8B-B14F-4D97-AF65-F5344CB8AC3E}">
        <p14:creationId xmlns:p14="http://schemas.microsoft.com/office/powerpoint/2010/main" xmlns="" val="2999863078"/>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6165851" y="1622676"/>
            <a:ext cx="5755216" cy="4938991"/>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a:p>
            <a:pPr lvl="1"/>
            <a:r>
              <a:rPr lang="ru-RU" dirty="0"/>
              <a:t>Второй уровень</a:t>
            </a:r>
          </a:p>
        </p:txBody>
      </p:sp>
      <p:sp>
        <p:nvSpPr>
          <p:cNvPr id="9" name="Рисунок 8"/>
          <p:cNvSpPr>
            <a:spLocks noGrp="1"/>
          </p:cNvSpPr>
          <p:nvPr>
            <p:ph type="pic" sz="quarter" idx="12"/>
          </p:nvPr>
        </p:nvSpPr>
        <p:spPr>
          <a:xfrm>
            <a:off x="313267" y="1622675"/>
            <a:ext cx="5581651" cy="4938991"/>
          </a:xfrm>
          <a:prstGeom prst="rect">
            <a:avLst/>
          </a:prstGeom>
        </p:spPr>
        <p:txBody>
          <a:bodyPr/>
          <a:lstStyle/>
          <a:p>
            <a:endParaRPr lang="ru-RU" dirty="0"/>
          </a:p>
        </p:txBody>
      </p:sp>
    </p:spTree>
    <p:extLst>
      <p:ext uri="{BB962C8B-B14F-4D97-AF65-F5344CB8AC3E}">
        <p14:creationId xmlns:p14="http://schemas.microsoft.com/office/powerpoint/2010/main" xmlns="" val="201405746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312615" y="1622676"/>
            <a:ext cx="11608452" cy="4938991"/>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marL="1142971" indent="-228594">
              <a:buClr>
                <a:srgbClr val="4C7188"/>
              </a:buClr>
              <a:buFont typeface="Wingdings" panose="05000000000000000000" pitchFamily="2" charset="2"/>
              <a:buChar char="§"/>
              <a:defRPr sz="2133" b="1">
                <a:solidFill>
                  <a:srgbClr val="4C7188"/>
                </a:solidFill>
              </a:defRPr>
            </a:lvl3pPr>
            <a:lvl4pPr marL="1600160" indent="-228594">
              <a:buClr>
                <a:srgbClr val="4C7188"/>
              </a:buClr>
              <a:buFont typeface="Wingdings" panose="05000000000000000000" pitchFamily="2" charset="2"/>
              <a:buChar char="§"/>
              <a:defRPr sz="2133" b="1">
                <a:solidFill>
                  <a:srgbClr val="4C7188"/>
                </a:solidFill>
              </a:defRPr>
            </a:lvl4pPr>
            <a:lvl5pPr marL="2057349" indent="-228594">
              <a:buClr>
                <a:srgbClr val="4C7188"/>
              </a:buClr>
              <a:buFont typeface="Wingdings" panose="05000000000000000000" pitchFamily="2" charset="2"/>
              <a:buChar char="§"/>
              <a:defRPr sz="2133" b="1">
                <a:solidFill>
                  <a:srgbClr val="4C7188"/>
                </a:solidFill>
              </a:defRPr>
            </a:lvl5pPr>
          </a:lstStyle>
          <a:p>
            <a:pPr lvl="0"/>
            <a:r>
              <a:rPr lang="ru-RU" dirty="0"/>
              <a:t>Образец текста</a:t>
            </a:r>
          </a:p>
          <a:p>
            <a:pPr lvl="1"/>
            <a:r>
              <a:rPr lang="ru-RU" dirty="0"/>
              <a:t>Второй уровень</a:t>
            </a:r>
          </a:p>
        </p:txBody>
      </p:sp>
    </p:spTree>
    <p:extLst>
      <p:ext uri="{BB962C8B-B14F-4D97-AF65-F5344CB8AC3E}">
        <p14:creationId xmlns:p14="http://schemas.microsoft.com/office/powerpoint/2010/main" xmlns="" val="28312700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раздела">
    <p:spTree>
      <p:nvGrpSpPr>
        <p:cNvPr id="1" name=""/>
        <p:cNvGrpSpPr/>
        <p:nvPr/>
      </p:nvGrpSpPr>
      <p:grpSpPr>
        <a:xfrm>
          <a:off x="0" y="0"/>
          <a:ext cx="0" cy="0"/>
          <a:chOff x="0" y="0"/>
          <a:chExt cx="0" cy="0"/>
        </a:xfrm>
      </p:grpSpPr>
      <p:pic>
        <p:nvPicPr>
          <p:cNvPr id="9" name="Рисунок 8"/>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256891" y="173408"/>
            <a:ext cx="2003877" cy="1677320"/>
          </a:xfrm>
          <a:prstGeom prst="rect">
            <a:avLst/>
          </a:prstGeom>
        </p:spPr>
      </p:pic>
      <p:sp>
        <p:nvSpPr>
          <p:cNvPr id="10" name="Текст 5"/>
          <p:cNvSpPr>
            <a:spLocks noGrp="1"/>
          </p:cNvSpPr>
          <p:nvPr>
            <p:ph type="body" sz="quarter" idx="10" hasCustomPrompt="1"/>
          </p:nvPr>
        </p:nvSpPr>
        <p:spPr>
          <a:xfrm>
            <a:off x="2658533" y="570326"/>
            <a:ext cx="3691467" cy="1333500"/>
          </a:xfrm>
          <a:prstGeom prst="rect">
            <a:avLst/>
          </a:prstGeom>
        </p:spPr>
        <p:txBody>
          <a:bodyPr/>
          <a:lstStyle>
            <a:lvl1pPr marL="0" indent="0">
              <a:buNone/>
              <a:defRPr sz="2133" b="1" baseline="0">
                <a:solidFill>
                  <a:srgbClr val="4C7188"/>
                </a:solidFill>
              </a:defRPr>
            </a:lvl1pPr>
          </a:lstStyle>
          <a:p>
            <a:pPr lvl="0"/>
            <a:r>
              <a:rPr lang="ru-RU" dirty="0"/>
              <a:t>Заголовок 0</a:t>
            </a:r>
          </a:p>
        </p:txBody>
      </p:sp>
      <p:sp>
        <p:nvSpPr>
          <p:cNvPr id="11" name="Прямоугольник 10"/>
          <p:cNvSpPr/>
          <p:nvPr userDrawn="1"/>
        </p:nvSpPr>
        <p:spPr>
          <a:xfrm>
            <a:off x="0" y="5283200"/>
            <a:ext cx="12192000" cy="1574800"/>
          </a:xfrm>
          <a:prstGeom prst="rect">
            <a:avLst/>
          </a:prstGeom>
          <a:solidFill>
            <a:srgbClr val="4C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07672" rtl="0" eaLnBrk="1" fontAlgn="auto" latinLnBrk="0" hangingPunct="1">
              <a:lnSpc>
                <a:spcPct val="100000"/>
              </a:lnSpc>
              <a:spcBef>
                <a:spcPts val="0"/>
              </a:spcBef>
              <a:spcAft>
                <a:spcPts val="0"/>
              </a:spcAft>
              <a:buClrTx/>
              <a:buSzTx/>
              <a:buFontTx/>
              <a:buNone/>
              <a:tabLst/>
              <a:defRPr/>
            </a:pPr>
            <a:endParaRPr kumimoji="0" lang="ru-RU" sz="1787"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3" name="Рисунок 8"/>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07356" y="232087"/>
            <a:ext cx="1340723" cy="1340723"/>
          </a:xfrm>
          <a:prstGeom prst="rect">
            <a:avLst/>
          </a:prstGeom>
        </p:spPr>
      </p:pic>
      <p:sp>
        <p:nvSpPr>
          <p:cNvPr id="14" name="Прямоугольник 17"/>
          <p:cNvSpPr/>
          <p:nvPr userDrawn="1"/>
        </p:nvSpPr>
        <p:spPr bwMode="auto">
          <a:xfrm>
            <a:off x="0" y="5083264"/>
            <a:ext cx="12192000" cy="198437"/>
          </a:xfrm>
          <a:prstGeom prst="rect">
            <a:avLst/>
          </a:prstGeom>
          <a:solidFill>
            <a:srgbClr val="FF0000"/>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8" name="Заголовок 3"/>
          <p:cNvSpPr>
            <a:spLocks noGrp="1"/>
          </p:cNvSpPr>
          <p:nvPr>
            <p:ph type="title"/>
          </p:nvPr>
        </p:nvSpPr>
        <p:spPr>
          <a:xfrm>
            <a:off x="300744" y="2276231"/>
            <a:ext cx="6510873" cy="1434381"/>
          </a:xfrm>
          <a:prstGeom prst="rect">
            <a:avLst/>
          </a:prstGeom>
        </p:spPr>
        <p:txBody>
          <a:bodyPr/>
          <a:lstStyle>
            <a:lvl1pPr>
              <a:defRPr sz="3733" b="1">
                <a:solidFill>
                  <a:srgbClr val="FF0000"/>
                </a:solidFill>
              </a:defRPr>
            </a:lvl1pPr>
          </a:lstStyle>
          <a:p>
            <a:r>
              <a:rPr lang="ru-RU" dirty="0"/>
              <a:t>Образец заголовка</a:t>
            </a:r>
          </a:p>
        </p:txBody>
      </p:sp>
    </p:spTree>
    <p:extLst>
      <p:ext uri="{BB962C8B-B14F-4D97-AF65-F5344CB8AC3E}">
        <p14:creationId xmlns:p14="http://schemas.microsoft.com/office/powerpoint/2010/main" xmlns="" val="2209420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312615" y="2175263"/>
            <a:ext cx="11608452" cy="4386404"/>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marL="1142971" indent="-228594">
              <a:buClr>
                <a:srgbClr val="4C7188"/>
              </a:buClr>
              <a:buFont typeface="Wingdings" panose="05000000000000000000" pitchFamily="2" charset="2"/>
              <a:buChar char="§"/>
              <a:defRPr sz="2133" b="1">
                <a:solidFill>
                  <a:srgbClr val="4C7188"/>
                </a:solidFill>
              </a:defRPr>
            </a:lvl3pPr>
            <a:lvl4pPr marL="1600160" indent="-228594">
              <a:buClr>
                <a:srgbClr val="4C7188"/>
              </a:buClr>
              <a:buFont typeface="Wingdings" panose="05000000000000000000" pitchFamily="2" charset="2"/>
              <a:buChar char="§"/>
              <a:defRPr sz="2133" b="1">
                <a:solidFill>
                  <a:srgbClr val="4C7188"/>
                </a:solidFill>
              </a:defRPr>
            </a:lvl4pPr>
            <a:lvl5pPr marL="2057349" indent="-228594">
              <a:buClr>
                <a:srgbClr val="4C7188"/>
              </a:buClr>
              <a:buFont typeface="Wingdings" panose="05000000000000000000" pitchFamily="2" charset="2"/>
              <a:buChar char="§"/>
              <a:defRPr sz="2133" b="1">
                <a:solidFill>
                  <a:srgbClr val="4C7188"/>
                </a:solidFill>
              </a:defRPr>
            </a:lvl5pPr>
          </a:lstStyle>
          <a:p>
            <a:pPr lvl="0"/>
            <a:r>
              <a:rPr lang="ru-RU" dirty="0"/>
              <a:t>Образец текста</a:t>
            </a:r>
          </a:p>
          <a:p>
            <a:pPr lvl="1"/>
            <a:r>
              <a:rPr lang="ru-RU" dirty="0"/>
              <a:t>Второй уровень</a:t>
            </a:r>
          </a:p>
        </p:txBody>
      </p:sp>
      <p:sp>
        <p:nvSpPr>
          <p:cNvPr id="11" name="Текст 3"/>
          <p:cNvSpPr>
            <a:spLocks noGrp="1"/>
          </p:cNvSpPr>
          <p:nvPr>
            <p:ph type="body" sz="quarter" idx="13"/>
          </p:nvPr>
        </p:nvSpPr>
        <p:spPr>
          <a:xfrm>
            <a:off x="312615" y="1622676"/>
            <a:ext cx="11607477" cy="491067"/>
          </a:xfrm>
          <a:prstGeom prst="rect">
            <a:avLst/>
          </a:prstGeom>
        </p:spPr>
        <p:txBody>
          <a:bodyPr/>
          <a:lstStyle>
            <a:lvl1pPr marL="0" indent="0">
              <a:buNone/>
              <a:defRPr sz="2400" b="1">
                <a:solidFill>
                  <a:srgbClr val="FF0000"/>
                </a:solidFill>
              </a:defRPr>
            </a:lvl1pPr>
          </a:lstStyle>
          <a:p>
            <a:pPr lvl="0"/>
            <a:r>
              <a:rPr lang="ru-RU" dirty="0"/>
              <a:t>Образец текста</a:t>
            </a:r>
          </a:p>
        </p:txBody>
      </p:sp>
    </p:spTree>
    <p:extLst>
      <p:ext uri="{BB962C8B-B14F-4D97-AF65-F5344CB8AC3E}">
        <p14:creationId xmlns:p14="http://schemas.microsoft.com/office/powerpoint/2010/main" xmlns="" val="1334335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8894021" y="1543733"/>
            <a:ext cx="2772673" cy="1263056"/>
          </a:xfrm>
          <a:prstGeom prst="rect">
            <a:avLst/>
          </a:prstGeom>
        </p:spPr>
        <p:txBody>
          <a:bodyPr/>
          <a:lstStyle>
            <a:lvl1pPr marL="0" indent="0">
              <a:buClr>
                <a:srgbClr val="FF0000"/>
              </a:buClr>
              <a:buNone/>
              <a:defRPr sz="2133" b="1">
                <a:solidFill>
                  <a:srgbClr val="4C7188"/>
                </a:solidFill>
              </a:defRPr>
            </a:lvl1pPr>
            <a:lvl2pPr>
              <a:buClr>
                <a:srgbClr val="FF0000"/>
              </a:buClr>
              <a:defRPr sz="2400" b="1">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p:txBody>
      </p:sp>
      <p:sp>
        <p:nvSpPr>
          <p:cNvPr id="9" name="Рисунок 8"/>
          <p:cNvSpPr>
            <a:spLocks noGrp="1"/>
          </p:cNvSpPr>
          <p:nvPr>
            <p:ph type="pic" sz="quarter" idx="12"/>
          </p:nvPr>
        </p:nvSpPr>
        <p:spPr>
          <a:xfrm>
            <a:off x="3254123" y="1543734"/>
            <a:ext cx="5456356" cy="4938991"/>
          </a:xfrm>
          <a:prstGeom prst="rect">
            <a:avLst/>
          </a:prstGeom>
        </p:spPr>
        <p:txBody>
          <a:bodyPr/>
          <a:lstStyle/>
          <a:p>
            <a:endParaRPr lang="ru-RU" dirty="0"/>
          </a:p>
        </p:txBody>
      </p:sp>
      <p:sp>
        <p:nvSpPr>
          <p:cNvPr id="10" name="Текст 4"/>
          <p:cNvSpPr>
            <a:spLocks noGrp="1"/>
          </p:cNvSpPr>
          <p:nvPr>
            <p:ph type="body" sz="quarter" idx="13"/>
          </p:nvPr>
        </p:nvSpPr>
        <p:spPr>
          <a:xfrm>
            <a:off x="312616" y="1543733"/>
            <a:ext cx="2772673" cy="1263056"/>
          </a:xfrm>
          <a:prstGeom prst="rect">
            <a:avLst/>
          </a:prstGeom>
        </p:spPr>
        <p:txBody>
          <a:bodyPr/>
          <a:lstStyle>
            <a:lvl1pPr marL="0" indent="0">
              <a:buClr>
                <a:srgbClr val="FF0000"/>
              </a:buClr>
              <a:buNone/>
              <a:defRPr sz="2133" b="1">
                <a:solidFill>
                  <a:srgbClr val="4C7188"/>
                </a:solidFill>
              </a:defRPr>
            </a:lvl1pPr>
            <a:lvl2pPr>
              <a:buClr>
                <a:srgbClr val="FF0000"/>
              </a:buClr>
              <a:defRPr sz="2400" b="1">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p:txBody>
      </p:sp>
      <p:sp>
        <p:nvSpPr>
          <p:cNvPr id="13" name="TextBox 12"/>
          <p:cNvSpPr txBox="1"/>
          <p:nvPr userDrawn="1"/>
        </p:nvSpPr>
        <p:spPr>
          <a:xfrm>
            <a:off x="5626194" y="6284235"/>
            <a:ext cx="834887" cy="338554"/>
          </a:xfrm>
          <a:prstGeom prst="rect">
            <a:avLst/>
          </a:prstGeom>
          <a:noFill/>
        </p:spPr>
        <p:txBody>
          <a:bodyPr wrap="square" rtlCol="0">
            <a:spAutoFit/>
          </a:bodyPr>
          <a:lstStyle/>
          <a:p>
            <a:pPr marL="0" marR="0" lvl="0" indent="0" algn="ctr" defTabSz="907672" rtl="0" eaLnBrk="1" fontAlgn="auto" latinLnBrk="0" hangingPunct="1">
              <a:lnSpc>
                <a:spcPct val="100000"/>
              </a:lnSpc>
              <a:spcBef>
                <a:spcPts val="0"/>
              </a:spcBef>
              <a:spcAft>
                <a:spcPts val="0"/>
              </a:spcAft>
              <a:buClrTx/>
              <a:buSzTx/>
              <a:buFontTx/>
              <a:buNone/>
              <a:tabLst/>
              <a:defRPr/>
            </a:pPr>
            <a:fld id="{787AA9F3-6D23-4B37-9114-A192F36FD1C8}" type="slidenum">
              <a:rPr kumimoji="0" lang="ru-RU" sz="16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ctr" defTabSz="907672" rtl="0" eaLnBrk="1" fontAlgn="auto" latinLnBrk="0" hangingPunct="1">
                <a:lnSpc>
                  <a:spcPct val="100000"/>
                </a:lnSpc>
                <a:spcBef>
                  <a:spcPts val="0"/>
                </a:spcBef>
                <a:spcAft>
                  <a:spcPts val="0"/>
                </a:spcAft>
                <a:buClrTx/>
                <a:buSzTx/>
                <a:buFontTx/>
                <a:buNone/>
                <a:tabLst/>
                <a:defRPr/>
              </a:pPr>
              <a:t>‹#›</a:t>
            </a:fld>
            <a:endParaRPr kumimoji="0" lang="ru-R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23496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defTabSz="907672"/>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pPr defTabSz="907672"/>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1926477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6165851" y="2157722"/>
            <a:ext cx="5755216" cy="4403945"/>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a:p>
            <a:pPr lvl="1"/>
            <a:r>
              <a:rPr lang="ru-RU" dirty="0"/>
              <a:t>Второй уровень</a:t>
            </a:r>
          </a:p>
        </p:txBody>
      </p:sp>
      <p:sp>
        <p:nvSpPr>
          <p:cNvPr id="10" name="Текст 4"/>
          <p:cNvSpPr>
            <a:spLocks noGrp="1"/>
          </p:cNvSpPr>
          <p:nvPr>
            <p:ph type="body" sz="quarter" idx="12"/>
          </p:nvPr>
        </p:nvSpPr>
        <p:spPr>
          <a:xfrm>
            <a:off x="312615" y="2157722"/>
            <a:ext cx="5755216" cy="4403945"/>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a:p>
            <a:pPr lvl="1"/>
            <a:r>
              <a:rPr lang="ru-RU" dirty="0"/>
              <a:t>Второй уровень</a:t>
            </a:r>
          </a:p>
        </p:txBody>
      </p:sp>
      <p:sp>
        <p:nvSpPr>
          <p:cNvPr id="4" name="Текст 3"/>
          <p:cNvSpPr>
            <a:spLocks noGrp="1"/>
          </p:cNvSpPr>
          <p:nvPr>
            <p:ph type="body" sz="quarter" idx="13"/>
          </p:nvPr>
        </p:nvSpPr>
        <p:spPr>
          <a:xfrm>
            <a:off x="6165851" y="1579033"/>
            <a:ext cx="5755216" cy="491067"/>
          </a:xfrm>
          <a:prstGeom prst="rect">
            <a:avLst/>
          </a:prstGeom>
        </p:spPr>
        <p:txBody>
          <a:bodyPr/>
          <a:lstStyle>
            <a:lvl1pPr marL="0" indent="0">
              <a:buNone/>
              <a:defRPr sz="2400" b="1">
                <a:solidFill>
                  <a:srgbClr val="FF0000"/>
                </a:solidFill>
              </a:defRPr>
            </a:lvl1pPr>
          </a:lstStyle>
          <a:p>
            <a:pPr lvl="0"/>
            <a:r>
              <a:rPr lang="ru-RU" dirty="0"/>
              <a:t>Образец текста</a:t>
            </a:r>
          </a:p>
        </p:txBody>
      </p:sp>
      <p:sp>
        <p:nvSpPr>
          <p:cNvPr id="11" name="Текст 3"/>
          <p:cNvSpPr>
            <a:spLocks noGrp="1"/>
          </p:cNvSpPr>
          <p:nvPr>
            <p:ph type="body" sz="quarter" idx="14"/>
          </p:nvPr>
        </p:nvSpPr>
        <p:spPr>
          <a:xfrm>
            <a:off x="312615" y="1579033"/>
            <a:ext cx="5755216" cy="491067"/>
          </a:xfrm>
          <a:prstGeom prst="rect">
            <a:avLst/>
          </a:prstGeom>
        </p:spPr>
        <p:txBody>
          <a:bodyPr/>
          <a:lstStyle>
            <a:lvl1pPr marL="0" indent="0">
              <a:buNone/>
              <a:defRPr sz="2400" b="1">
                <a:solidFill>
                  <a:srgbClr val="FF0000"/>
                </a:solidFill>
              </a:defRPr>
            </a:lvl1pPr>
          </a:lstStyle>
          <a:p>
            <a:pPr lvl="0"/>
            <a:r>
              <a:rPr lang="ru-RU" dirty="0"/>
              <a:t>Образец текста</a:t>
            </a:r>
          </a:p>
        </p:txBody>
      </p:sp>
      <p:sp>
        <p:nvSpPr>
          <p:cNvPr id="13" name="TextBox 12"/>
          <p:cNvSpPr txBox="1"/>
          <p:nvPr userDrawn="1"/>
        </p:nvSpPr>
        <p:spPr>
          <a:xfrm>
            <a:off x="5626194" y="6284235"/>
            <a:ext cx="834887" cy="338554"/>
          </a:xfrm>
          <a:prstGeom prst="rect">
            <a:avLst/>
          </a:prstGeom>
          <a:noFill/>
        </p:spPr>
        <p:txBody>
          <a:bodyPr wrap="square" rtlCol="0">
            <a:spAutoFit/>
          </a:bodyPr>
          <a:lstStyle/>
          <a:p>
            <a:pPr marL="0" marR="0" lvl="0" indent="0" algn="ctr" defTabSz="907672" rtl="0" eaLnBrk="1" fontAlgn="auto" latinLnBrk="0" hangingPunct="1">
              <a:lnSpc>
                <a:spcPct val="100000"/>
              </a:lnSpc>
              <a:spcBef>
                <a:spcPts val="0"/>
              </a:spcBef>
              <a:spcAft>
                <a:spcPts val="0"/>
              </a:spcAft>
              <a:buClrTx/>
              <a:buSzTx/>
              <a:buFontTx/>
              <a:buNone/>
              <a:tabLst/>
              <a:defRPr/>
            </a:pPr>
            <a:fld id="{787AA9F3-6D23-4B37-9114-A192F36FD1C8}" type="slidenum">
              <a:rPr kumimoji="0" lang="ru-RU" sz="16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ctr" defTabSz="907672" rtl="0" eaLnBrk="1" fontAlgn="auto" latinLnBrk="0" hangingPunct="1">
                <a:lnSpc>
                  <a:spcPct val="100000"/>
                </a:lnSpc>
                <a:spcBef>
                  <a:spcPts val="0"/>
                </a:spcBef>
                <a:spcAft>
                  <a:spcPts val="0"/>
                </a:spcAft>
                <a:buClrTx/>
                <a:buSzTx/>
                <a:buFontTx/>
                <a:buNone/>
                <a:tabLst/>
                <a:defRPr/>
              </a:pPr>
              <a:t>‹#›</a:t>
            </a:fld>
            <a:endParaRPr kumimoji="0" lang="ru-R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1798757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6165851" y="2157722"/>
            <a:ext cx="5755216" cy="4403945"/>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a:p>
            <a:pPr lvl="1"/>
            <a:r>
              <a:rPr lang="ru-RU" dirty="0"/>
              <a:t>Второй уровень</a:t>
            </a:r>
          </a:p>
        </p:txBody>
      </p:sp>
      <p:sp>
        <p:nvSpPr>
          <p:cNvPr id="10" name="Текст 4"/>
          <p:cNvSpPr>
            <a:spLocks noGrp="1"/>
          </p:cNvSpPr>
          <p:nvPr>
            <p:ph type="body" sz="quarter" idx="12"/>
          </p:nvPr>
        </p:nvSpPr>
        <p:spPr>
          <a:xfrm>
            <a:off x="312615" y="1579034"/>
            <a:ext cx="5755216" cy="4982633"/>
          </a:xfrm>
          <a:prstGeom prst="rect">
            <a:avLst/>
          </a:prstGeom>
        </p:spPr>
        <p:txBody>
          <a:bodyPr/>
          <a:lstStyle>
            <a:lvl1pPr marL="0" indent="0">
              <a:buClr>
                <a:srgbClr val="FF0000"/>
              </a:buClr>
              <a:buNone/>
              <a:defRPr sz="2133" b="0">
                <a:solidFill>
                  <a:srgbClr val="446276"/>
                </a:solidFill>
              </a:defRPr>
            </a:lvl1pPr>
            <a:lvl2pPr>
              <a:buClr>
                <a:srgbClr val="FF0000"/>
              </a:buClr>
              <a:defRPr sz="2133" b="0">
                <a:solidFill>
                  <a:srgbClr val="446276"/>
                </a:solidFill>
              </a:defRPr>
            </a:lvl2pPr>
            <a:lvl3pPr>
              <a:buClr>
                <a:srgbClr val="FF0000"/>
              </a:buClr>
              <a:defRPr sz="2133" b="0">
                <a:solidFill>
                  <a:srgbClr val="446276"/>
                </a:solidFill>
              </a:defRPr>
            </a:lvl3pPr>
            <a:lvl4pPr>
              <a:buClr>
                <a:srgbClr val="FF0000"/>
              </a:buClr>
              <a:defRPr sz="2133" b="0">
                <a:solidFill>
                  <a:srgbClr val="446276"/>
                </a:solidFill>
              </a:defRPr>
            </a:lvl4pPr>
            <a:lvl5pPr>
              <a:buClr>
                <a:srgbClr val="FF0000"/>
              </a:buClr>
              <a:defRPr sz="2133" b="0">
                <a:solidFill>
                  <a:srgbClr val="446276"/>
                </a:solidFill>
              </a:defRPr>
            </a:lvl5pPr>
          </a:lstStyle>
          <a:p>
            <a:pPr lvl="0"/>
            <a:r>
              <a:rPr lang="ru-RU" dirty="0"/>
              <a:t>Образец текста</a:t>
            </a:r>
          </a:p>
        </p:txBody>
      </p:sp>
      <p:sp>
        <p:nvSpPr>
          <p:cNvPr id="4" name="Текст 3"/>
          <p:cNvSpPr>
            <a:spLocks noGrp="1"/>
          </p:cNvSpPr>
          <p:nvPr>
            <p:ph type="body" sz="quarter" idx="13"/>
          </p:nvPr>
        </p:nvSpPr>
        <p:spPr>
          <a:xfrm>
            <a:off x="6165851" y="1579033"/>
            <a:ext cx="5755216" cy="491067"/>
          </a:xfrm>
          <a:prstGeom prst="rect">
            <a:avLst/>
          </a:prstGeom>
        </p:spPr>
        <p:txBody>
          <a:bodyPr/>
          <a:lstStyle>
            <a:lvl1pPr marL="0" indent="0">
              <a:buNone/>
              <a:defRPr sz="2400" b="1">
                <a:solidFill>
                  <a:srgbClr val="FF0000"/>
                </a:solidFill>
              </a:defRPr>
            </a:lvl1pPr>
          </a:lstStyle>
          <a:p>
            <a:pPr lvl="0"/>
            <a:r>
              <a:rPr lang="ru-RU" dirty="0"/>
              <a:t>Образец текста</a:t>
            </a:r>
          </a:p>
        </p:txBody>
      </p:sp>
      <p:sp>
        <p:nvSpPr>
          <p:cNvPr id="12" name="TextBox 11"/>
          <p:cNvSpPr txBox="1"/>
          <p:nvPr userDrawn="1"/>
        </p:nvSpPr>
        <p:spPr>
          <a:xfrm>
            <a:off x="5626194" y="6284235"/>
            <a:ext cx="834887" cy="338554"/>
          </a:xfrm>
          <a:prstGeom prst="rect">
            <a:avLst/>
          </a:prstGeom>
          <a:noFill/>
        </p:spPr>
        <p:txBody>
          <a:bodyPr wrap="square" rtlCol="0">
            <a:spAutoFit/>
          </a:bodyPr>
          <a:lstStyle/>
          <a:p>
            <a:pPr marL="0" marR="0" lvl="0" indent="0" algn="ctr" defTabSz="907672" rtl="0" eaLnBrk="1" fontAlgn="auto" latinLnBrk="0" hangingPunct="1">
              <a:lnSpc>
                <a:spcPct val="100000"/>
              </a:lnSpc>
              <a:spcBef>
                <a:spcPts val="0"/>
              </a:spcBef>
              <a:spcAft>
                <a:spcPts val="0"/>
              </a:spcAft>
              <a:buClrTx/>
              <a:buSzTx/>
              <a:buFontTx/>
              <a:buNone/>
              <a:tabLst/>
              <a:defRPr/>
            </a:pPr>
            <a:fld id="{787AA9F3-6D23-4B37-9114-A192F36FD1C8}" type="slidenum">
              <a:rPr kumimoji="0" lang="ru-RU" sz="16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ctr" defTabSz="907672" rtl="0" eaLnBrk="1" fontAlgn="auto" latinLnBrk="0" hangingPunct="1">
                <a:lnSpc>
                  <a:spcPct val="100000"/>
                </a:lnSpc>
                <a:spcBef>
                  <a:spcPts val="0"/>
                </a:spcBef>
                <a:spcAft>
                  <a:spcPts val="0"/>
                </a:spcAft>
                <a:buClrTx/>
                <a:buSzTx/>
                <a:buFontTx/>
                <a:buNone/>
                <a:tabLst/>
                <a:defRPr/>
              </a:pPr>
              <a:t>‹#›</a:t>
            </a:fld>
            <a:endParaRPr kumimoji="0" lang="ru-R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15415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Заголовок и объект">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cstate="print">
            <a:extLst>
              <a:ext uri="{28A0092B-C50C-407E-A947-70E740481C1C}">
                <a14:useLocalDpi xmlns:a14="http://schemas.microsoft.com/office/drawing/2010/main" xmlns="" val="0"/>
              </a:ext>
            </a:extLst>
          </a:blip>
          <a:stretch>
            <a:fillRect/>
          </a:stretch>
        </p:blipFill>
        <p:spPr>
          <a:xfrm>
            <a:off x="10674580" y="252349"/>
            <a:ext cx="1245513" cy="1042540"/>
          </a:xfrm>
          <a:prstGeom prst="rect">
            <a:avLst/>
          </a:prstGeom>
        </p:spPr>
      </p:pic>
      <p:sp>
        <p:nvSpPr>
          <p:cNvPr id="8" name="Прямоугольник 7"/>
          <p:cNvSpPr/>
          <p:nvPr userDrawn="1"/>
        </p:nvSpPr>
        <p:spPr bwMode="auto">
          <a:xfrm>
            <a:off x="312616" y="315763"/>
            <a:ext cx="10116369" cy="912208"/>
          </a:xfrm>
          <a:prstGeom prst="rect">
            <a:avLst/>
          </a:prstGeom>
          <a:solidFill>
            <a:srgbClr val="4C7188"/>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
        <p:nvSpPr>
          <p:cNvPr id="3" name="Текст 2"/>
          <p:cNvSpPr>
            <a:spLocks noGrp="1"/>
          </p:cNvSpPr>
          <p:nvPr>
            <p:ph type="body" sz="quarter" idx="10" hasCustomPrompt="1"/>
          </p:nvPr>
        </p:nvSpPr>
        <p:spPr>
          <a:xfrm>
            <a:off x="527052" y="482601"/>
            <a:ext cx="9630833" cy="588433"/>
          </a:xfrm>
          <a:prstGeom prst="rect">
            <a:avLst/>
          </a:prstGeom>
        </p:spPr>
        <p:txBody>
          <a:bodyPr/>
          <a:lstStyle>
            <a:lvl1pPr marL="0" indent="0">
              <a:buNone/>
              <a:defRPr sz="3200" b="1" baseline="0">
                <a:solidFill>
                  <a:schemeClr val="bg1"/>
                </a:solidFill>
              </a:defRPr>
            </a:lvl1pPr>
            <a:lvl2pPr>
              <a:defRPr sz="3200" b="1">
                <a:solidFill>
                  <a:schemeClr val="bg1"/>
                </a:solidFill>
              </a:defRPr>
            </a:lvl2pPr>
            <a:lvl3pPr>
              <a:defRPr sz="3200" b="1">
                <a:solidFill>
                  <a:schemeClr val="bg1"/>
                </a:solidFill>
              </a:defRPr>
            </a:lvl3pPr>
            <a:lvl4pPr>
              <a:defRPr sz="3200" b="1">
                <a:solidFill>
                  <a:schemeClr val="bg1"/>
                </a:solidFill>
              </a:defRPr>
            </a:lvl4pPr>
            <a:lvl5pPr>
              <a:defRPr sz="3200" b="1">
                <a:solidFill>
                  <a:schemeClr val="bg1"/>
                </a:solidFill>
              </a:defRPr>
            </a:lvl5pPr>
          </a:lstStyle>
          <a:p>
            <a:pPr lvl="0"/>
            <a:r>
              <a:rPr lang="ru-RU" dirty="0"/>
              <a:t>ЗАГОЛОВОК СЛАЙДА</a:t>
            </a:r>
          </a:p>
        </p:txBody>
      </p:sp>
      <p:sp>
        <p:nvSpPr>
          <p:cNvPr id="5" name="Текст 4"/>
          <p:cNvSpPr>
            <a:spLocks noGrp="1"/>
          </p:cNvSpPr>
          <p:nvPr>
            <p:ph type="body" sz="quarter" idx="11"/>
          </p:nvPr>
        </p:nvSpPr>
        <p:spPr>
          <a:xfrm>
            <a:off x="6165851" y="2157722"/>
            <a:ext cx="5755216" cy="4403945"/>
          </a:xfrm>
          <a:prstGeom prst="rect">
            <a:avLst/>
          </a:prstGeom>
        </p:spPr>
        <p:txBody>
          <a:bodyPr/>
          <a:lstStyle>
            <a:lvl1pPr>
              <a:buClr>
                <a:srgbClr val="FF0000"/>
              </a:buClr>
              <a:defRPr sz="2400" b="1">
                <a:solidFill>
                  <a:srgbClr val="4C7188"/>
                </a:solidFill>
              </a:defRPr>
            </a:lvl1pPr>
            <a:lvl2pPr marL="685783" indent="-228594">
              <a:buClr>
                <a:srgbClr val="4C7188"/>
              </a:buClr>
              <a:buFont typeface="Wingdings" panose="05000000000000000000" pitchFamily="2" charset="2"/>
              <a:buChar char="§"/>
              <a:defRPr sz="2400" b="0">
                <a:solidFill>
                  <a:srgbClr val="4C7188"/>
                </a:solidFill>
              </a:defRPr>
            </a:lvl2pPr>
            <a:lvl3pPr>
              <a:buClr>
                <a:srgbClr val="FF0000"/>
              </a:buClr>
              <a:defRPr sz="2400" b="1">
                <a:solidFill>
                  <a:srgbClr val="4C7188"/>
                </a:solidFill>
              </a:defRPr>
            </a:lvl3pPr>
            <a:lvl4pPr>
              <a:buClr>
                <a:srgbClr val="FF0000"/>
              </a:buClr>
              <a:defRPr sz="2400" b="1">
                <a:solidFill>
                  <a:srgbClr val="4C7188"/>
                </a:solidFill>
              </a:defRPr>
            </a:lvl4pPr>
            <a:lvl5pPr>
              <a:buClr>
                <a:srgbClr val="FF0000"/>
              </a:buClr>
              <a:defRPr sz="2400" b="1">
                <a:solidFill>
                  <a:srgbClr val="4C7188"/>
                </a:solidFill>
              </a:defRPr>
            </a:lvl5pPr>
          </a:lstStyle>
          <a:p>
            <a:pPr lvl="0"/>
            <a:r>
              <a:rPr lang="ru-RU" dirty="0"/>
              <a:t>Образец текста</a:t>
            </a:r>
          </a:p>
          <a:p>
            <a:pPr lvl="1"/>
            <a:r>
              <a:rPr lang="ru-RU" dirty="0"/>
              <a:t>Второй уровень</a:t>
            </a:r>
          </a:p>
        </p:txBody>
      </p:sp>
      <p:sp>
        <p:nvSpPr>
          <p:cNvPr id="10" name="Текст 4"/>
          <p:cNvSpPr>
            <a:spLocks noGrp="1"/>
          </p:cNvSpPr>
          <p:nvPr>
            <p:ph type="body" sz="quarter" idx="12"/>
          </p:nvPr>
        </p:nvSpPr>
        <p:spPr>
          <a:xfrm>
            <a:off x="312615" y="1579034"/>
            <a:ext cx="5755216" cy="4982633"/>
          </a:xfrm>
          <a:prstGeom prst="rect">
            <a:avLst/>
          </a:prstGeom>
        </p:spPr>
        <p:txBody>
          <a:bodyPr/>
          <a:lstStyle>
            <a:lvl1pPr marL="0" indent="0">
              <a:buClr>
                <a:srgbClr val="FF0000"/>
              </a:buClr>
              <a:buNone/>
              <a:defRPr sz="2133" b="0">
                <a:solidFill>
                  <a:srgbClr val="446276"/>
                </a:solidFill>
              </a:defRPr>
            </a:lvl1pPr>
            <a:lvl2pPr>
              <a:buClr>
                <a:srgbClr val="FF0000"/>
              </a:buClr>
              <a:defRPr sz="2133" b="0">
                <a:solidFill>
                  <a:srgbClr val="446276"/>
                </a:solidFill>
              </a:defRPr>
            </a:lvl2pPr>
            <a:lvl3pPr>
              <a:buClr>
                <a:srgbClr val="FF0000"/>
              </a:buClr>
              <a:defRPr sz="2133" b="0">
                <a:solidFill>
                  <a:srgbClr val="446276"/>
                </a:solidFill>
              </a:defRPr>
            </a:lvl3pPr>
            <a:lvl4pPr>
              <a:buClr>
                <a:srgbClr val="FF0000"/>
              </a:buClr>
              <a:defRPr sz="2133" b="0">
                <a:solidFill>
                  <a:srgbClr val="446276"/>
                </a:solidFill>
              </a:defRPr>
            </a:lvl4pPr>
            <a:lvl5pPr>
              <a:buClr>
                <a:srgbClr val="FF0000"/>
              </a:buClr>
              <a:defRPr sz="2133" b="0">
                <a:solidFill>
                  <a:srgbClr val="446276"/>
                </a:solidFill>
              </a:defRPr>
            </a:lvl5pPr>
          </a:lstStyle>
          <a:p>
            <a:pPr lvl="0"/>
            <a:r>
              <a:rPr lang="ru-RU" dirty="0"/>
              <a:t>Образец текста</a:t>
            </a:r>
          </a:p>
        </p:txBody>
      </p:sp>
      <p:sp>
        <p:nvSpPr>
          <p:cNvPr id="4" name="Текст 3"/>
          <p:cNvSpPr>
            <a:spLocks noGrp="1"/>
          </p:cNvSpPr>
          <p:nvPr>
            <p:ph type="body" sz="quarter" idx="13"/>
          </p:nvPr>
        </p:nvSpPr>
        <p:spPr>
          <a:xfrm>
            <a:off x="6165851" y="1579033"/>
            <a:ext cx="5755216" cy="491067"/>
          </a:xfrm>
          <a:prstGeom prst="rect">
            <a:avLst/>
          </a:prstGeom>
        </p:spPr>
        <p:txBody>
          <a:bodyPr/>
          <a:lstStyle>
            <a:lvl1pPr marL="0" indent="0">
              <a:buNone/>
              <a:defRPr sz="2400" b="1">
                <a:solidFill>
                  <a:srgbClr val="FF0000"/>
                </a:solidFill>
              </a:defRPr>
            </a:lvl1pPr>
          </a:lstStyle>
          <a:p>
            <a:pPr lvl="0"/>
            <a:r>
              <a:rPr lang="ru-RU" dirty="0"/>
              <a:t>Образец текста</a:t>
            </a:r>
          </a:p>
        </p:txBody>
      </p:sp>
      <p:sp>
        <p:nvSpPr>
          <p:cNvPr id="9" name="Текст 5"/>
          <p:cNvSpPr>
            <a:spLocks noGrp="1"/>
          </p:cNvSpPr>
          <p:nvPr>
            <p:ph type="body" sz="quarter" idx="14" hasCustomPrompt="1"/>
          </p:nvPr>
        </p:nvSpPr>
        <p:spPr>
          <a:xfrm>
            <a:off x="8476717" y="6288765"/>
            <a:ext cx="3330352" cy="408059"/>
          </a:xfrm>
          <a:prstGeom prst="rect">
            <a:avLst/>
          </a:prstGeom>
        </p:spPr>
        <p:txBody>
          <a:bodyPr/>
          <a:lstStyle>
            <a:lvl1pPr marL="0" indent="0">
              <a:buNone/>
              <a:defRPr sz="1600" b="0" baseline="0">
                <a:solidFill>
                  <a:schemeClr val="tx1">
                    <a:lumMod val="75000"/>
                  </a:schemeClr>
                </a:solidFill>
              </a:defRPr>
            </a:lvl1pPr>
          </a:lstStyle>
          <a:p>
            <a:pPr lvl="0"/>
            <a:r>
              <a:rPr lang="ru-RU" dirty="0"/>
              <a:t>Подготовлено для:</a:t>
            </a:r>
          </a:p>
        </p:txBody>
      </p:sp>
      <p:sp>
        <p:nvSpPr>
          <p:cNvPr id="11" name="Рисунок 10"/>
          <p:cNvSpPr>
            <a:spLocks noGrp="1"/>
          </p:cNvSpPr>
          <p:nvPr>
            <p:ph type="pic" sz="quarter" idx="15"/>
          </p:nvPr>
        </p:nvSpPr>
        <p:spPr>
          <a:xfrm>
            <a:off x="10428985" y="6069903"/>
            <a:ext cx="1491108" cy="648948"/>
          </a:xfrm>
          <a:prstGeom prst="rect">
            <a:avLst/>
          </a:prstGeom>
        </p:spPr>
        <p:txBody>
          <a:bodyPr/>
          <a:lstStyle/>
          <a:p>
            <a:endParaRPr lang="ru-RU" dirty="0"/>
          </a:p>
        </p:txBody>
      </p:sp>
      <p:sp>
        <p:nvSpPr>
          <p:cNvPr id="12" name="TextBox 11"/>
          <p:cNvSpPr txBox="1"/>
          <p:nvPr userDrawn="1"/>
        </p:nvSpPr>
        <p:spPr>
          <a:xfrm>
            <a:off x="5626194" y="6284235"/>
            <a:ext cx="834887" cy="338554"/>
          </a:xfrm>
          <a:prstGeom prst="rect">
            <a:avLst/>
          </a:prstGeom>
          <a:noFill/>
        </p:spPr>
        <p:txBody>
          <a:bodyPr wrap="square" rtlCol="0">
            <a:spAutoFit/>
          </a:bodyPr>
          <a:lstStyle/>
          <a:p>
            <a:pPr marL="0" marR="0" lvl="0" indent="0" algn="ctr" defTabSz="907672" rtl="0" eaLnBrk="1" fontAlgn="auto" latinLnBrk="0" hangingPunct="1">
              <a:lnSpc>
                <a:spcPct val="100000"/>
              </a:lnSpc>
              <a:spcBef>
                <a:spcPts val="0"/>
              </a:spcBef>
              <a:spcAft>
                <a:spcPts val="0"/>
              </a:spcAft>
              <a:buClrTx/>
              <a:buSzTx/>
              <a:buFontTx/>
              <a:buNone/>
              <a:tabLst/>
              <a:defRPr/>
            </a:pPr>
            <a:fld id="{787AA9F3-6D23-4B37-9114-A192F36FD1C8}" type="slidenum">
              <a:rPr kumimoji="0" lang="ru-RU" sz="16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ctr" defTabSz="907672" rtl="0" eaLnBrk="1" fontAlgn="auto" latinLnBrk="0" hangingPunct="1">
                <a:lnSpc>
                  <a:spcPct val="100000"/>
                </a:lnSpc>
                <a:spcBef>
                  <a:spcPts val="0"/>
                </a:spcBef>
                <a:spcAft>
                  <a:spcPts val="0"/>
                </a:spcAft>
                <a:buClrTx/>
                <a:buSzTx/>
                <a:buFontTx/>
                <a:buNone/>
                <a:tabLst/>
                <a:defRPr/>
              </a:pPr>
              <a:t>‹#›</a:t>
            </a:fld>
            <a:endParaRPr kumimoji="0" lang="ru-R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674374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1" y="1709740"/>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defTabSz="907672"/>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pPr defTabSz="907672"/>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pic>
        <p:nvPicPr>
          <p:cNvPr id="7" name="Рисунок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56891" y="173408"/>
            <a:ext cx="2003877" cy="1677320"/>
          </a:xfrm>
          <a:prstGeom prst="rect">
            <a:avLst/>
          </a:prstGeom>
        </p:spPr>
      </p:pic>
      <p:sp>
        <p:nvSpPr>
          <p:cNvPr id="8" name="Прямоугольник 7"/>
          <p:cNvSpPr/>
          <p:nvPr userDrawn="1"/>
        </p:nvSpPr>
        <p:spPr>
          <a:xfrm>
            <a:off x="0" y="5283200"/>
            <a:ext cx="12192000" cy="1574800"/>
          </a:xfrm>
          <a:prstGeom prst="rect">
            <a:avLst/>
          </a:prstGeom>
          <a:solidFill>
            <a:srgbClr val="4C7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07672" rtl="0" eaLnBrk="1" fontAlgn="auto" latinLnBrk="0" hangingPunct="1">
              <a:lnSpc>
                <a:spcPct val="100000"/>
              </a:lnSpc>
              <a:spcBef>
                <a:spcPts val="0"/>
              </a:spcBef>
              <a:spcAft>
                <a:spcPts val="0"/>
              </a:spcAft>
              <a:buClrTx/>
              <a:buSzTx/>
              <a:buFontTx/>
              <a:buNone/>
              <a:tabLst/>
              <a:defRPr/>
            </a:pPr>
            <a:endParaRPr kumimoji="0" lang="ru-RU" sz="1787"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Рисунок 8"/>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607356" y="232087"/>
            <a:ext cx="1340723" cy="1340723"/>
          </a:xfrm>
          <a:prstGeom prst="rect">
            <a:avLst/>
          </a:prstGeom>
        </p:spPr>
      </p:pic>
      <p:sp>
        <p:nvSpPr>
          <p:cNvPr id="10" name="Прямоугольник 17"/>
          <p:cNvSpPr/>
          <p:nvPr userDrawn="1"/>
        </p:nvSpPr>
        <p:spPr bwMode="auto">
          <a:xfrm>
            <a:off x="0" y="5083264"/>
            <a:ext cx="12192000" cy="198437"/>
          </a:xfrm>
          <a:prstGeom prst="rect">
            <a:avLst/>
          </a:prstGeom>
          <a:solidFill>
            <a:srgbClr val="FF0000"/>
          </a:solidFill>
          <a:ln w="25400"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ctr" defTabSz="1219170" rtl="0" eaLnBrk="1" fontAlgn="base" latinLnBrk="0" hangingPunct="1">
              <a:lnSpc>
                <a:spcPct val="100000"/>
              </a:lnSpc>
              <a:spcBef>
                <a:spcPct val="0"/>
              </a:spcBef>
              <a:spcAft>
                <a:spcPct val="0"/>
              </a:spcAft>
              <a:buClrTx/>
              <a:buSzTx/>
              <a:buFontTx/>
              <a:buNone/>
              <a:tabLst/>
              <a:defRPr/>
            </a:pPr>
            <a:endParaRPr kumimoji="0" lang="ru-RU" sz="7466" b="0" i="0" u="none" strike="noStrike" kern="1200" cap="none" spc="0" normalizeH="0" baseline="0" noProof="0" dirty="0">
              <a:ln>
                <a:noFill/>
              </a:ln>
              <a:solidFill>
                <a:srgbClr val="FF0000"/>
              </a:solidFill>
              <a:effectLst/>
              <a:uLnTx/>
              <a:uFillTx/>
              <a:latin typeface="Gill Sans" charset="0"/>
              <a:ea typeface="+mn-ea"/>
              <a:cs typeface="+mn-cs"/>
              <a:sym typeface="Gill Sans" charset="0"/>
            </a:endParaRPr>
          </a:p>
        </p:txBody>
      </p:sp>
    </p:spTree>
    <p:extLst>
      <p:ext uri="{BB962C8B-B14F-4D97-AF65-F5344CB8AC3E}">
        <p14:creationId xmlns:p14="http://schemas.microsoft.com/office/powerpoint/2010/main" xmlns="" val="127155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defTabSz="907672"/>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pPr defTabSz="907672"/>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4089803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ru-RU"/>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ru-RU"/>
              <a:t>Образец текста</a:t>
            </a:r>
          </a:p>
        </p:txBody>
      </p:sp>
      <p:sp>
        <p:nvSpPr>
          <p:cNvPr id="6" name="Объект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defTabSz="907672"/>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pPr defTabSz="907672"/>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2637968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defTabSz="907672"/>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pPr defTabSz="907672"/>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1979161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defTabSz="907672"/>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pPr defTabSz="907672"/>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2106761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pPr defTabSz="907672"/>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pPr defTabSz="907672"/>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2854054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ru-RU" dirty="0"/>
          </a:p>
        </p:txBody>
      </p:sp>
      <p:sp>
        <p:nvSpPr>
          <p:cNvPr id="4" name="Текст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pPr defTabSz="907672"/>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pPr defTabSz="907672"/>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410787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07672"/>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07672"/>
            <a:endParaRPr lang="ru-RU" dirty="0">
              <a:solidFill>
                <a:prstClr val="black">
                  <a:tint val="75000"/>
                </a:prstClr>
              </a:solidFill>
            </a:endParaRPr>
          </a:p>
        </p:txBody>
      </p:sp>
      <p:sp>
        <p:nvSpPr>
          <p:cNvPr id="6" name="Номер слайда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07672"/>
            <a:fld id="{CFF4C3F7-BD4B-4E04-9783-20D32E1B3453}" type="slidenum">
              <a:rPr lang="ru-RU" smtClean="0">
                <a:solidFill>
                  <a:prstClr val="black">
                    <a:tint val="75000"/>
                  </a:prstClr>
                </a:solidFill>
              </a:rPr>
              <a:pPr defTabSz="907672"/>
              <a:t>‹#›</a:t>
            </a:fld>
            <a:endParaRPr lang="ru-RU" dirty="0">
              <a:solidFill>
                <a:prstClr val="black">
                  <a:tint val="75000"/>
                </a:prstClr>
              </a:solidFill>
            </a:endParaRPr>
          </a:p>
        </p:txBody>
      </p:sp>
    </p:spTree>
    <p:extLst>
      <p:ext uri="{BB962C8B-B14F-4D97-AF65-F5344CB8AC3E}">
        <p14:creationId xmlns:p14="http://schemas.microsoft.com/office/powerpoint/2010/main" xmlns="" val="1415614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ctrTitle"/>
          </p:nvPr>
        </p:nvSpPr>
        <p:spPr>
          <a:xfrm>
            <a:off x="1507067" y="2239434"/>
            <a:ext cx="7768167" cy="3757084"/>
          </a:xfrm>
        </p:spPr>
        <p:txBody>
          <a:bodyPr/>
          <a:lstStyle/>
          <a:p>
            <a:r>
              <a:rPr lang="ru-RU" sz="2400" b="1" dirty="0">
                <a:solidFill>
                  <a:schemeClr val="tx2"/>
                </a:solidFill>
              </a:rPr>
              <a:t>«АНАЛИЗА ЭФФЕКТИВНОСТИ РЕАЛИЗАЦИИ ГОСУДАРСТВЕННОГО ПЛАНА ПОДГОТОВКИ УПРАВЛЕНЧЕСКИХ КАДРОВ ДЛЯ ОРГАНИЗАЦИЙ НАРОДНОГО ХОЗЯЙСТВА РОССИЙСКОЙ ФЕДЕРАЦИИ»</a:t>
            </a:r>
            <a:br>
              <a:rPr lang="ru-RU" sz="2400" b="1" dirty="0">
                <a:solidFill>
                  <a:schemeClr val="tx2"/>
                </a:solidFill>
              </a:rPr>
            </a:br>
            <a:r>
              <a:rPr lang="ru-RU" sz="2400" b="1" dirty="0">
                <a:solidFill>
                  <a:schemeClr val="tx2"/>
                </a:solidFill>
              </a:rPr>
              <a:t/>
            </a:r>
            <a:br>
              <a:rPr lang="ru-RU" sz="2400" b="1" dirty="0">
                <a:solidFill>
                  <a:schemeClr val="tx2"/>
                </a:solidFill>
              </a:rPr>
            </a:br>
            <a:r>
              <a:rPr lang="ru-RU" sz="2400" b="1" dirty="0">
                <a:solidFill>
                  <a:schemeClr val="tx2"/>
                </a:solidFill>
              </a:rPr>
              <a:t>Итоговая презентация</a:t>
            </a:r>
            <a:br>
              <a:rPr lang="ru-RU" sz="2400" b="1" dirty="0">
                <a:solidFill>
                  <a:schemeClr val="tx2"/>
                </a:solidFill>
              </a:rPr>
            </a:br>
            <a:r>
              <a:rPr lang="ru-RU" sz="2400" b="1" dirty="0">
                <a:solidFill>
                  <a:schemeClr val="tx2"/>
                </a:solidFill>
              </a:rPr>
              <a:t/>
            </a:r>
            <a:br>
              <a:rPr lang="ru-RU" sz="2400" b="1" dirty="0">
                <a:solidFill>
                  <a:schemeClr val="tx2"/>
                </a:solidFill>
              </a:rPr>
            </a:br>
            <a:r>
              <a:rPr lang="ru-RU" sz="2400" b="1" dirty="0">
                <a:solidFill>
                  <a:schemeClr val="tx2"/>
                </a:solidFill>
              </a:rPr>
              <a:t/>
            </a:r>
            <a:br>
              <a:rPr lang="ru-RU" sz="2400" b="1" dirty="0">
                <a:solidFill>
                  <a:schemeClr val="tx2"/>
                </a:solidFill>
              </a:rPr>
            </a:br>
            <a:r>
              <a:rPr lang="ru-RU" sz="2400" b="1" dirty="0">
                <a:solidFill>
                  <a:schemeClr val="tx2"/>
                </a:solidFill>
              </a:rPr>
              <a:t/>
            </a:r>
            <a:br>
              <a:rPr lang="ru-RU" sz="2400" b="1" dirty="0">
                <a:solidFill>
                  <a:schemeClr val="tx2"/>
                </a:solidFill>
              </a:rPr>
            </a:br>
            <a:r>
              <a:rPr lang="ru-RU" sz="2400" b="1" dirty="0">
                <a:solidFill>
                  <a:schemeClr val="tx2"/>
                </a:solidFill>
              </a:rPr>
              <a:t>Москва 2018</a:t>
            </a:r>
          </a:p>
        </p:txBody>
      </p:sp>
      <p:sp>
        <p:nvSpPr>
          <p:cNvPr id="19459" name="Прямоугольник 3"/>
          <p:cNvSpPr>
            <a:spLocks noChangeArrowheads="1"/>
          </p:cNvSpPr>
          <p:nvPr/>
        </p:nvSpPr>
        <p:spPr bwMode="auto">
          <a:xfrm>
            <a:off x="1193800" y="376767"/>
            <a:ext cx="7924800" cy="1449628"/>
          </a:xfrm>
          <a:prstGeom prst="rect">
            <a:avLst/>
          </a:prstGeom>
          <a:noFill/>
          <a:ln w="9525">
            <a:noFill/>
            <a:miter lim="800000"/>
            <a:headEnd/>
            <a:tailEnd/>
          </a:ln>
        </p:spPr>
        <p:txBody>
          <a:bodyPr>
            <a:spAutoFit/>
          </a:bodyPr>
          <a:lstStyle/>
          <a:p>
            <a:pPr algn="ctr" defTabSz="907672">
              <a:tabLst>
                <a:tab pos="-114297" algn="l"/>
                <a:tab pos="2968551" algn="ctr"/>
              </a:tabLst>
              <a:defRPr/>
            </a:pPr>
            <a:r>
              <a:rPr lang="ru-RU" sz="1340" dirty="0">
                <a:latin typeface="Times New Roman" pitchFamily="18" charset="0"/>
                <a:cs typeface="Times New Roman" pitchFamily="18" charset="0"/>
              </a:rPr>
              <a:t>Федеральное государственное бюджетное </a:t>
            </a:r>
            <a:endParaRPr lang="ru-RU" sz="1100" dirty="0">
              <a:latin typeface="Times New Roman" pitchFamily="18" charset="0"/>
              <a:cs typeface="Times New Roman" pitchFamily="18" charset="0"/>
            </a:endParaRPr>
          </a:p>
          <a:p>
            <a:pPr algn="ctr" defTabSz="907672">
              <a:tabLst>
                <a:tab pos="-114297" algn="l"/>
                <a:tab pos="2968551" algn="ctr"/>
              </a:tabLst>
              <a:defRPr/>
            </a:pPr>
            <a:r>
              <a:rPr lang="ru-RU" sz="1340" dirty="0">
                <a:latin typeface="Times New Roman" pitchFamily="18" charset="0"/>
                <a:cs typeface="Times New Roman" pitchFamily="18" charset="0"/>
              </a:rPr>
              <a:t>образовательное учреждение</a:t>
            </a:r>
            <a:endParaRPr lang="ru-RU" sz="1100" dirty="0">
              <a:latin typeface="Times New Roman" pitchFamily="18" charset="0"/>
              <a:cs typeface="Times New Roman" pitchFamily="18" charset="0"/>
            </a:endParaRPr>
          </a:p>
          <a:p>
            <a:pPr algn="ctr" defTabSz="907672">
              <a:tabLst>
                <a:tab pos="-114297" algn="l"/>
                <a:tab pos="2968551" algn="ctr"/>
              </a:tabLst>
              <a:defRPr/>
            </a:pPr>
            <a:r>
              <a:rPr lang="ru-RU" sz="1340" dirty="0">
                <a:latin typeface="Times New Roman" pitchFamily="18" charset="0"/>
                <a:cs typeface="Times New Roman" pitchFamily="18" charset="0"/>
              </a:rPr>
              <a:t>высшего образования</a:t>
            </a:r>
            <a:endParaRPr lang="ru-RU" sz="1100" dirty="0">
              <a:latin typeface="Times New Roman" pitchFamily="18" charset="0"/>
              <a:cs typeface="Times New Roman" pitchFamily="18" charset="0"/>
            </a:endParaRPr>
          </a:p>
          <a:p>
            <a:pPr algn="ctr" defTabSz="907672">
              <a:tabLst>
                <a:tab pos="-114297" algn="l"/>
                <a:tab pos="2968551" algn="ctr"/>
              </a:tabLst>
              <a:defRPr/>
            </a:pPr>
            <a:r>
              <a:rPr lang="ru-RU" sz="2400" b="1" dirty="0">
                <a:latin typeface="Times New Roman" pitchFamily="18" charset="0"/>
                <a:cs typeface="Times New Roman" pitchFamily="18" charset="0"/>
              </a:rPr>
              <a:t>«Российский экономический университет</a:t>
            </a:r>
            <a:endParaRPr lang="ru-RU" sz="1100" dirty="0">
              <a:latin typeface="Times New Roman" pitchFamily="18" charset="0"/>
              <a:cs typeface="Times New Roman" pitchFamily="18" charset="0"/>
            </a:endParaRPr>
          </a:p>
          <a:p>
            <a:pPr algn="ctr" defTabSz="907672">
              <a:tabLst>
                <a:tab pos="-114297" algn="l"/>
                <a:tab pos="2968551" algn="ctr"/>
              </a:tabLst>
              <a:defRPr/>
            </a:pPr>
            <a:r>
              <a:rPr lang="ru-RU" sz="2400" b="1" dirty="0">
                <a:latin typeface="Times New Roman" pitchFamily="18" charset="0"/>
                <a:cs typeface="Times New Roman" pitchFamily="18" charset="0"/>
              </a:rPr>
              <a:t>имени Г.В. Плеханова»</a:t>
            </a:r>
            <a:endParaRPr lang="ru-RU" sz="1340" dirty="0">
              <a:latin typeface="Trebuchet MS" pitchFamily="34" charset="0"/>
            </a:endParaRPr>
          </a:p>
        </p:txBody>
      </p:sp>
      <p:pic>
        <p:nvPicPr>
          <p:cNvPr id="5" name="Рисунок 1"/>
          <p:cNvPicPr>
            <a:picLocks noChangeAspect="1"/>
          </p:cNvPicPr>
          <p:nvPr/>
        </p:nvPicPr>
        <p:blipFill>
          <a:blip r:embed="rId3" cstate="print"/>
          <a:srcRect/>
          <a:stretch>
            <a:fillRect/>
          </a:stretch>
        </p:blipFill>
        <p:spPr bwMode="auto">
          <a:xfrm>
            <a:off x="10112974" y="311520"/>
            <a:ext cx="1494367" cy="1426633"/>
          </a:xfrm>
          <a:prstGeom prst="rect">
            <a:avLst/>
          </a:prstGeom>
          <a:noFill/>
          <a:ln w="9525">
            <a:noFill/>
            <a:miter lim="800000"/>
            <a:headEnd/>
            <a:tailEnd/>
          </a:ln>
        </p:spPr>
      </p:pic>
    </p:spTree>
    <p:extLst>
      <p:ext uri="{BB962C8B-B14F-4D97-AF65-F5344CB8AC3E}">
        <p14:creationId xmlns:p14="http://schemas.microsoft.com/office/powerpoint/2010/main" xmlns="" val="1761505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40554" y="307336"/>
            <a:ext cx="9630833" cy="1096265"/>
          </a:xfrm>
        </p:spPr>
        <p:txBody>
          <a:bodyPr>
            <a:noAutofit/>
          </a:bodyPr>
          <a:lstStyle/>
          <a:p>
            <a:pPr lvl="0">
              <a:lnSpc>
                <a:spcPct val="120000"/>
              </a:lnSpc>
              <a:spcBef>
                <a:spcPts val="0"/>
              </a:spcBef>
            </a:pPr>
            <a:r>
              <a:rPr lang="ru-RU" sz="2500" dirty="0">
                <a:solidFill>
                  <a:prstClr val="white"/>
                </a:solidFill>
                <a:latin typeface="Times New Roman" panose="02020603050405020304" pitchFamily="18" charset="0"/>
                <a:ea typeface="Calibri" panose="020F0502020204030204" pitchFamily="34" charset="0"/>
              </a:rPr>
              <a:t>Структура целей поступления на обучение по Программе выпускников 2016/17 учебного года</a:t>
            </a:r>
            <a:endParaRPr lang="ru-RU" sz="2500" dirty="0">
              <a:solidFill>
                <a:prstClr val="white"/>
              </a:solidFill>
            </a:endParaRPr>
          </a:p>
          <a:p>
            <a:pPr>
              <a:lnSpc>
                <a:spcPct val="120000"/>
              </a:lnSpc>
              <a:spcBef>
                <a:spcPts val="0"/>
              </a:spcBef>
            </a:pPr>
            <a:endParaRPr lang="ru-RU" sz="2500" dirty="0"/>
          </a:p>
        </p:txBody>
      </p:sp>
      <p:sp>
        <p:nvSpPr>
          <p:cNvPr id="3" name="Текст 2"/>
          <p:cNvSpPr>
            <a:spLocks noGrp="1"/>
          </p:cNvSpPr>
          <p:nvPr>
            <p:ph type="body" sz="quarter" idx="11"/>
          </p:nvPr>
        </p:nvSpPr>
        <p:spPr>
          <a:xfrm>
            <a:off x="303090" y="1403601"/>
            <a:ext cx="11608452" cy="1377699"/>
          </a:xfrm>
        </p:spPr>
        <p:txBody>
          <a:bodyPr>
            <a:normAutofit/>
          </a:bodyPr>
          <a:lstStyle/>
          <a:p>
            <a:pPr marL="0" indent="0" algn="just">
              <a:buNone/>
            </a:pPr>
            <a:r>
              <a:rPr lang="ru-RU" sz="2200" dirty="0">
                <a:latin typeface="Times New Roman" panose="02020603050405020304" pitchFamily="18" charset="0"/>
                <a:ea typeface="Calibri" panose="020F0502020204030204" pitchFamily="34" charset="0"/>
              </a:rPr>
              <a:t>Основной целью участников Программы является необходимость получения новых и углубление уже имеющихся знаний, на втором месте – налаживание новых деловых и профессиональных контактов. Большинство выпускников отметили данные цели как достигнутые. .</a:t>
            </a:r>
            <a:endParaRPr lang="ru-RU" sz="2200" dirty="0"/>
          </a:p>
        </p:txBody>
      </p:sp>
      <p:sp>
        <p:nvSpPr>
          <p:cNvPr id="4" name="TextBox 3"/>
          <p:cNvSpPr txBox="1"/>
          <p:nvPr/>
        </p:nvSpPr>
        <p:spPr>
          <a:xfrm>
            <a:off x="2324100" y="2781300"/>
            <a:ext cx="7010400" cy="1015663"/>
          </a:xfrm>
          <a:prstGeom prst="rect">
            <a:avLst/>
          </a:prstGeom>
          <a:solidFill>
            <a:schemeClr val="accent1">
              <a:lumMod val="60000"/>
              <a:lumOff val="40000"/>
            </a:schemeClr>
          </a:solidFill>
        </p:spPr>
        <p:txBody>
          <a:bodyPr wrap="square" rtlCol="0">
            <a:spAutoFit/>
          </a:bodyPr>
          <a:lstStyle/>
          <a:p>
            <a:pPr algn="ctr"/>
            <a:r>
              <a:rPr lang="ru-RU" sz="2000" dirty="0">
                <a:latin typeface="Times New Roman" panose="02020603050405020304" pitchFamily="18" charset="0"/>
                <a:ea typeface="Calibri" panose="020F0502020204030204" pitchFamily="34" charset="0"/>
              </a:rPr>
              <a:t>Данные сведения могут быть положены в основу совершенствования реализации образовательных программ по двум направлениям:</a:t>
            </a:r>
            <a:endParaRPr lang="ru-RU" sz="2000" dirty="0"/>
          </a:p>
        </p:txBody>
      </p:sp>
      <p:sp>
        <p:nvSpPr>
          <p:cNvPr id="5" name="TextBox 4"/>
          <p:cNvSpPr txBox="1"/>
          <p:nvPr/>
        </p:nvSpPr>
        <p:spPr>
          <a:xfrm>
            <a:off x="759808" y="4153002"/>
            <a:ext cx="3692523" cy="2308324"/>
          </a:xfrm>
          <a:prstGeom prst="rect">
            <a:avLst/>
          </a:prstGeom>
          <a:solidFill>
            <a:srgbClr val="B1C6D3"/>
          </a:solidFill>
        </p:spPr>
        <p:txBody>
          <a:bodyPr wrap="square" rtlCol="0">
            <a:spAutoFit/>
          </a:bodyPr>
          <a:lstStyle/>
          <a:p>
            <a:pPr algn="ctr"/>
            <a:endParaRPr lang="ru-RU" dirty="0">
              <a:latin typeface="Times New Roman" panose="02020603050405020304" pitchFamily="18" charset="0"/>
              <a:ea typeface="Calibri" panose="020F0502020204030204" pitchFamily="34" charset="0"/>
            </a:endParaRPr>
          </a:p>
          <a:p>
            <a:pPr algn="ctr"/>
            <a:r>
              <a:rPr lang="ru-RU" dirty="0">
                <a:latin typeface="Times New Roman" panose="02020603050405020304" pitchFamily="18" charset="0"/>
                <a:ea typeface="Calibri" panose="020F0502020204030204" pitchFamily="34" charset="0"/>
              </a:rPr>
              <a:t>моделирование профессиональных и деловых связей внутри группы обучающихся и профессиональная «смычка» интересов с преподавательским составом</a:t>
            </a:r>
          </a:p>
          <a:p>
            <a:pPr algn="ctr"/>
            <a:endParaRPr lang="ru-RU" dirty="0"/>
          </a:p>
          <a:p>
            <a:pPr algn="ctr"/>
            <a:endParaRPr lang="ru-RU" dirty="0"/>
          </a:p>
        </p:txBody>
      </p:sp>
      <p:sp>
        <p:nvSpPr>
          <p:cNvPr id="6" name="TextBox 5"/>
          <p:cNvSpPr txBox="1"/>
          <p:nvPr/>
        </p:nvSpPr>
        <p:spPr>
          <a:xfrm>
            <a:off x="7227862" y="4153002"/>
            <a:ext cx="3692523" cy="2308324"/>
          </a:xfrm>
          <a:prstGeom prst="rect">
            <a:avLst/>
          </a:prstGeom>
          <a:solidFill>
            <a:srgbClr val="B1C6D3"/>
          </a:solidFill>
        </p:spPr>
        <p:txBody>
          <a:bodyPr wrap="square" rtlCol="0">
            <a:spAutoFit/>
          </a:bodyPr>
          <a:lstStyle/>
          <a:p>
            <a:pPr algn="ctr">
              <a:spcAft>
                <a:spcPts val="0"/>
              </a:spcAft>
            </a:pPr>
            <a:r>
              <a:rPr lang="ru-RU" dirty="0">
                <a:latin typeface="Times New Roman" panose="02020603050405020304" pitchFamily="18" charset="0"/>
                <a:ea typeface="Calibri" panose="020F0502020204030204" pitchFamily="34" charset="0"/>
                <a:cs typeface="Arial" panose="020B0604020202020204" pitchFamily="34" charset="0"/>
              </a:rPr>
              <a:t>максимальная индивидуализация подходов к каждому обучающемся с учетом его личных и корпоративных целей участия в программе, разбор на занятиях конкретных бизнес-кейсов из профессиональной деятельности обучающихся </a:t>
            </a:r>
            <a:endParaRPr lang="ru-RU" sz="14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10" name="Прямая со стрелкой 9"/>
          <p:cNvCxnSpPr>
            <a:stCxn id="4" idx="2"/>
            <a:endCxn id="5" idx="0"/>
          </p:cNvCxnSpPr>
          <p:nvPr/>
        </p:nvCxnSpPr>
        <p:spPr>
          <a:xfrm flipH="1">
            <a:off x="2606070" y="3796963"/>
            <a:ext cx="3223230" cy="3560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a:stCxn id="4" idx="2"/>
            <a:endCxn id="6" idx="0"/>
          </p:cNvCxnSpPr>
          <p:nvPr/>
        </p:nvCxnSpPr>
        <p:spPr>
          <a:xfrm>
            <a:off x="5829300" y="3796963"/>
            <a:ext cx="3244824" cy="3560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9"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0576566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85488" y="391161"/>
            <a:ext cx="9630833" cy="588433"/>
          </a:xfrm>
        </p:spPr>
        <p:txBody>
          <a:bodyPr>
            <a:noAutofit/>
          </a:bodyPr>
          <a:lstStyle/>
          <a:p>
            <a:pPr>
              <a:lnSpc>
                <a:spcPct val="120000"/>
              </a:lnSpc>
            </a:pPr>
            <a:r>
              <a:rPr lang="ru-RU" sz="2000" dirty="0">
                <a:latin typeface="Times New Roman" panose="02020603050405020304" pitchFamily="18" charset="0"/>
                <a:ea typeface="Calibri" panose="020F0502020204030204" pitchFamily="34" charset="0"/>
              </a:rPr>
              <a:t>Структура направляющих организаций по отраслевым профилям в 2017/18 учебном году (часть 1)</a:t>
            </a:r>
            <a:endParaRPr lang="ru-RU" sz="2000" dirty="0"/>
          </a:p>
        </p:txBody>
      </p:sp>
      <p:sp>
        <p:nvSpPr>
          <p:cNvPr id="8" name="TextBox 7"/>
          <p:cNvSpPr txBox="1"/>
          <p:nvPr/>
        </p:nvSpPr>
        <p:spPr>
          <a:xfrm>
            <a:off x="8507808" y="1971943"/>
            <a:ext cx="3217025" cy="2643096"/>
          </a:xfrm>
          <a:prstGeom prst="rect">
            <a:avLst/>
          </a:prstGeom>
          <a:noFill/>
        </p:spPr>
        <p:txBody>
          <a:bodyPr wrap="square" rtlCol="0">
            <a:spAutoFit/>
          </a:bodyPr>
          <a:lstStyle/>
          <a:p>
            <a:pPr algn="just">
              <a:lnSpc>
                <a:spcPct val="150000"/>
              </a:lnSpc>
            </a:pPr>
            <a:r>
              <a:rPr lang="ru-RU" sz="1400" dirty="0">
                <a:latin typeface="Times New Roman" panose="02020603050405020304" pitchFamily="18" charset="0"/>
                <a:ea typeface="Calibri" panose="020F0502020204030204" pitchFamily="34" charset="0"/>
              </a:rPr>
              <a:t>Наибольшую долю занимают направляющие организации из отраслей строительство и здравоохранение. </a:t>
            </a:r>
            <a:r>
              <a:rPr lang="ru-RU" sz="1400" b="1" dirty="0">
                <a:latin typeface="Times New Roman" panose="02020603050405020304" pitchFamily="18" charset="0"/>
                <a:ea typeface="Calibri" panose="020F0502020204030204" pitchFamily="34" charset="0"/>
              </a:rPr>
              <a:t>Суммарно производственные отрасли реального сектора экономики занимают в структуре более половины: 57,4%. </a:t>
            </a:r>
            <a:endParaRPr lang="ru-RU" sz="1400" b="1" dirty="0"/>
          </a:p>
        </p:txBody>
      </p:sp>
      <p:graphicFrame>
        <p:nvGraphicFramePr>
          <p:cNvPr id="3" name="Таблица 2">
            <a:extLst>
              <a:ext uri="{FF2B5EF4-FFF2-40B4-BE49-F238E27FC236}">
                <a16:creationId xmlns:a16="http://schemas.microsoft.com/office/drawing/2014/main" xmlns="" id="{FA6C838E-FDA8-4D22-AD4E-16499D3714CF}"/>
              </a:ext>
            </a:extLst>
          </p:cNvPr>
          <p:cNvGraphicFramePr>
            <a:graphicFrameLocks noGrp="1"/>
          </p:cNvGraphicFramePr>
          <p:nvPr>
            <p:extLst>
              <p:ext uri="{D42A27DB-BD31-4B8C-83A1-F6EECF244321}">
                <p14:modId xmlns:p14="http://schemas.microsoft.com/office/powerpoint/2010/main" xmlns="" val="3618918835"/>
              </p:ext>
            </p:extLst>
          </p:nvPr>
        </p:nvGraphicFramePr>
        <p:xfrm>
          <a:off x="596348" y="1280618"/>
          <a:ext cx="7195930" cy="5624970"/>
        </p:xfrm>
        <a:graphic>
          <a:graphicData uri="http://schemas.openxmlformats.org/drawingml/2006/table">
            <a:tbl>
              <a:tblPr firstRow="1" firstCol="1" bandRow="1"/>
              <a:tblGrid>
                <a:gridCol w="3762451">
                  <a:extLst>
                    <a:ext uri="{9D8B030D-6E8A-4147-A177-3AD203B41FA5}">
                      <a16:colId xmlns:a16="http://schemas.microsoft.com/office/drawing/2014/main" xmlns="" val="112832720"/>
                    </a:ext>
                  </a:extLst>
                </a:gridCol>
                <a:gridCol w="3433479">
                  <a:extLst>
                    <a:ext uri="{9D8B030D-6E8A-4147-A177-3AD203B41FA5}">
                      <a16:colId xmlns:a16="http://schemas.microsoft.com/office/drawing/2014/main" xmlns="" val="1984649681"/>
                    </a:ext>
                  </a:extLst>
                </a:gridCol>
              </a:tblGrid>
              <a:tr h="540027">
                <a:tc>
                  <a:txBody>
                    <a:bodyPr/>
                    <a:lstStyle/>
                    <a:p>
                      <a:pPr algn="ct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отрасли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Доля опрошенных, отметивших данную отрасль как профильную для направляющей организации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67169686"/>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строительство</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10,89%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01123709"/>
                  </a:ext>
                </a:extLst>
              </a:tr>
              <a:tr h="361652">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здравоохранение и предоставление социальных услуг</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7,97%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42052041"/>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оптовая и розничная торговля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6,8%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20644949"/>
                  </a:ext>
                </a:extLst>
              </a:tr>
              <a:tr h="370491">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информационные системы и компьютерные технологии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5,06%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49219761"/>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производство машин и оборудования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5,05%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93803766"/>
                  </a:ext>
                </a:extLst>
              </a:tr>
              <a:tr h="22490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научные исследования и разработки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4,47%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06164929"/>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государственное управление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4,47%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04243608"/>
                  </a:ext>
                </a:extLst>
              </a:tr>
              <a:tr h="370491">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металлургическое производство и производство готовых металлических изделий</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4,28%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01677656"/>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финансовая деятельность</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4,08%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43494677"/>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образование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4,08%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45559432"/>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другие промышленные производства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3,89%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0428727"/>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транспорт и связь</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09847964"/>
                  </a:ext>
                </a:extLst>
              </a:tr>
              <a:tr h="370491">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производство электрооборудования, электронного и оптического оборудования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95317134"/>
                  </a:ext>
                </a:extLst>
              </a:tr>
              <a:tr h="370491">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производство и распределение электроэнергии, газа и воды</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3,11%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63462373"/>
                  </a:ext>
                </a:extLst>
              </a:tr>
              <a:tr h="370491">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предоставление прочих коммунальных, социальных и персональных услуг</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3,11%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38610567"/>
                  </a:ext>
                </a:extLst>
              </a:tr>
              <a:tr h="187524">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Реклама и СМИ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1,94%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738" marR="7738" marT="7738" marB="773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43633508"/>
                  </a:ext>
                </a:extLst>
              </a:tr>
            </a:tbl>
          </a:graphicData>
        </a:graphic>
      </p:graphicFrame>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21503258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93801" y="349597"/>
            <a:ext cx="9630833" cy="588433"/>
          </a:xfrm>
        </p:spPr>
        <p:txBody>
          <a:bodyPr>
            <a:noAutofit/>
          </a:bodyPr>
          <a:lstStyle/>
          <a:p>
            <a:pPr lvl="0">
              <a:lnSpc>
                <a:spcPct val="120000"/>
              </a:lnSpc>
            </a:pPr>
            <a:r>
              <a:rPr lang="ru-RU" sz="2000" dirty="0">
                <a:solidFill>
                  <a:prstClr val="white"/>
                </a:solidFill>
                <a:latin typeface="Times New Roman" panose="02020603050405020304" pitchFamily="18" charset="0"/>
                <a:ea typeface="Calibri" panose="020F0502020204030204" pitchFamily="34" charset="0"/>
              </a:rPr>
              <a:t>Структура направляющих организаций по отраслевым профилям в 2017/18 учебном году (часть2)</a:t>
            </a:r>
            <a:endParaRPr lang="ru-RU" sz="2000" dirty="0">
              <a:solidFill>
                <a:prstClr val="white"/>
              </a:solidFill>
            </a:endParaRPr>
          </a:p>
          <a:p>
            <a:endParaRPr lang="ru-RU" sz="2000" dirty="0"/>
          </a:p>
        </p:txBody>
      </p:sp>
      <p:sp>
        <p:nvSpPr>
          <p:cNvPr id="7" name="TextBox 6"/>
          <p:cNvSpPr txBox="1"/>
          <p:nvPr/>
        </p:nvSpPr>
        <p:spPr>
          <a:xfrm>
            <a:off x="8632499" y="2454622"/>
            <a:ext cx="2631246" cy="3046988"/>
          </a:xfrm>
          <a:prstGeom prst="rect">
            <a:avLst/>
          </a:prstGeom>
          <a:noFill/>
        </p:spPr>
        <p:txBody>
          <a:bodyPr wrap="square" rtlCol="0">
            <a:spAutoFit/>
          </a:bodyPr>
          <a:lstStyle/>
          <a:p>
            <a:pPr algn="just">
              <a:lnSpc>
                <a:spcPct val="150000"/>
              </a:lnSpc>
              <a:spcAft>
                <a:spcPts val="0"/>
              </a:spcAft>
            </a:pPr>
            <a:r>
              <a:rPr lang="ru-RU" sz="1600" dirty="0">
                <a:latin typeface="Times New Roman" panose="02020603050405020304" pitchFamily="18" charset="0"/>
                <a:ea typeface="Calibri" panose="020F0502020204030204" pitchFamily="34" charset="0"/>
                <a:cs typeface="Arial" panose="020B0604020202020204" pitchFamily="34" charset="0"/>
              </a:rPr>
              <a:t>Полученные тенденции изменения отраслевой структуры направляющих организаций могут быть использованы при целевом формировании пакета программ подготовки в следующем периоде.</a:t>
            </a:r>
            <a:endParaRPr lang="ru-RU" sz="16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Таблица 2">
            <a:extLst>
              <a:ext uri="{FF2B5EF4-FFF2-40B4-BE49-F238E27FC236}">
                <a16:creationId xmlns:a16="http://schemas.microsoft.com/office/drawing/2014/main" xmlns="" id="{72DC765E-6C13-4901-A4D5-6C76F93D0893}"/>
              </a:ext>
            </a:extLst>
          </p:cNvPr>
          <p:cNvGraphicFramePr>
            <a:graphicFrameLocks noGrp="1"/>
          </p:cNvGraphicFramePr>
          <p:nvPr>
            <p:extLst>
              <p:ext uri="{D42A27DB-BD31-4B8C-83A1-F6EECF244321}">
                <p14:modId xmlns:p14="http://schemas.microsoft.com/office/powerpoint/2010/main" xmlns="" val="3604623391"/>
              </p:ext>
            </p:extLst>
          </p:nvPr>
        </p:nvGraphicFramePr>
        <p:xfrm>
          <a:off x="1152939" y="1285460"/>
          <a:ext cx="6864626" cy="5551005"/>
        </p:xfrm>
        <a:graphic>
          <a:graphicData uri="http://schemas.openxmlformats.org/drawingml/2006/table">
            <a:tbl>
              <a:tblPr firstRow="1" firstCol="1" bandRow="1"/>
              <a:tblGrid>
                <a:gridCol w="4134526">
                  <a:extLst>
                    <a:ext uri="{9D8B030D-6E8A-4147-A177-3AD203B41FA5}">
                      <a16:colId xmlns:a16="http://schemas.microsoft.com/office/drawing/2014/main" xmlns="" val="277060364"/>
                    </a:ext>
                  </a:extLst>
                </a:gridCol>
                <a:gridCol w="2730100">
                  <a:extLst>
                    <a:ext uri="{9D8B030D-6E8A-4147-A177-3AD203B41FA5}">
                      <a16:colId xmlns:a16="http://schemas.microsoft.com/office/drawing/2014/main" xmlns="" val="2510314347"/>
                    </a:ext>
                  </a:extLst>
                </a:gridCol>
              </a:tblGrid>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добыча полезных ископаемых</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3422424"/>
                  </a:ext>
                </a:extLst>
              </a:tr>
              <a:tr h="200899">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производство пищевых продуктов, включая табак и напитки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55203986"/>
                  </a:ext>
                </a:extLst>
              </a:tr>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Инженерные изыскания, кадастровые работы</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68190712"/>
                  </a:ext>
                </a:extLst>
              </a:tr>
              <a:tr h="170213">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операции с недвижимым имуществом, аренда и предоставление услуг</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78485967"/>
                  </a:ext>
                </a:extLst>
              </a:tr>
              <a:tr h="203672">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производство прочих неметаллических минеральных продуктов</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25321690"/>
                  </a:ext>
                </a:extLst>
              </a:tr>
              <a:tr h="227453">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Обработка древесины и производство изделий из дерева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35133856"/>
                  </a:ext>
                </a:extLst>
              </a:tr>
              <a:tr h="204328">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Организация представления </a:t>
                      </a:r>
                      <a:r>
                        <a:rPr lang="ru-RU" sz="1200" dirty="0" err="1">
                          <a:effectLst/>
                          <a:latin typeface="Times New Roman" panose="02020603050405020304" pitchFamily="18" charset="0"/>
                          <a:ea typeface="Calibri" panose="020F0502020204030204" pitchFamily="34" charset="0"/>
                          <a:cs typeface="Times New Roman" panose="02020603050405020304" pitchFamily="18" charset="0"/>
                        </a:rPr>
                        <a:t>гос</a:t>
                      </a: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 и муниципальных услуг</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66718412"/>
                  </a:ext>
                </a:extLst>
              </a:tr>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Ремонт кораблей и судов</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84679458"/>
                  </a:ext>
                </a:extLst>
              </a:tr>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Спортивная деятельность</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62799218"/>
                  </a:ext>
                </a:extLst>
              </a:tr>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Гражданская авиация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75391662"/>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обеспечение военной безопасности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6893430"/>
                  </a:ext>
                </a:extLst>
              </a:tr>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сельское хозяйство</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35563636"/>
                  </a:ext>
                </a:extLst>
              </a:tr>
              <a:tr h="208609">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Производство телекоммуникационного оптического волокна</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66749"/>
                  </a:ext>
                </a:extLst>
              </a:tr>
              <a:tr h="22881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Организация взаимодействия бизнеса и власти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43479483"/>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Перевозки авиационным транспортом</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91501104"/>
                  </a:ext>
                </a:extLst>
              </a:tr>
              <a:tr h="337144">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Ремонт авто средств, мотоциклов, бытовых изделий и предметов личного пользования</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62715864"/>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Спутникостроение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61178568"/>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Архивная отрасль</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3081304"/>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Сфера обслуживания</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9921103"/>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Химическое производство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9068337"/>
                  </a:ext>
                </a:extLst>
              </a:tr>
              <a:tr h="200896">
                <a:tc>
                  <a:txBody>
                    <a:bodyPr/>
                    <a:lstStyle/>
                    <a:p>
                      <a:pPr algn="ctr">
                        <a:lnSpc>
                          <a:spcPct val="115000"/>
                        </a:lnSpc>
                        <a:spcAft>
                          <a:spcPts val="0"/>
                        </a:spcAft>
                      </a:pPr>
                      <a:r>
                        <a:rPr lang="ru-RU" sz="1200">
                          <a:effectLst/>
                          <a:latin typeface="Times New Roman" panose="02020603050405020304" pitchFamily="18" charset="0"/>
                          <a:ea typeface="Calibri" panose="020F0502020204030204" pitchFamily="34" charset="0"/>
                          <a:cs typeface="Times New Roman" panose="02020603050405020304" pitchFamily="18" charset="0"/>
                        </a:rPr>
                        <a:t>Общественная организация</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04583255"/>
                  </a:ext>
                </a:extLst>
              </a:tr>
              <a:tr h="200896">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Сбор и переработка отходов</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0,77%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439" marR="6439" marT="6439" marB="643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7159147"/>
                  </a:ext>
                </a:extLst>
              </a:tr>
            </a:tbl>
          </a:graphicData>
        </a:graphic>
      </p:graphicFrame>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419718834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42537" y="399474"/>
            <a:ext cx="9630833" cy="588433"/>
          </a:xfrm>
        </p:spPr>
        <p:txBody>
          <a:bodyPr>
            <a:noAutofit/>
          </a:bodyPr>
          <a:lstStyle/>
          <a:p>
            <a:pPr algn="just">
              <a:lnSpc>
                <a:spcPct val="100000"/>
              </a:lnSpc>
              <a:spcAft>
                <a:spcPts val="0"/>
              </a:spcAft>
            </a:pPr>
            <a:r>
              <a:rPr lang="ru-RU" sz="2200" dirty="0">
                <a:latin typeface="Times New Roman" panose="02020603050405020304" pitchFamily="18" charset="0"/>
                <a:ea typeface="Calibri" panose="020F0502020204030204" pitchFamily="34" charset="0"/>
                <a:cs typeface="Arial" panose="020B0604020202020204" pitchFamily="34" charset="0"/>
              </a:rPr>
              <a:t>Распределение выпускников Программы в 2017/18 учебном году по типологии направляющих организаций исходя из их размера.</a:t>
            </a:r>
            <a:endParaRPr lang="ru-RU" sz="2200" dirty="0">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ru-RU" sz="2200" dirty="0"/>
          </a:p>
        </p:txBody>
      </p:sp>
      <p:sp>
        <p:nvSpPr>
          <p:cNvPr id="5" name="TextBox 4"/>
          <p:cNvSpPr txBox="1"/>
          <p:nvPr/>
        </p:nvSpPr>
        <p:spPr>
          <a:xfrm>
            <a:off x="7074580" y="2282181"/>
            <a:ext cx="4613564" cy="2540888"/>
          </a:xfrm>
          <a:prstGeom prst="rect">
            <a:avLst/>
          </a:prstGeom>
          <a:noFill/>
        </p:spPr>
        <p:txBody>
          <a:bodyPr wrap="square" rtlCol="0">
            <a:spAutoFit/>
          </a:bodyPr>
          <a:lstStyle/>
          <a:p>
            <a:pPr algn="ctr">
              <a:lnSpc>
                <a:spcPct val="150000"/>
              </a:lnSpc>
            </a:pPr>
            <a:r>
              <a:rPr lang="ru-RU" dirty="0">
                <a:latin typeface="Times New Roman" panose="02020603050405020304" pitchFamily="18" charset="0"/>
                <a:ea typeface="Calibri" panose="020F0502020204030204" pitchFamily="34" charset="0"/>
              </a:rPr>
              <a:t>49,9% обучающихся были направлены субъектами малого и среднего предпринимательства, причем внутри этой группы наибольшую долю занимают малые предприятия, а наименьшую – средние предприятия. </a:t>
            </a:r>
            <a:endParaRPr lang="ru-RU" dirty="0"/>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8" name="Рисунок 7">
            <a:extLst>
              <a:ext uri="{FF2B5EF4-FFF2-40B4-BE49-F238E27FC236}">
                <a16:creationId xmlns:a16="http://schemas.microsoft.com/office/drawing/2014/main" xmlns="" id="{3CEC8CD6-B509-46FA-AA7E-610796724F8E}"/>
              </a:ext>
            </a:extLst>
          </p:cNvPr>
          <p:cNvPicPr/>
          <p:nvPr/>
        </p:nvPicPr>
        <p:blipFill>
          <a:blip r:embed="rId3" cstate="print"/>
          <a:stretch>
            <a:fillRect/>
          </a:stretch>
        </p:blipFill>
        <p:spPr>
          <a:xfrm>
            <a:off x="442537" y="1630018"/>
            <a:ext cx="6180124" cy="4260546"/>
          </a:xfrm>
          <a:prstGeom prst="rect">
            <a:avLst/>
          </a:prstGeom>
        </p:spPr>
      </p:pic>
    </p:spTree>
    <p:extLst>
      <p:ext uri="{BB962C8B-B14F-4D97-AF65-F5344CB8AC3E}">
        <p14:creationId xmlns:p14="http://schemas.microsoft.com/office/powerpoint/2010/main" xmlns="" val="364198784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52238" y="374535"/>
            <a:ext cx="9630833" cy="588433"/>
          </a:xfrm>
        </p:spPr>
        <p:txBody>
          <a:bodyPr>
            <a:noAutofit/>
          </a:bodyPr>
          <a:lstStyle/>
          <a:p>
            <a:pPr>
              <a:lnSpc>
                <a:spcPct val="120000"/>
              </a:lnSpc>
            </a:pPr>
            <a:r>
              <a:rPr lang="ru-RU" sz="2000" dirty="0">
                <a:latin typeface="Times New Roman" panose="02020603050405020304" pitchFamily="18" charset="0"/>
                <a:ea typeface="Calibri" panose="020F0502020204030204" pitchFamily="34" charset="0"/>
              </a:rPr>
              <a:t>Распределение выпускников Программы в 2017/18 учебном году по численности направляющих организаций </a:t>
            </a:r>
            <a:endParaRPr lang="ru-RU" sz="2000" dirty="0"/>
          </a:p>
        </p:txBody>
      </p:sp>
      <p:sp>
        <p:nvSpPr>
          <p:cNvPr id="7" name="TextBox 6"/>
          <p:cNvSpPr txBox="1"/>
          <p:nvPr/>
        </p:nvSpPr>
        <p:spPr>
          <a:xfrm>
            <a:off x="452238" y="4596938"/>
            <a:ext cx="4576962" cy="738664"/>
          </a:xfrm>
          <a:prstGeom prst="rect">
            <a:avLst/>
          </a:prstGeom>
          <a:noFill/>
        </p:spPr>
        <p:txBody>
          <a:bodyPr wrap="square" rtlCol="0">
            <a:spAutoFit/>
          </a:bodyPr>
          <a:lstStyle/>
          <a:p>
            <a:pPr algn="ctr"/>
            <a:r>
              <a:rPr lang="ru-RU" sz="1400" dirty="0">
                <a:latin typeface="Times New Roman" panose="02020603050405020304" pitchFamily="18" charset="0"/>
                <a:ea typeface="Calibri" panose="020F0502020204030204" pitchFamily="34" charset="0"/>
              </a:rPr>
              <a:t>Распределение выпускников Программы по численности направляющих организаций </a:t>
            </a:r>
            <a:r>
              <a:rPr lang="ru-RU" sz="1400" b="1" dirty="0">
                <a:latin typeface="Times New Roman" panose="02020603050405020304" pitchFamily="18" charset="0"/>
                <a:ea typeface="Calibri" panose="020F0502020204030204" pitchFamily="34" charset="0"/>
              </a:rPr>
              <a:t>внутри субъектов малого и среднего предпринимательства</a:t>
            </a:r>
            <a:r>
              <a:rPr lang="ru-RU" sz="1400" dirty="0">
                <a:latin typeface="Times New Roman" panose="02020603050405020304" pitchFamily="18" charset="0"/>
                <a:ea typeface="Calibri" panose="020F0502020204030204" pitchFamily="34" charset="0"/>
              </a:rPr>
              <a:t>.</a:t>
            </a:r>
            <a:endParaRPr lang="ru-RU" sz="1400" dirty="0"/>
          </a:p>
        </p:txBody>
      </p:sp>
      <p:sp>
        <p:nvSpPr>
          <p:cNvPr id="8" name="TextBox 7"/>
          <p:cNvSpPr txBox="1"/>
          <p:nvPr/>
        </p:nvSpPr>
        <p:spPr>
          <a:xfrm>
            <a:off x="6211283" y="4596938"/>
            <a:ext cx="4576962" cy="738664"/>
          </a:xfrm>
          <a:prstGeom prst="rect">
            <a:avLst/>
          </a:prstGeom>
          <a:noFill/>
        </p:spPr>
        <p:txBody>
          <a:bodyPr wrap="square" rtlCol="0">
            <a:spAutoFit/>
          </a:bodyPr>
          <a:lstStyle/>
          <a:p>
            <a:pPr algn="ctr"/>
            <a:r>
              <a:rPr lang="ru-RU" sz="1400" dirty="0">
                <a:latin typeface="Times New Roman" panose="02020603050405020304" pitchFamily="18" charset="0"/>
                <a:ea typeface="Calibri" panose="020F0502020204030204" pitchFamily="34" charset="0"/>
              </a:rPr>
              <a:t>Распределение выпускников Программы по численности направляющих организаций </a:t>
            </a:r>
            <a:r>
              <a:rPr lang="ru-RU" sz="1400" b="1" dirty="0">
                <a:latin typeface="Times New Roman" panose="02020603050405020304" pitchFamily="18" charset="0"/>
                <a:ea typeface="Calibri" panose="020F0502020204030204" pitchFamily="34" charset="0"/>
              </a:rPr>
              <a:t>вне субъектов малого и среднего предпринимательства.</a:t>
            </a:r>
            <a:endParaRPr lang="ru-RU" sz="1400" b="1" dirty="0"/>
          </a:p>
        </p:txBody>
      </p:sp>
      <p:sp>
        <p:nvSpPr>
          <p:cNvPr id="9" name="TextBox 8"/>
          <p:cNvSpPr txBox="1"/>
          <p:nvPr/>
        </p:nvSpPr>
        <p:spPr>
          <a:xfrm>
            <a:off x="1223124" y="5288340"/>
            <a:ext cx="9360131" cy="1569660"/>
          </a:xfrm>
          <a:prstGeom prst="rect">
            <a:avLst/>
          </a:prstGeom>
          <a:noFill/>
        </p:spPr>
        <p:txBody>
          <a:bodyPr wrap="square" rtlCol="0">
            <a:spAutoFit/>
          </a:bodyPr>
          <a:lstStyle/>
          <a:p>
            <a:pPr algn="ctr"/>
            <a:r>
              <a:rPr lang="ru-RU" sz="1600" i="1" dirty="0">
                <a:latin typeface="Times New Roman" panose="02020603050405020304" pitchFamily="18" charset="0"/>
                <a:ea typeface="Calibri" panose="020F0502020204030204" pitchFamily="34" charset="0"/>
              </a:rPr>
              <a:t>Среди субъектов малого и среднего предпринимательства преобладают микропредприятия и ультрамалые предприятия с численностью персонала до 20 человек (17,3% выборки), 21,1% выборки занимают предприятия с численностью персонала от 20 до 40 человек, при этом распределение средних предприятий внутри категории по численности персонала оказалось весьма близко к нормальному. Среди крупных предприятий преобладают компании с численностью сотрудников не более 5000 человек (81,4% выборки).</a:t>
            </a:r>
            <a:endParaRPr lang="ru-RU" sz="1600" i="1" dirty="0"/>
          </a:p>
        </p:txBody>
      </p:sp>
      <p:pic>
        <p:nvPicPr>
          <p:cNvPr id="12"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13" name="Рисунок 12">
            <a:extLst>
              <a:ext uri="{FF2B5EF4-FFF2-40B4-BE49-F238E27FC236}">
                <a16:creationId xmlns:a16="http://schemas.microsoft.com/office/drawing/2014/main" xmlns="" id="{6765F203-7D94-4D01-8AB8-5FE71BFF3E6F}"/>
              </a:ext>
            </a:extLst>
          </p:cNvPr>
          <p:cNvPicPr/>
          <p:nvPr/>
        </p:nvPicPr>
        <p:blipFill>
          <a:blip r:embed="rId3" cstate="print"/>
          <a:stretch>
            <a:fillRect/>
          </a:stretch>
        </p:blipFill>
        <p:spPr>
          <a:xfrm>
            <a:off x="452238" y="1468782"/>
            <a:ext cx="5248475" cy="3195846"/>
          </a:xfrm>
          <a:prstGeom prst="rect">
            <a:avLst/>
          </a:prstGeom>
        </p:spPr>
      </p:pic>
      <p:pic>
        <p:nvPicPr>
          <p:cNvPr id="14" name="Рисунок 13">
            <a:extLst>
              <a:ext uri="{FF2B5EF4-FFF2-40B4-BE49-F238E27FC236}">
                <a16:creationId xmlns:a16="http://schemas.microsoft.com/office/drawing/2014/main" xmlns="" id="{F4F2D1EF-692F-49A1-B0CF-85C3BFCDBF5C}"/>
              </a:ext>
            </a:extLst>
          </p:cNvPr>
          <p:cNvPicPr/>
          <p:nvPr/>
        </p:nvPicPr>
        <p:blipFill>
          <a:blip r:embed="rId4" cstate="print"/>
          <a:stretch>
            <a:fillRect/>
          </a:stretch>
        </p:blipFill>
        <p:spPr>
          <a:xfrm>
            <a:off x="5903190" y="1504366"/>
            <a:ext cx="4885055" cy="3021330"/>
          </a:xfrm>
          <a:prstGeom prst="rect">
            <a:avLst/>
          </a:prstGeom>
        </p:spPr>
      </p:pic>
    </p:spTree>
    <p:extLst>
      <p:ext uri="{BB962C8B-B14F-4D97-AF65-F5344CB8AC3E}">
        <p14:creationId xmlns:p14="http://schemas.microsoft.com/office/powerpoint/2010/main" xmlns="" val="338662114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52238" y="399474"/>
            <a:ext cx="9630833" cy="588433"/>
          </a:xfrm>
        </p:spPr>
        <p:txBody>
          <a:bodyPr>
            <a:noAutofit/>
          </a:bodyPr>
          <a:lstStyle/>
          <a:p>
            <a:pPr algn="just">
              <a:lnSpc>
                <a:spcPct val="100000"/>
              </a:lnSpc>
              <a:spcBef>
                <a:spcPts val="0"/>
              </a:spcBef>
              <a:spcAft>
                <a:spcPts val="0"/>
              </a:spcAft>
            </a:pPr>
            <a:r>
              <a:rPr lang="ru-RU" sz="2200" dirty="0">
                <a:latin typeface="Times New Roman" panose="02020603050405020304" pitchFamily="18" charset="0"/>
                <a:ea typeface="Calibri" panose="020F0502020204030204" pitchFamily="34" charset="0"/>
                <a:cs typeface="Arial" panose="020B0604020202020204" pitchFamily="34" charset="0"/>
              </a:rPr>
              <a:t>Структура направляющих организаций по экономическому положению по выпускникам 2017/18 учебного года</a:t>
            </a:r>
            <a:endParaRPr lang="ru-RU" sz="2200" dirty="0">
              <a:latin typeface="Calibri" panose="020F0502020204030204" pitchFamily="34" charset="0"/>
              <a:ea typeface="Calibri" panose="020F0502020204030204" pitchFamily="34" charset="0"/>
              <a:cs typeface="Arial" panose="020B0604020202020204" pitchFamily="34" charset="0"/>
            </a:endParaRPr>
          </a:p>
          <a:p>
            <a:pPr>
              <a:lnSpc>
                <a:spcPct val="100000"/>
              </a:lnSpc>
              <a:spcBef>
                <a:spcPts val="0"/>
              </a:spcBef>
            </a:pPr>
            <a:endParaRPr lang="ru-RU" sz="2200" dirty="0"/>
          </a:p>
        </p:txBody>
      </p:sp>
      <p:graphicFrame>
        <p:nvGraphicFramePr>
          <p:cNvPr id="4" name="Таблица 3"/>
          <p:cNvGraphicFramePr>
            <a:graphicFrameLocks noGrp="1"/>
          </p:cNvGraphicFramePr>
          <p:nvPr>
            <p:extLst>
              <p:ext uri="{D42A27DB-BD31-4B8C-83A1-F6EECF244321}">
                <p14:modId xmlns:p14="http://schemas.microsoft.com/office/powerpoint/2010/main" xmlns="" val="2077055482"/>
              </p:ext>
            </p:extLst>
          </p:nvPr>
        </p:nvGraphicFramePr>
        <p:xfrm>
          <a:off x="793059" y="1289770"/>
          <a:ext cx="7304020" cy="3291840"/>
        </p:xfrm>
        <a:graphic>
          <a:graphicData uri="http://schemas.openxmlformats.org/drawingml/2006/table">
            <a:tbl>
              <a:tblPr firstRow="1" firstCol="1" bandRow="1">
                <a:tableStyleId>{8799B23B-EC83-4686-B30A-512413B5E67A}</a:tableStyleId>
              </a:tblPr>
              <a:tblGrid>
                <a:gridCol w="2462409">
                  <a:extLst>
                    <a:ext uri="{9D8B030D-6E8A-4147-A177-3AD203B41FA5}">
                      <a16:colId xmlns:a16="http://schemas.microsoft.com/office/drawing/2014/main" xmlns="" val="2975021008"/>
                    </a:ext>
                  </a:extLst>
                </a:gridCol>
                <a:gridCol w="2654377">
                  <a:extLst>
                    <a:ext uri="{9D8B030D-6E8A-4147-A177-3AD203B41FA5}">
                      <a16:colId xmlns:a16="http://schemas.microsoft.com/office/drawing/2014/main" xmlns="" val="2933713058"/>
                    </a:ext>
                  </a:extLst>
                </a:gridCol>
                <a:gridCol w="2187234">
                  <a:extLst>
                    <a:ext uri="{9D8B030D-6E8A-4147-A177-3AD203B41FA5}">
                      <a16:colId xmlns:a16="http://schemas.microsoft.com/office/drawing/2014/main" xmlns="" val="961029308"/>
                    </a:ext>
                  </a:extLst>
                </a:gridCol>
              </a:tblGrid>
              <a:tr h="1731693">
                <a:tc>
                  <a:txBody>
                    <a:bodyPr/>
                    <a:lstStyle/>
                    <a:p>
                      <a:pPr indent="0" algn="ctr">
                        <a:spcAft>
                          <a:spcPts val="0"/>
                        </a:spcAft>
                      </a:pPr>
                      <a:r>
                        <a:rPr lang="ru-RU" sz="1800" dirty="0">
                          <a:effectLst/>
                          <a:latin typeface="Times New Roman" panose="02020603050405020304" pitchFamily="18" charset="0"/>
                          <a:cs typeface="Times New Roman" panose="02020603050405020304" pitchFamily="18" charset="0"/>
                        </a:rPr>
                        <a:t>Характеристика экономического положения направляющей организации</a:t>
                      </a:r>
                      <a:r>
                        <a:rPr lang="ru-RU" sz="1800" dirty="0">
                          <a:solidFill>
                            <a:srgbClr val="FF0000"/>
                          </a:solidFill>
                          <a:effectLst/>
                          <a:latin typeface="Times New Roman" panose="02020603050405020304" pitchFamily="18" charset="0"/>
                          <a:cs typeface="Times New Roman" panose="02020603050405020304" pitchFamily="18" charset="0"/>
                        </a:rPr>
                        <a:t>*</a:t>
                      </a:r>
                      <a:endParaRPr lang="ru-RU"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spcAft>
                          <a:spcPts val="0"/>
                        </a:spcAft>
                      </a:pPr>
                      <a:r>
                        <a:rPr lang="ru-RU" sz="1800" dirty="0">
                          <a:effectLst/>
                          <a:latin typeface="Times New Roman" panose="02020603050405020304" pitchFamily="18" charset="0"/>
                          <a:cs typeface="Times New Roman" panose="02020603050405020304" pitchFamily="18" charset="0"/>
                        </a:rPr>
                        <a:t>Доля участников Программы, давших данную характеристику экономическому положению направляющей организации</a:t>
                      </a:r>
                      <a:endParaRPr lang="ru-R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spcAft>
                          <a:spcPts val="0"/>
                        </a:spcAft>
                      </a:pPr>
                      <a:r>
                        <a:rPr lang="ru-RU" sz="1800" b="1" kern="1200" dirty="0">
                          <a:solidFill>
                            <a:schemeClr val="tx1"/>
                          </a:solidFill>
                          <a:effectLst/>
                          <a:latin typeface="Times New Roman" panose="02020603050405020304" pitchFamily="18" charset="0"/>
                          <a:ea typeface="+mn-ea"/>
                          <a:cs typeface="Times New Roman" panose="02020603050405020304" pitchFamily="18" charset="0"/>
                        </a:rPr>
                        <a:t>Доля участников Программы, давших данную характеристику экономическому положению организациям, направившим 3 и более специалистов</a:t>
                      </a:r>
                      <a:endParaRPr lang="ru-R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642018183"/>
                  </a:ext>
                </a:extLst>
              </a:tr>
              <a:tr h="247385">
                <a:tc>
                  <a:txBody>
                    <a:bodyPr/>
                    <a:lstStyle/>
                    <a:p>
                      <a:pPr indent="228600" algn="ctr">
                        <a:spcAft>
                          <a:spcPts val="0"/>
                        </a:spcAft>
                      </a:pPr>
                      <a:r>
                        <a:rPr lang="ru-RU" sz="1800" dirty="0">
                          <a:effectLst/>
                          <a:latin typeface="Times New Roman" panose="02020603050405020304" pitchFamily="18" charset="0"/>
                          <a:cs typeface="Times New Roman" panose="02020603050405020304" pitchFamily="18" charset="0"/>
                        </a:rPr>
                        <a:t>устойчивое</a:t>
                      </a:r>
                      <a:endParaRPr lang="ru-R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spcAft>
                          <a:spcPts val="0"/>
                        </a:spcAft>
                      </a:pPr>
                      <a:r>
                        <a:rPr lang="ru-RU" sz="1800" dirty="0">
                          <a:effectLst/>
                          <a:latin typeface="Times New Roman" panose="02020603050405020304" pitchFamily="18" charset="0"/>
                          <a:cs typeface="Times New Roman" panose="02020603050405020304" pitchFamily="18" charset="0"/>
                        </a:rPr>
                        <a:t>85,3%</a:t>
                      </a:r>
                      <a:endParaRPr lang="ru-R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spcAft>
                          <a:spcPts val="0"/>
                        </a:spcAft>
                      </a:pPr>
                      <a:r>
                        <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100%</a:t>
                      </a:r>
                    </a:p>
                  </a:txBody>
                  <a:tcPr marL="68580" marR="68580" marT="0" marB="0"/>
                </a:tc>
                <a:extLst>
                  <a:ext uri="{0D108BD9-81ED-4DB2-BD59-A6C34878D82A}">
                    <a16:rowId xmlns:a16="http://schemas.microsoft.com/office/drawing/2014/main" xmlns="" val="2087390182"/>
                  </a:ext>
                </a:extLst>
              </a:tr>
              <a:tr h="247385">
                <a:tc>
                  <a:txBody>
                    <a:bodyPr/>
                    <a:lstStyle/>
                    <a:p>
                      <a:pPr indent="228600" algn="ctr">
                        <a:spcAft>
                          <a:spcPts val="0"/>
                        </a:spcAft>
                      </a:pPr>
                      <a:r>
                        <a:rPr lang="ru-RU" sz="1800">
                          <a:effectLst/>
                          <a:latin typeface="Times New Roman" panose="02020603050405020304" pitchFamily="18" charset="0"/>
                          <a:cs typeface="Times New Roman" panose="02020603050405020304" pitchFamily="18" charset="0"/>
                        </a:rPr>
                        <a:t>неустойчивое</a:t>
                      </a:r>
                      <a:endParaRPr lang="ru-RU"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spcAft>
                          <a:spcPts val="0"/>
                        </a:spcAft>
                      </a:pPr>
                      <a:r>
                        <a:rPr lang="ru-RU" sz="1800" dirty="0">
                          <a:effectLst/>
                          <a:latin typeface="Times New Roman" panose="02020603050405020304" pitchFamily="18" charset="0"/>
                          <a:cs typeface="Times New Roman" panose="02020603050405020304" pitchFamily="18" charset="0"/>
                        </a:rPr>
                        <a:t>12,8%</a:t>
                      </a:r>
                      <a:endParaRPr lang="ru-R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spcAft>
                          <a:spcPts val="0"/>
                        </a:spcAft>
                      </a:pPr>
                      <a:r>
                        <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xmlns="" val="706637905"/>
                  </a:ext>
                </a:extLst>
              </a:tr>
              <a:tr h="247385">
                <a:tc>
                  <a:txBody>
                    <a:bodyPr/>
                    <a:lstStyle/>
                    <a:p>
                      <a:pPr indent="228600" algn="ctr">
                        <a:spcAft>
                          <a:spcPts val="0"/>
                        </a:spcAft>
                      </a:pPr>
                      <a:r>
                        <a:rPr lang="ru-RU" sz="1800">
                          <a:effectLst/>
                          <a:latin typeface="Times New Roman" panose="02020603050405020304" pitchFamily="18" charset="0"/>
                          <a:cs typeface="Times New Roman" panose="02020603050405020304" pitchFamily="18" charset="0"/>
                        </a:rPr>
                        <a:t>кризисное</a:t>
                      </a:r>
                      <a:endParaRPr lang="ru-RU" sz="180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spcAft>
                          <a:spcPts val="0"/>
                        </a:spcAft>
                      </a:pPr>
                      <a:r>
                        <a:rPr lang="ru-RU" sz="1800" dirty="0">
                          <a:effectLst/>
                          <a:latin typeface="Times New Roman" panose="02020603050405020304" pitchFamily="18" charset="0"/>
                          <a:cs typeface="Times New Roman" panose="02020603050405020304" pitchFamily="18" charset="0"/>
                        </a:rPr>
                        <a:t>1,9%</a:t>
                      </a:r>
                      <a:endParaRPr lang="ru-RU"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spcAft>
                          <a:spcPts val="0"/>
                        </a:spcAft>
                      </a:pPr>
                      <a:r>
                        <a:rPr lang="ru-RU"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xmlns="" val="1992933418"/>
                  </a:ext>
                </a:extLst>
              </a:tr>
            </a:tbl>
          </a:graphicData>
        </a:graphic>
      </p:graphicFrame>
      <p:sp>
        <p:nvSpPr>
          <p:cNvPr id="5" name="TextBox 4"/>
          <p:cNvSpPr txBox="1"/>
          <p:nvPr/>
        </p:nvSpPr>
        <p:spPr>
          <a:xfrm>
            <a:off x="8249596" y="1961389"/>
            <a:ext cx="3486495" cy="2585323"/>
          </a:xfrm>
          <a:prstGeom prst="rect">
            <a:avLst/>
          </a:prstGeom>
          <a:noFill/>
        </p:spPr>
        <p:txBody>
          <a:bodyPr wrap="square" rtlCol="0">
            <a:spAutoFit/>
          </a:bodyPr>
          <a:lstStyle/>
          <a:p>
            <a:pPr algn="ctr"/>
            <a:r>
              <a:rPr lang="ru-RU" dirty="0">
                <a:latin typeface="Times New Roman" panose="02020603050405020304" pitchFamily="18" charset="0"/>
                <a:ea typeface="Calibri" panose="020F0502020204030204" pitchFamily="34" charset="0"/>
              </a:rPr>
              <a:t>Наибольшую долю среди направляющих организаций составляют компании с </a:t>
            </a:r>
            <a:r>
              <a:rPr lang="ru-RU" i="1" dirty="0">
                <a:latin typeface="Times New Roman" panose="02020603050405020304" pitchFamily="18" charset="0"/>
                <a:ea typeface="Calibri" panose="020F0502020204030204" pitchFamily="34" charset="0"/>
              </a:rPr>
              <a:t>устойчивым экономическим положением</a:t>
            </a:r>
            <a:r>
              <a:rPr lang="ru-RU" dirty="0">
                <a:latin typeface="Times New Roman" panose="02020603050405020304" pitchFamily="18" charset="0"/>
                <a:ea typeface="Calibri" panose="020F0502020204030204" pitchFamily="34" charset="0"/>
              </a:rPr>
              <a:t>, при этом в кризисном положении находится менее 2% направляющих организаций. </a:t>
            </a:r>
          </a:p>
          <a:p>
            <a:pPr algn="ctr"/>
            <a:endParaRPr lang="ru-RU" dirty="0"/>
          </a:p>
        </p:txBody>
      </p:sp>
      <p:sp>
        <p:nvSpPr>
          <p:cNvPr id="6" name="TextBox 5"/>
          <p:cNvSpPr txBox="1"/>
          <p:nvPr/>
        </p:nvSpPr>
        <p:spPr>
          <a:xfrm>
            <a:off x="793059" y="4470292"/>
            <a:ext cx="6323358" cy="2031325"/>
          </a:xfrm>
          <a:prstGeom prst="rect">
            <a:avLst/>
          </a:prstGeom>
          <a:noFill/>
        </p:spPr>
        <p:txBody>
          <a:bodyPr wrap="square" rtlCol="0">
            <a:spAutoFit/>
          </a:bodyPr>
          <a:lstStyle/>
          <a:p>
            <a:r>
              <a:rPr lang="ru-RU" dirty="0">
                <a:solidFill>
                  <a:srgbClr val="FF0000"/>
                </a:solidFill>
                <a:latin typeface="Times New Roman" panose="02020603050405020304" pitchFamily="18" charset="0"/>
                <a:ea typeface="Calibri" panose="020F0502020204030204" pitchFamily="34" charset="0"/>
              </a:rPr>
              <a:t>*</a:t>
            </a:r>
            <a:r>
              <a:rPr lang="ru-RU" i="1" dirty="0">
                <a:latin typeface="Times New Roman" panose="02020603050405020304" pitchFamily="18" charset="0"/>
                <a:ea typeface="Calibri" panose="020F0502020204030204" pitchFamily="34" charset="0"/>
              </a:rPr>
              <a:t>Основные проблемы направляющих организаций, по оценкам участников программы:</a:t>
            </a:r>
          </a:p>
          <a:p>
            <a:pPr marL="285750" indent="-285750">
              <a:buFont typeface="Wingdings" panose="05000000000000000000" pitchFamily="2" charset="2"/>
              <a:buChar char="ü"/>
            </a:pPr>
            <a:r>
              <a:rPr lang="ru-RU" i="1" dirty="0">
                <a:latin typeface="Times New Roman" panose="02020603050405020304" pitchFamily="18" charset="0"/>
                <a:ea typeface="Calibri" panose="020F0502020204030204" pitchFamily="34" charset="0"/>
              </a:rPr>
              <a:t>неустойчивое финансовое положение, </a:t>
            </a:r>
          </a:p>
          <a:p>
            <a:pPr marL="285750" indent="-285750">
              <a:buFont typeface="Wingdings" panose="05000000000000000000" pitchFamily="2" charset="2"/>
              <a:buChar char="ü"/>
            </a:pPr>
            <a:r>
              <a:rPr lang="ru-RU" i="1" dirty="0">
                <a:latin typeface="Times New Roman" panose="02020603050405020304" pitchFamily="18" charset="0"/>
                <a:ea typeface="Calibri" panose="020F0502020204030204" pitchFamily="34" charset="0"/>
              </a:rPr>
              <a:t>недостаточные темпы роста выручки, </a:t>
            </a:r>
          </a:p>
          <a:p>
            <a:pPr marL="285750" indent="-285750">
              <a:buFont typeface="Wingdings" panose="05000000000000000000" pitchFamily="2" charset="2"/>
              <a:buChar char="ü"/>
            </a:pPr>
            <a:r>
              <a:rPr lang="ru-RU" i="1" dirty="0">
                <a:latin typeface="Times New Roman" panose="02020603050405020304" pitchFamily="18" charset="0"/>
                <a:ea typeface="Calibri" panose="020F0502020204030204" pitchFamily="34" charset="0"/>
              </a:rPr>
              <a:t>высокая кредиторская и дебиторская задолженность, </a:t>
            </a:r>
          </a:p>
          <a:p>
            <a:pPr marL="285750" indent="-285750">
              <a:buFont typeface="Wingdings" panose="05000000000000000000" pitchFamily="2" charset="2"/>
              <a:buChar char="ü"/>
            </a:pPr>
            <a:r>
              <a:rPr lang="ru-RU" i="1" dirty="0">
                <a:latin typeface="Times New Roman" panose="02020603050405020304" pitchFamily="18" charset="0"/>
                <a:ea typeface="Calibri" panose="020F0502020204030204" pitchFamily="34" charset="0"/>
              </a:rPr>
              <a:t>сужение рынка, </a:t>
            </a:r>
          </a:p>
          <a:p>
            <a:pPr marL="285750" indent="-285750">
              <a:buFont typeface="Wingdings" panose="05000000000000000000" pitchFamily="2" charset="2"/>
              <a:buChar char="ü"/>
            </a:pPr>
            <a:r>
              <a:rPr lang="ru-RU" i="1" dirty="0">
                <a:latin typeface="Times New Roman" panose="02020603050405020304" pitchFamily="18" charset="0"/>
                <a:ea typeface="Calibri" panose="020F0502020204030204" pitchFamily="34" charset="0"/>
              </a:rPr>
              <a:t>отсутствие индексации заработной платы. </a:t>
            </a:r>
            <a:endParaRPr lang="ru-RU" i="1" dirty="0"/>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88402954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52237" y="332972"/>
            <a:ext cx="9630833" cy="588433"/>
          </a:xfrm>
        </p:spPr>
        <p:txBody>
          <a:bodyPr>
            <a:noAutofit/>
          </a:bodyPr>
          <a:lstStyle/>
          <a:p>
            <a:pPr>
              <a:lnSpc>
                <a:spcPct val="120000"/>
              </a:lnSpc>
              <a:spcBef>
                <a:spcPts val="0"/>
              </a:spcBef>
            </a:pPr>
            <a:r>
              <a:rPr lang="ru-RU" sz="2000" dirty="0">
                <a:latin typeface="Times New Roman" panose="02020603050405020304" pitchFamily="18" charset="0"/>
                <a:ea typeface="Calibri" panose="020F0502020204030204" pitchFamily="34" charset="0"/>
              </a:rPr>
              <a:t>Характеристика положительных эффектов для направляющих организаций от направления сотрудников на обучение по Программе в 2017/18 учебном году</a:t>
            </a:r>
            <a:endParaRPr lang="ru-RU" sz="2000" dirty="0"/>
          </a:p>
        </p:txBody>
      </p:sp>
      <p:graphicFrame>
        <p:nvGraphicFramePr>
          <p:cNvPr id="4" name="Таблица 3"/>
          <p:cNvGraphicFramePr>
            <a:graphicFrameLocks noGrp="1"/>
          </p:cNvGraphicFramePr>
          <p:nvPr>
            <p:extLst>
              <p:ext uri="{D42A27DB-BD31-4B8C-83A1-F6EECF244321}">
                <p14:modId xmlns:p14="http://schemas.microsoft.com/office/powerpoint/2010/main" xmlns="" val="1292961920"/>
              </p:ext>
            </p:extLst>
          </p:nvPr>
        </p:nvGraphicFramePr>
        <p:xfrm>
          <a:off x="571771" y="1274557"/>
          <a:ext cx="8028890" cy="5229594"/>
        </p:xfrm>
        <a:graphic>
          <a:graphicData uri="http://schemas.openxmlformats.org/drawingml/2006/table">
            <a:tbl>
              <a:tblPr firstRow="1" firstCol="1" bandRow="1">
                <a:tableStyleId>{8799B23B-EC83-4686-B30A-512413B5E67A}</a:tableStyleId>
              </a:tblPr>
              <a:tblGrid>
                <a:gridCol w="3196994">
                  <a:extLst>
                    <a:ext uri="{9D8B030D-6E8A-4147-A177-3AD203B41FA5}">
                      <a16:colId xmlns:a16="http://schemas.microsoft.com/office/drawing/2014/main" xmlns="" val="315940548"/>
                    </a:ext>
                  </a:extLst>
                </a:gridCol>
                <a:gridCol w="2415948">
                  <a:extLst>
                    <a:ext uri="{9D8B030D-6E8A-4147-A177-3AD203B41FA5}">
                      <a16:colId xmlns:a16="http://schemas.microsoft.com/office/drawing/2014/main" xmlns="" val="981737728"/>
                    </a:ext>
                  </a:extLst>
                </a:gridCol>
                <a:gridCol w="2415948">
                  <a:extLst>
                    <a:ext uri="{9D8B030D-6E8A-4147-A177-3AD203B41FA5}">
                      <a16:colId xmlns:a16="http://schemas.microsoft.com/office/drawing/2014/main" xmlns="" val="1954559754"/>
                    </a:ext>
                  </a:extLst>
                </a:gridCol>
              </a:tblGrid>
              <a:tr h="1295573">
                <a:tc>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Наименование положительного эффекта</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Доля участников Программы, указавших достижение данного эффекта</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Доля участников Программы, указавших достижение данного эффекта для организаций, направивших 3 и более специалистов</a:t>
                      </a:r>
                    </a:p>
                  </a:txBody>
                  <a:tcPr marL="68580" marR="68580" marT="0" marB="0"/>
                </a:tc>
                <a:extLst>
                  <a:ext uri="{0D108BD9-81ED-4DB2-BD59-A6C34878D82A}">
                    <a16:rowId xmlns:a16="http://schemas.microsoft.com/office/drawing/2014/main" xmlns="" val="349650384"/>
                  </a:ext>
                </a:extLst>
              </a:tr>
              <a:tr h="358111">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Оптимизировали бизнес-процессы</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a:effectLst/>
                          <a:latin typeface="Times New Roman" panose="02020603050405020304" pitchFamily="18" charset="0"/>
                          <a:cs typeface="Times New Roman" panose="02020603050405020304" pitchFamily="18" charset="0"/>
                        </a:rPr>
                        <a:t>36,2%</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48,5%</a:t>
                      </a:r>
                    </a:p>
                  </a:txBody>
                  <a:tcPr marL="68580" marR="68580" marT="0" marB="0"/>
                </a:tc>
                <a:extLst>
                  <a:ext uri="{0D108BD9-81ED-4DB2-BD59-A6C34878D82A}">
                    <a16:rowId xmlns:a16="http://schemas.microsoft.com/office/drawing/2014/main" xmlns="" val="4143992391"/>
                  </a:ext>
                </a:extLst>
              </a:tr>
              <a:tr h="578474">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Внедрили новые технологии и (или) оборудование</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a:effectLst/>
                          <a:latin typeface="Times New Roman" panose="02020603050405020304" pitchFamily="18" charset="0"/>
                          <a:cs typeface="Times New Roman" panose="02020603050405020304" pitchFamily="18" charset="0"/>
                        </a:rPr>
                        <a:t>19,8%</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32,7%</a:t>
                      </a:r>
                    </a:p>
                  </a:txBody>
                  <a:tcPr marL="68580" marR="68580" marT="0" marB="0"/>
                </a:tc>
                <a:extLst>
                  <a:ext uri="{0D108BD9-81ED-4DB2-BD59-A6C34878D82A}">
                    <a16:rowId xmlns:a16="http://schemas.microsoft.com/office/drawing/2014/main" xmlns="" val="2058550489"/>
                  </a:ext>
                </a:extLst>
              </a:tr>
              <a:tr h="385649">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Создали новые продукты</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a:effectLst/>
                          <a:latin typeface="Times New Roman" panose="02020603050405020304" pitchFamily="18" charset="0"/>
                          <a:cs typeface="Times New Roman" panose="02020603050405020304" pitchFamily="18" charset="0"/>
                        </a:rPr>
                        <a:t>19,0%</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23,0%</a:t>
                      </a:r>
                    </a:p>
                  </a:txBody>
                  <a:tcPr marL="68580" marR="68580" marT="0" marB="0"/>
                </a:tc>
                <a:extLst>
                  <a:ext uri="{0D108BD9-81ED-4DB2-BD59-A6C34878D82A}">
                    <a16:rowId xmlns:a16="http://schemas.microsoft.com/office/drawing/2014/main" xmlns="" val="3352130172"/>
                  </a:ext>
                </a:extLst>
              </a:tr>
              <a:tr h="532281">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Увеличили реализацию продукции (объем оказанных услуг)</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cs typeface="Times New Roman" panose="02020603050405020304" pitchFamily="18" charset="0"/>
                        </a:rPr>
                        <a:t>11,2%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11,2%</a:t>
                      </a:r>
                    </a:p>
                  </a:txBody>
                  <a:tcPr marL="68580" marR="68580" marT="0" marB="0"/>
                </a:tc>
                <a:extLst>
                  <a:ext uri="{0D108BD9-81ED-4DB2-BD59-A6C34878D82A}">
                    <a16:rowId xmlns:a16="http://schemas.microsoft.com/office/drawing/2014/main" xmlns="" val="1984449530"/>
                  </a:ext>
                </a:extLst>
              </a:tr>
              <a:tr h="259115">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Другие результаты</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cs typeface="Times New Roman" panose="02020603050405020304" pitchFamily="18" charset="0"/>
                        </a:rPr>
                        <a:t>10,3%</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19,9%</a:t>
                      </a:r>
                    </a:p>
                  </a:txBody>
                  <a:tcPr marL="68580" marR="68580" marT="0" marB="0"/>
                </a:tc>
                <a:extLst>
                  <a:ext uri="{0D108BD9-81ED-4DB2-BD59-A6C34878D82A}">
                    <a16:rowId xmlns:a16="http://schemas.microsoft.com/office/drawing/2014/main" xmlns="" val="1051402159"/>
                  </a:ext>
                </a:extLst>
              </a:tr>
              <a:tr h="518229">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Вышли на новый рынок (сегмент рынка)</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a:effectLst/>
                          <a:latin typeface="Times New Roman" panose="02020603050405020304" pitchFamily="18" charset="0"/>
                          <a:cs typeface="Times New Roman" panose="02020603050405020304" pitchFamily="18" charset="0"/>
                        </a:rPr>
                        <a:t>9,5%</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xmlns="" val="2500673952"/>
                  </a:ext>
                </a:extLst>
              </a:tr>
              <a:tr h="357421">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Создали новые рабочие места</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a:effectLst/>
                          <a:latin typeface="Times New Roman" panose="02020603050405020304" pitchFamily="18" charset="0"/>
                          <a:cs typeface="Times New Roman" panose="02020603050405020304" pitchFamily="18" charset="0"/>
                        </a:rPr>
                        <a:t>7,8%</a:t>
                      </a:r>
                      <a:endParaRPr lang="ru-RU"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8,7%</a:t>
                      </a:r>
                    </a:p>
                  </a:txBody>
                  <a:tcPr marL="68580" marR="68580" marT="0" marB="0"/>
                </a:tc>
                <a:extLst>
                  <a:ext uri="{0D108BD9-81ED-4DB2-BD59-A6C34878D82A}">
                    <a16:rowId xmlns:a16="http://schemas.microsoft.com/office/drawing/2014/main" xmlns="" val="2374033971"/>
                  </a:ext>
                </a:extLst>
              </a:tr>
              <a:tr h="518229">
                <a:tc>
                  <a:txBody>
                    <a:bodyPr/>
                    <a:lstStyle/>
                    <a:p>
                      <a:pPr indent="0" algn="l">
                        <a:lnSpc>
                          <a:spcPct val="100000"/>
                        </a:lnSpc>
                        <a:spcAft>
                          <a:spcPts val="0"/>
                        </a:spcAft>
                      </a:pPr>
                      <a:r>
                        <a:rPr lang="ru-RU" sz="1600" b="0" dirty="0">
                          <a:effectLst/>
                          <a:latin typeface="Times New Roman" panose="02020603050405020304" pitchFamily="18" charset="0"/>
                          <a:cs typeface="Times New Roman" panose="02020603050405020304" pitchFamily="18" charset="0"/>
                        </a:rPr>
                        <a:t>Привлекли российские инвестиции</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cs typeface="Times New Roman" panose="02020603050405020304" pitchFamily="18" charset="0"/>
                        </a:rPr>
                        <a:t>2,6%</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xmlns="" val="3947584749"/>
                  </a:ext>
                </a:extLst>
              </a:tr>
            </a:tbl>
          </a:graphicData>
        </a:graphic>
      </p:graphicFrame>
      <p:sp>
        <p:nvSpPr>
          <p:cNvPr id="5" name="TextBox 4"/>
          <p:cNvSpPr txBox="1"/>
          <p:nvPr/>
        </p:nvSpPr>
        <p:spPr>
          <a:xfrm>
            <a:off x="8600661" y="1682043"/>
            <a:ext cx="3203773" cy="4770537"/>
          </a:xfrm>
          <a:prstGeom prst="rect">
            <a:avLst/>
          </a:prstGeom>
          <a:noFill/>
        </p:spPr>
        <p:txBody>
          <a:bodyPr wrap="square" rtlCol="0">
            <a:spAutoFit/>
          </a:bodyPr>
          <a:lstStyle/>
          <a:p>
            <a:pPr algn="ctr"/>
            <a:r>
              <a:rPr lang="ru-RU" sz="1600" dirty="0">
                <a:ea typeface="Calibri" panose="020F0502020204030204" pitchFamily="34" charset="0"/>
              </a:rPr>
              <a:t>В наибольшей степени направление сотрудников на обучение по Программе способствовало оптимизации бизнес-процессов, внедрение новых технологий (оборудования) и созданию новых продуктов, в наименьшей степени – привлечению инвестиций, при этом факт привлечения иностранных инвестиций не отметил ни один из респондентов</a:t>
            </a:r>
            <a:r>
              <a:rPr lang="ru-RU" sz="1600" dirty="0">
                <a:latin typeface="Times New Roman" panose="02020603050405020304" pitchFamily="18" charset="0"/>
                <a:ea typeface="Calibri" panose="020F0502020204030204" pitchFamily="34" charset="0"/>
              </a:rPr>
              <a:t>.</a:t>
            </a:r>
          </a:p>
          <a:p>
            <a:pPr algn="ctr"/>
            <a:r>
              <a:rPr lang="ru-RU" sz="1600" dirty="0"/>
              <a:t>Следует отметить, что по оценке участников Программы, эффект для организаций, направивших 3 и более специалистов, по различным показателям выше, чем в среднем по всем организациям.</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05315863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lstStyle/>
          <a:p>
            <a:r>
              <a:rPr lang="ru-RU" dirty="0">
                <a:latin typeface="Times New Roman" panose="02020603050405020304" pitchFamily="18" charset="0"/>
                <a:cs typeface="Times New Roman" panose="02020603050405020304" pitchFamily="18" charset="0"/>
              </a:rPr>
              <a:t>Рекомендации и предложения</a:t>
            </a:r>
          </a:p>
        </p:txBody>
      </p:sp>
      <p:graphicFrame>
        <p:nvGraphicFramePr>
          <p:cNvPr id="5" name="Таблица 4"/>
          <p:cNvGraphicFramePr>
            <a:graphicFrameLocks noGrp="1"/>
          </p:cNvGraphicFramePr>
          <p:nvPr>
            <p:extLst>
              <p:ext uri="{D42A27DB-BD31-4B8C-83A1-F6EECF244321}">
                <p14:modId xmlns:p14="http://schemas.microsoft.com/office/powerpoint/2010/main" xmlns="" val="3316209857"/>
              </p:ext>
            </p:extLst>
          </p:nvPr>
        </p:nvGraphicFramePr>
        <p:xfrm>
          <a:off x="324196" y="1361904"/>
          <a:ext cx="10166466" cy="4150999"/>
        </p:xfrm>
        <a:graphic>
          <a:graphicData uri="http://schemas.openxmlformats.org/drawingml/2006/table">
            <a:tbl>
              <a:tblPr firstRow="1" bandRow="1">
                <a:tableStyleId>{69CF1AB2-1976-4502-BF36-3FF5EA218861}</a:tableStyleId>
              </a:tblPr>
              <a:tblGrid>
                <a:gridCol w="384385">
                  <a:extLst>
                    <a:ext uri="{9D8B030D-6E8A-4147-A177-3AD203B41FA5}">
                      <a16:colId xmlns:a16="http://schemas.microsoft.com/office/drawing/2014/main" xmlns="" val="2103839850"/>
                    </a:ext>
                  </a:extLst>
                </a:gridCol>
                <a:gridCol w="9782081">
                  <a:extLst>
                    <a:ext uri="{9D8B030D-6E8A-4147-A177-3AD203B41FA5}">
                      <a16:colId xmlns:a16="http://schemas.microsoft.com/office/drawing/2014/main" xmlns="" val="2472031561"/>
                    </a:ext>
                  </a:extLst>
                </a:gridCol>
              </a:tblGrid>
              <a:tr h="1135750">
                <a:tc>
                  <a:txBody>
                    <a:bodyPr/>
                    <a:lstStyle/>
                    <a:p>
                      <a:pPr marL="0" indent="0">
                        <a:lnSpc>
                          <a:spcPct val="100000"/>
                        </a:lnSpc>
                        <a:buFontTx/>
                        <a:buNone/>
                      </a:pPr>
                      <a:r>
                        <a:rPr lang="en-US" sz="1600" b="1" dirty="0">
                          <a:latin typeface="Times New Roman" panose="02020603050405020304" pitchFamily="18" charset="0"/>
                          <a:cs typeface="Times New Roman" panose="02020603050405020304" pitchFamily="18" charset="0"/>
                        </a:rPr>
                        <a:t>1.</a:t>
                      </a:r>
                      <a:endParaRPr lang="ru-RU" sz="1600" b="1" dirty="0">
                        <a:latin typeface="Times New Roman" panose="02020603050405020304" pitchFamily="18" charset="0"/>
                        <a:cs typeface="Times New Roman" panose="02020603050405020304" pitchFamily="18" charset="0"/>
                      </a:endParaRPr>
                    </a:p>
                  </a:txBody>
                  <a:tcPr/>
                </a:tc>
                <a:tc>
                  <a:txBody>
                    <a:bodyPr/>
                    <a:lstStyle/>
                    <a:p>
                      <a:pPr marL="0" marR="0" lvl="0" indent="0" algn="just" defTabSz="914377" rtl="0" eaLnBrk="1" fontAlgn="auto" latinLnBrk="0" hangingPunct="1">
                        <a:lnSpc>
                          <a:spcPct val="100000"/>
                        </a:lnSpc>
                        <a:spcBef>
                          <a:spcPts val="0"/>
                        </a:spcBef>
                        <a:spcAft>
                          <a:spcPts val="0"/>
                        </a:spcAft>
                        <a:buClrTx/>
                        <a:buSzTx/>
                        <a:buFontTx/>
                        <a:buNone/>
                        <a:tabLst/>
                        <a:defRPr/>
                      </a:pPr>
                      <a:r>
                        <a:rPr lang="ru-RU" sz="1600" b="0" dirty="0">
                          <a:effectLst/>
                          <a:latin typeface="Times New Roman" panose="02020603050405020304" pitchFamily="18" charset="0"/>
                          <a:cs typeface="Times New Roman" panose="02020603050405020304" pitchFamily="18" charset="0"/>
                        </a:rPr>
                        <a:t>Обеспечить учет типологии по укрупненным группам направлений подготовки основного и дополнительного образования при продвижении образовательных программ, рассмотреть отдельный таргетинг для высокомотивированных обучающихся, имеющих несколько уровней основного образования и лояльных к концепции «образования через всю жизнь»</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44011840"/>
                  </a:ext>
                </a:extLst>
              </a:tr>
              <a:tr h="1038400">
                <a:tc>
                  <a:txBody>
                    <a:bodyPr/>
                    <a:lstStyle/>
                    <a:p>
                      <a:pPr marL="0" indent="0">
                        <a:lnSpc>
                          <a:spcPct val="100000"/>
                        </a:lnSpc>
                        <a:buFont typeface="+mj-lt"/>
                        <a:buNone/>
                      </a:pPr>
                      <a:r>
                        <a:rPr lang="en-US" sz="1600" b="1" dirty="0">
                          <a:latin typeface="Times New Roman" panose="02020603050405020304" pitchFamily="18" charset="0"/>
                          <a:cs typeface="Times New Roman" panose="02020603050405020304" pitchFamily="18" charset="0"/>
                        </a:rPr>
                        <a:t>2.</a:t>
                      </a:r>
                      <a:endParaRPr lang="ru-RU" sz="1600" b="1" dirty="0">
                        <a:latin typeface="Times New Roman" panose="02020603050405020304" pitchFamily="18" charset="0"/>
                        <a:cs typeface="Times New Roman" panose="02020603050405020304" pitchFamily="18" charset="0"/>
                      </a:endParaRPr>
                    </a:p>
                  </a:txBody>
                  <a:tcPr/>
                </a:tc>
                <a:tc>
                  <a:txBody>
                    <a:bodyPr/>
                    <a:lstStyle/>
                    <a:p>
                      <a:pPr indent="0" algn="just">
                        <a:lnSpc>
                          <a:spcPct val="100000"/>
                        </a:lnSpc>
                        <a:spcAft>
                          <a:spcPts val="0"/>
                        </a:spcAft>
                      </a:pPr>
                      <a:r>
                        <a:rPr lang="ru-RU" sz="1600" b="0" kern="1200" dirty="0">
                          <a:solidFill>
                            <a:schemeClr val="dk1"/>
                          </a:solidFill>
                          <a:effectLst/>
                          <a:latin typeface="Times New Roman" panose="02020603050405020304" pitchFamily="18" charset="0"/>
                          <a:ea typeface="+mn-ea"/>
                          <a:cs typeface="Times New Roman" panose="02020603050405020304" pitchFamily="18" charset="0"/>
                        </a:rPr>
                        <a:t>При формировании образовательных программ опираться в большей степени на достижение корпоративных, а не личных целей обучающихся с учетом высокого уровня их корпоративной лояльности, сформировать стандартизированный механизм формирования профессиональных связей и контактов в ходе обучения по Программе</a:t>
                      </a:r>
                    </a:p>
                  </a:txBody>
                  <a:tcPr marL="68580" marR="68580" marT="0" marB="0"/>
                </a:tc>
                <a:extLst>
                  <a:ext uri="{0D108BD9-81ED-4DB2-BD59-A6C34878D82A}">
                    <a16:rowId xmlns:a16="http://schemas.microsoft.com/office/drawing/2014/main" xmlns="" val="3626172300"/>
                  </a:ext>
                </a:extLst>
              </a:tr>
              <a:tr h="439227">
                <a:tc>
                  <a:txBody>
                    <a:bodyPr/>
                    <a:lstStyle/>
                    <a:p>
                      <a:pPr marL="0" indent="0">
                        <a:lnSpc>
                          <a:spcPct val="100000"/>
                        </a:lnSpc>
                        <a:buFont typeface="+mj-lt"/>
                        <a:buNone/>
                      </a:pPr>
                      <a:r>
                        <a:rPr lang="en-US" sz="1600" b="1" dirty="0">
                          <a:latin typeface="Times New Roman" panose="02020603050405020304" pitchFamily="18" charset="0"/>
                          <a:cs typeface="Times New Roman" panose="02020603050405020304" pitchFamily="18" charset="0"/>
                        </a:rPr>
                        <a:t>3.</a:t>
                      </a:r>
                      <a:endParaRPr lang="ru-RU" sz="1600" b="1" dirty="0">
                        <a:latin typeface="Times New Roman" panose="02020603050405020304" pitchFamily="18" charset="0"/>
                        <a:cs typeface="Times New Roman" panose="02020603050405020304" pitchFamily="18" charset="0"/>
                      </a:endParaRPr>
                    </a:p>
                  </a:txBody>
                  <a:tcPr/>
                </a:tc>
                <a:tc>
                  <a:txBody>
                    <a:bodyPr/>
                    <a:lstStyle/>
                    <a:p>
                      <a:pPr indent="0" algn="just">
                        <a:lnSpc>
                          <a:spcPct val="100000"/>
                        </a:lnSpc>
                        <a:spcAft>
                          <a:spcPts val="0"/>
                        </a:spcAft>
                      </a:pPr>
                      <a:r>
                        <a:rPr lang="ru-RU" sz="1600" b="0" kern="1200" dirty="0">
                          <a:solidFill>
                            <a:schemeClr val="dk1"/>
                          </a:solidFill>
                          <a:effectLst/>
                          <a:latin typeface="Times New Roman" panose="02020603050405020304" pitchFamily="18" charset="0"/>
                          <a:ea typeface="+mn-ea"/>
                          <a:cs typeface="Times New Roman" panose="02020603050405020304" pitchFamily="18" charset="0"/>
                        </a:rPr>
                        <a:t>Принять меры к увеличению доли направляющих организаций реального сектора и средних предприятий</a:t>
                      </a:r>
                    </a:p>
                  </a:txBody>
                  <a:tcPr marL="68580" marR="68580" marT="0" marB="0"/>
                </a:tc>
                <a:extLst>
                  <a:ext uri="{0D108BD9-81ED-4DB2-BD59-A6C34878D82A}">
                    <a16:rowId xmlns:a16="http://schemas.microsoft.com/office/drawing/2014/main" xmlns="" val="4011821919"/>
                  </a:ext>
                </a:extLst>
              </a:tr>
              <a:tr h="758822">
                <a:tc>
                  <a:txBody>
                    <a:bodyPr/>
                    <a:lstStyle/>
                    <a:p>
                      <a:pPr marL="0" indent="0">
                        <a:lnSpc>
                          <a:spcPct val="100000"/>
                        </a:lnSpc>
                        <a:buFontTx/>
                        <a:buNone/>
                      </a:pPr>
                      <a:r>
                        <a:rPr lang="en-US" sz="1600" b="1" dirty="0">
                          <a:latin typeface="Times New Roman" panose="02020603050405020304" pitchFamily="18" charset="0"/>
                          <a:cs typeface="Times New Roman" panose="02020603050405020304" pitchFamily="18" charset="0"/>
                        </a:rPr>
                        <a:t>4.</a:t>
                      </a:r>
                      <a:endParaRPr lang="ru-RU" sz="1600" b="1" dirty="0">
                        <a:latin typeface="Times New Roman" panose="02020603050405020304" pitchFamily="18" charset="0"/>
                        <a:cs typeface="Times New Roman" panose="02020603050405020304" pitchFamily="18" charset="0"/>
                      </a:endParaRPr>
                    </a:p>
                  </a:txBody>
                  <a:tcPr/>
                </a:tc>
                <a:tc>
                  <a:txBody>
                    <a:bodyPr/>
                    <a:lstStyle/>
                    <a:p>
                      <a:pPr indent="0" algn="just">
                        <a:lnSpc>
                          <a:spcPct val="100000"/>
                        </a:lnSpc>
                        <a:spcAft>
                          <a:spcPts val="0"/>
                        </a:spcAft>
                      </a:pPr>
                      <a:r>
                        <a:rPr lang="ru-RU" sz="1600" b="0" kern="1200" dirty="0">
                          <a:solidFill>
                            <a:schemeClr val="dk1"/>
                          </a:solidFill>
                          <a:effectLst/>
                          <a:latin typeface="Times New Roman" panose="02020603050405020304" pitchFamily="18" charset="0"/>
                          <a:ea typeface="+mn-ea"/>
                          <a:cs typeface="Times New Roman" panose="02020603050405020304" pitchFamily="18" charset="0"/>
                        </a:rPr>
                        <a:t>Проводить системную работу с крупными промышленными предприятиями в целях направления больших групп сотрудников для обучения по Программе</a:t>
                      </a:r>
                    </a:p>
                  </a:txBody>
                  <a:tcPr marL="68580" marR="68580" marT="0" marB="0"/>
                </a:tc>
                <a:extLst>
                  <a:ext uri="{0D108BD9-81ED-4DB2-BD59-A6C34878D82A}">
                    <a16:rowId xmlns:a16="http://schemas.microsoft.com/office/drawing/2014/main" xmlns="" val="875924493"/>
                  </a:ext>
                </a:extLst>
              </a:tr>
              <a:tr h="778800">
                <a:tc>
                  <a:txBody>
                    <a:bodyPr/>
                    <a:lstStyle/>
                    <a:p>
                      <a:pPr marL="0" indent="0">
                        <a:lnSpc>
                          <a:spcPct val="100000"/>
                        </a:lnSpc>
                        <a:buFontTx/>
                        <a:buNone/>
                      </a:pPr>
                      <a:r>
                        <a:rPr lang="en-US" sz="1600" b="1" dirty="0">
                          <a:latin typeface="Times New Roman" panose="02020603050405020304" pitchFamily="18" charset="0"/>
                          <a:cs typeface="Times New Roman" panose="02020603050405020304" pitchFamily="18" charset="0"/>
                        </a:rPr>
                        <a:t>5.</a:t>
                      </a:r>
                      <a:endParaRPr lang="ru-RU" sz="1600" b="1" dirty="0">
                        <a:latin typeface="Times New Roman" panose="02020603050405020304" pitchFamily="18" charset="0"/>
                        <a:cs typeface="Times New Roman" panose="02020603050405020304" pitchFamily="18" charset="0"/>
                      </a:endParaRPr>
                    </a:p>
                  </a:txBody>
                  <a:tcPr/>
                </a:tc>
                <a:tc>
                  <a:txBody>
                    <a:bodyPr/>
                    <a:lstStyle/>
                    <a:p>
                      <a:pPr indent="0" algn="just">
                        <a:lnSpc>
                          <a:spcPct val="100000"/>
                        </a:lnSpc>
                        <a:spcAft>
                          <a:spcPts val="0"/>
                        </a:spcAft>
                      </a:pPr>
                      <a:r>
                        <a:rPr lang="ru-RU" sz="1600" b="0" kern="1200" dirty="0">
                          <a:solidFill>
                            <a:schemeClr val="dk1"/>
                          </a:solidFill>
                          <a:effectLst/>
                          <a:latin typeface="Times New Roman" panose="02020603050405020304" pitchFamily="18" charset="0"/>
                          <a:ea typeface="+mn-ea"/>
                          <a:cs typeface="Times New Roman" panose="02020603050405020304" pitchFamily="18" charset="0"/>
                        </a:rPr>
                        <a:t>Повысить </a:t>
                      </a:r>
                      <a:r>
                        <a:rPr lang="ru-RU" sz="1600" b="0" kern="1200" dirty="0" err="1">
                          <a:solidFill>
                            <a:schemeClr val="dk1"/>
                          </a:solidFill>
                          <a:effectLst/>
                          <a:latin typeface="Times New Roman" panose="02020603050405020304" pitchFamily="18" charset="0"/>
                          <a:ea typeface="+mn-ea"/>
                          <a:cs typeface="Times New Roman" panose="02020603050405020304" pitchFamily="18" charset="0"/>
                        </a:rPr>
                        <a:t>практикоориентированность</a:t>
                      </a:r>
                      <a:r>
                        <a:rPr lang="ru-RU" sz="1600" b="0" kern="1200" dirty="0">
                          <a:solidFill>
                            <a:schemeClr val="dk1"/>
                          </a:solidFill>
                          <a:effectLst/>
                          <a:latin typeface="Times New Roman" panose="02020603050405020304" pitchFamily="18" charset="0"/>
                          <a:ea typeface="+mn-ea"/>
                          <a:cs typeface="Times New Roman" panose="02020603050405020304" pitchFamily="18" charset="0"/>
                        </a:rPr>
                        <a:t> реализуемых программ, избрав в качестве целевого индикатора расширение спектра возможных к получению направляющей организацией за счет применения полученных обучающимися компетенций положительных эффектов</a:t>
                      </a:r>
                    </a:p>
                  </a:txBody>
                  <a:tcPr marL="68580" marR="68580" marT="0" marB="0"/>
                </a:tc>
                <a:extLst>
                  <a:ext uri="{0D108BD9-81ED-4DB2-BD59-A6C34878D82A}">
                    <a16:rowId xmlns:a16="http://schemas.microsoft.com/office/drawing/2014/main" xmlns="" val="2708332622"/>
                  </a:ext>
                </a:extLst>
              </a:tr>
            </a:tbl>
          </a:graphicData>
        </a:graphic>
      </p:graphicFrame>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4376698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70000" lnSpcReduction="20000"/>
          </a:bodyPr>
          <a:lstStyle/>
          <a:p>
            <a:r>
              <a:rPr lang="ru-RU" dirty="0">
                <a:latin typeface="Times New Roman" panose="02020603050405020304" pitchFamily="18" charset="0"/>
                <a:cs typeface="Times New Roman" panose="02020603050405020304" pitchFamily="18" charset="0"/>
              </a:rPr>
              <a:t>2. Выпускники Программы прошлых лет, окончившие обучение 1-3 года назад</a:t>
            </a:r>
          </a:p>
        </p:txBody>
      </p:sp>
      <p:sp>
        <p:nvSpPr>
          <p:cNvPr id="3" name="Текст 2"/>
          <p:cNvSpPr>
            <a:spLocks noGrp="1"/>
          </p:cNvSpPr>
          <p:nvPr>
            <p:ph type="body" sz="quarter" idx="11"/>
          </p:nvPr>
        </p:nvSpPr>
        <p:spPr>
          <a:xfrm>
            <a:off x="263188" y="1906825"/>
            <a:ext cx="11608452" cy="4395121"/>
          </a:xfrm>
        </p:spPr>
        <p:txBody>
          <a:bodyPr>
            <a:normAutofit fontScale="85000" lnSpcReduction="20000"/>
          </a:bodyPr>
          <a:lstStyle/>
          <a:p>
            <a:pPr marL="0" lvl="0" indent="0" algn="just">
              <a:lnSpc>
                <a:spcPct val="150000"/>
              </a:lnSpc>
              <a:spcBef>
                <a:spcPts val="0"/>
              </a:spcBef>
              <a:buNone/>
            </a:pPr>
            <a:r>
              <a:rPr lang="ru-RU" sz="3000" dirty="0">
                <a:latin typeface="Times New Roman" panose="02020603050405020304" pitchFamily="18" charset="0"/>
                <a:ea typeface="Calibri" panose="020F0502020204030204" pitchFamily="34" charset="0"/>
              </a:rPr>
              <a:t>комплексно проанализировать контингент участников Президентской программы подготовки управленческих кадров (пор регионам), завершивших обучение в 2014/15, 2015/16 и 2016/17 учебных годах:</a:t>
            </a:r>
          </a:p>
          <a:p>
            <a:pPr lvl="0" algn="ctr">
              <a:lnSpc>
                <a:spcPct val="150000"/>
              </a:lnSpc>
              <a:spcBef>
                <a:spcPts val="0"/>
              </a:spcBef>
              <a:buFont typeface="Wingdings" panose="05000000000000000000" pitchFamily="2" charset="2"/>
              <a:buChar char="ü"/>
            </a:pPr>
            <a:r>
              <a:rPr lang="ru-RU" sz="3000" dirty="0">
                <a:latin typeface="Times New Roman" panose="02020603050405020304" pitchFamily="18" charset="0"/>
              </a:rPr>
              <a:t>социально-демографическим признакам в части трудовой мобильности и установления деловых контактов</a:t>
            </a:r>
            <a:r>
              <a:rPr lang="ru-RU" sz="3000" dirty="0">
                <a:latin typeface="Times New Roman" panose="02020603050405020304" pitchFamily="18" charset="0"/>
                <a:ea typeface="Calibri" panose="020F0502020204030204" pitchFamily="34" charset="0"/>
              </a:rPr>
              <a:t>;</a:t>
            </a:r>
          </a:p>
          <a:p>
            <a:pPr lvl="0" algn="ctr">
              <a:lnSpc>
                <a:spcPct val="150000"/>
              </a:lnSpc>
              <a:spcBef>
                <a:spcPts val="0"/>
              </a:spcBef>
              <a:buFont typeface="Wingdings" panose="05000000000000000000" pitchFamily="2" charset="2"/>
              <a:buChar char="ü"/>
            </a:pPr>
            <a:r>
              <a:rPr lang="ru-RU" sz="3000" dirty="0">
                <a:latin typeface="Times New Roman" panose="02020603050405020304" pitchFamily="18" charset="0"/>
                <a:ea typeface="Calibri" panose="020F0502020204030204" pitchFamily="34" charset="0"/>
              </a:rPr>
              <a:t>оценке выпускниками участия в Программе и достижению ими поставленных целей</a:t>
            </a:r>
          </a:p>
          <a:p>
            <a:pPr lvl="0" algn="ctr">
              <a:lnSpc>
                <a:spcPct val="150000"/>
              </a:lnSpc>
              <a:spcBef>
                <a:spcPts val="0"/>
              </a:spcBef>
              <a:buFont typeface="Wingdings" panose="05000000000000000000" pitchFamily="2" charset="2"/>
              <a:buChar char="ü"/>
            </a:pPr>
            <a:r>
              <a:rPr lang="ru-RU" sz="3000" dirty="0">
                <a:latin typeface="Times New Roman" panose="02020603050405020304" pitchFamily="18" charset="0"/>
              </a:rPr>
              <a:t>параметрам выпускного проекта и активности постпрограммной работы.</a:t>
            </a:r>
            <a:endParaRPr lang="ru-RU" sz="3000" dirty="0"/>
          </a:p>
          <a:p>
            <a:pPr marL="0" indent="0">
              <a:lnSpc>
                <a:spcPct val="150000"/>
              </a:lnSpc>
              <a:spcBef>
                <a:spcPts val="0"/>
              </a:spcBef>
              <a:buNone/>
            </a:pPr>
            <a:endParaRPr lang="ru-RU" dirty="0">
              <a:latin typeface="Times New Roman" panose="02020603050405020304" pitchFamily="18" charset="0"/>
              <a:ea typeface="Calibri" panose="020F0502020204030204" pitchFamily="34" charset="0"/>
            </a:endParaRPr>
          </a:p>
          <a:p>
            <a:pPr marL="0" indent="0">
              <a:lnSpc>
                <a:spcPct val="150000"/>
              </a:lnSpc>
              <a:spcBef>
                <a:spcPts val="0"/>
              </a:spcBef>
              <a:buNone/>
            </a:pPr>
            <a:endParaRPr lang="ru-RU" dirty="0">
              <a:latin typeface="Times New Roman" panose="02020603050405020304" pitchFamily="18" charset="0"/>
              <a:ea typeface="Calibri" panose="020F0502020204030204" pitchFamily="34" charset="0"/>
            </a:endParaRPr>
          </a:p>
        </p:txBody>
      </p:sp>
      <p:sp>
        <p:nvSpPr>
          <p:cNvPr id="4" name="TextBox 3"/>
          <p:cNvSpPr txBox="1"/>
          <p:nvPr/>
        </p:nvSpPr>
        <p:spPr>
          <a:xfrm>
            <a:off x="263188" y="1334296"/>
            <a:ext cx="5532131" cy="572529"/>
          </a:xfrm>
          <a:prstGeom prst="rect">
            <a:avLst/>
          </a:prstGeom>
          <a:noFill/>
        </p:spPr>
        <p:txBody>
          <a:bodyPr wrap="square" rtlCol="0">
            <a:spAutoFit/>
          </a:bodyPr>
          <a:lstStyle/>
          <a:p>
            <a:pPr defTabSz="914377">
              <a:lnSpc>
                <a:spcPct val="90000"/>
              </a:lnSpc>
              <a:spcBef>
                <a:spcPts val="1000"/>
              </a:spcBef>
            </a:pPr>
            <a:r>
              <a:rPr lang="ru-RU" sz="3467" b="1" dirty="0">
                <a:solidFill>
                  <a:srgbClr val="FF0000"/>
                </a:solidFill>
                <a:latin typeface="Times New Roman" panose="02020603050405020304" pitchFamily="18" charset="0"/>
                <a:cs typeface="Times New Roman" panose="02020603050405020304" pitchFamily="18" charset="0"/>
              </a:rPr>
              <a:t>Цель исследования:</a:t>
            </a: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43919514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92500"/>
          </a:bodyPr>
          <a:lstStyle/>
          <a:p>
            <a:r>
              <a:rPr lang="ru-RU" dirty="0">
                <a:latin typeface="Times New Roman" panose="02020603050405020304" pitchFamily="18" charset="0"/>
                <a:cs typeface="Times New Roman" panose="02020603050405020304" pitchFamily="18" charset="0"/>
              </a:rPr>
              <a:t>В ходе исследования были решены следующие задачи:</a:t>
            </a:r>
          </a:p>
        </p:txBody>
      </p:sp>
      <p:sp>
        <p:nvSpPr>
          <p:cNvPr id="4" name="TextBox 3"/>
          <p:cNvSpPr txBox="1"/>
          <p:nvPr/>
        </p:nvSpPr>
        <p:spPr>
          <a:xfrm>
            <a:off x="332397" y="1428890"/>
            <a:ext cx="10084349" cy="4524315"/>
          </a:xfrm>
          <a:prstGeom prst="rect">
            <a:avLst/>
          </a:prstGeom>
          <a:solidFill>
            <a:srgbClr val="DCE6EC"/>
          </a:solidFill>
        </p:spPr>
        <p:txBody>
          <a:bodyPr wrap="square" rtlCol="0">
            <a:spAutoFit/>
          </a:bodyPr>
          <a:lstStyle/>
          <a:p>
            <a:pPr marL="342900" lvl="0" indent="-342900" algn="just">
              <a:lnSpc>
                <a:spcPct val="150000"/>
              </a:lnSpc>
              <a:spcAft>
                <a:spcPts val="0"/>
              </a:spcAft>
              <a:buFont typeface="+mj-lt"/>
              <a:buAutoNum type="arabicPeriod"/>
            </a:pPr>
            <a:r>
              <a:rPr lang="ru-RU" b="1" dirty="0">
                <a:latin typeface="Times New Roman" panose="02020603050405020304" pitchFamily="18" charset="0"/>
                <a:ea typeface="Calibri" panose="020F0502020204030204" pitchFamily="34" charset="0"/>
                <a:cs typeface="Arial" panose="020B0604020202020204" pitchFamily="34" charset="0"/>
              </a:rPr>
              <a:t>Выбраны объекты и методы исследования.</a:t>
            </a:r>
            <a:endParaRPr lang="ru-RU"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mj-lt"/>
              <a:buAutoNum type="arabicPeriod"/>
            </a:pPr>
            <a:r>
              <a:rPr lang="ru-RU" b="1" dirty="0">
                <a:latin typeface="Times New Roman" panose="02020603050405020304" pitchFamily="18" charset="0"/>
                <a:ea typeface="Calibri" panose="020F0502020204030204" pitchFamily="34" charset="0"/>
                <a:cs typeface="Arial" panose="020B0604020202020204" pitchFamily="34" charset="0"/>
              </a:rPr>
              <a:t>Описаны и проанализированы социально-демографические характеристики выпускников и направляющих организаций</a:t>
            </a:r>
            <a:endParaRPr lang="ru-RU" b="1" dirty="0">
              <a:latin typeface="Calibri" panose="020F0502020204030204" pitchFamily="34" charset="0"/>
              <a:ea typeface="Calibri" panose="020F0502020204030204" pitchFamily="34" charset="0"/>
              <a:cs typeface="Arial" panose="020B0604020202020204" pitchFamily="34" charset="0"/>
            </a:endParaRPr>
          </a:p>
          <a:p>
            <a:pPr lvl="0" algn="just">
              <a:lnSpc>
                <a:spcPct val="150000"/>
              </a:lnSpc>
              <a:spcAft>
                <a:spcPts val="0"/>
              </a:spcAft>
            </a:pPr>
            <a:r>
              <a:rPr lang="ru-RU" b="1" dirty="0">
                <a:latin typeface="Times New Roman" panose="02020603050405020304" pitchFamily="18" charset="0"/>
                <a:ea typeface="Calibri" panose="020F0502020204030204" pitchFamily="34" charset="0"/>
                <a:cs typeface="Arial" panose="020B0604020202020204" pitchFamily="34" charset="0"/>
              </a:rPr>
              <a:t>3. Описаны и проанализированы оценки выпускников относительно участия в Программе по регионам</a:t>
            </a:r>
            <a:endParaRPr lang="ru-RU" b="1" dirty="0">
              <a:latin typeface="Calibri" panose="020F0502020204030204" pitchFamily="34" charset="0"/>
              <a:ea typeface="Calibri" panose="020F0502020204030204" pitchFamily="34" charset="0"/>
              <a:cs typeface="Arial" panose="020B0604020202020204" pitchFamily="34" charset="0"/>
            </a:endParaRPr>
          </a:p>
          <a:p>
            <a:pPr lvl="0" algn="just">
              <a:lnSpc>
                <a:spcPct val="150000"/>
              </a:lnSpc>
              <a:spcAft>
                <a:spcPts val="0"/>
              </a:spcAft>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4. Описаны и проанализированы цели участия специалистов в Программе и степень их достижения</a:t>
            </a:r>
          </a:p>
          <a:p>
            <a:pPr lvl="0" algn="just">
              <a:lnSpc>
                <a:spcPct val="150000"/>
              </a:lnSpc>
              <a:spcAft>
                <a:spcPts val="0"/>
              </a:spcAft>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5. Описаны и проанализированы параметры работы выпускника над проектом по регионам</a:t>
            </a:r>
          </a:p>
          <a:p>
            <a:pPr marL="342900" lvl="0" indent="-342900" algn="just">
              <a:lnSpc>
                <a:spcPct val="150000"/>
              </a:lnSpc>
              <a:spcAft>
                <a:spcPts val="0"/>
              </a:spcAft>
              <a:buAutoNum type="arabicPeriod" startAt="6"/>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Описано и проанализировано участие выпускников в постпрограммой работе по регионам</a:t>
            </a:r>
          </a:p>
          <a:p>
            <a:pPr marL="342900" lvl="0" indent="-342900" algn="just">
              <a:lnSpc>
                <a:spcPct val="150000"/>
              </a:lnSpc>
              <a:spcAft>
                <a:spcPts val="0"/>
              </a:spcAft>
              <a:buAutoNum type="arabicPeriod" startAt="6"/>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Подготовлены выводы и рекомендации по данному исследованию</a:t>
            </a:r>
            <a:endParaRPr lang="ru-RU" b="1" dirty="0">
              <a:effectLst/>
              <a:latin typeface="Times New Roman" panose="02020603050405020304" pitchFamily="18" charset="0"/>
              <a:ea typeface="Calibri" panose="020F0502020204030204" pitchFamily="34" charset="0"/>
              <a:cs typeface="Arial" panose="020B0604020202020204" pitchFamily="34" charset="0"/>
            </a:endParaRPr>
          </a:p>
          <a:p>
            <a:pPr marL="285750" lvl="0" indent="-285750" algn="just">
              <a:spcAft>
                <a:spcPts val="0"/>
              </a:spcAft>
              <a:buFont typeface="Arial" panose="020B0604020202020204" pitchFamily="34" charset="0"/>
              <a:buChar char="•"/>
              <a:tabLst>
                <a:tab pos="810260" algn="l"/>
              </a:tabLst>
            </a:pPr>
            <a:endParaRPr lang="ru-RU"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54473693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312615" y="1236364"/>
            <a:ext cx="9630833" cy="588433"/>
          </a:xfrm>
        </p:spPr>
        <p:txBody>
          <a:bodyPr>
            <a:noAutofit/>
          </a:bodyPr>
          <a:lstStyle/>
          <a:p>
            <a:r>
              <a:rPr lang="ru-RU" sz="3467" dirty="0">
                <a:solidFill>
                  <a:srgbClr val="FF0000"/>
                </a:solidFill>
                <a:latin typeface="Times New Roman" panose="02020603050405020304" pitchFamily="18" charset="0"/>
                <a:cs typeface="Times New Roman" panose="02020603050405020304" pitchFamily="18" charset="0"/>
              </a:rPr>
              <a:t>Цель  исследования</a:t>
            </a:r>
            <a:r>
              <a:rPr lang="en-US" sz="3467" dirty="0">
                <a:solidFill>
                  <a:srgbClr val="FF0000"/>
                </a:solidFill>
                <a:latin typeface="Times New Roman" panose="02020603050405020304" pitchFamily="18" charset="0"/>
                <a:cs typeface="Times New Roman" panose="02020603050405020304" pitchFamily="18" charset="0"/>
              </a:rPr>
              <a:t>:</a:t>
            </a:r>
            <a:endParaRPr lang="ru-RU" sz="3467" dirty="0">
              <a:solidFill>
                <a:srgbClr val="FF0000"/>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sz="quarter" idx="11"/>
          </p:nvPr>
        </p:nvSpPr>
        <p:spPr>
          <a:xfrm>
            <a:off x="312615" y="1824797"/>
            <a:ext cx="11608452" cy="4938991"/>
          </a:xfrm>
        </p:spPr>
        <p:txBody>
          <a:bodyPr>
            <a:normAutofit/>
          </a:bodyPr>
          <a:lstStyle/>
          <a:p>
            <a:pPr marL="0" indent="0" algn="just">
              <a:buNone/>
            </a:pPr>
            <a:r>
              <a:rPr lang="ru-RU" sz="4000" dirty="0">
                <a:latin typeface="Times New Roman" panose="02020603050405020304" pitchFamily="18" charset="0"/>
                <a:ea typeface="Calibri" panose="020F0502020204030204" pitchFamily="34" charset="0"/>
              </a:rPr>
              <a:t>анализ контингента участников </a:t>
            </a:r>
            <a:r>
              <a:rPr lang="ru-RU" sz="4000" u="sng" dirty="0">
                <a:latin typeface="Times New Roman" panose="02020603050405020304" pitchFamily="18" charset="0"/>
                <a:ea typeface="Calibri" panose="020F0502020204030204" pitchFamily="34" charset="0"/>
              </a:rPr>
              <a:t>Президентской программы подготовки управленческих кадров</a:t>
            </a:r>
            <a:r>
              <a:rPr lang="ru-RU" sz="4000" dirty="0">
                <a:latin typeface="Times New Roman" panose="02020603050405020304" pitchFamily="18" charset="0"/>
                <a:ea typeface="Calibri" panose="020F0502020204030204" pitchFamily="34" charset="0"/>
              </a:rPr>
              <a:t>, завершивших обучение в 2017/18 учебном году по:</a:t>
            </a:r>
          </a:p>
          <a:p>
            <a:pPr algn="ctr">
              <a:buFont typeface="Wingdings" panose="05000000000000000000" pitchFamily="2" charset="2"/>
              <a:buChar char="ü"/>
            </a:pPr>
            <a:r>
              <a:rPr lang="ru-RU" sz="4000" dirty="0">
                <a:latin typeface="Times New Roman" panose="02020603050405020304" pitchFamily="18" charset="0"/>
                <a:ea typeface="Calibri" panose="020F0502020204030204" pitchFamily="34" charset="0"/>
              </a:rPr>
              <a:t>социально-демографическим признакам;</a:t>
            </a:r>
          </a:p>
          <a:p>
            <a:pPr algn="ctr">
              <a:buFont typeface="Wingdings" panose="05000000000000000000" pitchFamily="2" charset="2"/>
              <a:buChar char="ü"/>
            </a:pPr>
            <a:r>
              <a:rPr lang="ru-RU" sz="4000" dirty="0">
                <a:latin typeface="Times New Roman" panose="02020603050405020304" pitchFamily="18" charset="0"/>
                <a:ea typeface="Calibri" panose="020F0502020204030204" pitchFamily="34" charset="0"/>
              </a:rPr>
              <a:t> характеристикам направляющей организации;</a:t>
            </a:r>
          </a:p>
          <a:p>
            <a:pPr algn="ctr">
              <a:buFont typeface="Wingdings" panose="05000000000000000000" pitchFamily="2" charset="2"/>
              <a:buChar char="ü"/>
            </a:pPr>
            <a:r>
              <a:rPr lang="ru-RU" sz="4000" dirty="0">
                <a:latin typeface="Times New Roman" panose="02020603050405020304" pitchFamily="18" charset="0"/>
                <a:ea typeface="Calibri" panose="020F0502020204030204" pitchFamily="34" charset="0"/>
              </a:rPr>
              <a:t>целевым установкам участников. </a:t>
            </a:r>
            <a:endParaRPr lang="ru-RU" dirty="0"/>
          </a:p>
        </p:txBody>
      </p:sp>
      <p:sp>
        <p:nvSpPr>
          <p:cNvPr id="4" name="TextBox 3"/>
          <p:cNvSpPr txBox="1"/>
          <p:nvPr/>
        </p:nvSpPr>
        <p:spPr>
          <a:xfrm>
            <a:off x="481914" y="412266"/>
            <a:ext cx="7624119" cy="630942"/>
          </a:xfrm>
          <a:prstGeom prst="rect">
            <a:avLst/>
          </a:prstGeom>
          <a:noFill/>
        </p:spPr>
        <p:txBody>
          <a:bodyPr wrap="square" rtlCol="0">
            <a:spAutoFit/>
          </a:bodyPr>
          <a:lstStyle/>
          <a:p>
            <a:r>
              <a:rPr lang="ru-RU" sz="3500" b="1" dirty="0">
                <a:solidFill>
                  <a:schemeClr val="bg1"/>
                </a:solidFill>
                <a:latin typeface="Times New Roman" panose="02020603050405020304" pitchFamily="18" charset="0"/>
                <a:cs typeface="Times New Roman" panose="02020603050405020304" pitchFamily="18" charset="0"/>
              </a:rPr>
              <a:t>1. Портрет участника Программы</a:t>
            </a: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79623409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15841" y="343535"/>
            <a:ext cx="9630833" cy="588433"/>
          </a:xfrm>
        </p:spPr>
        <p:txBody>
          <a:bodyPr>
            <a:noAutofit/>
          </a:bodyPr>
          <a:lstStyle/>
          <a:p>
            <a:r>
              <a:rPr lang="ru-RU" sz="3000" dirty="0">
                <a:latin typeface="Times New Roman" panose="02020603050405020304" pitchFamily="18" charset="0"/>
                <a:cs typeface="Times New Roman" panose="02020603050405020304" pitchFamily="18" charset="0"/>
              </a:rPr>
              <a:t>Анализ трудовой мобильности выпускников Программы и установления зарубежных деловых контактов </a:t>
            </a:r>
          </a:p>
        </p:txBody>
      </p:sp>
      <p:graphicFrame>
        <p:nvGraphicFramePr>
          <p:cNvPr id="11" name="Таблица 10">
            <a:extLst>
              <a:ext uri="{FF2B5EF4-FFF2-40B4-BE49-F238E27FC236}">
                <a16:creationId xmlns:a16="http://schemas.microsoft.com/office/drawing/2014/main" xmlns="" id="{887A2E3B-FB20-4C7D-8AFE-19673B5C22E2}"/>
              </a:ext>
            </a:extLst>
          </p:cNvPr>
          <p:cNvGraphicFramePr>
            <a:graphicFrameLocks noGrp="1"/>
          </p:cNvGraphicFramePr>
          <p:nvPr>
            <p:extLst>
              <p:ext uri="{D42A27DB-BD31-4B8C-83A1-F6EECF244321}">
                <p14:modId xmlns:p14="http://schemas.microsoft.com/office/powerpoint/2010/main" xmlns="" val="526148993"/>
              </p:ext>
            </p:extLst>
          </p:nvPr>
        </p:nvGraphicFramePr>
        <p:xfrm>
          <a:off x="415841" y="1798111"/>
          <a:ext cx="8728160" cy="4992460"/>
        </p:xfrm>
        <a:graphic>
          <a:graphicData uri="http://schemas.openxmlformats.org/drawingml/2006/table">
            <a:tbl>
              <a:tblPr firstRow="1" firstCol="1" bandRow="1"/>
              <a:tblGrid>
                <a:gridCol w="1991982">
                  <a:extLst>
                    <a:ext uri="{9D8B030D-6E8A-4147-A177-3AD203B41FA5}">
                      <a16:colId xmlns:a16="http://schemas.microsoft.com/office/drawing/2014/main" xmlns="" val="142522362"/>
                    </a:ext>
                  </a:extLst>
                </a:gridCol>
                <a:gridCol w="1489245">
                  <a:extLst>
                    <a:ext uri="{9D8B030D-6E8A-4147-A177-3AD203B41FA5}">
                      <a16:colId xmlns:a16="http://schemas.microsoft.com/office/drawing/2014/main" xmlns="" val="2232966651"/>
                    </a:ext>
                  </a:extLst>
                </a:gridCol>
                <a:gridCol w="1871620">
                  <a:extLst>
                    <a:ext uri="{9D8B030D-6E8A-4147-A177-3AD203B41FA5}">
                      <a16:colId xmlns:a16="http://schemas.microsoft.com/office/drawing/2014/main" xmlns="" val="779893712"/>
                    </a:ext>
                  </a:extLst>
                </a:gridCol>
                <a:gridCol w="1727648">
                  <a:extLst>
                    <a:ext uri="{9D8B030D-6E8A-4147-A177-3AD203B41FA5}">
                      <a16:colId xmlns:a16="http://schemas.microsoft.com/office/drawing/2014/main" xmlns="" val="3220736671"/>
                    </a:ext>
                  </a:extLst>
                </a:gridCol>
                <a:gridCol w="1647665">
                  <a:extLst>
                    <a:ext uri="{9D8B030D-6E8A-4147-A177-3AD203B41FA5}">
                      <a16:colId xmlns:a16="http://schemas.microsoft.com/office/drawing/2014/main" xmlns="" val="1025322249"/>
                    </a:ext>
                  </a:extLst>
                </a:gridCol>
              </a:tblGrid>
              <a:tr h="603940">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показателя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Значение в целом по выборке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Значение для 2014/2015 уч.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Значение для 2015/2016 уч.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Значение для 2016/2017 уч.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97900954"/>
                  </a:ext>
                </a:extLst>
              </a:tr>
              <a:tr h="1408012">
                <a:tc>
                  <a:txBody>
                    <a:bodyPr/>
                    <a:lstStyle/>
                    <a:p>
                      <a:pP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Доля участников, сменивших место работы после окончания обучения по Программе в общем числе респондентов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30,4%</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47,6%</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30,7%</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23,0%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30250722"/>
                  </a:ext>
                </a:extLst>
              </a:tr>
              <a:tr h="1408012">
                <a:tc>
                  <a:txBody>
                    <a:bodyPr/>
                    <a:lstStyle/>
                    <a:p>
                      <a:pP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Доля участников, сменивших регион места работы в общем числе сменивших место работы респондентов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36,2%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38,7%</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39,4%</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29,3%</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15320949"/>
                  </a:ext>
                </a:extLst>
              </a:tr>
              <a:tr h="1408012">
                <a:tc>
                  <a:txBody>
                    <a:bodyPr/>
                    <a:lstStyle/>
                    <a:p>
                      <a:pP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Доля участников, перешедших на работы в другую отрасль в общем числе сменивших место работы респондентов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47,6%</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47,0%</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47,2%</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48,4%</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26980927"/>
                  </a:ext>
                </a:extLst>
              </a:tr>
            </a:tbl>
          </a:graphicData>
        </a:graphic>
      </p:graphicFrame>
      <p:sp>
        <p:nvSpPr>
          <p:cNvPr id="12" name="Rectangle 1">
            <a:extLst>
              <a:ext uri="{FF2B5EF4-FFF2-40B4-BE49-F238E27FC236}">
                <a16:creationId xmlns:a16="http://schemas.microsoft.com/office/drawing/2014/main" xmlns="" id="{60388C97-CDAF-4E95-AD4F-82579D2F9EC1}"/>
              </a:ext>
            </a:extLst>
          </p:cNvPr>
          <p:cNvSpPr>
            <a:spLocks noChangeArrowheads="1"/>
          </p:cNvSpPr>
          <p:nvPr/>
        </p:nvSpPr>
        <p:spPr bwMode="auto">
          <a:xfrm>
            <a:off x="288143" y="1318584"/>
            <a:ext cx="735836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Результаты оценки трудовой мобильности выпускников Программы</a:t>
            </a:r>
            <a:endParaRPr kumimoji="0" lang="ru-RU" altLang="ru-RU" b="0" i="0" u="none" strike="noStrike" cap="none" normalizeH="0" baseline="0" dirty="0">
              <a:ln>
                <a:noFill/>
              </a:ln>
              <a:solidFill>
                <a:schemeClr val="tx1"/>
              </a:solidFill>
              <a:effectLst/>
              <a:latin typeface="Arial" panose="020B0604020202020204" pitchFamily="34" charset="0"/>
            </a:endParaRPr>
          </a:p>
        </p:txBody>
      </p:sp>
      <p:sp>
        <p:nvSpPr>
          <p:cNvPr id="13" name="Прямоугольник 12">
            <a:extLst>
              <a:ext uri="{FF2B5EF4-FFF2-40B4-BE49-F238E27FC236}">
                <a16:creationId xmlns:a16="http://schemas.microsoft.com/office/drawing/2014/main" xmlns="" id="{027E8EF5-B034-4041-B3CF-597662A00821}"/>
              </a:ext>
            </a:extLst>
          </p:cNvPr>
          <p:cNvSpPr/>
          <p:nvPr/>
        </p:nvSpPr>
        <p:spPr>
          <a:xfrm>
            <a:off x="9144000" y="2074531"/>
            <a:ext cx="2928729" cy="3970318"/>
          </a:xfrm>
          <a:prstGeom prst="rect">
            <a:avLst/>
          </a:prstGeom>
        </p:spPr>
        <p:txBody>
          <a:bodyPr wrap="square">
            <a:spAutoFit/>
          </a:bodyPr>
          <a:lstStyle/>
          <a:p>
            <a:pPr algn="ctr"/>
            <a:r>
              <a:rPr lang="ru-RU" dirty="0"/>
              <a:t>Практически половина выпускников, сменивших место работы после окончания обучения, меняют сферу деятельности, причем такая доля остается стабильной на протяжении трех изученных периодов. При этом значимой корреляции между сменой региона места работа и отрасли компании-работодателя не обнаружено</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76275386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527052" y="331304"/>
            <a:ext cx="9630833" cy="848139"/>
          </a:xfrm>
        </p:spPr>
        <p:txBody>
          <a:bodyPr>
            <a:normAutofit fontScale="92500" lnSpcReduction="10000"/>
          </a:bodyPr>
          <a:lstStyle/>
          <a:p>
            <a:pPr algn="ctr"/>
            <a:r>
              <a:rPr lang="ru-RU" dirty="0">
                <a:latin typeface="Times New Roman" panose="02020603050405020304" pitchFamily="18" charset="0"/>
                <a:cs typeface="Times New Roman" panose="02020603050405020304" pitchFamily="18" charset="0"/>
              </a:rPr>
              <a:t>Анализ оценки выпускниками качества образования в ходе участия в Программе по регионам</a:t>
            </a:r>
          </a:p>
          <a:p>
            <a:endParaRPr lang="ru-RU" dirty="0">
              <a:latin typeface="Times New Roman" panose="02020603050405020304" pitchFamily="18" charset="0"/>
              <a:cs typeface="Times New Roman" panose="02020603050405020304" pitchFamily="18" charset="0"/>
            </a:endParaRPr>
          </a:p>
        </p:txBody>
      </p:sp>
      <p:sp>
        <p:nvSpPr>
          <p:cNvPr id="3" name="Прямоугольник: скругленные углы 2">
            <a:extLst>
              <a:ext uri="{FF2B5EF4-FFF2-40B4-BE49-F238E27FC236}">
                <a16:creationId xmlns:a16="http://schemas.microsoft.com/office/drawing/2014/main" xmlns="" id="{FE393630-30D5-473A-906E-0FE1ACDE4F2F}"/>
              </a:ext>
            </a:extLst>
          </p:cNvPr>
          <p:cNvSpPr/>
          <p:nvPr/>
        </p:nvSpPr>
        <p:spPr>
          <a:xfrm>
            <a:off x="1152939" y="1937845"/>
            <a:ext cx="4068418" cy="94090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rPr>
              <a:t>Профессиональный уровень преподавателя</a:t>
            </a:r>
          </a:p>
        </p:txBody>
      </p:sp>
      <p:sp>
        <p:nvSpPr>
          <p:cNvPr id="5" name="Прямоугольник: скругленные углы 4">
            <a:extLst>
              <a:ext uri="{FF2B5EF4-FFF2-40B4-BE49-F238E27FC236}">
                <a16:creationId xmlns:a16="http://schemas.microsoft.com/office/drawing/2014/main" xmlns="" id="{597F0A5B-6671-4DEB-BDC1-2155CEB2B3A9}"/>
              </a:ext>
            </a:extLst>
          </p:cNvPr>
          <p:cNvSpPr/>
          <p:nvPr/>
        </p:nvSpPr>
        <p:spPr>
          <a:xfrm>
            <a:off x="6089467" y="1870287"/>
            <a:ext cx="4068418" cy="94090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rPr>
              <a:t>Степень использования интерактивных средств обучения</a:t>
            </a:r>
          </a:p>
        </p:txBody>
      </p:sp>
      <p:sp>
        <p:nvSpPr>
          <p:cNvPr id="4" name="TextBox 3">
            <a:extLst>
              <a:ext uri="{FF2B5EF4-FFF2-40B4-BE49-F238E27FC236}">
                <a16:creationId xmlns:a16="http://schemas.microsoft.com/office/drawing/2014/main" xmlns="" id="{E8F66217-F837-4070-AA5D-A94A32514CF7}"/>
              </a:ext>
            </a:extLst>
          </p:cNvPr>
          <p:cNvSpPr txBox="1"/>
          <p:nvPr/>
        </p:nvSpPr>
        <p:spPr>
          <a:xfrm>
            <a:off x="3392557" y="1340199"/>
            <a:ext cx="4890052" cy="400110"/>
          </a:xfrm>
          <a:prstGeom prst="rect">
            <a:avLst/>
          </a:prstGeom>
          <a:noFill/>
        </p:spPr>
        <p:txBody>
          <a:bodyPr wrap="square" rtlCol="0">
            <a:spAutoFit/>
          </a:bodyPr>
          <a:lstStyle/>
          <a:p>
            <a:r>
              <a:rPr lang="ru-RU" sz="2000" b="1" dirty="0"/>
              <a:t>Показатели оценки качества образования</a:t>
            </a:r>
          </a:p>
        </p:txBody>
      </p:sp>
      <p:sp>
        <p:nvSpPr>
          <p:cNvPr id="6" name="Стрелка: вверх 5">
            <a:extLst>
              <a:ext uri="{FF2B5EF4-FFF2-40B4-BE49-F238E27FC236}">
                <a16:creationId xmlns:a16="http://schemas.microsoft.com/office/drawing/2014/main" xmlns="" id="{13567293-CB45-419F-94CC-A3DDD05AD8A4}"/>
              </a:ext>
            </a:extLst>
          </p:cNvPr>
          <p:cNvSpPr/>
          <p:nvPr/>
        </p:nvSpPr>
        <p:spPr>
          <a:xfrm>
            <a:off x="416795" y="1937845"/>
            <a:ext cx="484632" cy="978408"/>
          </a:xfrm>
          <a:prstGeom prst="up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a:extLst>
              <a:ext uri="{FF2B5EF4-FFF2-40B4-BE49-F238E27FC236}">
                <a16:creationId xmlns:a16="http://schemas.microsoft.com/office/drawing/2014/main" xmlns="" id="{7FE7A192-034E-49B2-9EC2-FB7A0344B063}"/>
              </a:ext>
            </a:extLst>
          </p:cNvPr>
          <p:cNvSpPr/>
          <p:nvPr/>
        </p:nvSpPr>
        <p:spPr>
          <a:xfrm>
            <a:off x="10554429" y="1832784"/>
            <a:ext cx="484632" cy="97840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xmlns="" id="{9D24058F-CB0A-43B4-A152-C38BC8425DE0}"/>
              </a:ext>
            </a:extLst>
          </p:cNvPr>
          <p:cNvSpPr txBox="1"/>
          <p:nvPr/>
        </p:nvSpPr>
        <p:spPr>
          <a:xfrm>
            <a:off x="3266661" y="3262778"/>
            <a:ext cx="5658678" cy="400110"/>
          </a:xfrm>
          <a:prstGeom prst="rect">
            <a:avLst/>
          </a:prstGeom>
          <a:noFill/>
        </p:spPr>
        <p:txBody>
          <a:bodyPr wrap="square" rtlCol="0">
            <a:spAutoFit/>
          </a:bodyPr>
          <a:lstStyle/>
          <a:p>
            <a:r>
              <a:rPr lang="ru-RU" sz="2000" b="1" dirty="0"/>
              <a:t>Оценка качества образования по регионам РФ</a:t>
            </a:r>
          </a:p>
        </p:txBody>
      </p:sp>
      <p:sp>
        <p:nvSpPr>
          <p:cNvPr id="10" name="Прямоугольник: скругленные углы 9">
            <a:extLst>
              <a:ext uri="{FF2B5EF4-FFF2-40B4-BE49-F238E27FC236}">
                <a16:creationId xmlns:a16="http://schemas.microsoft.com/office/drawing/2014/main" xmlns="" id="{3E7B4BCF-94AB-4EDF-B763-9DF8EAE2E6F4}"/>
              </a:ext>
            </a:extLst>
          </p:cNvPr>
          <p:cNvSpPr/>
          <p:nvPr/>
        </p:nvSpPr>
        <p:spPr>
          <a:xfrm>
            <a:off x="1152939" y="3930766"/>
            <a:ext cx="4068418" cy="94090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rPr>
              <a:t>Пензенская область</a:t>
            </a:r>
          </a:p>
        </p:txBody>
      </p:sp>
      <p:sp>
        <p:nvSpPr>
          <p:cNvPr id="11" name="Прямоугольник: скругленные углы 10">
            <a:extLst>
              <a:ext uri="{FF2B5EF4-FFF2-40B4-BE49-F238E27FC236}">
                <a16:creationId xmlns:a16="http://schemas.microsoft.com/office/drawing/2014/main" xmlns="" id="{8715BAFF-5EA3-416C-A887-0576454165E6}"/>
              </a:ext>
            </a:extLst>
          </p:cNvPr>
          <p:cNvSpPr/>
          <p:nvPr/>
        </p:nvSpPr>
        <p:spPr>
          <a:xfrm>
            <a:off x="1152939" y="5337028"/>
            <a:ext cx="4068418" cy="94090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rPr>
              <a:t>Республика Татарстан</a:t>
            </a:r>
          </a:p>
        </p:txBody>
      </p:sp>
      <p:sp>
        <p:nvSpPr>
          <p:cNvPr id="12" name="Прямоугольник: скругленные углы 11">
            <a:extLst>
              <a:ext uri="{FF2B5EF4-FFF2-40B4-BE49-F238E27FC236}">
                <a16:creationId xmlns:a16="http://schemas.microsoft.com/office/drawing/2014/main" xmlns="" id="{B349ED9D-91FE-4F5D-890C-CEF610AE7F34}"/>
              </a:ext>
            </a:extLst>
          </p:cNvPr>
          <p:cNvSpPr/>
          <p:nvPr/>
        </p:nvSpPr>
        <p:spPr>
          <a:xfrm>
            <a:off x="6486011" y="3863208"/>
            <a:ext cx="4068418" cy="94090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rPr>
              <a:t>Свердловская область</a:t>
            </a:r>
          </a:p>
        </p:txBody>
      </p:sp>
      <p:sp>
        <p:nvSpPr>
          <p:cNvPr id="13" name="Прямоугольник: скругленные углы 12">
            <a:extLst>
              <a:ext uri="{FF2B5EF4-FFF2-40B4-BE49-F238E27FC236}">
                <a16:creationId xmlns:a16="http://schemas.microsoft.com/office/drawing/2014/main" xmlns="" id="{025774DE-6E99-4382-97BD-5D70D08B314B}"/>
              </a:ext>
            </a:extLst>
          </p:cNvPr>
          <p:cNvSpPr/>
          <p:nvPr/>
        </p:nvSpPr>
        <p:spPr>
          <a:xfrm>
            <a:off x="6486011" y="5171292"/>
            <a:ext cx="4068418" cy="94090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rPr>
              <a:t>Ростовская область</a:t>
            </a:r>
          </a:p>
        </p:txBody>
      </p:sp>
      <p:sp>
        <p:nvSpPr>
          <p:cNvPr id="14" name="Стрелка: вверх 13">
            <a:extLst>
              <a:ext uri="{FF2B5EF4-FFF2-40B4-BE49-F238E27FC236}">
                <a16:creationId xmlns:a16="http://schemas.microsoft.com/office/drawing/2014/main" xmlns="" id="{3EAF70E1-22C8-4690-AE42-FAA0D35F89BB}"/>
              </a:ext>
            </a:extLst>
          </p:cNvPr>
          <p:cNvSpPr/>
          <p:nvPr/>
        </p:nvSpPr>
        <p:spPr>
          <a:xfrm>
            <a:off x="285478" y="4244429"/>
            <a:ext cx="484632" cy="1853725"/>
          </a:xfrm>
          <a:prstGeom prst="up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a:extLst>
              <a:ext uri="{FF2B5EF4-FFF2-40B4-BE49-F238E27FC236}">
                <a16:creationId xmlns:a16="http://schemas.microsoft.com/office/drawing/2014/main" xmlns="" id="{8AA8B295-4A25-4CFA-AA79-03749FC87B36}"/>
              </a:ext>
            </a:extLst>
          </p:cNvPr>
          <p:cNvSpPr/>
          <p:nvPr/>
        </p:nvSpPr>
        <p:spPr>
          <a:xfrm>
            <a:off x="11012557" y="4009730"/>
            <a:ext cx="484632" cy="158876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05627961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1"/>
          <p:cNvSpPr>
            <a:spLocks noGrp="1"/>
          </p:cNvSpPr>
          <p:nvPr>
            <p:ph type="body" sz="quarter" idx="10"/>
          </p:nvPr>
        </p:nvSpPr>
        <p:spPr>
          <a:xfrm>
            <a:off x="527052" y="278296"/>
            <a:ext cx="10000905" cy="743311"/>
          </a:xfrm>
        </p:spPr>
        <p:txBody>
          <a:bodyPr>
            <a:noAutofit/>
          </a:bodyPr>
          <a:lstStyle/>
          <a:p>
            <a:pPr lvl="0">
              <a:lnSpc>
                <a:spcPct val="100000"/>
              </a:lnSpc>
              <a:spcBef>
                <a:spcPts val="0"/>
              </a:spcBef>
              <a:buClr>
                <a:srgbClr val="FF0000"/>
              </a:buClr>
            </a:pPr>
            <a:r>
              <a:rPr lang="ru-RU" sz="3000" dirty="0">
                <a:latin typeface="Times New Roman" panose="02020603050405020304" pitchFamily="18" charset="0"/>
                <a:cs typeface="Times New Roman" panose="02020603050405020304" pitchFamily="18" charset="0"/>
              </a:rPr>
              <a:t>Анализ оценки выпускниками достижения целей участия в Программе (часть 1)</a:t>
            </a:r>
          </a:p>
          <a:p>
            <a:pPr>
              <a:lnSpc>
                <a:spcPct val="100000"/>
              </a:lnSpc>
              <a:spcBef>
                <a:spcPts val="0"/>
              </a:spcBef>
            </a:pPr>
            <a:endParaRPr lang="ru-RU" sz="3000" dirty="0">
              <a:latin typeface="Times New Roman" panose="02020603050405020304" pitchFamily="18" charset="0"/>
              <a:cs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xmlns="" id="{EFE5D20D-ECD7-401D-A6AA-6E8E95DBA67D}"/>
              </a:ext>
            </a:extLst>
          </p:cNvPr>
          <p:cNvGraphicFramePr>
            <a:graphicFrameLocks noGrp="1"/>
          </p:cNvGraphicFramePr>
          <p:nvPr>
            <p:extLst>
              <p:ext uri="{D42A27DB-BD31-4B8C-83A1-F6EECF244321}">
                <p14:modId xmlns:p14="http://schemas.microsoft.com/office/powerpoint/2010/main" xmlns="" val="151204327"/>
              </p:ext>
            </p:extLst>
          </p:nvPr>
        </p:nvGraphicFramePr>
        <p:xfrm>
          <a:off x="397565" y="1393560"/>
          <a:ext cx="11052314" cy="5373589"/>
        </p:xfrm>
        <a:graphic>
          <a:graphicData uri="http://schemas.openxmlformats.org/drawingml/2006/table">
            <a:tbl>
              <a:tblPr firstRow="1" firstCol="1" bandRow="1"/>
              <a:tblGrid>
                <a:gridCol w="4609760">
                  <a:extLst>
                    <a:ext uri="{9D8B030D-6E8A-4147-A177-3AD203B41FA5}">
                      <a16:colId xmlns:a16="http://schemas.microsoft.com/office/drawing/2014/main" xmlns="" val="166003892"/>
                    </a:ext>
                  </a:extLst>
                </a:gridCol>
                <a:gridCol w="1416252">
                  <a:extLst>
                    <a:ext uri="{9D8B030D-6E8A-4147-A177-3AD203B41FA5}">
                      <a16:colId xmlns:a16="http://schemas.microsoft.com/office/drawing/2014/main" xmlns="" val="1293669542"/>
                    </a:ext>
                  </a:extLst>
                </a:gridCol>
                <a:gridCol w="1638408">
                  <a:extLst>
                    <a:ext uri="{9D8B030D-6E8A-4147-A177-3AD203B41FA5}">
                      <a16:colId xmlns:a16="http://schemas.microsoft.com/office/drawing/2014/main" xmlns="" val="1676889372"/>
                    </a:ext>
                  </a:extLst>
                </a:gridCol>
                <a:gridCol w="1763372">
                  <a:extLst>
                    <a:ext uri="{9D8B030D-6E8A-4147-A177-3AD203B41FA5}">
                      <a16:colId xmlns:a16="http://schemas.microsoft.com/office/drawing/2014/main" xmlns="" val="3808551268"/>
                    </a:ext>
                  </a:extLst>
                </a:gridCol>
                <a:gridCol w="1624522">
                  <a:extLst>
                    <a:ext uri="{9D8B030D-6E8A-4147-A177-3AD203B41FA5}">
                      <a16:colId xmlns:a16="http://schemas.microsoft.com/office/drawing/2014/main" xmlns="" val="727529914"/>
                    </a:ext>
                  </a:extLst>
                </a:gridCol>
              </a:tblGrid>
              <a:tr h="171652">
                <a:tc>
                  <a:txBody>
                    <a:bodyPr/>
                    <a:lstStyle/>
                    <a:p>
                      <a:pPr>
                        <a:lnSpc>
                          <a:spcPct val="115000"/>
                        </a:lnSpc>
                        <a:spcAft>
                          <a:spcPts val="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показателя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Средняя оценка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2014/15 уч.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2015/16 уч. год</a:t>
                      </a:r>
                      <a:endParaRPr lang="ru-RU" sz="1400" dirty="0"/>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2016/17 уч.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56103145"/>
                  </a:ext>
                </a:extLst>
              </a:tr>
              <a:tr h="171652">
                <a:tc gridSpan="5">
                  <a:txBody>
                    <a:bodyPr/>
                    <a:lstStyle/>
                    <a:p>
                      <a:pPr algn="ctr">
                        <a:lnSpc>
                          <a:spcPct val="115000"/>
                        </a:lnSpc>
                        <a:spcAft>
                          <a:spcPts val="0"/>
                        </a:spcAft>
                      </a:pP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Показатели личной результативности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lnL w="12700" cap="flat" cmpd="sng" algn="ctr">
                      <a:solidFill>
                        <a:srgbClr val="000000"/>
                      </a:solidFill>
                      <a:prstDash val="solid"/>
                      <a:round/>
                      <a:headEnd type="none" w="med" len="med"/>
                      <a:tailEnd type="none" w="med" len="med"/>
                    </a:lnL>
                  </a:tcPr>
                </a:tc>
                <a:tc hMerge="1">
                  <a:txBody>
                    <a:bodyPr/>
                    <a:lstStyle/>
                    <a:p>
                      <a:pPr algn="ctr">
                        <a:lnSpc>
                          <a:spcPct val="115000"/>
                        </a:lnSpc>
                        <a:spcAft>
                          <a:spcPts val="0"/>
                        </a:spcAft>
                      </a:pP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92645938"/>
                  </a:ext>
                </a:extLst>
              </a:tr>
              <a:tr h="571245">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Получение новых и углубление уже имеющихся знаний, совершенствование профессиональных компетенций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4,29 ± 0,02</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4,18 ± 0,06</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4,16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4,45 ±</a:t>
                      </a:r>
                      <a:r>
                        <a:rPr lang="ru-RU"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0,03</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102314419"/>
                  </a:ext>
                </a:extLst>
              </a:tr>
              <a:tr h="371061">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Расширение сферы деятельности в компании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3,03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0,04</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3,02 ±</a:t>
                      </a:r>
                      <a:r>
                        <a:rPr lang="ru-RU"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0,09</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2,90 ±</a:t>
                      </a:r>
                      <a:r>
                        <a:rPr lang="ru-RU"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0,07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3,11 ±0,07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870354803"/>
                  </a:ext>
                </a:extLst>
              </a:tr>
              <a:tr h="538094">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Карьерный рост в компании (изменение полномочий, должности)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2,63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0,05</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3,21 ±0,09</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2,14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2,69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14081461"/>
                  </a:ext>
                </a:extLst>
              </a:tr>
              <a:tr h="587893">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Повышение личной эффективности работы в компании на текущей должности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3,99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0,03</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3,85 ±0,07</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3,89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4,14 ±0,05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500839235"/>
                  </a:ext>
                </a:extLst>
              </a:tr>
              <a:tr h="291547">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Смена места работы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1,73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0,05</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1,78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0,11</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1,78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1,59 ±</a:t>
                      </a:r>
                      <a:r>
                        <a:rPr lang="ru-RU"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xmlns="" val="1553646395"/>
                  </a:ext>
                </a:extLst>
              </a:tr>
              <a:tr h="331753">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Планирование и реализация бизнес-проектов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3,57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0,04</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3,29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0,08</a:t>
                      </a:r>
                      <a:endParaRPr lang="ru-RU" sz="160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3,29 ±</a:t>
                      </a:r>
                      <a:r>
                        <a:rPr lang="ru-RU" sz="160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0,07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3,96 ±</a:t>
                      </a:r>
                      <a:r>
                        <a:rPr lang="ru-RU" sz="16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220133676"/>
                  </a:ext>
                </a:extLst>
              </a:tr>
              <a:tr h="473101">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Открытие собственного бизнеса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1,64 ±0,05</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1,75 ±0,11</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1,38 ±0,07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1,73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421942738"/>
                  </a:ext>
                </a:extLst>
              </a:tr>
              <a:tr h="580977">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Налаживание новых деловых и профессиональных контактов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3,89 ±0,03</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3,92 ±0,07</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3,76 ±0,05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3,96 ±0,05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48622381"/>
                  </a:ext>
                </a:extLst>
              </a:tr>
              <a:tr h="473101">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Повышение личного дохода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2,85 ±0,04</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3,13 ±0,08</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2,57±0,07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2,90 ±0,07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774784937"/>
                  </a:ext>
                </a:extLst>
              </a:tr>
              <a:tr h="371348">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Повышение авторитета среди коллег и партнеров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3,92 ±0,03</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4,03 ±0,06</a:t>
                      </a:r>
                      <a:endParaRPr lang="ru-RU" sz="1600" dirty="0"/>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3,63±0,05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4,08 ±0,05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8639" marR="4863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128593867"/>
                  </a:ext>
                </a:extLst>
              </a:tr>
            </a:tbl>
          </a:graphicData>
        </a:graphic>
      </p:graphicFrame>
      <p:pic>
        <p:nvPicPr>
          <p:cNvPr id="4" name="Рисунок 1"/>
          <p:cNvPicPr>
            <a:picLocks noChangeAspect="1"/>
          </p:cNvPicPr>
          <p:nvPr/>
        </p:nvPicPr>
        <p:blipFill>
          <a:blip r:embed="rId2" cstate="print"/>
          <a:srcRect/>
          <a:stretch>
            <a:fillRect/>
          </a:stretch>
        </p:blipFill>
        <p:spPr bwMode="auto">
          <a:xfrm>
            <a:off x="10706794" y="242262"/>
            <a:ext cx="1205960" cy="1151298"/>
          </a:xfrm>
          <a:prstGeom prst="rect">
            <a:avLst/>
          </a:prstGeom>
          <a:noFill/>
          <a:ln w="9525">
            <a:noFill/>
            <a:miter lim="800000"/>
            <a:headEnd/>
            <a:tailEnd/>
          </a:ln>
        </p:spPr>
      </p:pic>
    </p:spTree>
    <p:extLst>
      <p:ext uri="{BB962C8B-B14F-4D97-AF65-F5344CB8AC3E}">
        <p14:creationId xmlns:p14="http://schemas.microsoft.com/office/powerpoint/2010/main" xmlns="" val="223565236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1"/>
          <p:cNvSpPr>
            <a:spLocks noGrp="1"/>
          </p:cNvSpPr>
          <p:nvPr>
            <p:ph type="body" sz="quarter" idx="10"/>
          </p:nvPr>
        </p:nvSpPr>
        <p:spPr>
          <a:xfrm>
            <a:off x="527052" y="182675"/>
            <a:ext cx="9630833" cy="837743"/>
          </a:xfrm>
        </p:spPr>
        <p:txBody>
          <a:bodyPr>
            <a:noAutofit/>
          </a:bodyPr>
          <a:lstStyle/>
          <a:p>
            <a:pPr lvl="0">
              <a:lnSpc>
                <a:spcPct val="100000"/>
              </a:lnSpc>
              <a:spcBef>
                <a:spcPts val="0"/>
              </a:spcBef>
              <a:buClr>
                <a:srgbClr val="FF0000"/>
              </a:buClr>
            </a:pPr>
            <a:r>
              <a:rPr lang="ru-RU" sz="3000" dirty="0">
                <a:latin typeface="Times New Roman" panose="02020603050405020304" pitchFamily="18" charset="0"/>
                <a:cs typeface="Times New Roman" panose="02020603050405020304" pitchFamily="18" charset="0"/>
              </a:rPr>
              <a:t>Анализ оценки выпускниками достижения целей участия в Программе (часть 2)</a:t>
            </a:r>
          </a:p>
          <a:p>
            <a:pPr lvl="0">
              <a:lnSpc>
                <a:spcPct val="100000"/>
              </a:lnSpc>
              <a:spcBef>
                <a:spcPts val="0"/>
              </a:spcBef>
              <a:buClr>
                <a:srgbClr val="FF0000"/>
              </a:buClr>
            </a:pPr>
            <a:endParaRPr lang="ru-RU" sz="3000" dirty="0">
              <a:latin typeface="Times New Roman" panose="02020603050405020304" pitchFamily="18" charset="0"/>
              <a:cs typeface="Times New Roman" panose="02020603050405020304" pitchFamily="18" charset="0"/>
            </a:endParaRPr>
          </a:p>
          <a:p>
            <a:pPr>
              <a:lnSpc>
                <a:spcPct val="100000"/>
              </a:lnSpc>
              <a:spcBef>
                <a:spcPts val="0"/>
              </a:spcBef>
            </a:pPr>
            <a:endParaRPr lang="ru-RU" sz="3000" dirty="0">
              <a:latin typeface="Times New Roman" panose="02020603050405020304" pitchFamily="18"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xmlns="" id="{F9BAC03A-A8D2-410D-9863-A2944F01713B}"/>
              </a:ext>
            </a:extLst>
          </p:cNvPr>
          <p:cNvGraphicFramePr>
            <a:graphicFrameLocks noGrp="1"/>
          </p:cNvGraphicFramePr>
          <p:nvPr>
            <p:extLst>
              <p:ext uri="{D42A27DB-BD31-4B8C-83A1-F6EECF244321}">
                <p14:modId xmlns:p14="http://schemas.microsoft.com/office/powerpoint/2010/main" xmlns="" val="2477421326"/>
              </p:ext>
            </p:extLst>
          </p:nvPr>
        </p:nvGraphicFramePr>
        <p:xfrm>
          <a:off x="251791" y="1360994"/>
          <a:ext cx="11569147" cy="5578901"/>
        </p:xfrm>
        <a:graphic>
          <a:graphicData uri="http://schemas.openxmlformats.org/drawingml/2006/table">
            <a:tbl>
              <a:tblPr firstRow="1" firstCol="1" bandRow="1"/>
              <a:tblGrid>
                <a:gridCol w="5267808">
                  <a:extLst>
                    <a:ext uri="{9D8B030D-6E8A-4147-A177-3AD203B41FA5}">
                      <a16:colId xmlns:a16="http://schemas.microsoft.com/office/drawing/2014/main" xmlns="" val="1819378186"/>
                    </a:ext>
                  </a:extLst>
                </a:gridCol>
                <a:gridCol w="1744262">
                  <a:extLst>
                    <a:ext uri="{9D8B030D-6E8A-4147-A177-3AD203B41FA5}">
                      <a16:colId xmlns:a16="http://schemas.microsoft.com/office/drawing/2014/main" xmlns="" val="1658781413"/>
                    </a:ext>
                  </a:extLst>
                </a:gridCol>
                <a:gridCol w="1649976">
                  <a:extLst>
                    <a:ext uri="{9D8B030D-6E8A-4147-A177-3AD203B41FA5}">
                      <a16:colId xmlns:a16="http://schemas.microsoft.com/office/drawing/2014/main" xmlns="" val="728644046"/>
                    </a:ext>
                  </a:extLst>
                </a:gridCol>
                <a:gridCol w="1492835">
                  <a:extLst>
                    <a:ext uri="{9D8B030D-6E8A-4147-A177-3AD203B41FA5}">
                      <a16:colId xmlns:a16="http://schemas.microsoft.com/office/drawing/2014/main" xmlns="" val="252157619"/>
                    </a:ext>
                  </a:extLst>
                </a:gridCol>
                <a:gridCol w="1414266">
                  <a:extLst>
                    <a:ext uri="{9D8B030D-6E8A-4147-A177-3AD203B41FA5}">
                      <a16:colId xmlns:a16="http://schemas.microsoft.com/office/drawing/2014/main" xmlns="" val="2948902343"/>
                    </a:ext>
                  </a:extLst>
                </a:gridCol>
              </a:tblGrid>
              <a:tr h="158693">
                <a:tc>
                  <a:txBody>
                    <a:bodyPr/>
                    <a:lstStyle/>
                    <a:p>
                      <a:pPr>
                        <a:lnSpc>
                          <a:spcPct val="115000"/>
                        </a:lnSpc>
                        <a:spcAft>
                          <a:spcPts val="0"/>
                        </a:spcAft>
                      </a:pPr>
                      <a:r>
                        <a:rPr lang="ru-RU" sz="1600" b="1">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показателя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effectLst/>
                          <a:latin typeface="Times New Roman" panose="02020603050405020304" pitchFamily="18" charset="0"/>
                          <a:ea typeface="Times New Roman" panose="02020603050405020304" pitchFamily="18" charset="0"/>
                          <a:cs typeface="Times New Roman" panose="02020603050405020304" pitchFamily="18" charset="0"/>
                        </a:rPr>
                        <a:t>Средняя оценка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effectLst/>
                          <a:latin typeface="Times New Roman" panose="02020603050405020304" pitchFamily="18" charset="0"/>
                          <a:ea typeface="Times New Roman" panose="02020603050405020304" pitchFamily="18" charset="0"/>
                          <a:cs typeface="Times New Roman" panose="02020603050405020304" pitchFamily="18" charset="0"/>
                        </a:rPr>
                        <a:t>2014/15 уч. год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effectLst/>
                          <a:latin typeface="Times New Roman" panose="02020603050405020304" pitchFamily="18" charset="0"/>
                          <a:ea typeface="Times New Roman" panose="02020603050405020304" pitchFamily="18" charset="0"/>
                          <a:cs typeface="Times New Roman" panose="02020603050405020304" pitchFamily="18" charset="0"/>
                        </a:rPr>
                        <a:t>2015/16 уч. год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effectLst/>
                          <a:latin typeface="Times New Roman" panose="02020603050405020304" pitchFamily="18" charset="0"/>
                          <a:ea typeface="Times New Roman" panose="02020603050405020304" pitchFamily="18" charset="0"/>
                          <a:cs typeface="Times New Roman" panose="02020603050405020304" pitchFamily="18" charset="0"/>
                        </a:rPr>
                        <a:t>2016/17 уч. год</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9138961"/>
                  </a:ext>
                </a:extLst>
              </a:tr>
              <a:tr h="158693">
                <a:tc gridSpan="5">
                  <a:txBody>
                    <a:bodyPr/>
                    <a:lstStyle/>
                    <a:p>
                      <a:pPr algn="ctr">
                        <a:lnSpc>
                          <a:spcPct val="115000"/>
                        </a:lnSpc>
                        <a:spcAft>
                          <a:spcPts val="0"/>
                        </a:spcAft>
                      </a:pPr>
                      <a:r>
                        <a:rPr lang="ru-RU" sz="1600" b="1" i="1" dirty="0">
                          <a:effectLst/>
                          <a:latin typeface="Times New Roman" panose="02020603050405020304" pitchFamily="18" charset="0"/>
                          <a:ea typeface="Times New Roman" panose="02020603050405020304" pitchFamily="18" charset="0"/>
                          <a:cs typeface="Times New Roman" panose="02020603050405020304" pitchFamily="18" charset="0"/>
                        </a:rPr>
                        <a:t>Показатели результативности для направляющего предприятия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tc>
                <a:extLst>
                  <a:ext uri="{0D108BD9-81ED-4DB2-BD59-A6C34878D82A}">
                    <a16:rowId xmlns:a16="http://schemas.microsoft.com/office/drawing/2014/main" xmlns="" val="3332968023"/>
                  </a:ext>
                </a:extLst>
              </a:tr>
              <a:tr h="497565">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Развитие новых направлений в бизнес сфере деятельности организации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2,89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2,81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2,79±0,08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2,99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442134839"/>
                  </a:ext>
                </a:extLst>
              </a:tr>
              <a:tr h="327134">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Расширение или реструктуризация бизнеса организации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2,43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2,30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2,56±0,08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2,34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xmlns="" val="55792676"/>
                  </a:ext>
                </a:extLst>
              </a:tr>
              <a:tr h="328129">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Выход организации на новые рынки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2,21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2,03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2,21±0,08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2,26 ±0,08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77250182"/>
                  </a:ext>
                </a:extLst>
              </a:tr>
              <a:tr h="328129">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Расширение клиентской базы организации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2,44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2,24±0,09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2,41±0,08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2,62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180464885"/>
                  </a:ext>
                </a:extLst>
              </a:tr>
              <a:tr h="497565">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Установление коммерческих связей с новыми партнёрами компании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2,68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2,59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2,60 ±0,08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2,83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668179965"/>
                  </a:ext>
                </a:extLst>
              </a:tr>
              <a:tr h="387721">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Создание новых продуктов в организации и их вывод на рынок</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2,32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2,15 ±0,10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2,43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2,37 ±0,08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36336902"/>
                  </a:ext>
                </a:extLst>
              </a:tr>
              <a:tr h="563516">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Внедрение новых технологий в деятельность компании, в том числе модернизация производства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2,84 ±0,04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3,16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2,62±0,07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2,81 ±0,07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3228445528"/>
                  </a:ext>
                </a:extLst>
              </a:tr>
              <a:tr h="108377">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новых рабочих мест в компании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2,19 ±0,05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2,47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1,91 ±0,08</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2,23 ±0,07</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676524936"/>
                  </a:ext>
                </a:extLst>
              </a:tr>
              <a:tr h="158693">
                <a:tc gridSpan="5">
                  <a:txBody>
                    <a:bodyPr/>
                    <a:lstStyle/>
                    <a:p>
                      <a:pPr algn="ctr">
                        <a:lnSpc>
                          <a:spcPct val="115000"/>
                        </a:lnSpc>
                        <a:spcAft>
                          <a:spcPts val="0"/>
                        </a:spcAft>
                      </a:pPr>
                      <a:r>
                        <a:rPr lang="ru-RU" sz="1600" b="1" i="1">
                          <a:effectLst/>
                          <a:latin typeface="Times New Roman" panose="02020603050405020304" pitchFamily="18" charset="0"/>
                          <a:ea typeface="Times New Roman" panose="02020603050405020304" pitchFamily="18" charset="0"/>
                          <a:cs typeface="Times New Roman" panose="02020603050405020304" pitchFamily="18" charset="0"/>
                        </a:rPr>
                        <a:t>Интегральные показатели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ru-RU"/>
                    </a:p>
                  </a:txBody>
                  <a:tcPr/>
                </a:tc>
                <a:extLst>
                  <a:ext uri="{0D108BD9-81ED-4DB2-BD59-A6C34878D82A}">
                    <a16:rowId xmlns:a16="http://schemas.microsoft.com/office/drawing/2014/main" xmlns="" val="3649770758"/>
                  </a:ext>
                </a:extLst>
              </a:tr>
              <a:tr h="667001">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Общая оценка результативности прохождения стажировки для респондента лично и для направляющей организации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3,86 ±0,03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3,70 ±0,07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3,79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4,00 ±0,05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245639865"/>
                  </a:ext>
                </a:extLst>
              </a:tr>
              <a:tr h="519738">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Общая оценка экономической эффективности Программы для направляющей организации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3,61 ±0,03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3,21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3,56 ±0,05</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nSpc>
                          <a:spcPct val="115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3,84 ±0,04</a:t>
                      </a: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943" marR="409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2509246522"/>
                  </a:ext>
                </a:extLst>
              </a:tr>
            </a:tbl>
          </a:graphicData>
        </a:graphic>
      </p:graphicFrame>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03603833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527052" y="482602"/>
            <a:ext cx="9630833" cy="471556"/>
          </a:xfrm>
        </p:spPr>
        <p:txBody>
          <a:bodyPr>
            <a:normAutofit fontScale="70000" lnSpcReduction="20000"/>
          </a:bodyPr>
          <a:lstStyle/>
          <a:p>
            <a:pPr algn="ctr"/>
            <a:r>
              <a:rPr lang="ru-RU" dirty="0">
                <a:latin typeface="Times New Roman" panose="02020603050405020304" pitchFamily="18" charset="0"/>
                <a:cs typeface="Times New Roman" panose="02020603050405020304" pitchFamily="18" charset="0"/>
              </a:rPr>
              <a:t>Анализ параметров работы выпускника над проектом по регионам</a:t>
            </a:r>
          </a:p>
        </p:txBody>
      </p:sp>
      <p:graphicFrame>
        <p:nvGraphicFramePr>
          <p:cNvPr id="3" name="Таблица 2">
            <a:extLst>
              <a:ext uri="{FF2B5EF4-FFF2-40B4-BE49-F238E27FC236}">
                <a16:creationId xmlns:a16="http://schemas.microsoft.com/office/drawing/2014/main" xmlns="" id="{EC26FAD1-6D9C-4AA8-AED2-584705730957}"/>
              </a:ext>
            </a:extLst>
          </p:cNvPr>
          <p:cNvGraphicFramePr>
            <a:graphicFrameLocks noGrp="1"/>
          </p:cNvGraphicFramePr>
          <p:nvPr>
            <p:extLst>
              <p:ext uri="{D42A27DB-BD31-4B8C-83A1-F6EECF244321}">
                <p14:modId xmlns:p14="http://schemas.microsoft.com/office/powerpoint/2010/main" xmlns="" val="3524890861"/>
              </p:ext>
            </p:extLst>
          </p:nvPr>
        </p:nvGraphicFramePr>
        <p:xfrm>
          <a:off x="527052" y="1625668"/>
          <a:ext cx="11134861" cy="5158740"/>
        </p:xfrm>
        <a:graphic>
          <a:graphicData uri="http://schemas.openxmlformats.org/drawingml/2006/table">
            <a:tbl>
              <a:tblPr firstRow="1" firstCol="1" bandRow="1"/>
              <a:tblGrid>
                <a:gridCol w="2131652">
                  <a:extLst>
                    <a:ext uri="{9D8B030D-6E8A-4147-A177-3AD203B41FA5}">
                      <a16:colId xmlns:a16="http://schemas.microsoft.com/office/drawing/2014/main" xmlns="" val="4168429805"/>
                    </a:ext>
                  </a:extLst>
                </a:gridCol>
                <a:gridCol w="1914789">
                  <a:extLst>
                    <a:ext uri="{9D8B030D-6E8A-4147-A177-3AD203B41FA5}">
                      <a16:colId xmlns:a16="http://schemas.microsoft.com/office/drawing/2014/main" xmlns="" val="3751673271"/>
                    </a:ext>
                  </a:extLst>
                </a:gridCol>
                <a:gridCol w="1917173">
                  <a:extLst>
                    <a:ext uri="{9D8B030D-6E8A-4147-A177-3AD203B41FA5}">
                      <a16:colId xmlns:a16="http://schemas.microsoft.com/office/drawing/2014/main" xmlns="" val="2467398535"/>
                    </a:ext>
                  </a:extLst>
                </a:gridCol>
                <a:gridCol w="1895727">
                  <a:extLst>
                    <a:ext uri="{9D8B030D-6E8A-4147-A177-3AD203B41FA5}">
                      <a16:colId xmlns:a16="http://schemas.microsoft.com/office/drawing/2014/main" xmlns="" val="3381471914"/>
                    </a:ext>
                  </a:extLst>
                </a:gridCol>
                <a:gridCol w="1304726">
                  <a:extLst>
                    <a:ext uri="{9D8B030D-6E8A-4147-A177-3AD203B41FA5}">
                      <a16:colId xmlns:a16="http://schemas.microsoft.com/office/drawing/2014/main" xmlns="" val="397745173"/>
                    </a:ext>
                  </a:extLst>
                </a:gridCol>
                <a:gridCol w="1970794">
                  <a:extLst>
                    <a:ext uri="{9D8B030D-6E8A-4147-A177-3AD203B41FA5}">
                      <a16:colId xmlns:a16="http://schemas.microsoft.com/office/drawing/2014/main" xmlns="" val="1460657542"/>
                    </a:ext>
                  </a:extLst>
                </a:gridCol>
              </a:tblGrid>
              <a:tr h="410950">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Группа респондентов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отдел организации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в целом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холдинг или объединение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отрасль в регионе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отрасль на федеральном уровне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27239658"/>
                  </a:ext>
                </a:extLst>
              </a:tr>
              <a:tr h="311253">
                <a:tc>
                  <a:txBody>
                    <a:bodyPr/>
                    <a:lstStyle/>
                    <a:p>
                      <a:pP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 всей совокупности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14,7%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58,7%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8,3%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53628861"/>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Владимирская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14,4%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56,7%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13,4%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15,5%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97292340"/>
                  </a:ext>
                </a:extLst>
              </a:tr>
              <a:tr h="170934">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г. Москва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20,8%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61,1%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18,1%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34786501"/>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Кемеровская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40,0%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9,7%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30,3%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97835998"/>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Красноярский край</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89,1%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10,9%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33568111"/>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Ленинградская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80,0%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8661214"/>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Липецкая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50,9%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49,1%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58102606"/>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Московская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85019240"/>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Новосибирская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16,5%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41,8%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17,1%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17,1%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7,6%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28041352"/>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Пензенская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51,8%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24,1%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24,1%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4251035"/>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Республика Татарстан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64857236"/>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Ростовская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48,2%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26,8%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42386920"/>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Самарская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22,7%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46,9%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30,5%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31084628"/>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Санкт-Петербург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55,6%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10,3%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22,2%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11,9%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37272910"/>
                  </a:ext>
                </a:extLst>
              </a:tr>
              <a:tr h="311253">
                <a:tc>
                  <a:txBody>
                    <a:bodyPr/>
                    <a:lstStyle/>
                    <a:p>
                      <a:pPr>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Свердловская область</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73,7%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26,3%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5786" marR="45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40495630"/>
                  </a:ext>
                </a:extLst>
              </a:tr>
            </a:tbl>
          </a:graphicData>
        </a:graphic>
      </p:graphicFrame>
      <p:sp>
        <p:nvSpPr>
          <p:cNvPr id="4" name="Rectangle 1">
            <a:extLst>
              <a:ext uri="{FF2B5EF4-FFF2-40B4-BE49-F238E27FC236}">
                <a16:creationId xmlns:a16="http://schemas.microsoft.com/office/drawing/2014/main" xmlns="" id="{FD8F4281-AEF0-4FDD-9A3D-07A58B50E9F7}"/>
              </a:ext>
            </a:extLst>
          </p:cNvPr>
          <p:cNvSpPr>
            <a:spLocks noChangeArrowheads="1"/>
          </p:cNvSpPr>
          <p:nvPr/>
        </p:nvSpPr>
        <p:spPr bwMode="auto">
          <a:xfrm>
            <a:off x="1407394" y="1165022"/>
            <a:ext cx="818333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Оценка масштаба реализации выпускных проектов по регионам</a:t>
            </a:r>
            <a:endParaRPr kumimoji="0" lang="ru-RU" altLang="ru-RU" sz="2000" b="1" i="0" u="none" strike="noStrike" cap="none" normalizeH="0" baseline="0" dirty="0">
              <a:ln>
                <a:noFill/>
              </a:ln>
              <a:solidFill>
                <a:schemeClr val="tx1"/>
              </a:solidFill>
              <a:effectLst/>
              <a:latin typeface="Arial" panose="020B0604020202020204" pitchFamily="34" charset="0"/>
            </a:endParaRP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857314706"/>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lstStyle/>
          <a:p>
            <a:pPr lvl="0"/>
            <a:endParaRPr lang="ru-RU" dirty="0">
              <a:solidFill>
                <a:prstClr val="white"/>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6" name="Текст 1">
            <a:extLst>
              <a:ext uri="{FF2B5EF4-FFF2-40B4-BE49-F238E27FC236}">
                <a16:creationId xmlns:a16="http://schemas.microsoft.com/office/drawing/2014/main" xmlns="" id="{5AC5F614-8910-4A7A-A8A7-53829C373F10}"/>
              </a:ext>
            </a:extLst>
          </p:cNvPr>
          <p:cNvSpPr txBox="1">
            <a:spLocks/>
          </p:cNvSpPr>
          <p:nvPr/>
        </p:nvSpPr>
        <p:spPr>
          <a:xfrm>
            <a:off x="527052" y="482602"/>
            <a:ext cx="9630833" cy="471556"/>
          </a:xfrm>
          <a:prstGeom prst="rect">
            <a:avLst/>
          </a:prstGeom>
        </p:spPr>
        <p:txBody>
          <a:bodyPr vert="horz" lIns="91440" tIns="45720" rIns="91440" bIns="45720" rtlCol="0">
            <a:normAutofit fontScale="70000" lnSpcReduction="20000"/>
          </a:bodyPr>
          <a:lstStyle>
            <a:lvl1pPr marL="0" indent="0" algn="l" defTabSz="914377" rtl="0" eaLnBrk="1" latinLnBrk="0" hangingPunct="1">
              <a:lnSpc>
                <a:spcPct val="90000"/>
              </a:lnSpc>
              <a:spcBef>
                <a:spcPts val="1000"/>
              </a:spcBef>
              <a:buFont typeface="Arial" panose="020B0604020202020204" pitchFamily="34" charset="0"/>
              <a:buNone/>
              <a:defRPr sz="3200" b="1" kern="120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ru-RU" dirty="0">
                <a:latin typeface="Times New Roman" panose="02020603050405020304" pitchFamily="18" charset="0"/>
                <a:cs typeface="Times New Roman" panose="02020603050405020304" pitchFamily="18" charset="0"/>
              </a:rPr>
              <a:t>Анализ параметров работы выпускника над проектом по регионам</a:t>
            </a:r>
          </a:p>
        </p:txBody>
      </p:sp>
      <p:graphicFrame>
        <p:nvGraphicFramePr>
          <p:cNvPr id="3" name="Таблица 2">
            <a:extLst>
              <a:ext uri="{FF2B5EF4-FFF2-40B4-BE49-F238E27FC236}">
                <a16:creationId xmlns:a16="http://schemas.microsoft.com/office/drawing/2014/main" xmlns="" id="{55748E5C-36C3-4DAB-A22F-2EB975E73C24}"/>
              </a:ext>
            </a:extLst>
          </p:cNvPr>
          <p:cNvGraphicFramePr>
            <a:graphicFrameLocks noGrp="1"/>
          </p:cNvGraphicFramePr>
          <p:nvPr>
            <p:extLst>
              <p:ext uri="{D42A27DB-BD31-4B8C-83A1-F6EECF244321}">
                <p14:modId xmlns:p14="http://schemas.microsoft.com/office/powerpoint/2010/main" xmlns="" val="813181115"/>
              </p:ext>
            </p:extLst>
          </p:nvPr>
        </p:nvGraphicFramePr>
        <p:xfrm>
          <a:off x="212035" y="1567894"/>
          <a:ext cx="11529389" cy="5200744"/>
        </p:xfrm>
        <a:graphic>
          <a:graphicData uri="http://schemas.openxmlformats.org/drawingml/2006/table">
            <a:tbl>
              <a:tblPr firstRow="1" firstCol="1" bandRow="1"/>
              <a:tblGrid>
                <a:gridCol w="2348285">
                  <a:extLst>
                    <a:ext uri="{9D8B030D-6E8A-4147-A177-3AD203B41FA5}">
                      <a16:colId xmlns:a16="http://schemas.microsoft.com/office/drawing/2014/main" xmlns="" val="582910881"/>
                    </a:ext>
                  </a:extLst>
                </a:gridCol>
                <a:gridCol w="2295276">
                  <a:extLst>
                    <a:ext uri="{9D8B030D-6E8A-4147-A177-3AD203B41FA5}">
                      <a16:colId xmlns:a16="http://schemas.microsoft.com/office/drawing/2014/main" xmlns="" val="2458416549"/>
                    </a:ext>
                  </a:extLst>
                </a:gridCol>
                <a:gridCol w="2295276">
                  <a:extLst>
                    <a:ext uri="{9D8B030D-6E8A-4147-A177-3AD203B41FA5}">
                      <a16:colId xmlns:a16="http://schemas.microsoft.com/office/drawing/2014/main" xmlns="" val="1885064389"/>
                    </a:ext>
                  </a:extLst>
                </a:gridCol>
                <a:gridCol w="2295276">
                  <a:extLst>
                    <a:ext uri="{9D8B030D-6E8A-4147-A177-3AD203B41FA5}">
                      <a16:colId xmlns:a16="http://schemas.microsoft.com/office/drawing/2014/main" xmlns="" val="3981434232"/>
                    </a:ext>
                  </a:extLst>
                </a:gridCol>
                <a:gridCol w="2295276">
                  <a:extLst>
                    <a:ext uri="{9D8B030D-6E8A-4147-A177-3AD203B41FA5}">
                      <a16:colId xmlns:a16="http://schemas.microsoft.com/office/drawing/2014/main" xmlns="" val="1016100559"/>
                    </a:ext>
                  </a:extLst>
                </a:gridCol>
              </a:tblGrid>
              <a:tr h="468724">
                <a:tc>
                  <a:txBody>
                    <a:bodyPr/>
                    <a:lstStyle/>
                    <a:p>
                      <a:pP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Группа респондентов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да, проект реализован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проект реализуется в настоящее время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проект полностью готов к реализации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проект не может быть реализован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77758601"/>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По всей совокупности</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29,6%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36,2%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18,2%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39691512"/>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Владимирская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41,2%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28,9%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14,4%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15,5%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52958504"/>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г. Москва</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43,1%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18,1%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20,8%</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18,1%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32594582"/>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Кемеровская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50,3%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9,7%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36559457"/>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Красноярский край</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33,6%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10,9%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10,9%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67400684"/>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Ленинградская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17,6%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34,1%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16,5%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31,9%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78592086"/>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Липецкая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47,4%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52,6%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79894476"/>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Московская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76,3%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23,7%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61528318"/>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Новосибирская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34,1%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33,5%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24,7%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7,6%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108340536"/>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Пензенская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75,9%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24,1%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84279193"/>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Республика Татарстан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39,7%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60,3%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4844983"/>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Ростовская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21,4%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58,6%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58836222"/>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Самарская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32,8%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54,7%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04857759"/>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Санкт-Петербург</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22,2%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45,2%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32,5%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60495246"/>
                  </a:ext>
                </a:extLst>
              </a:tr>
              <a:tr h="270743">
                <a:tc>
                  <a:txBody>
                    <a:bodyPr/>
                    <a:lstStyle/>
                    <a:p>
                      <a:pPr>
                        <a:lnSpc>
                          <a:spcPct val="115000"/>
                        </a:lnSpc>
                        <a:spcAft>
                          <a:spcPts val="0"/>
                        </a:spcAft>
                      </a:pPr>
                      <a:r>
                        <a:rPr lang="ru-RU" sz="1600">
                          <a:effectLst/>
                          <a:latin typeface="Times New Roman" panose="02020603050405020304" pitchFamily="18" charset="0"/>
                          <a:ea typeface="Times New Roman" panose="02020603050405020304" pitchFamily="18" charset="0"/>
                          <a:cs typeface="Times New Roman" panose="02020603050405020304" pitchFamily="18" charset="0"/>
                        </a:rPr>
                        <a:t>Свердловская область</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22,8%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77,2%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44582115"/>
                  </a:ext>
                </a:extLst>
              </a:tr>
            </a:tbl>
          </a:graphicData>
        </a:graphic>
      </p:graphicFrame>
      <p:sp>
        <p:nvSpPr>
          <p:cNvPr id="7" name="Rectangle 1">
            <a:extLst>
              <a:ext uri="{FF2B5EF4-FFF2-40B4-BE49-F238E27FC236}">
                <a16:creationId xmlns:a16="http://schemas.microsoft.com/office/drawing/2014/main" xmlns="" id="{FBD70D2F-61EA-4659-BF51-272ABACC0166}"/>
              </a:ext>
            </a:extLst>
          </p:cNvPr>
          <p:cNvSpPr>
            <a:spLocks noChangeArrowheads="1"/>
          </p:cNvSpPr>
          <p:nvPr/>
        </p:nvSpPr>
        <p:spPr bwMode="auto">
          <a:xfrm>
            <a:off x="1473183" y="1198562"/>
            <a:ext cx="7100662"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Анализ стадий реализации выпускных проектов по регионам</a:t>
            </a:r>
            <a:endParaRPr kumimoji="0" lang="ru-RU" altLang="ru-RU" b="1" i="0" u="none" strike="noStrike" cap="none" normalizeH="0" baseline="0" dirty="0">
              <a:ln>
                <a:noFill/>
              </a:ln>
              <a:solidFill>
                <a:schemeClr val="tx1"/>
              </a:solidFill>
              <a:effectLst/>
              <a:latin typeface="Arial" panose="020B0604020202020204" pitchFamily="34" charset="0"/>
            </a:endParaRPr>
          </a:p>
        </p:txBody>
      </p:sp>
      <p:pic>
        <p:nvPicPr>
          <p:cNvPr id="8"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74803182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Текст 1">
            <a:extLst>
              <a:ext uri="{FF2B5EF4-FFF2-40B4-BE49-F238E27FC236}">
                <a16:creationId xmlns:a16="http://schemas.microsoft.com/office/drawing/2014/main" xmlns="" id="{E938CDB7-6672-4EFF-AAFA-18F9FA97B488}"/>
              </a:ext>
            </a:extLst>
          </p:cNvPr>
          <p:cNvSpPr txBox="1">
            <a:spLocks noGrp="1"/>
          </p:cNvSpPr>
          <p:nvPr>
            <p:ph type="body" sz="quarter" idx="10"/>
          </p:nvPr>
        </p:nvSpPr>
        <p:spPr>
          <a:xfrm>
            <a:off x="422275" y="414338"/>
            <a:ext cx="9877425" cy="715962"/>
          </a:xfrm>
          <a:prstGeom prst="rect">
            <a:avLst/>
          </a:prstGeom>
        </p:spPr>
        <p:txBody>
          <a:bodyPr vert="horz" lIns="91440" tIns="45720" rIns="91440" bIns="45720" rtlCol="0">
            <a:normAutofit fontScale="85000" lnSpcReduction="20000"/>
          </a:bodyPr>
          <a:lstStyle>
            <a:lvl1pPr marL="0" indent="0" algn="l" defTabSz="914377" rtl="0" eaLnBrk="1" latinLnBrk="0" hangingPunct="1">
              <a:lnSpc>
                <a:spcPct val="90000"/>
              </a:lnSpc>
              <a:spcBef>
                <a:spcPts val="1000"/>
              </a:spcBef>
              <a:buFont typeface="Arial" panose="020B0604020202020204" pitchFamily="34" charset="0"/>
              <a:buNone/>
              <a:defRPr sz="3200" b="1" kern="1200" baseline="0">
                <a:solidFill>
                  <a:schemeClr val="bg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3200" b="1" kern="1200">
                <a:solidFill>
                  <a:schemeClr val="bg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ru-RU" dirty="0">
                <a:latin typeface="Times New Roman" panose="02020603050405020304" pitchFamily="18" charset="0"/>
                <a:cs typeface="Times New Roman" panose="02020603050405020304" pitchFamily="18" charset="0"/>
              </a:rPr>
              <a:t>Анализ параметров работы выпускника над проектом по регионам</a:t>
            </a:r>
          </a:p>
        </p:txBody>
      </p:sp>
      <p:graphicFrame>
        <p:nvGraphicFramePr>
          <p:cNvPr id="3" name="Таблица 2">
            <a:extLst>
              <a:ext uri="{FF2B5EF4-FFF2-40B4-BE49-F238E27FC236}">
                <a16:creationId xmlns:a16="http://schemas.microsoft.com/office/drawing/2014/main" xmlns="" id="{C1B72ACE-08B2-446B-89B7-0D4FDD87EE8C}"/>
              </a:ext>
            </a:extLst>
          </p:cNvPr>
          <p:cNvGraphicFramePr>
            <a:graphicFrameLocks noGrp="1"/>
          </p:cNvGraphicFramePr>
          <p:nvPr>
            <p:extLst>
              <p:ext uri="{D42A27DB-BD31-4B8C-83A1-F6EECF244321}">
                <p14:modId xmlns:p14="http://schemas.microsoft.com/office/powerpoint/2010/main" xmlns="" val="1523073737"/>
              </p:ext>
            </p:extLst>
          </p:nvPr>
        </p:nvGraphicFramePr>
        <p:xfrm>
          <a:off x="422275" y="1801504"/>
          <a:ext cx="11252891" cy="4500871"/>
        </p:xfrm>
        <a:graphic>
          <a:graphicData uri="http://schemas.openxmlformats.org/drawingml/2006/table">
            <a:tbl>
              <a:tblPr firstRow="1" firstCol="1" bandRow="1"/>
              <a:tblGrid>
                <a:gridCol w="4480762">
                  <a:extLst>
                    <a:ext uri="{9D8B030D-6E8A-4147-A177-3AD203B41FA5}">
                      <a16:colId xmlns:a16="http://schemas.microsoft.com/office/drawing/2014/main" xmlns="" val="3619708968"/>
                    </a:ext>
                  </a:extLst>
                </a:gridCol>
                <a:gridCol w="1542423">
                  <a:extLst>
                    <a:ext uri="{9D8B030D-6E8A-4147-A177-3AD203B41FA5}">
                      <a16:colId xmlns:a16="http://schemas.microsoft.com/office/drawing/2014/main" xmlns="" val="4009609455"/>
                    </a:ext>
                  </a:extLst>
                </a:gridCol>
                <a:gridCol w="1447487">
                  <a:extLst>
                    <a:ext uri="{9D8B030D-6E8A-4147-A177-3AD203B41FA5}">
                      <a16:colId xmlns:a16="http://schemas.microsoft.com/office/drawing/2014/main" xmlns="" val="1216397937"/>
                    </a:ext>
                  </a:extLst>
                </a:gridCol>
                <a:gridCol w="1802619">
                  <a:extLst>
                    <a:ext uri="{9D8B030D-6E8A-4147-A177-3AD203B41FA5}">
                      <a16:colId xmlns:a16="http://schemas.microsoft.com/office/drawing/2014/main" xmlns="" val="2868017933"/>
                    </a:ext>
                  </a:extLst>
                </a:gridCol>
                <a:gridCol w="1979600">
                  <a:extLst>
                    <a:ext uri="{9D8B030D-6E8A-4147-A177-3AD203B41FA5}">
                      <a16:colId xmlns:a16="http://schemas.microsoft.com/office/drawing/2014/main" xmlns="" val="3657440532"/>
                    </a:ext>
                  </a:extLst>
                </a:gridCol>
              </a:tblGrid>
              <a:tr h="632431">
                <a:tc>
                  <a:txBody>
                    <a:bodyPr/>
                    <a:lstStyle/>
                    <a:p>
                      <a:pPr algn="ctr">
                        <a:lnSpc>
                          <a:spcPct val="115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показателя</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Среднее значение</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Медиана</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Коэффициент вариации,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Диапазон значений</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20364060"/>
                  </a:ext>
                </a:extLst>
              </a:tr>
              <a:tr h="959000">
                <a:tc>
                  <a:txBody>
                    <a:bodyPr/>
                    <a:lstStyle/>
                    <a:p>
                      <a:pP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Необходимые затраты для инициации и старта проекта, в том числе на основные средства (руб.)</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139 990 043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10 000 000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227,9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0 – 2 000 000 000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98971603"/>
                  </a:ext>
                </a:extLst>
              </a:tr>
              <a:tr h="632431">
                <a:tc>
                  <a:txBody>
                    <a:bodyPr/>
                    <a:lstStyle/>
                    <a:p>
                      <a:pP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Ежемесячные условно-постоянные затраты (руб.)</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5 995 777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650 000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262,2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0 – 90 000 000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12546158"/>
                  </a:ext>
                </a:extLst>
              </a:tr>
              <a:tr h="632431">
                <a:tc>
                  <a:txBody>
                    <a:bodyPr/>
                    <a:lstStyle/>
                    <a:p>
                      <a:pP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Условно-переменные затраты на 100 руб. выручки (руб)</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44,9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0 - 90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26204710"/>
                  </a:ext>
                </a:extLst>
              </a:tr>
              <a:tr h="379716">
                <a:tc>
                  <a:txBody>
                    <a:bodyPr/>
                    <a:lstStyle/>
                    <a:p>
                      <a:pP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Прогнозная ежемесячная выручка (руб.)</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8 879 360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500 000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320,6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0 – 180 000 000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51518420"/>
                  </a:ext>
                </a:extLst>
              </a:tr>
              <a:tr h="632431">
                <a:tc>
                  <a:txBody>
                    <a:bodyPr/>
                    <a:lstStyle/>
                    <a:p>
                      <a:pP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Прогнозная единоразовая выручка, т.е. "средний чек" (руб.)</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4 144 627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5000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303,5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0 – 50 000 000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81878067"/>
                  </a:ext>
                </a:extLst>
              </a:tr>
              <a:tr h="632431">
                <a:tc>
                  <a:txBody>
                    <a:bodyPr/>
                    <a:lstStyle/>
                    <a:p>
                      <a:pP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Количество создаваемых новых рабочих мест, шт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2668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386,5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0 – 43 448</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06274634"/>
                  </a:ext>
                </a:extLst>
              </a:tr>
            </a:tbl>
          </a:graphicData>
        </a:graphic>
      </p:graphicFrame>
      <p:sp>
        <p:nvSpPr>
          <p:cNvPr id="11" name="Rectangle 1">
            <a:extLst>
              <a:ext uri="{FF2B5EF4-FFF2-40B4-BE49-F238E27FC236}">
                <a16:creationId xmlns:a16="http://schemas.microsoft.com/office/drawing/2014/main" xmlns="" id="{7174D0D5-E518-46DC-B779-6B9A797A20B4}"/>
              </a:ext>
            </a:extLst>
          </p:cNvPr>
          <p:cNvSpPr>
            <a:spLocks noChangeArrowheads="1"/>
          </p:cNvSpPr>
          <p:nvPr/>
        </p:nvSpPr>
        <p:spPr bwMode="auto">
          <a:xfrm>
            <a:off x="422275" y="1177652"/>
            <a:ext cx="10617027"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Анализ экономических показателей проектов в части затрат, выручки и потенциального формирования рабочих мест </a:t>
            </a:r>
            <a:endParaRPr kumimoji="0" lang="ru-RU" altLang="ru-RU" b="1" i="0" u="none" strike="noStrike" cap="none" normalizeH="0" baseline="0" dirty="0">
              <a:ln>
                <a:noFill/>
              </a:ln>
              <a:solidFill>
                <a:schemeClr val="tx1"/>
              </a:solidFill>
              <a:effectLst/>
              <a:latin typeface="Arial" panose="020B0604020202020204" pitchFamily="34" charset="0"/>
            </a:endParaRPr>
          </a:p>
        </p:txBody>
      </p:sp>
      <p:pic>
        <p:nvPicPr>
          <p:cNvPr id="5" name="Рисунок 1"/>
          <p:cNvPicPr>
            <a:picLocks noChangeAspect="1"/>
          </p:cNvPicPr>
          <p:nvPr/>
        </p:nvPicPr>
        <p:blipFill>
          <a:blip r:embed="rId2" cstate="print"/>
          <a:srcRect/>
          <a:stretch>
            <a:fillRect/>
          </a:stretch>
        </p:blipFill>
        <p:spPr bwMode="auto">
          <a:xfrm>
            <a:off x="10665229" y="171202"/>
            <a:ext cx="1257391" cy="1250274"/>
          </a:xfrm>
          <a:prstGeom prst="rect">
            <a:avLst/>
          </a:prstGeom>
          <a:noFill/>
          <a:ln w="9525">
            <a:noFill/>
            <a:miter lim="800000"/>
            <a:headEnd/>
            <a:tailEnd/>
          </a:ln>
        </p:spPr>
      </p:pic>
    </p:spTree>
    <p:extLst>
      <p:ext uri="{BB962C8B-B14F-4D97-AF65-F5344CB8AC3E}">
        <p14:creationId xmlns:p14="http://schemas.microsoft.com/office/powerpoint/2010/main" xmlns="" val="363169032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40555" y="359033"/>
            <a:ext cx="9630833" cy="588433"/>
          </a:xfrm>
        </p:spPr>
        <p:txBody>
          <a:bodyPr>
            <a:noAutofit/>
          </a:bodyPr>
          <a:lstStyle/>
          <a:p>
            <a:pPr algn="just">
              <a:lnSpc>
                <a:spcPct val="120000"/>
              </a:lnSpc>
              <a:spcBef>
                <a:spcPts val="0"/>
              </a:spcBef>
            </a:pPr>
            <a:r>
              <a:rPr lang="ru-RU" sz="2200" dirty="0">
                <a:latin typeface="Times New Roman" panose="02020603050405020304" pitchFamily="18" charset="0"/>
                <a:ea typeface="Calibri" panose="020F0502020204030204" pitchFamily="34" charset="0"/>
                <a:cs typeface="Arial" panose="020B0604020202020204" pitchFamily="34" charset="0"/>
              </a:rPr>
              <a:t> Анализ участия выпускников в постпрограммной работе по регионам</a:t>
            </a:r>
          </a:p>
        </p:txBody>
      </p:sp>
      <p:graphicFrame>
        <p:nvGraphicFramePr>
          <p:cNvPr id="4" name="Таблица 3">
            <a:extLst>
              <a:ext uri="{FF2B5EF4-FFF2-40B4-BE49-F238E27FC236}">
                <a16:creationId xmlns:a16="http://schemas.microsoft.com/office/drawing/2014/main" xmlns="" id="{25F7F47B-EB38-48E7-81A6-CB4E1AE80539}"/>
              </a:ext>
            </a:extLst>
          </p:cNvPr>
          <p:cNvGraphicFramePr>
            <a:graphicFrameLocks noGrp="1"/>
          </p:cNvGraphicFramePr>
          <p:nvPr>
            <p:extLst>
              <p:ext uri="{D42A27DB-BD31-4B8C-83A1-F6EECF244321}">
                <p14:modId xmlns:p14="http://schemas.microsoft.com/office/powerpoint/2010/main" xmlns="" val="2240863094"/>
              </p:ext>
            </p:extLst>
          </p:nvPr>
        </p:nvGraphicFramePr>
        <p:xfrm>
          <a:off x="440555" y="1543444"/>
          <a:ext cx="9233531" cy="5388371"/>
        </p:xfrm>
        <a:graphic>
          <a:graphicData uri="http://schemas.openxmlformats.org/drawingml/2006/table">
            <a:tbl>
              <a:tblPr firstRow="1" firstCol="1" bandRow="1"/>
              <a:tblGrid>
                <a:gridCol w="2653484">
                  <a:extLst>
                    <a:ext uri="{9D8B030D-6E8A-4147-A177-3AD203B41FA5}">
                      <a16:colId xmlns:a16="http://schemas.microsoft.com/office/drawing/2014/main" xmlns="" val="1507453464"/>
                    </a:ext>
                  </a:extLst>
                </a:gridCol>
                <a:gridCol w="3025649">
                  <a:extLst>
                    <a:ext uri="{9D8B030D-6E8A-4147-A177-3AD203B41FA5}">
                      <a16:colId xmlns:a16="http://schemas.microsoft.com/office/drawing/2014/main" xmlns="" val="1329751360"/>
                    </a:ext>
                  </a:extLst>
                </a:gridCol>
                <a:gridCol w="3554398">
                  <a:extLst>
                    <a:ext uri="{9D8B030D-6E8A-4147-A177-3AD203B41FA5}">
                      <a16:colId xmlns:a16="http://schemas.microsoft.com/office/drawing/2014/main" xmlns="" val="764455967"/>
                    </a:ext>
                  </a:extLst>
                </a:gridCol>
              </a:tblGrid>
              <a:tr h="484139">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Группа респондентов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Доля членов общественного объединения выпускников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Участие в работе регионального объединения выпускников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72850964"/>
                  </a:ext>
                </a:extLst>
              </a:tr>
              <a:tr h="457922">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По всей совокупности респондентов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24,7%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57,2%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76311012"/>
                  </a:ext>
                </a:extLst>
              </a:tr>
              <a:tr h="25287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Владимирская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43,3%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72,2%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88811908"/>
                  </a:ext>
                </a:extLst>
              </a:tr>
              <a:tr h="244978">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г. Москва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18,1%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79,2%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49563936"/>
                  </a:ext>
                </a:extLst>
              </a:tr>
              <a:tr h="26975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Кемеровская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20,7%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80,7%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75872958"/>
                  </a:ext>
                </a:extLst>
              </a:tr>
              <a:tr h="26975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Красноярский край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49,6%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59,2%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41900578"/>
                  </a:ext>
                </a:extLst>
              </a:tr>
              <a:tr h="26975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Ленинградская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27,1%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87361573"/>
                  </a:ext>
                </a:extLst>
              </a:tr>
              <a:tr h="26975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Липецкая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47,4%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15079222"/>
                  </a:ext>
                </a:extLst>
              </a:tr>
              <a:tr h="26975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Московская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22,0%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36,5%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04511355"/>
                  </a:ext>
                </a:extLst>
              </a:tr>
              <a:tr h="264097">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Новосибирская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17,4%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1715850"/>
                  </a:ext>
                </a:extLst>
              </a:tr>
              <a:tr h="247888">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Пензенская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72,4%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15410165"/>
                  </a:ext>
                </a:extLst>
              </a:tr>
              <a:tr h="248303">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Республика Татарстан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18,2%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18,2%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31975462"/>
                  </a:ext>
                </a:extLst>
              </a:tr>
              <a:tr h="257032">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Ростовская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48,2%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38,6%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44262903"/>
                  </a:ext>
                </a:extLst>
              </a:tr>
              <a:tr h="249134">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Самарская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34,4%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57,0%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79831158"/>
                  </a:ext>
                </a:extLst>
              </a:tr>
              <a:tr h="241237">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Санкт-Петербург</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11,1%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69,3%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45560556"/>
                  </a:ext>
                </a:extLst>
              </a:tr>
              <a:tr h="269755">
                <a:tc>
                  <a:txBody>
                    <a:bodyPr/>
                    <a:lstStyle/>
                    <a:p>
                      <a:pPr>
                        <a:lnSpc>
                          <a:spcPct val="100000"/>
                        </a:lnSpc>
                        <a:spcAft>
                          <a:spcPts val="0"/>
                        </a:spcAft>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Свердловская область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effectLst/>
                          <a:latin typeface="Times New Roman" panose="02020603050405020304" pitchFamily="18" charset="0"/>
                          <a:ea typeface="Times New Roman" panose="02020603050405020304" pitchFamily="18" charset="0"/>
                          <a:cs typeface="Times New Roman" panose="02020603050405020304" pitchFamily="18" charset="0"/>
                        </a:rPr>
                        <a:t>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22,8%</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59630216"/>
                  </a:ext>
                </a:extLst>
              </a:tr>
            </a:tbl>
          </a:graphicData>
        </a:graphic>
      </p:graphicFrame>
      <p:sp>
        <p:nvSpPr>
          <p:cNvPr id="5" name="Rectangle 1">
            <a:extLst>
              <a:ext uri="{FF2B5EF4-FFF2-40B4-BE49-F238E27FC236}">
                <a16:creationId xmlns:a16="http://schemas.microsoft.com/office/drawing/2014/main" xmlns="" id="{6C657059-B62F-43D1-977C-91A528098741}"/>
              </a:ext>
            </a:extLst>
          </p:cNvPr>
          <p:cNvSpPr>
            <a:spLocks noChangeArrowheads="1"/>
          </p:cNvSpPr>
          <p:nvPr/>
        </p:nvSpPr>
        <p:spPr bwMode="auto">
          <a:xfrm>
            <a:off x="220915" y="1206719"/>
            <a:ext cx="9453171"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активности участия выпускников в постпрограммной работе по регионам</a:t>
            </a:r>
            <a:endParaRPr kumimoji="0" lang="ru-RU" altLang="ru-RU" sz="1600" b="1" i="0" u="none" strike="noStrike" cap="none" normalizeH="0" baseline="0" dirty="0">
              <a:ln>
                <a:noFill/>
              </a:ln>
              <a:solidFill>
                <a:schemeClr val="tx1"/>
              </a:solidFill>
              <a:effectLst/>
              <a:latin typeface="Arial" panose="020B0604020202020204" pitchFamily="34" charset="0"/>
            </a:endParaRPr>
          </a:p>
        </p:txBody>
      </p:sp>
      <p:sp>
        <p:nvSpPr>
          <p:cNvPr id="6" name="Прямоугольник 5">
            <a:extLst>
              <a:ext uri="{FF2B5EF4-FFF2-40B4-BE49-F238E27FC236}">
                <a16:creationId xmlns:a16="http://schemas.microsoft.com/office/drawing/2014/main" xmlns="" id="{361E83B3-29EB-411A-B26F-768544BCEFC5}"/>
              </a:ext>
            </a:extLst>
          </p:cNvPr>
          <p:cNvSpPr/>
          <p:nvPr/>
        </p:nvSpPr>
        <p:spPr>
          <a:xfrm>
            <a:off x="9793357" y="1839248"/>
            <a:ext cx="2233684" cy="4524315"/>
          </a:xfrm>
          <a:prstGeom prst="rect">
            <a:avLst/>
          </a:prstGeom>
        </p:spPr>
        <p:txBody>
          <a:bodyPr wrap="square">
            <a:spAutoFit/>
          </a:bodyPr>
          <a:lstStyle/>
          <a:p>
            <a:pPr algn="just"/>
            <a:r>
              <a:rPr lang="ru-RU" dirty="0"/>
              <a:t>Активность постпрограммной работы в общественных объединениях выпускников в среднем  более, чем в 2 раза ниже, чем в региональных объединениях, причем полученные значения существенно различаются в зависимости от региона</a:t>
            </a:r>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21653040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lstStyle/>
          <a:p>
            <a:r>
              <a:rPr lang="ru-RU" dirty="0">
                <a:latin typeface="Times New Roman" panose="02020603050405020304" pitchFamily="18" charset="0"/>
                <a:cs typeface="Times New Roman" panose="02020603050405020304" pitchFamily="18" charset="0"/>
              </a:rPr>
              <a:t>Рекомендации и предложения</a:t>
            </a:r>
          </a:p>
        </p:txBody>
      </p:sp>
      <p:graphicFrame>
        <p:nvGraphicFramePr>
          <p:cNvPr id="4" name="Таблица 3"/>
          <p:cNvGraphicFramePr>
            <a:graphicFrameLocks noGrp="1"/>
          </p:cNvGraphicFramePr>
          <p:nvPr>
            <p:extLst>
              <p:ext uri="{D42A27DB-BD31-4B8C-83A1-F6EECF244321}">
                <p14:modId xmlns:p14="http://schemas.microsoft.com/office/powerpoint/2010/main" xmlns="" val="1724905055"/>
              </p:ext>
            </p:extLst>
          </p:nvPr>
        </p:nvGraphicFramePr>
        <p:xfrm>
          <a:off x="289698" y="1496814"/>
          <a:ext cx="11609860" cy="5122137"/>
        </p:xfrm>
        <a:graphic>
          <a:graphicData uri="http://schemas.openxmlformats.org/drawingml/2006/table">
            <a:tbl>
              <a:tblPr firstRow="1" bandRow="1">
                <a:tableStyleId>{BDBED569-4797-4DF1-A0F4-6AAB3CD982D8}</a:tableStyleId>
              </a:tblPr>
              <a:tblGrid>
                <a:gridCol w="426994">
                  <a:extLst>
                    <a:ext uri="{9D8B030D-6E8A-4147-A177-3AD203B41FA5}">
                      <a16:colId xmlns:a16="http://schemas.microsoft.com/office/drawing/2014/main" xmlns="" val="20000"/>
                    </a:ext>
                  </a:extLst>
                </a:gridCol>
                <a:gridCol w="11182866">
                  <a:extLst>
                    <a:ext uri="{9D8B030D-6E8A-4147-A177-3AD203B41FA5}">
                      <a16:colId xmlns:a16="http://schemas.microsoft.com/office/drawing/2014/main" xmlns="" val="20001"/>
                    </a:ext>
                  </a:extLst>
                </a:gridCol>
              </a:tblGrid>
              <a:tr h="1246386">
                <a:tc>
                  <a:txBody>
                    <a:bodyPr/>
                    <a:lstStyle/>
                    <a:p>
                      <a:r>
                        <a:rPr lang="en-US" b="1" dirty="0">
                          <a:latin typeface="Times New Roman" panose="02020603050405020304" pitchFamily="18" charset="0"/>
                          <a:cs typeface="Times New Roman" panose="02020603050405020304" pitchFamily="18" charset="0"/>
                        </a:rPr>
                        <a:t>1</a:t>
                      </a:r>
                      <a:r>
                        <a:rPr lang="ru-RU" b="1" dirty="0">
                          <a:latin typeface="Times New Roman" panose="02020603050405020304" pitchFamily="18" charset="0"/>
                          <a:cs typeface="Times New Roman" panose="02020603050405020304" pitchFamily="18" charset="0"/>
                        </a:rPr>
                        <a:t>.</a:t>
                      </a:r>
                    </a:p>
                  </a:txBody>
                  <a:tcPr marL="68580" marR="68580" marT="0" marB="0"/>
                </a:tc>
                <a:tc>
                  <a:txBody>
                    <a:bodyPr/>
                    <a:lstStyle/>
                    <a:p>
                      <a:pPr marL="0" lvl="0" indent="0" algn="just">
                        <a:lnSpc>
                          <a:spcPct val="100000"/>
                        </a:lnSpc>
                        <a:spcAft>
                          <a:spcPts val="0"/>
                        </a:spcAft>
                        <a:buFont typeface="+mj-lt"/>
                        <a:buNone/>
                      </a:pPr>
                      <a:r>
                        <a:rPr lang="ru-RU" sz="1600" b="0" dirty="0">
                          <a:effectLst/>
                          <a:latin typeface="Times New Roman" panose="02020603050405020304" pitchFamily="18" charset="0"/>
                          <a:cs typeface="Times New Roman" panose="02020603050405020304" pitchFamily="18" charset="0"/>
                        </a:rPr>
                        <a:t>Разработать и внедрить комплекс мероприятий по удержанию прошедших обучения в направляющих организациях для недопущения срыва выполнения перспективных выпускных проектов, а также предложить меры по обеспечению оптимального трудоустройства участников Программы в случае потери работы с учетом уровня компетенций, то есть способствовать целевому формированию карьерной траектории преимущественно на базе направляющей организации и в рамках ее отраслевой принадлежности.</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808383">
                <a:tc>
                  <a:txBody>
                    <a:bodyPr/>
                    <a:lstStyle/>
                    <a:p>
                      <a:r>
                        <a:rPr lang="ru-RU" b="1" dirty="0">
                          <a:latin typeface="Times New Roman" panose="02020603050405020304" pitchFamily="18" charset="0"/>
                          <a:cs typeface="Times New Roman" panose="02020603050405020304" pitchFamily="18" charset="0"/>
                        </a:rPr>
                        <a:t>2</a:t>
                      </a:r>
                    </a:p>
                  </a:txBody>
                  <a:tcPr marL="68580" marR="68580" marT="0" marB="0"/>
                </a:tc>
                <a:tc>
                  <a:txBody>
                    <a:bodyPr/>
                    <a:lstStyle/>
                    <a:p>
                      <a:pPr marL="0" lvl="0" indent="0" algn="just">
                        <a:lnSpc>
                          <a:spcPct val="100000"/>
                        </a:lnSpc>
                        <a:spcAft>
                          <a:spcPts val="0"/>
                        </a:spcAft>
                        <a:buFont typeface="+mj-lt"/>
                        <a:buNone/>
                      </a:pPr>
                      <a:r>
                        <a:rPr lang="ru-RU" sz="1600" b="0" dirty="0">
                          <a:effectLst/>
                          <a:latin typeface="Times New Roman" panose="02020603050405020304" pitchFamily="18" charset="0"/>
                          <a:ea typeface="Calibri" panose="020F0502020204030204" pitchFamily="34" charset="0"/>
                          <a:cs typeface="Times New Roman" panose="02020603050405020304" pitchFamily="18" charset="0"/>
                        </a:rPr>
                        <a:t>Сформировать из числа выпускников Программы так называемый «кадровый резерв» на региональном и федеральном уровне с целью привлечения наиболее активных участников к реализации различных проектов, а также возможности поступления на государственную службу</a:t>
                      </a:r>
                    </a:p>
                  </a:txBody>
                  <a:tcPr marL="68580" marR="68580" marT="0" marB="0"/>
                </a:tc>
                <a:extLst>
                  <a:ext uri="{0D108BD9-81ED-4DB2-BD59-A6C34878D82A}">
                    <a16:rowId xmlns:a16="http://schemas.microsoft.com/office/drawing/2014/main" xmlns="" val="3619144070"/>
                  </a:ext>
                </a:extLst>
              </a:tr>
              <a:tr h="1022456">
                <a:tc>
                  <a:txBody>
                    <a:bodyPr/>
                    <a:lstStyle/>
                    <a:p>
                      <a:r>
                        <a:rPr lang="ru-RU" b="1" dirty="0">
                          <a:latin typeface="Times New Roman" panose="02020603050405020304" pitchFamily="18" charset="0"/>
                          <a:cs typeface="Times New Roman" panose="02020603050405020304" pitchFamily="18" charset="0"/>
                        </a:rPr>
                        <a:t>3.</a:t>
                      </a:r>
                    </a:p>
                  </a:txBody>
                  <a:tcPr marL="68580" marR="68580" marT="0" marB="0"/>
                </a:tc>
                <a:tc>
                  <a:txBody>
                    <a:bodyPr/>
                    <a:lstStyle/>
                    <a:p>
                      <a:pPr marL="0" lvl="0" indent="0" algn="just">
                        <a:lnSpc>
                          <a:spcPct val="100000"/>
                        </a:lnSpc>
                        <a:spcAft>
                          <a:spcPts val="0"/>
                        </a:spcAft>
                        <a:buFont typeface="+mj-lt"/>
                        <a:buNone/>
                      </a:pPr>
                      <a:r>
                        <a:rPr lang="ru-RU" sz="1600" b="0" dirty="0">
                          <a:effectLst/>
                          <a:latin typeface="Times New Roman" panose="02020603050405020304" pitchFamily="18" charset="0"/>
                          <a:cs typeface="Times New Roman" panose="02020603050405020304" pitchFamily="18" charset="0"/>
                        </a:rPr>
                        <a:t>Сформировать свод наилучших практик обеспечения качества образования по регионам для создания единого стандарта качества образования оп Программе, включающего требования к основным элементам образования: от содержания учебного плана до требований к преподавателям и контрольным измерительным материалам</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1022456">
                <a:tc>
                  <a:txBody>
                    <a:bodyPr/>
                    <a:lstStyle/>
                    <a:p>
                      <a:r>
                        <a:rPr lang="ru-RU" b="1" dirty="0">
                          <a:latin typeface="Times New Roman" panose="02020603050405020304" pitchFamily="18" charset="0"/>
                          <a:cs typeface="Times New Roman" panose="02020603050405020304" pitchFamily="18" charset="0"/>
                        </a:rPr>
                        <a:t>4.</a:t>
                      </a:r>
                    </a:p>
                  </a:txBody>
                  <a:tcPr marL="68580" marR="68580" marT="0" marB="0"/>
                </a:tc>
                <a:tc>
                  <a:txBody>
                    <a:bodyPr/>
                    <a:lstStyle/>
                    <a:p>
                      <a:pPr marL="0" lvl="0" indent="0" algn="just">
                        <a:lnSpc>
                          <a:spcPct val="100000"/>
                        </a:lnSpc>
                        <a:spcAft>
                          <a:spcPts val="0"/>
                        </a:spcAft>
                        <a:buFont typeface="+mj-lt"/>
                        <a:buNone/>
                      </a:pPr>
                      <a:r>
                        <a:rPr lang="ru-RU" sz="1600" b="0" dirty="0">
                          <a:effectLst/>
                          <a:latin typeface="Times New Roman" panose="02020603050405020304" pitchFamily="18" charset="0"/>
                          <a:cs typeface="Times New Roman" panose="02020603050405020304" pitchFamily="18" charset="0"/>
                        </a:rPr>
                        <a:t>Создать единый онлайн-каталог (портфолио) проектов, содержащий помимо описания проектов стандартизированный отчет по основным показателям финансово-экономической успешности проектов с автоматизированной проверкой их адекватности, не принимать к защите выпускные проекты, не прошедшие регистрацию в портфолио.</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1022456">
                <a:tc>
                  <a:txBody>
                    <a:bodyPr/>
                    <a:lstStyle/>
                    <a:p>
                      <a:r>
                        <a:rPr lang="ru-RU" b="1" dirty="0">
                          <a:latin typeface="Times New Roman" panose="02020603050405020304" pitchFamily="18" charset="0"/>
                          <a:cs typeface="Times New Roman" panose="02020603050405020304" pitchFamily="18" charset="0"/>
                        </a:rPr>
                        <a:t>5.</a:t>
                      </a:r>
                    </a:p>
                  </a:txBody>
                  <a:tcPr marL="68580" marR="68580" marT="0" marB="0"/>
                </a:tc>
                <a:tc>
                  <a:txBody>
                    <a:bodyPr/>
                    <a:lstStyle/>
                    <a:p>
                      <a:pPr marL="0" lvl="0" indent="0" algn="just">
                        <a:lnSpc>
                          <a:spcPct val="100000"/>
                        </a:lnSpc>
                        <a:spcAft>
                          <a:spcPts val="0"/>
                        </a:spcAft>
                        <a:buFont typeface="+mj-lt"/>
                        <a:buNone/>
                      </a:pPr>
                      <a:r>
                        <a:rPr lang="ru-RU" sz="1600" b="0" dirty="0">
                          <a:effectLst/>
                          <a:latin typeface="Times New Roman" panose="02020603050405020304" pitchFamily="18" charset="0"/>
                          <a:cs typeface="Times New Roman" panose="02020603050405020304" pitchFamily="18" charset="0"/>
                        </a:rPr>
                        <a:t>Проработать вопрос создания системы грантов или субсидий на организацию работы ассоциаций выпускников Программы в регионах, подготовить типовой бизнес-план создания таких ассоциаций, а также типовые формы отчетности таких объединений по результатам освоения выделенного финансирования.</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bl>
          </a:graphicData>
        </a:graphic>
      </p:graphicFrame>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09282846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312616" y="260179"/>
            <a:ext cx="10215342" cy="588433"/>
          </a:xfrm>
        </p:spPr>
        <p:txBody>
          <a:bodyPr>
            <a:noAutofit/>
          </a:bodyPr>
          <a:lstStyle/>
          <a:p>
            <a:pPr>
              <a:lnSpc>
                <a:spcPct val="100000"/>
              </a:lnSpc>
              <a:spcBef>
                <a:spcPts val="0"/>
              </a:spcBef>
            </a:pPr>
            <a:r>
              <a:rPr lang="en-US" sz="2000" dirty="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ea typeface="Calibri" panose="020F0502020204030204" pitchFamily="34" charset="0"/>
                <a:cs typeface="Times New Roman" panose="02020603050405020304" pitchFamily="18" charset="0"/>
              </a:rPr>
              <a:t> Оценка эффективности зарубежных стажировок российских специалистов в рамках взаимных обменов, организованных в рамках реализации Государственного плана в 2017 году</a:t>
            </a:r>
            <a:endParaRPr lang="ru-RU" sz="20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sz="quarter" idx="11"/>
          </p:nvPr>
        </p:nvSpPr>
        <p:spPr>
          <a:xfrm>
            <a:off x="312615" y="2335427"/>
            <a:ext cx="11608452" cy="4226240"/>
          </a:xfrm>
        </p:spPr>
        <p:txBody>
          <a:bodyPr>
            <a:normAutofit/>
          </a:bodyPr>
          <a:lstStyle/>
          <a:p>
            <a:pPr marL="0" indent="0" algn="ctr">
              <a:lnSpc>
                <a:spcPct val="150000"/>
              </a:lnSpc>
              <a:buNone/>
            </a:pPr>
            <a:r>
              <a:rPr lang="ru-RU" sz="3000" dirty="0">
                <a:latin typeface="Times New Roman" panose="02020603050405020304" pitchFamily="18" charset="0"/>
                <a:ea typeface="Calibri" panose="020F0502020204030204" pitchFamily="34" charset="0"/>
              </a:rPr>
              <a:t>определение эффективности зарубежных стажировок </a:t>
            </a:r>
            <a:r>
              <a:rPr lang="ru-RU" sz="3000" u="sng" dirty="0">
                <a:latin typeface="Times New Roman" panose="02020603050405020304" pitchFamily="18" charset="0"/>
                <a:ea typeface="Calibri" panose="020F0502020204030204" pitchFamily="34" charset="0"/>
              </a:rPr>
              <a:t>в рамках </a:t>
            </a:r>
            <a:r>
              <a:rPr lang="ru-RU" sz="3000" dirty="0">
                <a:latin typeface="Times New Roman" panose="02020603050405020304" pitchFamily="18" charset="0"/>
                <a:ea typeface="Calibri" panose="020F0502020204030204" pitchFamily="34" charset="0"/>
              </a:rPr>
              <a:t>взаимных обменов, организованных </a:t>
            </a:r>
            <a:r>
              <a:rPr lang="ru-RU" sz="3000" u="sng" dirty="0">
                <a:latin typeface="Times New Roman" panose="02020603050405020304" pitchFamily="18" charset="0"/>
                <a:ea typeface="Calibri" panose="020F0502020204030204" pitchFamily="34" charset="0"/>
              </a:rPr>
              <a:t>в рамках </a:t>
            </a:r>
            <a:r>
              <a:rPr lang="ru-RU" sz="3000" dirty="0">
                <a:latin typeface="Times New Roman" panose="02020603050405020304" pitchFamily="18" charset="0"/>
                <a:ea typeface="Calibri" panose="020F0502020204030204" pitchFamily="34" charset="0"/>
              </a:rPr>
              <a:t>реализации Государственного плана в 2016 году</a:t>
            </a:r>
            <a:endParaRPr lang="ru-RU" sz="3000" dirty="0"/>
          </a:p>
        </p:txBody>
      </p:sp>
      <p:sp>
        <p:nvSpPr>
          <p:cNvPr id="4" name="TextBox 3"/>
          <p:cNvSpPr txBox="1"/>
          <p:nvPr/>
        </p:nvSpPr>
        <p:spPr>
          <a:xfrm>
            <a:off x="312615" y="1762898"/>
            <a:ext cx="5532131" cy="572529"/>
          </a:xfrm>
          <a:prstGeom prst="rect">
            <a:avLst/>
          </a:prstGeom>
          <a:noFill/>
        </p:spPr>
        <p:txBody>
          <a:bodyPr wrap="square" rtlCol="0">
            <a:spAutoFit/>
          </a:bodyPr>
          <a:lstStyle/>
          <a:p>
            <a:pPr defTabSz="914377">
              <a:lnSpc>
                <a:spcPct val="90000"/>
              </a:lnSpc>
              <a:spcBef>
                <a:spcPts val="1000"/>
              </a:spcBef>
            </a:pPr>
            <a:r>
              <a:rPr lang="ru-RU" sz="3467" b="1" dirty="0">
                <a:solidFill>
                  <a:srgbClr val="FF0000"/>
                </a:solidFill>
                <a:latin typeface="Times New Roman" panose="02020603050405020304" pitchFamily="18" charset="0"/>
                <a:cs typeface="Times New Roman" panose="02020603050405020304" pitchFamily="18" charset="0"/>
              </a:rPr>
              <a:t>Цель исследования:</a:t>
            </a: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79273671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92500"/>
          </a:bodyPr>
          <a:lstStyle/>
          <a:p>
            <a:r>
              <a:rPr lang="ru-RU" dirty="0">
                <a:latin typeface="Times New Roman" panose="02020603050405020304" pitchFamily="18" charset="0"/>
                <a:cs typeface="Times New Roman" panose="02020603050405020304" pitchFamily="18" charset="0"/>
              </a:rPr>
              <a:t>В ходе исследования были решены следующие задачи:</a:t>
            </a:r>
          </a:p>
        </p:txBody>
      </p:sp>
      <p:sp>
        <p:nvSpPr>
          <p:cNvPr id="20" name="TextBox 19"/>
          <p:cNvSpPr txBox="1"/>
          <p:nvPr/>
        </p:nvSpPr>
        <p:spPr>
          <a:xfrm>
            <a:off x="320041" y="1330036"/>
            <a:ext cx="10129057" cy="4524315"/>
          </a:xfrm>
          <a:prstGeom prst="rect">
            <a:avLst/>
          </a:prstGeom>
          <a:solidFill>
            <a:srgbClr val="DCE6EC"/>
          </a:solidFill>
        </p:spPr>
        <p:txBody>
          <a:bodyPr wrap="square" rtlCol="0">
            <a:spAutoFit/>
          </a:bodyPr>
          <a:lstStyle/>
          <a:p>
            <a:pPr marL="342900" lvl="0" indent="-342900" algn="just">
              <a:spcAft>
                <a:spcPts val="0"/>
              </a:spcAft>
              <a:buFont typeface="+mj-lt"/>
              <a:buAutoNum type="arabicPeriod"/>
            </a:pPr>
            <a:r>
              <a:rPr lang="ru-RU" b="1" dirty="0">
                <a:latin typeface="Times New Roman" panose="02020603050405020304" pitchFamily="18" charset="0"/>
                <a:ea typeface="Calibri" panose="020F0502020204030204" pitchFamily="34" charset="0"/>
                <a:cs typeface="Arial" panose="020B0604020202020204" pitchFamily="34" charset="0"/>
              </a:rPr>
              <a:t>Выбраны объекты и методы исследования.</a:t>
            </a:r>
            <a:endParaRPr lang="ru-RU"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Font typeface="+mj-lt"/>
              <a:buAutoNum type="arabicPeriod"/>
            </a:pPr>
            <a:r>
              <a:rPr lang="ru-RU" b="1" dirty="0">
                <a:latin typeface="Times New Roman" panose="02020603050405020304" pitchFamily="18" charset="0"/>
                <a:ea typeface="Calibri" panose="020F0502020204030204" pitchFamily="34" charset="0"/>
                <a:cs typeface="Arial" panose="020B0604020202020204" pitchFamily="34" charset="0"/>
              </a:rPr>
              <a:t>Описаны и проанализированы социально-демографические характеристики поступающих:</a:t>
            </a:r>
            <a:endParaRPr lang="ru-RU" b="1" dirty="0">
              <a:latin typeface="Calibri" panose="020F0502020204030204" pitchFamily="34" charset="0"/>
              <a:ea typeface="Calibri" panose="020F0502020204030204" pitchFamily="34" charset="0"/>
              <a:cs typeface="Arial" panose="020B0604020202020204" pitchFamily="34" charset="0"/>
            </a:endParaRPr>
          </a:p>
          <a:p>
            <a:pPr marL="900000" lvl="0" indent="-342900">
              <a:spcAft>
                <a:spcPts val="0"/>
              </a:spcAft>
              <a:buFont typeface="Symbol" panose="05050102010706020507" pitchFamily="18" charset="2"/>
              <a:buChar char=""/>
              <a:tabLst>
                <a:tab pos="810260" algn="l"/>
              </a:tabLst>
            </a:pPr>
            <a:r>
              <a:rPr lang="ru-RU" dirty="0">
                <a:latin typeface="Times New Roman" panose="02020603050405020304" pitchFamily="18" charset="0"/>
                <a:ea typeface="Calibri" panose="020F0502020204030204" pitchFamily="34" charset="0"/>
                <a:cs typeface="Arial" panose="020B0604020202020204" pitchFamily="34" charset="0"/>
              </a:rPr>
              <a:t>пол, возраст;</a:t>
            </a:r>
            <a:endParaRPr lang="ru-RU" dirty="0">
              <a:latin typeface="Calibri" panose="020F0502020204030204" pitchFamily="34" charset="0"/>
              <a:ea typeface="Calibri" panose="020F0502020204030204" pitchFamily="34" charset="0"/>
              <a:cs typeface="Arial" panose="020B0604020202020204" pitchFamily="34" charset="0"/>
            </a:endParaRPr>
          </a:p>
          <a:p>
            <a:pPr marL="900000" lvl="0" indent="-342900">
              <a:spcAft>
                <a:spcPts val="0"/>
              </a:spcAft>
              <a:buFont typeface="Symbol" panose="05050102010706020507" pitchFamily="18" charset="2"/>
              <a:buChar char=""/>
              <a:tabLst>
                <a:tab pos="810260" algn="l"/>
              </a:tabLst>
            </a:pPr>
            <a:r>
              <a:rPr lang="ru-RU" dirty="0">
                <a:latin typeface="Times New Roman" panose="02020603050405020304" pitchFamily="18" charset="0"/>
                <a:ea typeface="Calibri" panose="020F0502020204030204" pitchFamily="34" charset="0"/>
                <a:cs typeface="Arial" panose="020B0604020202020204" pitchFamily="34" charset="0"/>
              </a:rPr>
              <a:t>общий стаж работы;</a:t>
            </a:r>
            <a:endParaRPr lang="ru-RU" dirty="0">
              <a:latin typeface="Calibri" panose="020F0502020204030204" pitchFamily="34" charset="0"/>
              <a:ea typeface="Calibri" panose="020F0502020204030204" pitchFamily="34" charset="0"/>
              <a:cs typeface="Arial" panose="020B0604020202020204" pitchFamily="34" charset="0"/>
            </a:endParaRPr>
          </a:p>
          <a:p>
            <a:pPr marL="900000" lvl="0" indent="-342900">
              <a:spcAft>
                <a:spcPts val="0"/>
              </a:spcAft>
              <a:buFont typeface="Symbol" panose="05050102010706020507" pitchFamily="18" charset="2"/>
              <a:buChar char=""/>
              <a:tabLst>
                <a:tab pos="810260" algn="l"/>
              </a:tabLst>
            </a:pPr>
            <a:r>
              <a:rPr lang="ru-RU" dirty="0">
                <a:latin typeface="Times New Roman" panose="02020603050405020304" pitchFamily="18" charset="0"/>
                <a:ea typeface="Calibri" panose="020F0502020204030204" pitchFamily="34" charset="0"/>
                <a:cs typeface="Arial" panose="020B0604020202020204" pitchFamily="34" charset="0"/>
              </a:rPr>
              <a:t>основное и дополнительное образование.</a:t>
            </a:r>
            <a:endParaRPr lang="ru-RU"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Font typeface="+mj-lt"/>
              <a:buAutoNum type="arabicPeriod" startAt="3"/>
            </a:pPr>
            <a:r>
              <a:rPr lang="ru-RU" b="1" dirty="0">
                <a:latin typeface="Times New Roman" panose="02020603050405020304" pitchFamily="18" charset="0"/>
                <a:ea typeface="Calibri" panose="020F0502020204030204" pitchFamily="34" charset="0"/>
                <a:cs typeface="Arial" panose="020B0604020202020204" pitchFamily="34" charset="0"/>
              </a:rPr>
              <a:t>Описаны и проанализированы характеристики направляющих организаций:</a:t>
            </a:r>
            <a:endParaRPr lang="ru-RU" b="1" dirty="0">
              <a:latin typeface="Calibri" panose="020F0502020204030204" pitchFamily="34" charset="0"/>
              <a:ea typeface="Calibri" panose="020F0502020204030204" pitchFamily="34" charset="0"/>
              <a:cs typeface="Arial" panose="020B0604020202020204" pitchFamily="34" charset="0"/>
            </a:endParaRPr>
          </a:p>
          <a:p>
            <a:pPr marL="900000" lvl="0" indent="-342900" algn="just">
              <a:spcAft>
                <a:spcPts val="0"/>
              </a:spcAft>
              <a:buFont typeface="Symbol" panose="05050102010706020507" pitchFamily="18" charset="2"/>
              <a:buChar char=""/>
              <a:tabLst>
                <a:tab pos="810260" algn="l"/>
              </a:tabLst>
            </a:pPr>
            <a:r>
              <a:rPr lang="ru-RU" dirty="0">
                <a:latin typeface="Times New Roman" panose="02020603050405020304" pitchFamily="18" charset="0"/>
                <a:ea typeface="Calibri" panose="020F0502020204030204" pitchFamily="34" charset="0"/>
                <a:cs typeface="Arial" panose="020B0604020202020204" pitchFamily="34" charset="0"/>
              </a:rPr>
              <a:t>отраслевая принадлежность;</a:t>
            </a:r>
            <a:endParaRPr lang="ru-RU" dirty="0">
              <a:latin typeface="Calibri" panose="020F0502020204030204" pitchFamily="34" charset="0"/>
              <a:ea typeface="Calibri" panose="020F0502020204030204" pitchFamily="34" charset="0"/>
              <a:cs typeface="Arial" panose="020B0604020202020204" pitchFamily="34" charset="0"/>
            </a:endParaRPr>
          </a:p>
          <a:p>
            <a:pPr marL="900000" lvl="0" indent="-342900" algn="just">
              <a:spcAft>
                <a:spcPts val="0"/>
              </a:spcAft>
              <a:buFont typeface="Symbol" panose="05050102010706020507" pitchFamily="18" charset="2"/>
              <a:buChar char=""/>
              <a:tabLst>
                <a:tab pos="810260" algn="l"/>
              </a:tabLst>
            </a:pPr>
            <a:r>
              <a:rPr lang="ru-RU" dirty="0">
                <a:latin typeface="Times New Roman" panose="02020603050405020304" pitchFamily="18" charset="0"/>
                <a:ea typeface="Calibri" panose="020F0502020204030204" pitchFamily="34" charset="0"/>
                <a:cs typeface="Arial" panose="020B0604020202020204" pitchFamily="34" charset="0"/>
              </a:rPr>
              <a:t>тип организации по численности персонала;</a:t>
            </a:r>
            <a:endParaRPr lang="ru-RU" dirty="0">
              <a:latin typeface="Calibri" panose="020F0502020204030204" pitchFamily="34" charset="0"/>
              <a:ea typeface="Calibri" panose="020F0502020204030204" pitchFamily="34" charset="0"/>
              <a:cs typeface="Arial" panose="020B0604020202020204" pitchFamily="34" charset="0"/>
            </a:endParaRPr>
          </a:p>
          <a:p>
            <a:pPr marL="900000" lvl="0" indent="-342900" algn="just">
              <a:spcAft>
                <a:spcPts val="0"/>
              </a:spcAft>
              <a:buFont typeface="Symbol" panose="05050102010706020507" pitchFamily="18" charset="2"/>
              <a:buChar char=""/>
              <a:tabLst>
                <a:tab pos="810260" algn="l"/>
              </a:tabLst>
            </a:pPr>
            <a:r>
              <a:rPr lang="ru-RU" dirty="0">
                <a:latin typeface="Times New Roman" panose="02020603050405020304" pitchFamily="18" charset="0"/>
                <a:ea typeface="Calibri" panose="020F0502020204030204" pitchFamily="34" charset="0"/>
                <a:cs typeface="Arial" panose="020B0604020202020204" pitchFamily="34" charset="0"/>
              </a:rPr>
              <a:t>оценка экономического положения организации.</a:t>
            </a:r>
            <a:endParaRPr lang="ru-RU" dirty="0">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mj-lt"/>
              <a:buAutoNum type="arabicPeriod" startAt="4"/>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Описаны и проанализированы цели участия в Программе.</a:t>
            </a:r>
            <a:endParaRPr lang="ru-RU" b="1" dirty="0">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mj-lt"/>
              <a:buAutoNum type="arabicPeriod" startAt="4"/>
            </a:pPr>
            <a:r>
              <a:rPr lang="ru-RU" b="1" dirty="0">
                <a:latin typeface="Times New Roman" panose="02020603050405020304" pitchFamily="18" charset="0"/>
                <a:ea typeface="Calibri" panose="020F0502020204030204" pitchFamily="34" charset="0"/>
                <a:cs typeface="Arial" panose="020B0604020202020204" pitchFamily="34" charset="0"/>
              </a:rPr>
              <a:t>Отражены количественные показатели набора специалистов на Программу по отраслям.</a:t>
            </a:r>
            <a:endParaRPr lang="ru-RU" b="1" dirty="0">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mj-lt"/>
              <a:buAutoNum type="arabicPeriod" startAt="4"/>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Выделены организации, ежегодно направляющие группу специалистов (не менее трех) на обучение в рамках Программы и оценен эффект (по различным критериям) для направляющих организаций (в </a:t>
            </a:r>
            <a:r>
              <a:rPr lang="ru-RU" b="1" dirty="0" err="1">
                <a:latin typeface="Times New Roman" panose="02020603050405020304" pitchFamily="18" charset="0"/>
                <a:ea typeface="Calibri" panose="020F0502020204030204" pitchFamily="34" charset="0"/>
                <a:cs typeface="Arial" panose="020B0604020202020204" pitchFamily="34" charset="0"/>
              </a:rPr>
              <a:t>т.ч</a:t>
            </a:r>
            <a:r>
              <a:rPr lang="ru-RU" b="1" dirty="0">
                <a:latin typeface="Times New Roman" panose="02020603050405020304" pitchFamily="18" charset="0"/>
                <a:ea typeface="Calibri" panose="020F0502020204030204" pitchFamily="34" charset="0"/>
                <a:cs typeface="Arial" panose="020B0604020202020204" pitchFamily="34" charset="0"/>
              </a:rPr>
              <a:t>. в рамках выполняемых специалистами проектных заданий во время обучения).</a:t>
            </a:r>
            <a:endParaRPr lang="ru-RU" b="1" dirty="0">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mj-lt"/>
              <a:buAutoNum type="arabicPeriod" startAt="4"/>
              <a:tabLst>
                <a:tab pos="810260" algn="l"/>
              </a:tabLst>
            </a:pPr>
            <a:r>
              <a:rPr lang="ru-RU" b="1" dirty="0">
                <a:latin typeface="Times New Roman" panose="02020603050405020304" pitchFamily="18" charset="0"/>
                <a:ea typeface="Calibri" panose="020F0502020204030204" pitchFamily="34" charset="0"/>
                <a:cs typeface="Arial" panose="020B0604020202020204" pitchFamily="34" charset="0"/>
              </a:rPr>
              <a:t>Подготовлены выводы и рекомендации по данному исследованию.</a:t>
            </a:r>
            <a:endParaRPr lang="ru-RU" b="1" dirty="0">
              <a:latin typeface="Calibri" panose="020F0502020204030204" pitchFamily="34" charset="0"/>
              <a:ea typeface="Calibri" panose="020F0502020204030204" pitchFamily="34" charset="0"/>
              <a:cs typeface="Arial" panose="020B0604020202020204" pitchFamily="34" charset="0"/>
            </a:endParaRPr>
          </a:p>
        </p:txBody>
      </p:sp>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758014846"/>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27052" y="482601"/>
            <a:ext cx="9630833" cy="588433"/>
          </a:xfrm>
        </p:spPr>
        <p:txBody>
          <a:bodyPr>
            <a:normAutofit fontScale="92500"/>
          </a:bodyPr>
          <a:lstStyle/>
          <a:p>
            <a:r>
              <a:rPr lang="ru-RU" dirty="0">
                <a:latin typeface="Times New Roman" panose="02020603050405020304" pitchFamily="18" charset="0"/>
                <a:cs typeface="Times New Roman" panose="02020603050405020304" pitchFamily="18" charset="0"/>
              </a:rPr>
              <a:t>В ходе исследования были решены следующие задачи:</a:t>
            </a:r>
          </a:p>
        </p:txBody>
      </p:sp>
      <p:sp>
        <p:nvSpPr>
          <p:cNvPr id="5" name="TextBox 4"/>
          <p:cNvSpPr txBox="1"/>
          <p:nvPr/>
        </p:nvSpPr>
        <p:spPr>
          <a:xfrm>
            <a:off x="332397" y="1490674"/>
            <a:ext cx="11418879" cy="5078313"/>
          </a:xfrm>
          <a:prstGeom prst="rect">
            <a:avLst/>
          </a:prstGeom>
          <a:solidFill>
            <a:srgbClr val="DCE6EC"/>
          </a:solidFill>
        </p:spPr>
        <p:txBody>
          <a:bodyPr wrap="square" rtlCol="0">
            <a:spAutoFit/>
          </a:bodyPr>
          <a:lstStyle/>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Выбраны объекты и методы исследования.</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Проведен анализ общей удовлетворённости посещением предприятий за рубежом по пятибалльной шкале с учетом структуры респондентов по странам.</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Выполнена оценка соответствия отрасли посещенных предприятий профилю компании и бизнес-интересам участников.</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Выполнена оценка удовлетворенности участников стажировкой по номенклатуре единичных показателей, характеризующих степень соответствия отдельных аспектов стажировки ожиданиям участников с учетом структуры респондентов по странам.</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Проведен анализ влияния каждого из единичных показателей удовлетворённости посещением предприятий за рубежом на величину общей удовлетворённости посещением предприятий за рубежом.</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Выполнено ранжирование стран прохождения стажировок по общему показателю удовлетворённости посещением предприятий за рубежом и по совокупности единичных показателей.</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Проведена оценка постпрограммной результативности на основе прямых и косвенных признаков: количество заключенных договоров, общая сумма этих договоров, сведения о намерениях по совместным бизнес-проектам, развитие новых направлений в бизнесе, создание и реализация совместных проектов, выход на новые рынки, приобретение новых технологий, возможная прибыль предприятий от заключенных соглашений с учетом структуры респондентов по странам.</a:t>
            </a:r>
          </a:p>
          <a:p>
            <a:pPr marL="342900" lvl="0" indent="-342900" algn="just">
              <a:spcAft>
                <a:spcPts val="0"/>
              </a:spcAft>
              <a:buFont typeface="+mj-lt"/>
              <a:buAutoNum type="arabicPeriod"/>
            </a:pPr>
            <a:r>
              <a:rPr lang="ru-RU" dirty="0">
                <a:latin typeface="Times New Roman" panose="02020603050405020304" pitchFamily="18" charset="0"/>
                <a:ea typeface="Calibri" panose="020F0502020204030204" pitchFamily="34" charset="0"/>
                <a:cs typeface="Arial" panose="020B0604020202020204" pitchFamily="34" charset="0"/>
              </a:rPr>
              <a:t>Проведена оценка результативности установления бизнес-контактов с принимающими предприятиями.</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52619900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200659154"/>
              </p:ext>
            </p:extLst>
          </p:nvPr>
        </p:nvGraphicFramePr>
        <p:xfrm>
          <a:off x="247372" y="2171617"/>
          <a:ext cx="11652185" cy="4333132"/>
        </p:xfrm>
        <a:graphic>
          <a:graphicData uri="http://schemas.openxmlformats.org/drawingml/2006/table">
            <a:tbl>
              <a:tblPr firstRow="1" firstCol="1" bandRow="1">
                <a:tableStyleId>{8799B23B-EC83-4686-B30A-512413B5E67A}</a:tableStyleId>
              </a:tblPr>
              <a:tblGrid>
                <a:gridCol w="4361698">
                  <a:extLst>
                    <a:ext uri="{9D8B030D-6E8A-4147-A177-3AD203B41FA5}">
                      <a16:colId xmlns:a16="http://schemas.microsoft.com/office/drawing/2014/main" xmlns="" val="20000"/>
                    </a:ext>
                  </a:extLst>
                </a:gridCol>
                <a:gridCol w="2150076">
                  <a:extLst>
                    <a:ext uri="{9D8B030D-6E8A-4147-A177-3AD203B41FA5}">
                      <a16:colId xmlns:a16="http://schemas.microsoft.com/office/drawing/2014/main" xmlns="" val="20001"/>
                    </a:ext>
                  </a:extLst>
                </a:gridCol>
                <a:gridCol w="1260389">
                  <a:extLst>
                    <a:ext uri="{9D8B030D-6E8A-4147-A177-3AD203B41FA5}">
                      <a16:colId xmlns:a16="http://schemas.microsoft.com/office/drawing/2014/main" xmlns="" val="20002"/>
                    </a:ext>
                  </a:extLst>
                </a:gridCol>
                <a:gridCol w="1320604">
                  <a:extLst>
                    <a:ext uri="{9D8B030D-6E8A-4147-A177-3AD203B41FA5}">
                      <a16:colId xmlns:a16="http://schemas.microsoft.com/office/drawing/2014/main" xmlns="" val="20003"/>
                    </a:ext>
                  </a:extLst>
                </a:gridCol>
                <a:gridCol w="2559418">
                  <a:extLst>
                    <a:ext uri="{9D8B030D-6E8A-4147-A177-3AD203B41FA5}">
                      <a16:colId xmlns:a16="http://schemas.microsoft.com/office/drawing/2014/main" xmlns="" val="20004"/>
                    </a:ext>
                  </a:extLst>
                </a:gridCol>
              </a:tblGrid>
              <a:tr h="647538">
                <a:tc rowSpan="2">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Наименование показателя</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tc>
                <a:tc rowSpan="2">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Среднее значение по всей совокупности </a:t>
                      </a:r>
                      <a:r>
                        <a:rPr lang="en-US" sz="1600" dirty="0">
                          <a:effectLst/>
                          <a:latin typeface="Times New Roman" panose="02020603050405020304" pitchFamily="18" charset="0"/>
                          <a:cs typeface="Times New Roman" panose="02020603050405020304" pitchFamily="18" charset="0"/>
                        </a:rPr>
                        <a:t>c </a:t>
                      </a:r>
                      <a:r>
                        <a:rPr lang="ru-RU" sz="1600" dirty="0">
                          <a:effectLst/>
                          <a:latin typeface="Times New Roman" panose="02020603050405020304" pitchFamily="18" charset="0"/>
                          <a:cs typeface="Times New Roman" panose="02020603050405020304" pitchFamily="18" charset="0"/>
                        </a:rPr>
                        <a:t>учетом стандартной ошибки</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tc>
                <a:tc gridSpan="3">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Среднее значение по совокупности респондентов, проходивших стажировку в конкретной стране </a:t>
                      </a:r>
                      <a:r>
                        <a:rPr lang="en-US" sz="1600" dirty="0">
                          <a:effectLst/>
                          <a:latin typeface="Times New Roman" panose="02020603050405020304" pitchFamily="18" charset="0"/>
                          <a:cs typeface="Times New Roman" panose="02020603050405020304" pitchFamily="18" charset="0"/>
                        </a:rPr>
                        <a:t>c </a:t>
                      </a:r>
                      <a:r>
                        <a:rPr lang="ru-RU" sz="1600" dirty="0">
                          <a:effectLst/>
                          <a:latin typeface="Times New Roman" panose="02020603050405020304" pitchFamily="18" charset="0"/>
                          <a:cs typeface="Times New Roman" panose="02020603050405020304" pitchFamily="18" charset="0"/>
                        </a:rPr>
                        <a:t>учетом стандартной ошибки</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215846">
                <a:tc vMerge="1">
                  <a:txBody>
                    <a:bodyPr/>
                    <a:lstStyle/>
                    <a:p>
                      <a:endParaRPr lang="ru-RU"/>
                    </a:p>
                  </a:txBody>
                  <a:tcPr/>
                </a:tc>
                <a:tc vMerge="1">
                  <a:txBody>
                    <a:bodyPr/>
                    <a:lstStyle/>
                    <a:p>
                      <a:endParaRPr lang="ru-RU"/>
                    </a:p>
                  </a:txBody>
                  <a:tcPr/>
                </a:tc>
                <a:tc>
                  <a:txBody>
                    <a:bodyPr/>
                    <a:lstStyle/>
                    <a:p>
                      <a:pPr indent="0" algn="ctr">
                        <a:lnSpc>
                          <a:spcPct val="100000"/>
                        </a:lnSpc>
                        <a:spcAft>
                          <a:spcPts val="0"/>
                        </a:spcAft>
                      </a:pPr>
                      <a:r>
                        <a:rPr lang="ru-RU" sz="1600" b="1" dirty="0">
                          <a:effectLst/>
                          <a:latin typeface="Times New Roman" panose="02020603050405020304" pitchFamily="18" charset="0"/>
                          <a:cs typeface="Times New Roman" panose="02020603050405020304" pitchFamily="18" charset="0"/>
                        </a:rPr>
                        <a:t>Япония</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0" algn="ctr">
                        <a:lnSpc>
                          <a:spcPct val="100000"/>
                        </a:lnSpc>
                        <a:spcAft>
                          <a:spcPts val="0"/>
                        </a:spcAft>
                      </a:pPr>
                      <a:r>
                        <a:rPr lang="ru-RU" sz="1600" b="1">
                          <a:effectLst/>
                          <a:latin typeface="Times New Roman" panose="02020603050405020304" pitchFamily="18" charset="0"/>
                          <a:cs typeface="Times New Roman" panose="02020603050405020304" pitchFamily="18" charset="0"/>
                        </a:rPr>
                        <a:t>ФРГ</a:t>
                      </a:r>
                      <a:endParaRPr lang="ru-RU" sz="1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0" algn="ctr">
                        <a:lnSpc>
                          <a:spcPct val="100000"/>
                        </a:lnSpc>
                        <a:spcAft>
                          <a:spcPts val="0"/>
                        </a:spcAft>
                      </a:pPr>
                      <a:r>
                        <a:rPr lang="ru-RU" sz="1600" b="1" dirty="0">
                          <a:effectLst/>
                          <a:latin typeface="Times New Roman" panose="02020603050405020304" pitchFamily="18" charset="0"/>
                          <a:cs typeface="Times New Roman" panose="02020603050405020304" pitchFamily="18" charset="0"/>
                        </a:rPr>
                        <a:t>Французская Республика</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extLst>
                  <a:ext uri="{0D108BD9-81ED-4DB2-BD59-A6C34878D82A}">
                    <a16:rowId xmlns:a16="http://schemas.microsoft.com/office/drawing/2014/main" xmlns="" val="10001"/>
                  </a:ext>
                </a:extLst>
              </a:tr>
              <a:tr h="112780">
                <a:tc>
                  <a:txBody>
                    <a:bodyPr/>
                    <a:lstStyle/>
                    <a:p>
                      <a:pPr indent="0" algn="ctr">
                        <a:lnSpc>
                          <a:spcPct val="100000"/>
                        </a:lnSpc>
                        <a:spcAft>
                          <a:spcPts val="0"/>
                        </a:spcAft>
                      </a:pPr>
                      <a:r>
                        <a:rPr lang="ru-RU" sz="1600" b="0" dirty="0">
                          <a:effectLst/>
                          <a:latin typeface="Times New Roman" panose="02020603050405020304" pitchFamily="18" charset="0"/>
                          <a:cs typeface="Times New Roman" panose="02020603050405020304" pitchFamily="18" charset="0"/>
                        </a:rPr>
                        <a:t>Содержание программы стажировки</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4,56 ±0,04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4,46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4,66 ±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4,83 ± 0,16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2"/>
                  </a:ext>
                </a:extLst>
              </a:tr>
              <a:tr h="231911">
                <a:tc>
                  <a:txBody>
                    <a:bodyPr/>
                    <a:lstStyle/>
                    <a:p>
                      <a:pPr indent="0" algn="ctr">
                        <a:lnSpc>
                          <a:spcPct val="100000"/>
                        </a:lnSpc>
                        <a:spcAft>
                          <a:spcPts val="0"/>
                        </a:spcAft>
                      </a:pPr>
                      <a:r>
                        <a:rPr lang="ru-RU" sz="1600" b="0" dirty="0">
                          <a:effectLst/>
                          <a:latin typeface="Times New Roman" panose="02020603050405020304" pitchFamily="18" charset="0"/>
                          <a:cs typeface="Times New Roman" panose="02020603050405020304" pitchFamily="18" charset="0"/>
                        </a:rPr>
                        <a:t>Организационно-административное сопровождение</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4,66 ± 0,04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4,59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4,71 ± 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3"/>
                  </a:ext>
                </a:extLst>
              </a:tr>
              <a:tr h="431692">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Благоприятные условия для изучения опыта в моей сфере</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4,24 ±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4,04 ±0,08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4,52 ± 0,08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3,83 ± 0,31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4"/>
                  </a:ext>
                </a:extLst>
              </a:tr>
              <a:tr h="452808">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Благоприятные условия для установления контактов и заключения договоров</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4,33 ±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4,44 ±0,07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4,18 ± 0,1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4,33 ± 0,33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5"/>
                  </a:ext>
                </a:extLst>
              </a:tr>
              <a:tr h="431692">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Возможности для развития новых направлений в бизнесе</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4,24 ± 0,06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4,17 ±0,07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4,29 ± 0,11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4,67 ± 0,21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6"/>
                  </a:ext>
                </a:extLst>
              </a:tr>
              <a:tr h="603744">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Возможности для создания совместных проектов с российскими/иностранными организациями</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3,97 ± 0,07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3,81 ±0,09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4,16 ± 0,12</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4,0 ± 0,26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7"/>
                  </a:ext>
                </a:extLst>
              </a:tr>
              <a:tr h="431692">
                <a:tc>
                  <a:txBody>
                    <a:bodyPr/>
                    <a:lstStyle/>
                    <a:p>
                      <a:pPr indent="0" algn="ctr">
                        <a:lnSpc>
                          <a:spcPct val="100000"/>
                        </a:lnSpc>
                        <a:spcAft>
                          <a:spcPts val="0"/>
                        </a:spcAft>
                      </a:pPr>
                      <a:r>
                        <a:rPr lang="ru-RU" sz="1600" b="0" dirty="0">
                          <a:effectLst/>
                          <a:latin typeface="Times New Roman" panose="02020603050405020304" pitchFamily="18" charset="0"/>
                          <a:cs typeface="Times New Roman" panose="02020603050405020304" pitchFamily="18" charset="0"/>
                        </a:rPr>
                        <a:t>Сумма баллов по единичным показателям</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02" marR="59202" marT="0" marB="0"/>
                </a:tc>
                <a:tc>
                  <a:txBody>
                    <a:bodyPr/>
                    <a:lstStyle/>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26 ± 0,33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25,51 ± 0,43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26,52±0,55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indent="228600" algn="ctr">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26,66±1,27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8"/>
                  </a:ext>
                </a:extLst>
              </a:tr>
            </a:tbl>
          </a:graphicData>
        </a:graphic>
      </p:graphicFrame>
      <p:sp>
        <p:nvSpPr>
          <p:cNvPr id="6" name="Текст 1"/>
          <p:cNvSpPr>
            <a:spLocks noGrp="1"/>
          </p:cNvSpPr>
          <p:nvPr>
            <p:ph type="body" sz="quarter" idx="10"/>
          </p:nvPr>
        </p:nvSpPr>
        <p:spPr>
          <a:xfrm>
            <a:off x="477625" y="334320"/>
            <a:ext cx="9630833" cy="588433"/>
          </a:xfrm>
        </p:spPr>
        <p:txBody>
          <a:bodyPr>
            <a:noAutofit/>
          </a:bodyPr>
          <a:lstStyle/>
          <a:p>
            <a:pPr>
              <a:lnSpc>
                <a:spcPct val="120000"/>
              </a:lnSpc>
              <a:spcBef>
                <a:spcPts val="0"/>
              </a:spcBef>
            </a:pPr>
            <a:r>
              <a:rPr lang="ru-RU" sz="2200" dirty="0">
                <a:latin typeface="Times New Roman" panose="02020603050405020304" pitchFamily="18" charset="0"/>
                <a:ea typeface="Calibri" panose="020F0502020204030204" pitchFamily="34" charset="0"/>
                <a:cs typeface="Times New Roman" panose="02020603050405020304" pitchFamily="18" charset="0"/>
              </a:rPr>
              <a:t>Оценка уровня организации стажировок российских специалистов в рамках взаимных обменов с учетом страны проведения</a:t>
            </a:r>
            <a:endParaRPr lang="ru-RU" sz="22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260389" y="1359243"/>
            <a:ext cx="9292281" cy="646331"/>
          </a:xfrm>
          <a:prstGeom prst="rect">
            <a:avLst/>
          </a:prstGeom>
          <a:solidFill>
            <a:srgbClr val="FFE7E7"/>
          </a:solidFill>
        </p:spPr>
        <p:txBody>
          <a:bodyPr wrap="square" rtlCol="0">
            <a:spAutoFit/>
          </a:bodyPr>
          <a:lstStyle/>
          <a:p>
            <a:pPr algn="ctr"/>
            <a:r>
              <a:rPr lang="ru-RU" b="1" dirty="0">
                <a:latin typeface="Times New Roman" panose="02020603050405020304" pitchFamily="18" charset="0"/>
                <a:ea typeface="Calibri" panose="020F0502020204030204" pitchFamily="34" charset="0"/>
              </a:rPr>
              <a:t>Полученные значения баллов по единичным показателям оценки удовлетворённости посещением предприятий за рубежом:</a:t>
            </a:r>
            <a:endParaRPr lang="ru-RU" b="1" dirty="0"/>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08703828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65268" y="346676"/>
            <a:ext cx="9630833" cy="588433"/>
          </a:xfrm>
        </p:spPr>
        <p:txBody>
          <a:bodyPr>
            <a:noAutofit/>
          </a:bodyPr>
          <a:lstStyle/>
          <a:p>
            <a:pPr algn="ctr">
              <a:lnSpc>
                <a:spcPct val="120000"/>
              </a:lnSpc>
              <a:spcBef>
                <a:spcPts val="0"/>
              </a:spcBef>
            </a:pPr>
            <a:r>
              <a:rPr lang="ru-RU" sz="2200" dirty="0">
                <a:latin typeface="Times New Roman" panose="02020603050405020304" pitchFamily="18" charset="0"/>
                <a:ea typeface="Calibri" panose="020F0502020204030204" pitchFamily="34" charset="0"/>
                <a:cs typeface="Times New Roman" panose="02020603050405020304" pitchFamily="18" charset="0"/>
              </a:rPr>
              <a:t>Общая оценка уровня организации стажировок российских специалистов в рамках взаимных обменов с учетом страны проведения</a:t>
            </a:r>
            <a:endParaRPr lang="ru-RU" sz="22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358346" y="1377834"/>
            <a:ext cx="3731740" cy="1210963"/>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2000" b="1" dirty="0">
                <a:latin typeface="Times New Roman" panose="02020603050405020304" pitchFamily="18" charset="0"/>
                <a:ea typeface="Calibri" panose="020F0502020204030204" pitchFamily="34" charset="0"/>
              </a:rPr>
              <a:t>Основные </a:t>
            </a:r>
            <a:r>
              <a:rPr lang="ru-RU" sz="2000" b="1" u="sng" dirty="0">
                <a:latin typeface="Times New Roman" panose="02020603050405020304" pitchFamily="18" charset="0"/>
                <a:ea typeface="Calibri" panose="020F0502020204030204" pitchFamily="34" charset="0"/>
              </a:rPr>
              <a:t>проблемы</a:t>
            </a:r>
            <a:r>
              <a:rPr lang="ru-RU" sz="2000" b="1" dirty="0">
                <a:latin typeface="Times New Roman" panose="02020603050405020304" pitchFamily="18" charset="0"/>
                <a:ea typeface="Calibri" panose="020F0502020204030204" pitchFamily="34" charset="0"/>
              </a:rPr>
              <a:t>, выявленные участниками стажировок:</a:t>
            </a:r>
            <a:endParaRPr lang="ru-RU" sz="2000" dirty="0"/>
          </a:p>
        </p:txBody>
      </p:sp>
      <p:sp>
        <p:nvSpPr>
          <p:cNvPr id="7" name="Скругленный прямоугольник 6"/>
          <p:cNvSpPr/>
          <p:nvPr/>
        </p:nvSpPr>
        <p:spPr>
          <a:xfrm>
            <a:off x="580767" y="2753270"/>
            <a:ext cx="3286897" cy="1312104"/>
          </a:xfrm>
          <a:prstGeom prst="roundRect">
            <a:avLst/>
          </a:prstGeom>
          <a:solidFill>
            <a:srgbClr val="FBE5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a:solidFill>
                  <a:schemeClr val="tx1"/>
                </a:solidFill>
                <a:latin typeface="Times New Roman" panose="02020603050405020304" pitchFamily="18" charset="0"/>
                <a:ea typeface="Calibri" panose="020F0502020204030204" pitchFamily="34" charset="0"/>
              </a:rPr>
              <a:t>Несоответствие отраслевого профиля принимающих организаций отрасли предприятия-работодателя </a:t>
            </a:r>
          </a:p>
        </p:txBody>
      </p:sp>
      <p:sp>
        <p:nvSpPr>
          <p:cNvPr id="8" name="Скругленный прямоугольник 7"/>
          <p:cNvSpPr/>
          <p:nvPr/>
        </p:nvSpPr>
        <p:spPr>
          <a:xfrm>
            <a:off x="580766" y="4229847"/>
            <a:ext cx="3286897" cy="1095632"/>
          </a:xfrm>
          <a:prstGeom prst="roundRect">
            <a:avLst/>
          </a:prstGeom>
          <a:solidFill>
            <a:srgbClr val="FBE5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Times New Roman" panose="02020603050405020304" pitchFamily="18" charset="0"/>
                <a:ea typeface="Calibri" panose="020F0502020204030204" pitchFamily="34" charset="0"/>
              </a:rPr>
              <a:t>Недостаток времени стажировки для решения всех поставленных участником задач</a:t>
            </a:r>
          </a:p>
        </p:txBody>
      </p:sp>
      <p:sp>
        <p:nvSpPr>
          <p:cNvPr id="9" name="Скругленный прямоугольник 8"/>
          <p:cNvSpPr/>
          <p:nvPr/>
        </p:nvSpPr>
        <p:spPr>
          <a:xfrm>
            <a:off x="580766" y="5489952"/>
            <a:ext cx="3286897" cy="1095632"/>
          </a:xfrm>
          <a:prstGeom prst="roundRect">
            <a:avLst/>
          </a:prstGeom>
          <a:solidFill>
            <a:srgbClr val="FBE5D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Times New Roman" panose="02020603050405020304" pitchFamily="18" charset="0"/>
                <a:ea typeface="Calibri" panose="020F0502020204030204" pitchFamily="34" charset="0"/>
              </a:rPr>
              <a:t>Единичные организационные проблемы, связанные с трансфером и отелем</a:t>
            </a:r>
          </a:p>
        </p:txBody>
      </p:sp>
      <p:sp>
        <p:nvSpPr>
          <p:cNvPr id="11" name="Скругленный прямоугольник 10"/>
          <p:cNvSpPr/>
          <p:nvPr/>
        </p:nvSpPr>
        <p:spPr>
          <a:xfrm>
            <a:off x="7933038" y="1377834"/>
            <a:ext cx="3731740" cy="1210963"/>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sz="2000" b="1" dirty="0">
                <a:latin typeface="Times New Roman" panose="02020603050405020304" pitchFamily="18" charset="0"/>
                <a:ea typeface="Calibri" panose="020F0502020204030204" pitchFamily="34" charset="0"/>
              </a:rPr>
              <a:t>Основные </a:t>
            </a:r>
            <a:r>
              <a:rPr lang="ru-RU" sz="2000" b="1" u="sng" dirty="0">
                <a:latin typeface="Times New Roman" panose="02020603050405020304" pitchFamily="18" charset="0"/>
                <a:ea typeface="Calibri" panose="020F0502020204030204" pitchFamily="34" charset="0"/>
              </a:rPr>
              <a:t>направления совершенствования </a:t>
            </a:r>
            <a:r>
              <a:rPr lang="ru-RU" sz="2000" b="1" dirty="0">
                <a:latin typeface="Times New Roman" panose="02020603050405020304" pitchFamily="18" charset="0"/>
                <a:ea typeface="Calibri" panose="020F0502020204030204" pitchFamily="34" charset="0"/>
              </a:rPr>
              <a:t>организации стажировок:</a:t>
            </a:r>
            <a:endParaRPr lang="ru-RU" sz="2000" dirty="0"/>
          </a:p>
        </p:txBody>
      </p:sp>
      <p:sp>
        <p:nvSpPr>
          <p:cNvPr id="12" name="Скругленный прямоугольник 11"/>
          <p:cNvSpPr/>
          <p:nvPr/>
        </p:nvSpPr>
        <p:spPr>
          <a:xfrm>
            <a:off x="7933039" y="2753271"/>
            <a:ext cx="3731740" cy="2269304"/>
          </a:xfrm>
          <a:prstGeom prst="roundRect">
            <a:avLst/>
          </a:prstGeom>
          <a:solidFill>
            <a:srgbClr val="E2F0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b="1" dirty="0">
                <a:solidFill>
                  <a:schemeClr val="tx1"/>
                </a:solidFill>
                <a:latin typeface="Times New Roman" panose="02020603050405020304" pitchFamily="18" charset="0"/>
                <a:ea typeface="Calibri" panose="020F0502020204030204" pitchFamily="34" charset="0"/>
              </a:rPr>
              <a:t>Повышение профессиональной ориентированности стажировок за счет обеспечения наиболее полного соответствия отраслевому профилю компаний-работодателей участников и их бизнес-интересам</a:t>
            </a:r>
          </a:p>
        </p:txBody>
      </p:sp>
      <p:sp>
        <p:nvSpPr>
          <p:cNvPr id="13" name="Скругленный прямоугольник 12"/>
          <p:cNvSpPr/>
          <p:nvPr/>
        </p:nvSpPr>
        <p:spPr>
          <a:xfrm>
            <a:off x="7821827" y="5187049"/>
            <a:ext cx="3954161" cy="1488749"/>
          </a:xfrm>
          <a:prstGeom prst="roundRect">
            <a:avLst/>
          </a:prstGeom>
          <a:solidFill>
            <a:srgbClr val="E2F0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latin typeface="Times New Roman" panose="02020603050405020304" pitchFamily="18" charset="0"/>
                <a:ea typeface="Calibri" panose="020F0502020204030204" pitchFamily="34" charset="0"/>
              </a:rPr>
              <a:t>Предусмотреть большее время на личные встречи с иностранными партнерами, поскольку именно такой формат общения показал наибольшую результативность</a:t>
            </a:r>
          </a:p>
        </p:txBody>
      </p:sp>
      <p:sp>
        <p:nvSpPr>
          <p:cNvPr id="14" name="TextBox 13"/>
          <p:cNvSpPr txBox="1"/>
          <p:nvPr/>
        </p:nvSpPr>
        <p:spPr>
          <a:xfrm>
            <a:off x="4522571" y="1321595"/>
            <a:ext cx="2940910" cy="1446550"/>
          </a:xfrm>
          <a:prstGeom prst="rect">
            <a:avLst/>
          </a:prstGeom>
          <a:noFill/>
        </p:spPr>
        <p:txBody>
          <a:bodyPr wrap="square" rtlCol="0">
            <a:spAutoFit/>
          </a:bodyPr>
          <a:lstStyle/>
          <a:p>
            <a:pPr algn="ctr"/>
            <a:r>
              <a:rPr lang="ru-RU" sz="2200" i="1" dirty="0">
                <a:solidFill>
                  <a:prstClr val="black"/>
                </a:solidFill>
                <a:latin typeface="Times New Roman" panose="02020603050405020304" pitchFamily="18" charset="0"/>
                <a:ea typeface="Calibri" panose="020F0502020204030204" pitchFamily="34" charset="0"/>
              </a:rPr>
              <a:t>В целом, участники стажировок</a:t>
            </a:r>
            <a:r>
              <a:rPr lang="ru-RU" sz="2200" b="1" i="1" dirty="0">
                <a:solidFill>
                  <a:prstClr val="black"/>
                </a:solidFill>
                <a:latin typeface="Times New Roman" panose="02020603050405020304" pitchFamily="18" charset="0"/>
                <a:ea typeface="Calibri" panose="020F0502020204030204" pitchFamily="34" charset="0"/>
              </a:rPr>
              <a:t> высоко </a:t>
            </a:r>
            <a:r>
              <a:rPr lang="ru-RU" sz="2200" i="1" dirty="0">
                <a:solidFill>
                  <a:prstClr val="black"/>
                </a:solidFill>
                <a:latin typeface="Times New Roman" panose="02020603050405020304" pitchFamily="18" charset="0"/>
                <a:ea typeface="Calibri" panose="020F0502020204030204" pitchFamily="34" charset="0"/>
              </a:rPr>
              <a:t>оценивают уровень их организации</a:t>
            </a:r>
            <a:endParaRPr lang="ru-RU" sz="2200" dirty="0"/>
          </a:p>
        </p:txBody>
      </p:sp>
      <p:sp>
        <p:nvSpPr>
          <p:cNvPr id="15" name="TextBox 14"/>
          <p:cNvSpPr txBox="1"/>
          <p:nvPr/>
        </p:nvSpPr>
        <p:spPr>
          <a:xfrm>
            <a:off x="4800599" y="3108862"/>
            <a:ext cx="2384854" cy="707886"/>
          </a:xfrm>
          <a:prstGeom prst="rect">
            <a:avLst/>
          </a:prstGeom>
          <a:noFill/>
        </p:spPr>
        <p:txBody>
          <a:bodyPr wrap="square" rtlCol="0">
            <a:spAutoFit/>
          </a:bodyPr>
          <a:lstStyle/>
          <a:p>
            <a:pPr algn="ctr"/>
            <a:r>
              <a:rPr lang="ru-RU" sz="2000" i="1" u="sng" dirty="0">
                <a:solidFill>
                  <a:srgbClr val="00B050"/>
                </a:solidFill>
                <a:latin typeface="Times New Roman" panose="02020603050405020304" pitchFamily="18" charset="0"/>
                <a:ea typeface="Calibri" panose="020F0502020204030204" pitchFamily="34" charset="0"/>
              </a:rPr>
              <a:t>Наивысший</a:t>
            </a:r>
            <a:r>
              <a:rPr lang="ru-RU" sz="2000" i="1" dirty="0">
                <a:solidFill>
                  <a:prstClr val="black"/>
                </a:solidFill>
                <a:latin typeface="Times New Roman" panose="02020603050405020304" pitchFamily="18" charset="0"/>
                <a:ea typeface="Calibri" panose="020F0502020204030204" pitchFamily="34" charset="0"/>
              </a:rPr>
              <a:t> уровень организации</a:t>
            </a:r>
            <a:endParaRPr lang="ru-RU" dirty="0"/>
          </a:p>
        </p:txBody>
      </p:sp>
      <p:sp>
        <p:nvSpPr>
          <p:cNvPr id="3" name="Овал 2"/>
          <p:cNvSpPr/>
          <p:nvPr/>
        </p:nvSpPr>
        <p:spPr>
          <a:xfrm>
            <a:off x="4201297" y="3937686"/>
            <a:ext cx="1589903" cy="642552"/>
          </a:xfrm>
          <a:prstGeom prst="ellipse">
            <a:avLst/>
          </a:prstGeom>
          <a:solidFill>
            <a:srgbClr val="ADDB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Times New Roman" panose="02020603050405020304" pitchFamily="18" charset="0"/>
                <a:cs typeface="Times New Roman" panose="02020603050405020304" pitchFamily="18" charset="0"/>
              </a:rPr>
              <a:t>Франция</a:t>
            </a:r>
          </a:p>
        </p:txBody>
      </p:sp>
      <p:sp>
        <p:nvSpPr>
          <p:cNvPr id="16" name="Овал 15"/>
          <p:cNvSpPr/>
          <p:nvPr/>
        </p:nvSpPr>
        <p:spPr>
          <a:xfrm>
            <a:off x="6178378" y="3941523"/>
            <a:ext cx="1589903" cy="642552"/>
          </a:xfrm>
          <a:prstGeom prst="ellipse">
            <a:avLst/>
          </a:prstGeom>
          <a:solidFill>
            <a:srgbClr val="ADDB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Times New Roman" panose="02020603050405020304" pitchFamily="18" charset="0"/>
                <a:cs typeface="Times New Roman" panose="02020603050405020304" pitchFamily="18" charset="0"/>
              </a:rPr>
              <a:t>Германия</a:t>
            </a:r>
          </a:p>
        </p:txBody>
      </p:sp>
      <p:pic>
        <p:nvPicPr>
          <p:cNvPr id="17" name="Рисунок 1"/>
          <p:cNvPicPr>
            <a:picLocks noChangeAspect="1"/>
          </p:cNvPicPr>
          <p:nvPr/>
        </p:nvPicPr>
        <p:blipFill>
          <a:blip r:embed="rId2" cstate="print"/>
          <a:srcRect/>
          <a:stretch>
            <a:fillRect/>
          </a:stretch>
        </p:blipFill>
        <p:spPr bwMode="auto">
          <a:xfrm>
            <a:off x="10605929" y="204570"/>
            <a:ext cx="1289584" cy="1117025"/>
          </a:xfrm>
          <a:prstGeom prst="rect">
            <a:avLst/>
          </a:prstGeom>
          <a:noFill/>
          <a:ln w="9525">
            <a:noFill/>
            <a:miter lim="800000"/>
            <a:headEnd/>
            <a:tailEnd/>
          </a:ln>
        </p:spPr>
      </p:pic>
    </p:spTree>
    <p:extLst>
      <p:ext uri="{BB962C8B-B14F-4D97-AF65-F5344CB8AC3E}">
        <p14:creationId xmlns:p14="http://schemas.microsoft.com/office/powerpoint/2010/main" xmlns="" val="151924748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510576" y="375509"/>
            <a:ext cx="9630833" cy="588433"/>
          </a:xfrm>
        </p:spPr>
        <p:txBody>
          <a:bodyPr>
            <a:noAutofit/>
          </a:bodyPr>
          <a:lstStyle/>
          <a:p>
            <a:pPr>
              <a:lnSpc>
                <a:spcPct val="120000"/>
              </a:lnSpc>
              <a:spcBef>
                <a:spcPts val="0"/>
              </a:spcBef>
            </a:pPr>
            <a:r>
              <a:rPr lang="ru-RU" sz="2200" dirty="0">
                <a:latin typeface="Times New Roman" panose="02020603050405020304" pitchFamily="18" charset="0"/>
                <a:ea typeface="Calibri" panose="020F0502020204030204" pitchFamily="34" charset="0"/>
                <a:cs typeface="Times New Roman" panose="02020603050405020304" pitchFamily="18" charset="0"/>
              </a:rPr>
              <a:t>Оценка результативности зарубежных стажировок в рамках взаимных обменов</a:t>
            </a:r>
            <a:endParaRPr lang="ru-RU" sz="2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94866" y="1392194"/>
            <a:ext cx="9483543" cy="369332"/>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Оценка результативности прохождения стажировок с учетом структуры по странам:</a:t>
            </a:r>
          </a:p>
        </p:txBody>
      </p:sp>
      <p:graphicFrame>
        <p:nvGraphicFramePr>
          <p:cNvPr id="5" name="Таблица 4"/>
          <p:cNvGraphicFramePr>
            <a:graphicFrameLocks noGrp="1"/>
          </p:cNvGraphicFramePr>
          <p:nvPr>
            <p:extLst>
              <p:ext uri="{D42A27DB-BD31-4B8C-83A1-F6EECF244321}">
                <p14:modId xmlns:p14="http://schemas.microsoft.com/office/powerpoint/2010/main" xmlns="" val="1881730308"/>
              </p:ext>
            </p:extLst>
          </p:nvPr>
        </p:nvGraphicFramePr>
        <p:xfrm>
          <a:off x="296562" y="1942759"/>
          <a:ext cx="9483543" cy="4762838"/>
        </p:xfrm>
        <a:graphic>
          <a:graphicData uri="http://schemas.openxmlformats.org/drawingml/2006/table">
            <a:tbl>
              <a:tblPr firstRow="1" firstCol="1" bandRow="1">
                <a:tableStyleId>{8799B23B-EC83-4686-B30A-512413B5E67A}</a:tableStyleId>
              </a:tblPr>
              <a:tblGrid>
                <a:gridCol w="4149049">
                  <a:extLst>
                    <a:ext uri="{9D8B030D-6E8A-4147-A177-3AD203B41FA5}">
                      <a16:colId xmlns:a16="http://schemas.microsoft.com/office/drawing/2014/main" xmlns="" val="20000"/>
                    </a:ext>
                  </a:extLst>
                </a:gridCol>
                <a:gridCol w="1432412">
                  <a:extLst>
                    <a:ext uri="{9D8B030D-6E8A-4147-A177-3AD203B41FA5}">
                      <a16:colId xmlns:a16="http://schemas.microsoft.com/office/drawing/2014/main" xmlns="" val="20001"/>
                    </a:ext>
                  </a:extLst>
                </a:gridCol>
                <a:gridCol w="1017505">
                  <a:extLst>
                    <a:ext uri="{9D8B030D-6E8A-4147-A177-3AD203B41FA5}">
                      <a16:colId xmlns:a16="http://schemas.microsoft.com/office/drawing/2014/main" xmlns="" val="20002"/>
                    </a:ext>
                  </a:extLst>
                </a:gridCol>
                <a:gridCol w="810053">
                  <a:extLst>
                    <a:ext uri="{9D8B030D-6E8A-4147-A177-3AD203B41FA5}">
                      <a16:colId xmlns:a16="http://schemas.microsoft.com/office/drawing/2014/main" xmlns="" val="20003"/>
                    </a:ext>
                  </a:extLst>
                </a:gridCol>
                <a:gridCol w="2074524">
                  <a:extLst>
                    <a:ext uri="{9D8B030D-6E8A-4147-A177-3AD203B41FA5}">
                      <a16:colId xmlns:a16="http://schemas.microsoft.com/office/drawing/2014/main" xmlns="" val="20004"/>
                    </a:ext>
                  </a:extLst>
                </a:gridCol>
              </a:tblGrid>
              <a:tr h="488550">
                <a:tc rowSpan="2">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Показатели\сегмент опрошенных</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rowSpan="2">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В целом по выборке</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gridSpan="3">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Проходившие стажировку по странам</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511380">
                <a:tc vMerge="1">
                  <a:txBody>
                    <a:bodyPr/>
                    <a:lstStyle/>
                    <a:p>
                      <a:endParaRPr lang="ru-RU"/>
                    </a:p>
                  </a:txBody>
                  <a:tcPr/>
                </a:tc>
                <a:tc vMerge="1">
                  <a:txBody>
                    <a:bodyPr/>
                    <a:lstStyle/>
                    <a:p>
                      <a:endParaRPr lang="ru-RU"/>
                    </a:p>
                  </a:txBody>
                  <a:tcPr/>
                </a:tc>
                <a:tc>
                  <a:txBody>
                    <a:bodyPr/>
                    <a:lstStyle/>
                    <a:p>
                      <a:pPr indent="0" algn="ctr">
                        <a:lnSpc>
                          <a:spcPct val="100000"/>
                        </a:lnSpc>
                        <a:spcAft>
                          <a:spcPts val="0"/>
                        </a:spcAft>
                      </a:pPr>
                      <a:r>
                        <a:rPr lang="ru-RU" sz="1600" b="1" dirty="0">
                          <a:effectLst/>
                          <a:latin typeface="Times New Roman" panose="02020603050405020304" pitchFamily="18" charset="0"/>
                          <a:cs typeface="Times New Roman" panose="02020603050405020304" pitchFamily="18" charset="0"/>
                        </a:rPr>
                        <a:t>Япония</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00000"/>
                        </a:lnSpc>
                        <a:spcAft>
                          <a:spcPts val="0"/>
                        </a:spcAft>
                      </a:pPr>
                      <a:r>
                        <a:rPr lang="ru-RU" sz="1600" b="1" dirty="0">
                          <a:effectLst/>
                          <a:latin typeface="Times New Roman" panose="02020603050405020304" pitchFamily="18" charset="0"/>
                          <a:cs typeface="Times New Roman" panose="02020603050405020304" pitchFamily="18" charset="0"/>
                        </a:rPr>
                        <a:t>ФРГ</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00000"/>
                        </a:lnSpc>
                        <a:spcAft>
                          <a:spcPts val="0"/>
                        </a:spcAft>
                      </a:pPr>
                      <a:r>
                        <a:rPr lang="ru-RU" sz="1600" b="1" dirty="0">
                          <a:effectLst/>
                          <a:latin typeface="Times New Roman" panose="02020603050405020304" pitchFamily="18" charset="0"/>
                          <a:cs typeface="Times New Roman" panose="02020603050405020304" pitchFamily="18" charset="0"/>
                        </a:rPr>
                        <a:t>Французская Республика</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extLst>
                  <a:ext uri="{0D108BD9-81ED-4DB2-BD59-A6C34878D82A}">
                    <a16:rowId xmlns:a16="http://schemas.microsoft.com/office/drawing/2014/main" xmlns="" val="10001"/>
                  </a:ext>
                </a:extLst>
              </a:tr>
              <a:tr h="488550">
                <a:tc>
                  <a:txBody>
                    <a:bodyPr/>
                    <a:lstStyle/>
                    <a:p>
                      <a:pPr indent="0" algn="just">
                        <a:lnSpc>
                          <a:spcPct val="100000"/>
                        </a:lnSpc>
                        <a:spcAft>
                          <a:spcPts val="0"/>
                        </a:spcAft>
                      </a:pPr>
                      <a:r>
                        <a:rPr lang="ru-RU" sz="1600" b="0" dirty="0">
                          <a:effectLst/>
                          <a:latin typeface="Times New Roman" panose="02020603050405020304" pitchFamily="18" charset="0"/>
                          <a:cs typeface="Times New Roman" panose="02020603050405020304" pitchFamily="18" charset="0"/>
                        </a:rPr>
                        <a:t>Заключены договора на импорт товаров/услуг</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8,55%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1,23%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18,46%</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488550">
                <a:tc>
                  <a:txBody>
                    <a:bodyPr/>
                    <a:lstStyle/>
                    <a:p>
                      <a:pPr indent="0" algn="just">
                        <a:lnSpc>
                          <a:spcPct val="100000"/>
                        </a:lnSpc>
                        <a:spcAft>
                          <a:spcPts val="0"/>
                        </a:spcAft>
                      </a:pPr>
                      <a:r>
                        <a:rPr lang="ru-RU" sz="1600" b="0">
                          <a:effectLst/>
                          <a:latin typeface="Times New Roman" panose="02020603050405020304" pitchFamily="18" charset="0"/>
                          <a:cs typeface="Times New Roman" panose="02020603050405020304" pitchFamily="18" charset="0"/>
                        </a:rPr>
                        <a:t>Заключены договора на экспорт товаров/услуг</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4,61%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2,47%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7,69%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488550">
                <a:tc>
                  <a:txBody>
                    <a:bodyPr/>
                    <a:lstStyle/>
                    <a:p>
                      <a:pPr indent="0" algn="just">
                        <a:lnSpc>
                          <a:spcPct val="100000"/>
                        </a:lnSpc>
                        <a:spcAft>
                          <a:spcPts val="0"/>
                        </a:spcAft>
                      </a:pPr>
                      <a:r>
                        <a:rPr lang="ru-RU" sz="1600" b="0">
                          <a:effectLst/>
                          <a:latin typeface="Times New Roman" panose="02020603050405020304" pitchFamily="18" charset="0"/>
                          <a:cs typeface="Times New Roman" panose="02020603050405020304" pitchFamily="18" charset="0"/>
                        </a:rPr>
                        <a:t>Осуществляется развитие новых направлений бизнеса</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27,63%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34,57%</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21,53%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732826">
                <a:tc>
                  <a:txBody>
                    <a:bodyPr/>
                    <a:lstStyle/>
                    <a:p>
                      <a:pPr indent="0" algn="just">
                        <a:lnSpc>
                          <a:spcPct val="100000"/>
                        </a:lnSpc>
                        <a:spcAft>
                          <a:spcPts val="0"/>
                        </a:spcAft>
                      </a:pPr>
                      <a:r>
                        <a:rPr lang="ru-RU" sz="1600" b="0" dirty="0">
                          <a:effectLst/>
                          <a:latin typeface="Times New Roman" panose="02020603050405020304" pitchFamily="18" charset="0"/>
                          <a:cs typeface="Times New Roman" panose="02020603050405020304" pitchFamily="18" charset="0"/>
                        </a:rPr>
                        <a:t>Созданы и реализуются совместные проекты с российскими/</a:t>
                      </a:r>
                      <a:r>
                        <a:rPr lang="en-US" sz="1600" b="0" dirty="0">
                          <a:effectLst/>
                          <a:latin typeface="Times New Roman" panose="02020603050405020304" pitchFamily="18" charset="0"/>
                          <a:cs typeface="Times New Roman" panose="02020603050405020304" pitchFamily="18" charset="0"/>
                        </a:rPr>
                        <a:t>  </a:t>
                      </a:r>
                      <a:r>
                        <a:rPr lang="ru-RU" sz="1600" b="0" dirty="0">
                          <a:effectLst/>
                          <a:latin typeface="Times New Roman" panose="02020603050405020304" pitchFamily="18" charset="0"/>
                          <a:cs typeface="Times New Roman" panose="02020603050405020304" pitchFamily="18" charset="0"/>
                        </a:rPr>
                        <a:t>иностранными организациями</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17,1%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7,40%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29,23%</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16,67%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488550">
                <a:tc>
                  <a:txBody>
                    <a:bodyPr/>
                    <a:lstStyle/>
                    <a:p>
                      <a:pPr indent="0" algn="just">
                        <a:lnSpc>
                          <a:spcPct val="100000"/>
                        </a:lnSpc>
                        <a:spcAft>
                          <a:spcPts val="0"/>
                        </a:spcAft>
                      </a:pPr>
                      <a:r>
                        <a:rPr lang="ru-RU" sz="1600" b="0">
                          <a:effectLst/>
                          <a:latin typeface="Times New Roman" panose="02020603050405020304" pitchFamily="18" charset="0"/>
                          <a:cs typeface="Times New Roman" panose="02020603050405020304" pitchFamily="18" charset="0"/>
                        </a:rPr>
                        <a:t>Выход на новые рынки для продвижения своих товаров/услуг</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14,47%</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16,05%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13,85%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537941">
                <a:tc>
                  <a:txBody>
                    <a:bodyPr/>
                    <a:lstStyle/>
                    <a:p>
                      <a:pPr indent="0" algn="just">
                        <a:lnSpc>
                          <a:spcPct val="100000"/>
                        </a:lnSpc>
                        <a:spcAft>
                          <a:spcPts val="0"/>
                        </a:spcAft>
                      </a:pPr>
                      <a:r>
                        <a:rPr lang="ru-RU" sz="1600" b="0">
                          <a:effectLst/>
                          <a:latin typeface="Times New Roman" panose="02020603050405020304" pitchFamily="18" charset="0"/>
                          <a:cs typeface="Times New Roman" panose="02020603050405020304" pitchFamily="18" charset="0"/>
                        </a:rPr>
                        <a:t>Открытие новых направлений для инвестиционной деятельности</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10,52%</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9,87%</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12,31%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r h="537941">
                <a:tc>
                  <a:txBody>
                    <a:bodyPr/>
                    <a:lstStyle/>
                    <a:p>
                      <a:pPr indent="0" algn="just">
                        <a:lnSpc>
                          <a:spcPct val="100000"/>
                        </a:lnSpc>
                        <a:spcAft>
                          <a:spcPts val="0"/>
                        </a:spcAft>
                      </a:pPr>
                      <a:r>
                        <a:rPr lang="ru-RU" sz="1600" b="0" dirty="0">
                          <a:effectLst/>
                          <a:latin typeface="Times New Roman" panose="02020603050405020304" pitchFamily="18" charset="0"/>
                          <a:cs typeface="Times New Roman" panose="02020603050405020304" pitchFamily="18" charset="0"/>
                        </a:rPr>
                        <a:t>Приобретение новых российских/</a:t>
                      </a:r>
                      <a:r>
                        <a:rPr lang="en-US" sz="1600" b="0" dirty="0">
                          <a:effectLst/>
                          <a:latin typeface="Times New Roman" panose="02020603050405020304" pitchFamily="18" charset="0"/>
                          <a:cs typeface="Times New Roman" panose="02020603050405020304" pitchFamily="18" charset="0"/>
                        </a:rPr>
                        <a:t> </a:t>
                      </a:r>
                      <a:r>
                        <a:rPr lang="ru-RU" sz="1600" b="0" dirty="0">
                          <a:effectLst/>
                          <a:latin typeface="Times New Roman" panose="02020603050405020304" pitchFamily="18" charset="0"/>
                          <a:cs typeface="Times New Roman" panose="02020603050405020304" pitchFamily="18" charset="0"/>
                        </a:rPr>
                        <a:t>иностранных технологий</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62" marR="62162"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25,0%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30,86%</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8"/>
                  </a:ext>
                </a:extLst>
              </a:tr>
            </a:tbl>
          </a:graphicData>
        </a:graphic>
      </p:graphicFrame>
      <p:sp>
        <p:nvSpPr>
          <p:cNvPr id="6" name="TextBox 5"/>
          <p:cNvSpPr txBox="1"/>
          <p:nvPr/>
        </p:nvSpPr>
        <p:spPr>
          <a:xfrm>
            <a:off x="10141409" y="1942758"/>
            <a:ext cx="1768055" cy="3517137"/>
          </a:xfrm>
          <a:prstGeom prst="rect">
            <a:avLst/>
          </a:prstGeom>
          <a:noFill/>
        </p:spPr>
        <p:txBody>
          <a:bodyPr wrap="square" rtlCol="0">
            <a:spAutoFit/>
          </a:bodyPr>
          <a:lstStyle/>
          <a:p>
            <a:pPr algn="just"/>
            <a:r>
              <a:rPr lang="ru-RU" sz="1600" dirty="0">
                <a:latin typeface="Times New Roman" panose="02020603050405020304" pitchFamily="18" charset="0"/>
                <a:ea typeface="Calibri" panose="020F0502020204030204" pitchFamily="34" charset="0"/>
                <a:cs typeface="Times New Roman" panose="02020603050405020304" pitchFamily="18" charset="0"/>
              </a:rPr>
              <a:t>Общая «прямая» результативность стажировок наблюдается у 13% участников, при этом более 7% во время стажировки заключают предварительные договора в среднем на сумму свыше 220 000 евро</a:t>
            </a:r>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08330370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4233845630"/>
              </p:ext>
            </p:extLst>
          </p:nvPr>
        </p:nvGraphicFramePr>
        <p:xfrm>
          <a:off x="530087" y="2583025"/>
          <a:ext cx="7328452" cy="2585324"/>
        </p:xfrm>
        <a:graphic>
          <a:graphicData uri="http://schemas.openxmlformats.org/drawingml/2006/table">
            <a:tbl>
              <a:tblPr firstRow="1" firstCol="1" bandRow="1">
                <a:tableStyleId>{8799B23B-EC83-4686-B30A-512413B5E67A}</a:tableStyleId>
              </a:tblPr>
              <a:tblGrid>
                <a:gridCol w="4453186">
                  <a:extLst>
                    <a:ext uri="{9D8B030D-6E8A-4147-A177-3AD203B41FA5}">
                      <a16:colId xmlns:a16="http://schemas.microsoft.com/office/drawing/2014/main" xmlns="" val="20000"/>
                    </a:ext>
                  </a:extLst>
                </a:gridCol>
                <a:gridCol w="2875266">
                  <a:extLst>
                    <a:ext uri="{9D8B030D-6E8A-4147-A177-3AD203B41FA5}">
                      <a16:colId xmlns:a16="http://schemas.microsoft.com/office/drawing/2014/main" xmlns="" val="20001"/>
                    </a:ext>
                  </a:extLst>
                </a:gridCol>
              </a:tblGrid>
              <a:tr h="622344">
                <a:tc>
                  <a:txBody>
                    <a:bodyPr/>
                    <a:lstStyle/>
                    <a:p>
                      <a:pPr indent="0" algn="ctr">
                        <a:lnSpc>
                          <a:spcPct val="100000"/>
                        </a:lnSpc>
                        <a:spcAft>
                          <a:spcPts val="0"/>
                        </a:spcAft>
                      </a:pPr>
                      <a:r>
                        <a:rPr lang="ru-RU" sz="1800" dirty="0">
                          <a:effectLst/>
                          <a:latin typeface="Times New Roman" panose="02020603050405020304" pitchFamily="18" charset="0"/>
                          <a:cs typeface="Times New Roman" panose="02020603050405020304" pitchFamily="18" charset="0"/>
                        </a:rPr>
                        <a:t>Направление восприятия зарубежного опыта</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1800" dirty="0">
                          <a:effectLst/>
                          <a:latin typeface="Times New Roman" panose="02020603050405020304" pitchFamily="18" charset="0"/>
                          <a:cs typeface="Times New Roman" panose="02020603050405020304" pitchFamily="18" charset="0"/>
                        </a:rPr>
                        <a:t>Доля ответов участников</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335159">
                <a:tc>
                  <a:txBody>
                    <a:bodyPr/>
                    <a:lstStyle/>
                    <a:p>
                      <a:pPr indent="0" algn="ctr">
                        <a:lnSpc>
                          <a:spcPct val="100000"/>
                        </a:lnSpc>
                        <a:spcAft>
                          <a:spcPts val="0"/>
                        </a:spcAft>
                      </a:pPr>
                      <a:r>
                        <a:rPr lang="ru-RU" sz="1800" b="0">
                          <a:effectLst/>
                          <a:latin typeface="Times New Roman" panose="02020603050405020304" pitchFamily="18" charset="0"/>
                          <a:cs typeface="Times New Roman" panose="02020603050405020304" pitchFamily="18" charset="0"/>
                        </a:rPr>
                        <a:t>Модернизация производства</a:t>
                      </a:r>
                      <a:endParaRPr lang="ru-RU"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150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18,4%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335159">
                <a:tc>
                  <a:txBody>
                    <a:bodyPr/>
                    <a:lstStyle/>
                    <a:p>
                      <a:pPr indent="0" algn="ctr">
                        <a:lnSpc>
                          <a:spcPct val="100000"/>
                        </a:lnSpc>
                        <a:spcAft>
                          <a:spcPts val="0"/>
                        </a:spcAft>
                      </a:pPr>
                      <a:r>
                        <a:rPr lang="ru-RU" sz="1800" b="0">
                          <a:effectLst/>
                          <a:latin typeface="Times New Roman" panose="02020603050405020304" pitchFamily="18" charset="0"/>
                          <a:cs typeface="Times New Roman" panose="02020603050405020304" pitchFamily="18" charset="0"/>
                        </a:rPr>
                        <a:t>Организация деятельности компании</a:t>
                      </a:r>
                      <a:endParaRPr lang="ru-RU"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150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70,4%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335159">
                <a:tc>
                  <a:txBody>
                    <a:bodyPr/>
                    <a:lstStyle/>
                    <a:p>
                      <a:pPr indent="0" algn="ctr">
                        <a:lnSpc>
                          <a:spcPct val="100000"/>
                        </a:lnSpc>
                        <a:spcAft>
                          <a:spcPts val="0"/>
                        </a:spcAft>
                      </a:pPr>
                      <a:r>
                        <a:rPr lang="ru-RU" sz="1800" b="0">
                          <a:effectLst/>
                          <a:latin typeface="Times New Roman" panose="02020603050405020304" pitchFamily="18" charset="0"/>
                          <a:cs typeface="Times New Roman" panose="02020603050405020304" pitchFamily="18" charset="0"/>
                        </a:rPr>
                        <a:t>Внедрение новых технологий</a:t>
                      </a:r>
                      <a:endParaRPr lang="ru-RU"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150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33,5%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335159">
                <a:tc>
                  <a:txBody>
                    <a:bodyPr/>
                    <a:lstStyle/>
                    <a:p>
                      <a:pPr indent="0" algn="ctr">
                        <a:lnSpc>
                          <a:spcPct val="100000"/>
                        </a:lnSpc>
                        <a:spcAft>
                          <a:spcPts val="0"/>
                        </a:spcAft>
                      </a:pPr>
                      <a:r>
                        <a:rPr lang="ru-RU" sz="1800" b="0">
                          <a:effectLst/>
                          <a:latin typeface="Times New Roman" panose="02020603050405020304" pitchFamily="18" charset="0"/>
                          <a:cs typeface="Times New Roman" panose="02020603050405020304" pitchFamily="18" charset="0"/>
                        </a:rPr>
                        <a:t>Другое</a:t>
                      </a:r>
                      <a:endParaRPr lang="ru-RU" sz="18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16,4%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622344">
                <a:tc>
                  <a:txBody>
                    <a:bodyPr/>
                    <a:lstStyle/>
                    <a:p>
                      <a:pPr indent="0" algn="ctr">
                        <a:lnSpc>
                          <a:spcPct val="100000"/>
                        </a:lnSpc>
                        <a:spcAft>
                          <a:spcPts val="0"/>
                        </a:spcAft>
                      </a:pPr>
                      <a:r>
                        <a:rPr lang="ru-RU" sz="1800" b="0" dirty="0">
                          <a:effectLst/>
                          <a:latin typeface="Times New Roman" panose="02020603050405020304" pitchFamily="18" charset="0"/>
                          <a:cs typeface="Times New Roman" panose="02020603050405020304" pitchFamily="18" charset="0"/>
                        </a:rPr>
                        <a:t>Не удалось перенять и применить опыт зарубежных партнеров в своей компании</a:t>
                      </a:r>
                      <a:endParaRPr lang="ru-RU"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5,9%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bl>
          </a:graphicData>
        </a:graphic>
      </p:graphicFrame>
      <p:sp>
        <p:nvSpPr>
          <p:cNvPr id="5" name="Текст 1"/>
          <p:cNvSpPr>
            <a:spLocks noGrp="1"/>
          </p:cNvSpPr>
          <p:nvPr>
            <p:ph type="body" sz="quarter" idx="10"/>
          </p:nvPr>
        </p:nvSpPr>
        <p:spPr>
          <a:xfrm>
            <a:off x="510576" y="375509"/>
            <a:ext cx="9630833" cy="588433"/>
          </a:xfrm>
        </p:spPr>
        <p:txBody>
          <a:bodyPr>
            <a:noAutofit/>
          </a:bodyPr>
          <a:lstStyle/>
          <a:p>
            <a:pPr>
              <a:lnSpc>
                <a:spcPct val="120000"/>
              </a:lnSpc>
              <a:spcBef>
                <a:spcPts val="0"/>
              </a:spcBef>
            </a:pPr>
            <a:r>
              <a:rPr lang="ru-RU" sz="2200" dirty="0">
                <a:latin typeface="Times New Roman" panose="02020603050405020304" pitchFamily="18" charset="0"/>
                <a:ea typeface="Calibri" panose="020F0502020204030204" pitchFamily="34" charset="0"/>
                <a:cs typeface="Times New Roman" panose="02020603050405020304" pitchFamily="18" charset="0"/>
              </a:rPr>
              <a:t>Оценка результативности зарубежных стажировок в рамках взаимных обменов</a:t>
            </a:r>
            <a:endParaRPr lang="ru-RU" sz="2200"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902903" y="1798211"/>
            <a:ext cx="6096000" cy="646331"/>
          </a:xfrm>
          <a:prstGeom prst="rect">
            <a:avLst/>
          </a:prstGeom>
        </p:spPr>
        <p:txBody>
          <a:bodyPr>
            <a:spAutoFit/>
          </a:bodyPr>
          <a:lstStyle/>
          <a:p>
            <a:pPr algn="ctr"/>
            <a:r>
              <a:rPr lang="ru-RU" b="1" dirty="0">
                <a:latin typeface="Times New Roman" panose="02020603050405020304" pitchFamily="18" charset="0"/>
                <a:ea typeface="Calibri" panose="020F0502020204030204" pitchFamily="34" charset="0"/>
              </a:rPr>
              <a:t>Структура направлений восприятия зарубежного опыта по мнению участников стажировок</a:t>
            </a:r>
            <a:endParaRPr lang="ru-RU" b="1" dirty="0"/>
          </a:p>
        </p:txBody>
      </p:sp>
      <mc:AlternateContent xmlns:mc="http://schemas.openxmlformats.org/markup-compatibility/2006">
        <mc:Choice xmlns:a14="http://schemas.microsoft.com/office/drawing/2010/main" xmlns="" Requires="a14">
          <p:sp>
            <p:nvSpPr>
              <p:cNvPr id="7" name="Прямоугольник 6"/>
              <p:cNvSpPr/>
              <p:nvPr/>
            </p:nvSpPr>
            <p:spPr>
              <a:xfrm>
                <a:off x="7957751" y="2444542"/>
                <a:ext cx="3855308" cy="2585323"/>
              </a:xfrm>
              <a:prstGeom prst="rect">
                <a:avLst/>
              </a:prstGeom>
            </p:spPr>
            <p:txBody>
              <a:bodyPr wrap="square">
                <a:spAutoFit/>
              </a:bodyPr>
              <a:lstStyle/>
              <a:p>
                <a:pPr algn="ctr"/>
                <a:r>
                  <a:rPr lang="ru-RU" i="1" dirty="0">
                    <a:latin typeface="Times New Roman" panose="02020603050405020304" pitchFamily="18" charset="0"/>
                    <a:ea typeface="Calibri" panose="020F0502020204030204" pitchFamily="34" charset="0"/>
                  </a:rPr>
                  <a:t>Большинство участников  смогли перенять тот или иной опыт в ходе стажировки</a:t>
                </a:r>
                <a:r>
                  <a:rPr lang="en-US" i="1" dirty="0">
                    <a:latin typeface="Times New Roman" panose="02020603050405020304" pitchFamily="18" charset="0"/>
                    <a:ea typeface="Calibri" panose="020F0502020204030204" pitchFamily="34" charset="0"/>
                  </a:rPr>
                  <a:t>.</a:t>
                </a:r>
              </a:p>
              <a:p>
                <a:pPr algn="ctr"/>
                <a:r>
                  <a:rPr lang="ru-RU" i="1" dirty="0">
                    <a:latin typeface="Times New Roman" panose="02020603050405020304" pitchFamily="18" charset="0"/>
                    <a:ea typeface="Calibri" panose="020F0502020204030204" pitchFamily="34" charset="0"/>
                  </a:rPr>
                  <a:t>Более </a:t>
                </a:r>
                <a14:m>
                  <m:oMath xmlns:m="http://schemas.openxmlformats.org/officeDocument/2006/math">
                    <m:f>
                      <m:fPr>
                        <m:type m:val="skw"/>
                        <m:ctrlPr>
                          <a:rPr lang="ru-RU" i="1" dirty="0" smtClean="0">
                            <a:latin typeface="Cambria Math" panose="02040503050406030204" pitchFamily="18" charset="0"/>
                          </a:rPr>
                        </m:ctrlPr>
                      </m:fPr>
                      <m:num>
                        <m:r>
                          <a:rPr lang="ru-RU" b="0" i="1" dirty="0" smtClean="0">
                            <a:latin typeface="Cambria Math" panose="02040503050406030204" pitchFamily="18" charset="0"/>
                          </a:rPr>
                          <m:t>2</m:t>
                        </m:r>
                      </m:num>
                      <m:den>
                        <m:r>
                          <a:rPr lang="ru-RU" b="0" i="1" dirty="0" smtClean="0">
                            <a:latin typeface="Cambria Math" panose="02040503050406030204" pitchFamily="18" charset="0"/>
                          </a:rPr>
                          <m:t>3</m:t>
                        </m:r>
                      </m:den>
                    </m:f>
                  </m:oMath>
                </a14:m>
                <a:r>
                  <a:rPr lang="ru-RU" i="1" dirty="0">
                    <a:latin typeface="Times New Roman" panose="02020603050405020304" pitchFamily="18" charset="0"/>
                    <a:ea typeface="Calibri" panose="020F0502020204030204" pitchFamily="34" charset="0"/>
                  </a:rPr>
                  <a:t> отметили, что переняли организационный опыт, около </a:t>
                </a:r>
                <a14:m>
                  <m:oMath xmlns:m="http://schemas.openxmlformats.org/officeDocument/2006/math">
                    <m:f>
                      <m:fPr>
                        <m:type m:val="skw"/>
                        <m:ctrlPr>
                          <a:rPr lang="ru-RU" i="1" dirty="0">
                            <a:latin typeface="Cambria Math" panose="02040503050406030204" pitchFamily="18" charset="0"/>
                          </a:rPr>
                        </m:ctrlPr>
                      </m:fPr>
                      <m:num>
                        <m:r>
                          <a:rPr lang="ru-RU" b="0" i="1" dirty="0" smtClean="0">
                            <a:latin typeface="Cambria Math" panose="02040503050406030204" pitchFamily="18" charset="0"/>
                          </a:rPr>
                          <m:t>1</m:t>
                        </m:r>
                      </m:num>
                      <m:den>
                        <m:r>
                          <a:rPr lang="ru-RU" i="1" dirty="0">
                            <a:latin typeface="Cambria Math" panose="02040503050406030204" pitchFamily="18" charset="0"/>
                          </a:rPr>
                          <m:t>3</m:t>
                        </m:r>
                      </m:den>
                    </m:f>
                  </m:oMath>
                </a14:m>
                <a:r>
                  <a:rPr lang="ru-RU" i="1" dirty="0">
                    <a:latin typeface="Times New Roman" panose="02020603050405020304" pitchFamily="18" charset="0"/>
                    <a:ea typeface="Calibri" panose="020F0502020204030204" pitchFamily="34" charset="0"/>
                  </a:rPr>
                  <a:t>  указали на внедрение новых технологий, чуть менее </a:t>
                </a:r>
                <a14:m>
                  <m:oMath xmlns:m="http://schemas.openxmlformats.org/officeDocument/2006/math">
                    <m:f>
                      <m:fPr>
                        <m:type m:val="skw"/>
                        <m:ctrlPr>
                          <a:rPr lang="ru-RU" i="1" dirty="0">
                            <a:latin typeface="Cambria Math" panose="02040503050406030204" pitchFamily="18" charset="0"/>
                          </a:rPr>
                        </m:ctrlPr>
                      </m:fPr>
                      <m:num>
                        <m:r>
                          <a:rPr lang="ru-RU" b="0" i="1" dirty="0" smtClean="0">
                            <a:latin typeface="Cambria Math" panose="02040503050406030204" pitchFamily="18" charset="0"/>
                          </a:rPr>
                          <m:t>1</m:t>
                        </m:r>
                      </m:num>
                      <m:den>
                        <m:r>
                          <a:rPr lang="ru-RU" b="0" i="1" dirty="0" smtClean="0">
                            <a:latin typeface="Cambria Math" panose="02040503050406030204" pitchFamily="18" charset="0"/>
                          </a:rPr>
                          <m:t>4</m:t>
                        </m:r>
                      </m:den>
                    </m:f>
                  </m:oMath>
                </a14:m>
                <a:r>
                  <a:rPr lang="ru-RU" i="1" dirty="0">
                    <a:latin typeface="Times New Roman" panose="02020603050405020304" pitchFamily="18" charset="0"/>
                    <a:ea typeface="Calibri" panose="020F0502020204030204" pitchFamily="34" charset="0"/>
                  </a:rPr>
                  <a:t> отметили восприятие опыта по модернизации производства.</a:t>
                </a:r>
                <a:endParaRPr lang="ru-RU" i="1" dirty="0"/>
              </a:p>
            </p:txBody>
          </p:sp>
        </mc:Choice>
        <mc:Fallback>
          <p:sp>
            <p:nvSpPr>
              <p:cNvPr id="7" name="Прямоугольник 6"/>
              <p:cNvSpPr>
                <a:spLocks noRot="1" noChangeAspect="1" noMove="1" noResize="1" noEditPoints="1" noAdjustHandles="1" noChangeArrowheads="1" noChangeShapeType="1" noTextEdit="1"/>
              </p:cNvSpPr>
              <p:nvPr/>
            </p:nvSpPr>
            <p:spPr>
              <a:xfrm>
                <a:off x="7957751" y="2444542"/>
                <a:ext cx="3855308" cy="2585323"/>
              </a:xfrm>
              <a:prstGeom prst="rect">
                <a:avLst/>
              </a:prstGeom>
              <a:blipFill>
                <a:blip r:embed="rId2" cstate="print"/>
                <a:stretch>
                  <a:fillRect t="-1179" r="-9795" b="-3538"/>
                </a:stretch>
              </a:blipFill>
            </p:spPr>
            <p:txBody>
              <a:bodyPr/>
              <a:lstStyle/>
              <a:p>
                <a:r>
                  <a:rPr lang="ru-RU">
                    <a:noFill/>
                  </a:rPr>
                  <a:t> </a:t>
                </a:r>
              </a:p>
            </p:txBody>
          </p:sp>
        </mc:Fallback>
      </mc:AlternateContent>
      <p:pic>
        <p:nvPicPr>
          <p:cNvPr id="8" name="Рисунок 1"/>
          <p:cNvPicPr>
            <a:picLocks noChangeAspect="1"/>
          </p:cNvPicPr>
          <p:nvPr/>
        </p:nvPicPr>
        <p:blipFill>
          <a:blip r:embed="rId3"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4814129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10576" y="375509"/>
            <a:ext cx="9630833" cy="588433"/>
          </a:xfrm>
        </p:spPr>
        <p:txBody>
          <a:bodyPr>
            <a:noAutofit/>
          </a:bodyPr>
          <a:lstStyle/>
          <a:p>
            <a:pPr>
              <a:lnSpc>
                <a:spcPct val="120000"/>
              </a:lnSpc>
              <a:spcBef>
                <a:spcPts val="0"/>
              </a:spcBef>
            </a:pPr>
            <a:r>
              <a:rPr lang="ru-RU" sz="2200" dirty="0">
                <a:latin typeface="Times New Roman" panose="02020603050405020304" pitchFamily="18" charset="0"/>
                <a:ea typeface="Calibri" panose="020F0502020204030204" pitchFamily="34" charset="0"/>
                <a:cs typeface="Times New Roman" panose="02020603050405020304" pitchFamily="18" charset="0"/>
              </a:rPr>
              <a:t>Оценка результативности зарубежных стажировок в рамках взаимных обменов</a:t>
            </a:r>
            <a:endParaRPr lang="ru-RU" sz="2200" dirty="0">
              <a:latin typeface="Times New Roman" panose="02020603050405020304" pitchFamily="18" charset="0"/>
              <a:cs typeface="Times New Roman" panose="02020603050405020304" pitchFamily="18" charset="0"/>
            </a:endParaRPr>
          </a:p>
        </p:txBody>
      </p:sp>
      <p:sp>
        <p:nvSpPr>
          <p:cNvPr id="10" name="Выноска со стрелкой влево 9"/>
          <p:cNvSpPr/>
          <p:nvPr/>
        </p:nvSpPr>
        <p:spPr>
          <a:xfrm>
            <a:off x="7850659" y="1771134"/>
            <a:ext cx="3690552" cy="1178011"/>
          </a:xfrm>
          <a:prstGeom prst="leftArrowCallout">
            <a:avLst>
              <a:gd name="adj1" fmla="val 29545"/>
              <a:gd name="adj2" fmla="val 37500"/>
              <a:gd name="adj3" fmla="val 25000"/>
              <a:gd name="adj4" fmla="val 81495"/>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a:solidFill>
                  <a:srgbClr val="1F4E79"/>
                </a:solidFill>
                <a:latin typeface="Times New Roman" panose="02020603050405020304" pitchFamily="18" charset="0"/>
                <a:ea typeface="Calibri" panose="020F0502020204030204" pitchFamily="34" charset="0"/>
              </a:rPr>
              <a:t>Характеристика устойчивости установленных в ходе стажировок бизнес-связей</a:t>
            </a:r>
            <a:endParaRPr lang="ru-RU" b="1">
              <a:solidFill>
                <a:srgbClr val="1F4E79"/>
              </a:solidFill>
            </a:endParaRPr>
          </a:p>
        </p:txBody>
      </p:sp>
      <p:sp>
        <p:nvSpPr>
          <p:cNvPr id="11" name="TextBox 10"/>
          <p:cNvSpPr txBox="1"/>
          <p:nvPr/>
        </p:nvSpPr>
        <p:spPr>
          <a:xfrm>
            <a:off x="8254314" y="3838833"/>
            <a:ext cx="3286897" cy="1477328"/>
          </a:xfrm>
          <a:prstGeom prst="rect">
            <a:avLst/>
          </a:prstGeom>
          <a:noFill/>
        </p:spPr>
        <p:txBody>
          <a:bodyPr wrap="square" rtlCol="0">
            <a:spAutoFit/>
          </a:bodyPr>
          <a:lstStyle/>
          <a:p>
            <a:pPr algn="ctr"/>
            <a:r>
              <a:rPr lang="ru-RU" i="1" dirty="0">
                <a:latin typeface="Times New Roman" panose="02020603050405020304" pitchFamily="18" charset="0"/>
                <a:ea typeface="Calibri" panose="020F0502020204030204" pitchFamily="34" charset="0"/>
              </a:rPr>
              <a:t>Большая половина участников стажировок поддерживает контакты с иностранными партнерами, установленные во время стажировки</a:t>
            </a:r>
            <a:endParaRPr lang="ru-RU" i="1" dirty="0"/>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8" name="Рисунок 7">
            <a:extLst>
              <a:ext uri="{FF2B5EF4-FFF2-40B4-BE49-F238E27FC236}">
                <a16:creationId xmlns:a16="http://schemas.microsoft.com/office/drawing/2014/main" xmlns="" id="{922FC174-A383-4B4C-AA96-067B657A2CC9}"/>
              </a:ext>
            </a:extLst>
          </p:cNvPr>
          <p:cNvPicPr/>
          <p:nvPr/>
        </p:nvPicPr>
        <p:blipFill>
          <a:blip r:embed="rId3" cstate="print"/>
          <a:stretch>
            <a:fillRect/>
          </a:stretch>
        </p:blipFill>
        <p:spPr>
          <a:xfrm>
            <a:off x="650789" y="1497495"/>
            <a:ext cx="7075228" cy="3818665"/>
          </a:xfrm>
          <a:prstGeom prst="rect">
            <a:avLst/>
          </a:prstGeom>
        </p:spPr>
      </p:pic>
    </p:spTree>
    <p:extLst>
      <p:ext uri="{BB962C8B-B14F-4D97-AF65-F5344CB8AC3E}">
        <p14:creationId xmlns:p14="http://schemas.microsoft.com/office/powerpoint/2010/main" xmlns="" val="2213418753"/>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27052" y="482601"/>
            <a:ext cx="9630833" cy="588433"/>
          </a:xfrm>
        </p:spPr>
        <p:txBody>
          <a:bodyPr/>
          <a:lstStyle/>
          <a:p>
            <a:r>
              <a:rPr lang="ru-RU" dirty="0">
                <a:latin typeface="Times New Roman" panose="02020603050405020304" pitchFamily="18" charset="0"/>
                <a:cs typeface="Times New Roman" panose="02020603050405020304" pitchFamily="18" charset="0"/>
              </a:rPr>
              <a:t>Рекомендации и предложения</a:t>
            </a:r>
          </a:p>
        </p:txBody>
      </p:sp>
      <p:graphicFrame>
        <p:nvGraphicFramePr>
          <p:cNvPr id="6" name="Таблица 5"/>
          <p:cNvGraphicFramePr>
            <a:graphicFrameLocks noGrp="1"/>
          </p:cNvGraphicFramePr>
          <p:nvPr>
            <p:extLst>
              <p:ext uri="{D42A27DB-BD31-4B8C-83A1-F6EECF244321}">
                <p14:modId xmlns:p14="http://schemas.microsoft.com/office/powerpoint/2010/main" xmlns="" val="2340658195"/>
              </p:ext>
            </p:extLst>
          </p:nvPr>
        </p:nvGraphicFramePr>
        <p:xfrm>
          <a:off x="359945" y="1504349"/>
          <a:ext cx="10135060" cy="4004953"/>
        </p:xfrm>
        <a:graphic>
          <a:graphicData uri="http://schemas.openxmlformats.org/drawingml/2006/table">
            <a:tbl>
              <a:tblPr firstRow="1" firstCol="1" bandRow="1">
                <a:tableStyleId>{BC89EF96-8CEA-46FF-86C4-4CE0E7609802}</a:tableStyleId>
              </a:tblPr>
              <a:tblGrid>
                <a:gridCol w="373223">
                  <a:extLst>
                    <a:ext uri="{9D8B030D-6E8A-4147-A177-3AD203B41FA5}">
                      <a16:colId xmlns:a16="http://schemas.microsoft.com/office/drawing/2014/main" xmlns="" val="20000"/>
                    </a:ext>
                  </a:extLst>
                </a:gridCol>
                <a:gridCol w="9761837">
                  <a:extLst>
                    <a:ext uri="{9D8B030D-6E8A-4147-A177-3AD203B41FA5}">
                      <a16:colId xmlns:a16="http://schemas.microsoft.com/office/drawing/2014/main" xmlns="" val="20001"/>
                    </a:ext>
                  </a:extLst>
                </a:gridCol>
              </a:tblGrid>
              <a:tr h="1066628">
                <a:tc>
                  <a:txBody>
                    <a:bodyPr/>
                    <a:lstStyle/>
                    <a:p>
                      <a:pPr indent="0" algn="just">
                        <a:lnSpc>
                          <a:spcPct val="100000"/>
                        </a:lnSpc>
                        <a:spcAft>
                          <a:spcPts val="0"/>
                        </a:spcAft>
                      </a:pPr>
                      <a:r>
                        <a:rPr lang="en-US" sz="1800" b="1">
                          <a:effectLst/>
                          <a:latin typeface="Times New Roman" panose="02020603050405020304" pitchFamily="18" charset="0"/>
                          <a:cs typeface="Times New Roman" panose="02020603050405020304" pitchFamily="18" charset="0"/>
                        </a:rPr>
                        <a:t>1</a:t>
                      </a:r>
                      <a:r>
                        <a:rPr lang="ru-RU" sz="1800" b="1">
                          <a:effectLst/>
                          <a:latin typeface="Times New Roman" panose="02020603050405020304" pitchFamily="18" charset="0"/>
                          <a:cs typeface="Times New Roman" panose="02020603050405020304" pitchFamily="18" charset="0"/>
                        </a:rPr>
                        <a:t>.</a:t>
                      </a: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1800" b="0" dirty="0">
                          <a:effectLst/>
                          <a:latin typeface="Times New Roman" panose="02020603050405020304" pitchFamily="18" charset="0"/>
                          <a:cs typeface="Times New Roman" panose="02020603050405020304" pitchFamily="18" charset="0"/>
                        </a:rPr>
                        <a:t>Необходимо проводить предварительное согласование с участниками стажировки выбора организаторами компаний для посещения и распределения специалистов по тематическим подгруппам в рамках стажировки.</a:t>
                      </a:r>
                      <a:endParaRPr lang="ru-RU" sz="18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0"/>
                  </a:ext>
                </a:extLst>
              </a:tr>
              <a:tr h="1113127">
                <a:tc>
                  <a:txBody>
                    <a:bodyPr/>
                    <a:lstStyle/>
                    <a:p>
                      <a:pPr indent="0" algn="just">
                        <a:lnSpc>
                          <a:spcPct val="100000"/>
                        </a:lnSpc>
                        <a:spcAft>
                          <a:spcPts val="0"/>
                        </a:spcAft>
                      </a:pPr>
                      <a:r>
                        <a:rPr lang="ru-RU" sz="1800" dirty="0">
                          <a:effectLst/>
                          <a:latin typeface="Times New Roman" panose="02020603050405020304" pitchFamily="18"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1800" dirty="0">
                          <a:effectLst/>
                          <a:latin typeface="Times New Roman" panose="02020603050405020304" pitchFamily="18" charset="0"/>
                          <a:cs typeface="Times New Roman" panose="02020603050405020304" pitchFamily="18" charset="0"/>
                        </a:rPr>
                        <a:t>Предпринять усилия по совершенствованию организационно-административного сопровождения: улучшение условий стажировки, организации транспортного обеспечения, логики построения программы стажировки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1"/>
                  </a:ext>
                </a:extLst>
              </a:tr>
              <a:tr h="914400">
                <a:tc>
                  <a:txBody>
                    <a:bodyPr/>
                    <a:lstStyle/>
                    <a:p>
                      <a:pPr indent="0" algn="just">
                        <a:lnSpc>
                          <a:spcPct val="100000"/>
                        </a:lnSpc>
                        <a:spcAft>
                          <a:spcPts val="0"/>
                        </a:spcAft>
                      </a:pPr>
                      <a:r>
                        <a:rPr lang="ru-RU" sz="1800" dirty="0">
                          <a:effectLst/>
                          <a:latin typeface="Times New Roman" panose="02020603050405020304" pitchFamily="18" charset="0"/>
                          <a:cs typeface="Times New Roman" panose="02020603050405020304" pitchFamily="18" charset="0"/>
                        </a:rPr>
                        <a:t>3.</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1800" dirty="0">
                          <a:effectLst/>
                          <a:latin typeface="Times New Roman" panose="02020603050405020304" pitchFamily="18" charset="0"/>
                          <a:cs typeface="Times New Roman" panose="02020603050405020304" pitchFamily="18" charset="0"/>
                        </a:rPr>
                        <a:t>Предусмотреть большее время на личные встречи с иностранными партнерами, поскольку именно такой формат общения показал наибольшую результативность.</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2"/>
                  </a:ext>
                </a:extLst>
              </a:tr>
              <a:tr h="910798">
                <a:tc>
                  <a:txBody>
                    <a:bodyPr/>
                    <a:lstStyle/>
                    <a:p>
                      <a:pPr indent="0" algn="just">
                        <a:lnSpc>
                          <a:spcPct val="100000"/>
                        </a:lnSpc>
                        <a:spcAft>
                          <a:spcPts val="0"/>
                        </a:spcAft>
                      </a:pPr>
                      <a:r>
                        <a:rPr lang="ru-RU" sz="1800" dirty="0">
                          <a:effectLst/>
                          <a:latin typeface="Times New Roman" panose="02020603050405020304" pitchFamily="18" charset="0"/>
                          <a:cs typeface="Times New Roman" panose="02020603050405020304" pitchFamily="18" charset="0"/>
                        </a:rPr>
                        <a:t>4.</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1800" dirty="0">
                          <a:effectLst/>
                          <a:latin typeface="Times New Roman" panose="02020603050405020304" pitchFamily="18" charset="0"/>
                          <a:cs typeface="Times New Roman" panose="02020603050405020304" pitchFamily="18" charset="0"/>
                        </a:rPr>
                        <a:t>Обеспечить учет различий в национальном законодательстве РФ и страны стажировки при разработке содержания и программы стажировок, а также наличие различных санкций и ограничений в части организаций из РФ на взаимодействие с иностранными партнерами.</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3"/>
                  </a:ext>
                </a:extLst>
              </a:tr>
            </a:tbl>
          </a:graphicData>
        </a:graphic>
      </p:graphicFrame>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850878137"/>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370533" y="260180"/>
            <a:ext cx="9630833" cy="588433"/>
          </a:xfrm>
        </p:spPr>
        <p:txBody>
          <a:bodyPr>
            <a:noAutofit/>
          </a:bodyPr>
          <a:lstStyle/>
          <a:p>
            <a:pPr algn="just">
              <a:lnSpc>
                <a:spcPct val="100000"/>
              </a:lnSpc>
              <a:spcBef>
                <a:spcPts val="0"/>
              </a:spcBef>
            </a:pPr>
            <a:r>
              <a:rPr lang="en-US" sz="2000" dirty="0">
                <a:latin typeface="Times New Roman" panose="02020603050405020304" pitchFamily="18" charset="0"/>
                <a:ea typeface="Calibri" panose="020F0502020204030204" pitchFamily="34" charset="0"/>
                <a:cs typeface="Times New Roman" panose="02020603050405020304" pitchFamily="18" charset="0"/>
              </a:rPr>
              <a:t>4. </a:t>
            </a:r>
            <a:r>
              <a:rPr lang="ru-RU" sz="2000" dirty="0">
                <a:latin typeface="Times New Roman" panose="02020603050405020304" pitchFamily="18" charset="0"/>
                <a:ea typeface="Calibri" panose="020F0502020204030204" pitchFamily="34" charset="0"/>
                <a:cs typeface="Times New Roman" panose="02020603050405020304" pitchFamily="18" charset="0"/>
              </a:rPr>
              <a:t>Оценка эффективности программ повышения квалификации российских специалистов за рубежом (КНР), организованных в рамках реализации Государственного плана в 2017 году</a:t>
            </a:r>
            <a:endParaRPr lang="ru-RU"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50619" y="1853278"/>
            <a:ext cx="5532131" cy="590931"/>
          </a:xfrm>
          <a:prstGeom prst="rect">
            <a:avLst/>
          </a:prstGeom>
          <a:noFill/>
        </p:spPr>
        <p:txBody>
          <a:bodyPr wrap="square" rtlCol="0">
            <a:spAutoFit/>
          </a:bodyPr>
          <a:lstStyle/>
          <a:p>
            <a:pPr defTabSz="914377">
              <a:lnSpc>
                <a:spcPct val="90000"/>
              </a:lnSpc>
              <a:spcBef>
                <a:spcPts val="1000"/>
              </a:spcBef>
            </a:pPr>
            <a:r>
              <a:rPr lang="ru-RU" sz="3600" b="1" dirty="0">
                <a:solidFill>
                  <a:srgbClr val="FF0000"/>
                </a:solidFill>
                <a:latin typeface="Times New Roman" panose="02020603050405020304" pitchFamily="18" charset="0"/>
                <a:cs typeface="Times New Roman" panose="02020603050405020304" pitchFamily="18" charset="0"/>
              </a:rPr>
              <a:t>Цель исследования:</a:t>
            </a:r>
          </a:p>
        </p:txBody>
      </p:sp>
      <p:sp>
        <p:nvSpPr>
          <p:cNvPr id="6" name="TextBox 5"/>
          <p:cNvSpPr txBox="1"/>
          <p:nvPr/>
        </p:nvSpPr>
        <p:spPr>
          <a:xfrm>
            <a:off x="1886464" y="2800865"/>
            <a:ext cx="7891849" cy="2246769"/>
          </a:xfrm>
          <a:prstGeom prst="rect">
            <a:avLst/>
          </a:prstGeom>
          <a:noFill/>
        </p:spPr>
        <p:txBody>
          <a:bodyPr wrap="square" rtlCol="0">
            <a:spAutoFit/>
          </a:bodyPr>
          <a:lstStyle/>
          <a:p>
            <a:pPr marL="457200" indent="-457200" algn="ctr">
              <a:buClr>
                <a:srgbClr val="C00000"/>
              </a:buClr>
              <a:buFont typeface="Wingdings" panose="05000000000000000000" pitchFamily="2" charset="2"/>
              <a:buChar char="ü"/>
            </a:pPr>
            <a:r>
              <a:rPr lang="ru-RU" sz="3500" b="1" dirty="0">
                <a:solidFill>
                  <a:srgbClr val="4C7188"/>
                </a:solidFill>
                <a:latin typeface="Times New Roman" panose="02020603050405020304" pitchFamily="18" charset="0"/>
                <a:ea typeface="Calibri" panose="020F0502020204030204" pitchFamily="34" charset="0"/>
              </a:rPr>
              <a:t>определение эффективности проведенных в 2017 году программ повышения квалификации за рубежом</a:t>
            </a:r>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07870206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27052" y="482601"/>
            <a:ext cx="9630833" cy="588433"/>
          </a:xfrm>
        </p:spPr>
        <p:txBody>
          <a:bodyPr>
            <a:normAutofit fontScale="92500"/>
          </a:bodyPr>
          <a:lstStyle/>
          <a:p>
            <a:r>
              <a:rPr lang="ru-RU" dirty="0">
                <a:latin typeface="Times New Roman" panose="02020603050405020304" pitchFamily="18" charset="0"/>
                <a:cs typeface="Times New Roman" panose="02020603050405020304" pitchFamily="18" charset="0"/>
              </a:rPr>
              <a:t>В ходе исследования были решены следующие задачи:</a:t>
            </a:r>
          </a:p>
        </p:txBody>
      </p:sp>
      <p:sp>
        <p:nvSpPr>
          <p:cNvPr id="5" name="Прямоугольник 4"/>
          <p:cNvSpPr/>
          <p:nvPr/>
        </p:nvSpPr>
        <p:spPr>
          <a:xfrm>
            <a:off x="321505" y="1382398"/>
            <a:ext cx="10041925" cy="4110741"/>
          </a:xfrm>
          <a:prstGeom prst="rect">
            <a:avLst/>
          </a:prstGeom>
          <a:solidFill>
            <a:srgbClr val="DCE6EC"/>
          </a:solidFill>
        </p:spPr>
        <p:txBody>
          <a:bodyPr wrap="square" rtlCol="0">
            <a:spAutoFit/>
          </a:bodyPr>
          <a:lstStyle/>
          <a:p>
            <a:pPr marL="342900" indent="-342900" algn="just">
              <a:lnSpc>
                <a:spcPct val="150000"/>
              </a:lnSpc>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Выбраны объекты и методы исследования.</a:t>
            </a:r>
          </a:p>
          <a:p>
            <a:pPr marL="342900" indent="-342900" algn="just">
              <a:lnSpc>
                <a:spcPct val="150000"/>
              </a:lnSpc>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Осуществлена оценка удовлетворенности участников программой по номенклатуре единичных показателей, характеризующих степень соответствия отдельных аспектов программы ожиданиям участников.</a:t>
            </a:r>
          </a:p>
          <a:p>
            <a:pPr marL="342900" indent="-342900" algn="just">
              <a:lnSpc>
                <a:spcPct val="150000"/>
              </a:lnSpc>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Проведена оценка постпрограммной результативности на основе прямых и косвенных признаков: количество заключенных договоров, общая сумма этих договоров, сведения о намерениях по совместным бизнес-проектам, развитие новых направлений в бизнесе, создание и реализация совместных проектов, выход на новые рынки, приобретение новых технологий, возможная прибыль предприятий от заключенных соглашений.</a:t>
            </a:r>
          </a:p>
          <a:p>
            <a:pPr marL="342900" indent="-342900" algn="just">
              <a:lnSpc>
                <a:spcPct val="150000"/>
              </a:lnSpc>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Проведена оценка результативности установления бизнес-контактов с принимающими предприятиями.</a:t>
            </a:r>
          </a:p>
          <a:p>
            <a:pPr marL="342900" indent="-342900" algn="just">
              <a:lnSpc>
                <a:spcPct val="150000"/>
              </a:lnSpc>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Проведена оценка влияния участия в программе повышения квалификации на реализацию проектного задания участников.</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452596536"/>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370534" y="243704"/>
            <a:ext cx="9951477" cy="588433"/>
          </a:xfrm>
        </p:spPr>
        <p:txBody>
          <a:bodyPr>
            <a:noAutofit/>
          </a:bodyPr>
          <a:lstStyle/>
          <a:p>
            <a:pPr>
              <a:lnSpc>
                <a:spcPct val="100000"/>
              </a:lnSpc>
              <a:spcBef>
                <a:spcPts val="0"/>
              </a:spcBef>
            </a:pPr>
            <a:r>
              <a:rPr lang="ru-RU" sz="2000" dirty="0">
                <a:latin typeface="Times New Roman" panose="02020603050405020304" pitchFamily="18" charset="0"/>
                <a:ea typeface="Calibri" panose="020F0502020204030204" pitchFamily="34" charset="0"/>
                <a:cs typeface="Times New Roman" panose="02020603050405020304" pitchFamily="18" charset="0"/>
              </a:rPr>
              <a:t>Оценка уровня организации дополнительных профессиональных программ повышения квалификации российских специалистов за рубежом (КНР)</a:t>
            </a:r>
            <a:endParaRPr lang="ru-RU" sz="2000"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1000799140"/>
              </p:ext>
            </p:extLst>
          </p:nvPr>
        </p:nvGraphicFramePr>
        <p:xfrm>
          <a:off x="370534" y="1672250"/>
          <a:ext cx="6454337" cy="4410497"/>
        </p:xfrm>
        <a:graphic>
          <a:graphicData uri="http://schemas.openxmlformats.org/drawingml/2006/table">
            <a:tbl>
              <a:tblPr firstRow="1" firstCol="1" bandRow="1">
                <a:tableStyleId>{0505E3EF-67EA-436B-97B2-0124C06EBD24}</a:tableStyleId>
              </a:tblPr>
              <a:tblGrid>
                <a:gridCol w="4039533">
                  <a:extLst>
                    <a:ext uri="{9D8B030D-6E8A-4147-A177-3AD203B41FA5}">
                      <a16:colId xmlns:a16="http://schemas.microsoft.com/office/drawing/2014/main" xmlns="" val="20000"/>
                    </a:ext>
                  </a:extLst>
                </a:gridCol>
                <a:gridCol w="2414804">
                  <a:extLst>
                    <a:ext uri="{9D8B030D-6E8A-4147-A177-3AD203B41FA5}">
                      <a16:colId xmlns:a16="http://schemas.microsoft.com/office/drawing/2014/main" xmlns="" val="20001"/>
                    </a:ext>
                  </a:extLst>
                </a:gridCol>
              </a:tblGrid>
              <a:tr h="735787">
                <a:tc>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Показатели\сегмент опрошенных</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0" algn="ctr">
                        <a:lnSpc>
                          <a:spcPct val="100000"/>
                        </a:lnSpc>
                        <a:spcAft>
                          <a:spcPts val="0"/>
                        </a:spcAft>
                      </a:pPr>
                      <a:r>
                        <a:rPr lang="ru-RU" sz="1600" dirty="0">
                          <a:effectLst/>
                          <a:latin typeface="Times New Roman" panose="02020603050405020304" pitchFamily="18" charset="0"/>
                          <a:cs typeface="Times New Roman" panose="02020603050405020304" pitchFamily="18" charset="0"/>
                        </a:rPr>
                        <a:t>Все участники (средний балл +/- ошибка)</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xmlns="" val="10000"/>
                  </a:ext>
                </a:extLst>
              </a:tr>
              <a:tr h="486302">
                <a:tc>
                  <a:txBody>
                    <a:bodyPr/>
                    <a:lstStyle/>
                    <a:p>
                      <a:pPr indent="0" algn="ctr">
                        <a:lnSpc>
                          <a:spcPct val="100000"/>
                        </a:lnSpc>
                        <a:spcAft>
                          <a:spcPts val="0"/>
                        </a:spcAft>
                      </a:pPr>
                      <a:r>
                        <a:rPr lang="ru-RU" sz="1600" b="0" dirty="0">
                          <a:effectLst/>
                          <a:latin typeface="Times New Roman" panose="02020603050405020304" pitchFamily="18" charset="0"/>
                          <a:cs typeface="Times New Roman" panose="02020603050405020304" pitchFamily="18" charset="0"/>
                        </a:rPr>
                        <a:t>Содержание программы стажировки</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4,0 +/- 0,1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490524">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Организационно-административное сопровождение</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4,41 +/- 0,08</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490524">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Благоприятные условия для изучения опыта в моей сфере</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3,88 +/- 0,1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735787">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Благоприятные условия для установления контактов и заключения договоров</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3,94 +/- 0,12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490524">
                <a:tc>
                  <a:txBody>
                    <a:bodyPr/>
                    <a:lstStyle/>
                    <a:p>
                      <a:pPr indent="0" algn="ctr">
                        <a:lnSpc>
                          <a:spcPct val="100000"/>
                        </a:lnSpc>
                        <a:spcAft>
                          <a:spcPts val="0"/>
                        </a:spcAft>
                      </a:pPr>
                      <a:r>
                        <a:rPr lang="ru-RU" sz="1600" b="0">
                          <a:effectLst/>
                          <a:latin typeface="Times New Roman" panose="02020603050405020304" pitchFamily="18" charset="0"/>
                          <a:cs typeface="Times New Roman" panose="02020603050405020304" pitchFamily="18" charset="0"/>
                        </a:rPr>
                        <a:t>Возможности для развития новых направлений в бизнесе</a:t>
                      </a:r>
                      <a:endParaRPr lang="ru-RU" sz="16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4,17 +/- 0,09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981049">
                <a:tc>
                  <a:txBody>
                    <a:bodyPr/>
                    <a:lstStyle/>
                    <a:p>
                      <a:pPr indent="0" algn="ctr">
                        <a:lnSpc>
                          <a:spcPct val="100000"/>
                        </a:lnSpc>
                        <a:spcAft>
                          <a:spcPts val="0"/>
                        </a:spcAft>
                      </a:pPr>
                      <a:r>
                        <a:rPr lang="ru-RU" sz="1600" b="0" dirty="0">
                          <a:effectLst/>
                          <a:latin typeface="Times New Roman" panose="02020603050405020304" pitchFamily="18" charset="0"/>
                          <a:cs typeface="Times New Roman" panose="02020603050405020304" pitchFamily="18" charset="0"/>
                        </a:rPr>
                        <a:t>Возможности для создания совместных проектов с российскими/иностранными организациями</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0435" marR="60435" marT="0" marB="0"/>
                </a:tc>
                <a:tc>
                  <a:txBody>
                    <a:bodyPr/>
                    <a:lstStyle/>
                    <a:p>
                      <a:pPr indent="228600" algn="ctr">
                        <a:lnSpc>
                          <a:spcPct val="115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4,05 +/- 0,09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bl>
          </a:graphicData>
        </a:graphic>
      </p:graphicFrame>
      <p:sp>
        <p:nvSpPr>
          <p:cNvPr id="5" name="Выноска со стрелкой влево 4"/>
          <p:cNvSpPr/>
          <p:nvPr/>
        </p:nvSpPr>
        <p:spPr>
          <a:xfrm>
            <a:off x="6824871" y="2018270"/>
            <a:ext cx="2347785" cy="3385752"/>
          </a:xfrm>
          <a:prstGeom prst="leftArrowCallout">
            <a:avLst>
              <a:gd name="adj1" fmla="val 23496"/>
              <a:gd name="adj2" fmla="val 18985"/>
              <a:gd name="adj3" fmla="val 15226"/>
              <a:gd name="adj4" fmla="val 76255"/>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solidFill>
                  <a:schemeClr val="accent5">
                    <a:lumMod val="50000"/>
                  </a:schemeClr>
                </a:solidFill>
                <a:latin typeface="Times New Roman" panose="02020603050405020304" pitchFamily="18" charset="0"/>
                <a:ea typeface="Calibri" panose="020F0502020204030204" pitchFamily="34" charset="0"/>
              </a:rPr>
              <a:t>Средние значения единичных показателей </a:t>
            </a:r>
            <a:r>
              <a:rPr lang="ru-RU" sz="1400" dirty="0">
                <a:solidFill>
                  <a:schemeClr val="accent5">
                    <a:lumMod val="50000"/>
                  </a:schemeClr>
                </a:solidFill>
                <a:latin typeface="Times New Roman" panose="02020603050405020304" pitchFamily="18" charset="0"/>
                <a:ea typeface="Calibri" panose="020F0502020204030204" pitchFamily="34" charset="0"/>
              </a:rPr>
              <a:t>оценки уровня организации программ повышения квалификации российских специалистов за рубежом </a:t>
            </a:r>
            <a:r>
              <a:rPr lang="en-US" sz="1400" dirty="0">
                <a:solidFill>
                  <a:schemeClr val="accent5">
                    <a:lumMod val="50000"/>
                  </a:schemeClr>
                </a:solidFill>
                <a:latin typeface="Times New Roman" panose="02020603050405020304" pitchFamily="18" charset="0"/>
                <a:ea typeface="Calibri" panose="020F0502020204030204" pitchFamily="34" charset="0"/>
              </a:rPr>
              <a:t>c </a:t>
            </a:r>
            <a:r>
              <a:rPr lang="ru-RU" sz="1400" dirty="0">
                <a:solidFill>
                  <a:schemeClr val="accent5">
                    <a:lumMod val="50000"/>
                  </a:schemeClr>
                </a:solidFill>
                <a:latin typeface="Times New Roman" panose="02020603050405020304" pitchFamily="18" charset="0"/>
                <a:ea typeface="Calibri" panose="020F0502020204030204" pitchFamily="34" charset="0"/>
              </a:rPr>
              <a:t>учетом стандартной ошибки</a:t>
            </a:r>
            <a:endParaRPr lang="ru-RU" sz="1400" dirty="0">
              <a:solidFill>
                <a:schemeClr val="accent5">
                  <a:lumMod val="50000"/>
                </a:schemeClr>
              </a:solidFill>
            </a:endParaRPr>
          </a:p>
        </p:txBody>
      </p:sp>
      <p:sp>
        <p:nvSpPr>
          <p:cNvPr id="3" name="Прямоугольник 2">
            <a:extLst>
              <a:ext uri="{FF2B5EF4-FFF2-40B4-BE49-F238E27FC236}">
                <a16:creationId xmlns:a16="http://schemas.microsoft.com/office/drawing/2014/main" xmlns="" id="{BBE9EE26-93BB-496E-A699-9BDD1E5ABFE9}"/>
              </a:ext>
            </a:extLst>
          </p:cNvPr>
          <p:cNvSpPr/>
          <p:nvPr/>
        </p:nvSpPr>
        <p:spPr>
          <a:xfrm>
            <a:off x="9285832" y="2018270"/>
            <a:ext cx="2580594" cy="4524315"/>
          </a:xfrm>
          <a:prstGeom prst="rect">
            <a:avLst/>
          </a:prstGeom>
        </p:spPr>
        <p:txBody>
          <a:bodyPr wrap="square">
            <a:spAutoFit/>
          </a:bodyPr>
          <a:lstStyle/>
          <a:p>
            <a:pPr algn="just"/>
            <a:r>
              <a:rPr lang="ru-RU" sz="1600" i="1" dirty="0"/>
              <a:t>Участники программы повышения квалификации в КНР высоко оценивают организационно-административное сопровождение стажировки, а также наличие возможностей для развития новых направлений в бизнесе. </a:t>
            </a:r>
          </a:p>
          <a:p>
            <a:pPr algn="just"/>
            <a:r>
              <a:rPr lang="ru-RU" sz="1600" i="1" dirty="0"/>
              <a:t>Кроме того, российские специалисты отмечают достаточно благоприятные условия для установления контактов и заключения договоров в процессе стажировки. </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08844761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651743" y="574041"/>
            <a:ext cx="9630833" cy="588433"/>
          </a:xfrm>
        </p:spPr>
        <p:txBody>
          <a:bodyPr>
            <a:normAutofit fontScale="55000" lnSpcReduction="20000"/>
          </a:bodyPr>
          <a:lstStyle/>
          <a:p>
            <a:r>
              <a:rPr lang="ru-RU" sz="4300" dirty="0">
                <a:latin typeface="Times New Roman" panose="02020603050405020304" pitchFamily="18" charset="0"/>
                <a:cs typeface="Times New Roman" panose="02020603050405020304" pitchFamily="18" charset="0"/>
              </a:rPr>
              <a:t>Структура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sz="4300" dirty="0">
                <a:latin typeface="Times New Roman" panose="02020603050405020304" pitchFamily="18" charset="0"/>
                <a:cs typeface="Times New Roman" panose="02020603050405020304" pitchFamily="18" charset="0"/>
              </a:rPr>
              <a:t>выпускников Программы 2017/18 учебного года по полу:</a:t>
            </a:r>
          </a:p>
        </p:txBody>
      </p:sp>
      <p:sp>
        <p:nvSpPr>
          <p:cNvPr id="5" name="TextBox 4"/>
          <p:cNvSpPr txBox="1"/>
          <p:nvPr/>
        </p:nvSpPr>
        <p:spPr>
          <a:xfrm>
            <a:off x="7477306" y="1998449"/>
            <a:ext cx="3777381" cy="3416320"/>
          </a:xfrm>
          <a:prstGeom prst="rect">
            <a:avLst/>
          </a:prstGeom>
          <a:noFill/>
        </p:spPr>
        <p:txBody>
          <a:bodyPr wrap="square" rtlCol="0">
            <a:spAutoFit/>
          </a:bodyPr>
          <a:lstStyle/>
          <a:p>
            <a:pPr algn="just">
              <a:lnSpc>
                <a:spcPct val="150000"/>
              </a:lnSpc>
              <a:spcAft>
                <a:spcPts val="0"/>
              </a:spcAft>
            </a:pPr>
            <a:r>
              <a:rPr lang="ru-RU" dirty="0">
                <a:latin typeface="Times New Roman" panose="02020603050405020304" pitchFamily="18" charset="0"/>
                <a:ea typeface="Calibri" panose="020F0502020204030204" pitchFamily="34" charset="0"/>
                <a:cs typeface="Arial" panose="020B0604020202020204" pitchFamily="34" charset="0"/>
              </a:rPr>
              <a:t>Большую часть обучавшихся по Программе в 2017/18 учебном году составили мужчины, при этом мужчины не являются подавляющим большинством обучавшихся, более трети участников Программы составили женщины.</a:t>
            </a:r>
            <a:endParaRPr lang="ru-RU"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8" name="Рисунок 7">
            <a:extLst>
              <a:ext uri="{FF2B5EF4-FFF2-40B4-BE49-F238E27FC236}">
                <a16:creationId xmlns:a16="http://schemas.microsoft.com/office/drawing/2014/main" xmlns="" id="{0213F4BA-F44D-48C0-A02E-BEE773E36A2C}"/>
              </a:ext>
            </a:extLst>
          </p:cNvPr>
          <p:cNvPicPr/>
          <p:nvPr/>
        </p:nvPicPr>
        <p:blipFill>
          <a:blip r:embed="rId3" cstate="print"/>
          <a:stretch>
            <a:fillRect/>
          </a:stretch>
        </p:blipFill>
        <p:spPr>
          <a:xfrm>
            <a:off x="651743" y="1685925"/>
            <a:ext cx="6106245" cy="3086100"/>
          </a:xfrm>
          <a:prstGeom prst="rect">
            <a:avLst/>
          </a:prstGeom>
        </p:spPr>
      </p:pic>
    </p:spTree>
    <p:extLst>
      <p:ext uri="{BB962C8B-B14F-4D97-AF65-F5344CB8AC3E}">
        <p14:creationId xmlns:p14="http://schemas.microsoft.com/office/powerpoint/2010/main" xmlns="" val="295718974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52912" y="359033"/>
            <a:ext cx="9630833" cy="588433"/>
          </a:xfrm>
        </p:spPr>
        <p:txBody>
          <a:bodyPr>
            <a:noAutofit/>
          </a:bodyPr>
          <a:lstStyle/>
          <a:p>
            <a:pPr>
              <a:lnSpc>
                <a:spcPct val="120000"/>
              </a:lnSpc>
              <a:spcBef>
                <a:spcPts val="0"/>
              </a:spcBef>
            </a:pPr>
            <a:r>
              <a:rPr lang="ru-RU" sz="2200" dirty="0">
                <a:latin typeface="Times New Roman" panose="02020603050405020304" pitchFamily="18" charset="0"/>
                <a:cs typeface="Times New Roman" panose="02020603050405020304" pitchFamily="18" charset="0"/>
              </a:rPr>
              <a:t>Оценка результативности дополнительных профессиональных программ повышения квалификации российских специалистов за рубежом</a:t>
            </a:r>
          </a:p>
        </p:txBody>
      </p:sp>
      <p:graphicFrame>
        <p:nvGraphicFramePr>
          <p:cNvPr id="6" name="Таблица 5"/>
          <p:cNvGraphicFramePr>
            <a:graphicFrameLocks noGrp="1"/>
          </p:cNvGraphicFramePr>
          <p:nvPr>
            <p:extLst>
              <p:ext uri="{D42A27DB-BD31-4B8C-83A1-F6EECF244321}">
                <p14:modId xmlns:p14="http://schemas.microsoft.com/office/powerpoint/2010/main" xmlns="" val="3009124988"/>
              </p:ext>
            </p:extLst>
          </p:nvPr>
        </p:nvGraphicFramePr>
        <p:xfrm>
          <a:off x="350479" y="1259044"/>
          <a:ext cx="8699190" cy="5354069"/>
        </p:xfrm>
        <a:graphic>
          <a:graphicData uri="http://schemas.openxmlformats.org/drawingml/2006/table">
            <a:tbl>
              <a:tblPr firstRow="1" firstCol="1" bandRow="1">
                <a:tableStyleId>{8799B23B-EC83-4686-B30A-512413B5E67A}</a:tableStyleId>
              </a:tblPr>
              <a:tblGrid>
                <a:gridCol w="6574503">
                  <a:extLst>
                    <a:ext uri="{9D8B030D-6E8A-4147-A177-3AD203B41FA5}">
                      <a16:colId xmlns:a16="http://schemas.microsoft.com/office/drawing/2014/main" xmlns="" val="20000"/>
                    </a:ext>
                  </a:extLst>
                </a:gridCol>
                <a:gridCol w="2124687">
                  <a:extLst>
                    <a:ext uri="{9D8B030D-6E8A-4147-A177-3AD203B41FA5}">
                      <a16:colId xmlns:a16="http://schemas.microsoft.com/office/drawing/2014/main" xmlns="" val="20001"/>
                    </a:ext>
                  </a:extLst>
                </a:gridCol>
              </a:tblGrid>
              <a:tr h="420127">
                <a:tc>
                  <a:txBody>
                    <a:bodyPr/>
                    <a:lstStyle/>
                    <a:p>
                      <a:pPr indent="0" algn="ctr">
                        <a:lnSpc>
                          <a:spcPct val="100000"/>
                        </a:lnSpc>
                        <a:spcAft>
                          <a:spcPts val="0"/>
                        </a:spcAft>
                      </a:pPr>
                      <a:r>
                        <a:rPr lang="ru-RU" sz="2000" dirty="0">
                          <a:effectLst/>
                          <a:latin typeface="Times New Roman" panose="02020603050405020304" pitchFamily="18" charset="0"/>
                          <a:cs typeface="Times New Roman" panose="02020603050405020304" pitchFamily="18" charset="0"/>
                        </a:rPr>
                        <a:t>Показатели\сегмент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0" algn="ctr">
                        <a:lnSpc>
                          <a:spcPct val="10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Доля участников</a:t>
                      </a:r>
                    </a:p>
                  </a:txBody>
                  <a:tcPr marL="33995" marR="33995" marT="0" marB="0"/>
                </a:tc>
                <a:extLst>
                  <a:ext uri="{0D108BD9-81ED-4DB2-BD59-A6C34878D82A}">
                    <a16:rowId xmlns:a16="http://schemas.microsoft.com/office/drawing/2014/main" xmlns="" val="10000"/>
                  </a:ext>
                </a:extLst>
              </a:tr>
              <a:tr h="290621">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Заключены договора на импорт товаров/услуг</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11,76%</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306490">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Заключены договора на экспорт товаров/услуг</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0%</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475879">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Осуществляется развитие новых направлений бизнеса</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a:effectLst/>
                          <a:latin typeface="Times New Roman" panose="02020603050405020304" pitchFamily="18" charset="0"/>
                          <a:ea typeface="Calibri" panose="020F0502020204030204" pitchFamily="34" charset="0"/>
                          <a:cs typeface="Times New Roman" panose="02020603050405020304" pitchFamily="18" charset="0"/>
                        </a:rPr>
                        <a:t>47,05%</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05637">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Созданы и реализуются совместные проекты с российскими/иностранными организациями</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5,88%</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475879">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Выход на новые рынки для продвижения своих товаров/услуг</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35,29%</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484782">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Открытие новых направлений для инвестиционной деятельности</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29,41%</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475879">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Приобретение новых российских/</a:t>
                      </a:r>
                      <a:r>
                        <a:rPr lang="en-US" sz="2000" b="0" dirty="0">
                          <a:effectLst/>
                          <a:latin typeface="Times New Roman" panose="02020603050405020304" pitchFamily="18" charset="0"/>
                          <a:cs typeface="Times New Roman" panose="02020603050405020304" pitchFamily="18" charset="0"/>
                        </a:rPr>
                        <a:t> </a:t>
                      </a:r>
                      <a:r>
                        <a:rPr lang="ru-RU" sz="2000" b="0" dirty="0">
                          <a:effectLst/>
                          <a:latin typeface="Times New Roman" panose="02020603050405020304" pitchFamily="18" charset="0"/>
                          <a:cs typeface="Times New Roman" panose="02020603050405020304" pitchFamily="18" charset="0"/>
                        </a:rPr>
                        <a:t>иностранных технологий</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41,77%</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r h="545380">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Получение новых клиентов благодаря повышению квалификации за рубежом</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50</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8"/>
                  </a:ext>
                </a:extLst>
              </a:tr>
              <a:tr h="727174">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Появилась возможность выхода на рынки других стран благодаря повышению квалификации за рубежом</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3995" marR="33995"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50</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xmlns="" val="10009"/>
                  </a:ext>
                </a:extLst>
              </a:tr>
            </a:tbl>
          </a:graphicData>
        </a:graphic>
      </p:graphicFrame>
      <p:sp>
        <p:nvSpPr>
          <p:cNvPr id="9" name="Прямоугольник 8"/>
          <p:cNvSpPr/>
          <p:nvPr/>
        </p:nvSpPr>
        <p:spPr>
          <a:xfrm>
            <a:off x="9117496" y="1872016"/>
            <a:ext cx="2332382" cy="3785652"/>
          </a:xfrm>
          <a:prstGeom prst="rect">
            <a:avLst/>
          </a:prstGeom>
        </p:spPr>
        <p:txBody>
          <a:bodyPr wrap="square">
            <a:spAutoFit/>
          </a:bodyPr>
          <a:lstStyle/>
          <a:p>
            <a:pPr algn="ctr"/>
            <a:r>
              <a:rPr lang="ru-RU" sz="1600" dirty="0">
                <a:latin typeface="Times New Roman" panose="02020603050405020304" pitchFamily="18" charset="0"/>
                <a:ea typeface="Calibri" panose="020F0502020204030204" pitchFamily="34" charset="0"/>
              </a:rPr>
              <a:t>Общая «прямая» результативность программы повышения квалификации  наблюдается почти у 12% участников, при этом более 10% во время прохождения повышения квалификации стажировки заключают предварительные договора в среднем на сумму свыше 4 млн. рублей</a:t>
            </a:r>
            <a:endParaRPr lang="ru-RU" sz="1600" i="1" dirty="0"/>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72782648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1963305901"/>
              </p:ext>
            </p:extLst>
          </p:nvPr>
        </p:nvGraphicFramePr>
        <p:xfrm>
          <a:off x="510576" y="2137093"/>
          <a:ext cx="7286912" cy="3907872"/>
        </p:xfrm>
        <a:graphic>
          <a:graphicData uri="http://schemas.openxmlformats.org/drawingml/2006/table">
            <a:tbl>
              <a:tblPr firstRow="1" firstCol="1" bandRow="1">
                <a:tableStyleId>{8799B23B-EC83-4686-B30A-512413B5E67A}</a:tableStyleId>
              </a:tblPr>
              <a:tblGrid>
                <a:gridCol w="4429128">
                  <a:extLst>
                    <a:ext uri="{9D8B030D-6E8A-4147-A177-3AD203B41FA5}">
                      <a16:colId xmlns:a16="http://schemas.microsoft.com/office/drawing/2014/main" xmlns="" val="20000"/>
                    </a:ext>
                  </a:extLst>
                </a:gridCol>
                <a:gridCol w="2857784">
                  <a:extLst>
                    <a:ext uri="{9D8B030D-6E8A-4147-A177-3AD203B41FA5}">
                      <a16:colId xmlns:a16="http://schemas.microsoft.com/office/drawing/2014/main" xmlns="" val="20001"/>
                    </a:ext>
                  </a:extLst>
                </a:gridCol>
              </a:tblGrid>
              <a:tr h="776013">
                <a:tc>
                  <a:txBody>
                    <a:bodyPr/>
                    <a:lstStyle/>
                    <a:p>
                      <a:pPr indent="0" algn="ctr">
                        <a:lnSpc>
                          <a:spcPct val="100000"/>
                        </a:lnSpc>
                        <a:spcAft>
                          <a:spcPts val="0"/>
                        </a:spcAft>
                      </a:pPr>
                      <a:r>
                        <a:rPr lang="ru-RU" sz="2000" dirty="0">
                          <a:effectLst/>
                          <a:latin typeface="Times New Roman" panose="02020603050405020304" pitchFamily="18" charset="0"/>
                          <a:cs typeface="Times New Roman" panose="02020603050405020304" pitchFamily="18" charset="0"/>
                        </a:rPr>
                        <a:t>Направление восприятия зарубежного опыта</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0" algn="ctr">
                        <a:lnSpc>
                          <a:spcPct val="100000"/>
                        </a:lnSpc>
                        <a:spcAft>
                          <a:spcPts val="0"/>
                        </a:spcAft>
                      </a:pPr>
                      <a:r>
                        <a:rPr lang="ru-RU" sz="2000" dirty="0">
                          <a:effectLst/>
                          <a:latin typeface="Times New Roman" panose="02020603050405020304" pitchFamily="18" charset="0"/>
                          <a:cs typeface="Times New Roman" panose="02020603050405020304" pitchFamily="18" charset="0"/>
                        </a:rPr>
                        <a:t>Доля ответов участников Программы</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519768">
                <a:tc>
                  <a:txBody>
                    <a:bodyPr/>
                    <a:lstStyle/>
                    <a:p>
                      <a:pPr indent="0" algn="ctr">
                        <a:lnSpc>
                          <a:spcPct val="100000"/>
                        </a:lnSpc>
                        <a:spcAft>
                          <a:spcPts val="0"/>
                        </a:spcAft>
                      </a:pPr>
                      <a:r>
                        <a:rPr lang="ru-RU" sz="2000" b="0" dirty="0">
                          <a:effectLst/>
                          <a:latin typeface="Times New Roman" panose="02020603050405020304" pitchFamily="18" charset="0"/>
                          <a:cs typeface="Times New Roman" panose="02020603050405020304" pitchFamily="18" charset="0"/>
                        </a:rPr>
                        <a:t>Модернизация производства</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12,5%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519768">
                <a:tc>
                  <a:txBody>
                    <a:bodyPr/>
                    <a:lstStyle/>
                    <a:p>
                      <a:pPr indent="0" algn="ctr">
                        <a:lnSpc>
                          <a:spcPct val="100000"/>
                        </a:lnSpc>
                        <a:spcAft>
                          <a:spcPts val="0"/>
                        </a:spcAft>
                      </a:pPr>
                      <a:r>
                        <a:rPr lang="ru-RU" sz="2000" b="0">
                          <a:effectLst/>
                          <a:latin typeface="Times New Roman" panose="02020603050405020304" pitchFamily="18" charset="0"/>
                          <a:cs typeface="Times New Roman" panose="02020603050405020304" pitchFamily="18" charset="0"/>
                        </a:rPr>
                        <a:t>Организация деятельности компании</a:t>
                      </a:r>
                      <a:endParaRPr lang="ru-RU" sz="20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31,25%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519768">
                <a:tc>
                  <a:txBody>
                    <a:bodyPr/>
                    <a:lstStyle/>
                    <a:p>
                      <a:pPr indent="0" algn="ctr">
                        <a:lnSpc>
                          <a:spcPct val="100000"/>
                        </a:lnSpc>
                        <a:spcAft>
                          <a:spcPts val="0"/>
                        </a:spcAft>
                      </a:pPr>
                      <a:r>
                        <a:rPr lang="ru-RU" sz="2000" b="0">
                          <a:effectLst/>
                          <a:latin typeface="Times New Roman" panose="02020603050405020304" pitchFamily="18" charset="0"/>
                          <a:cs typeface="Times New Roman" panose="02020603050405020304" pitchFamily="18" charset="0"/>
                        </a:rPr>
                        <a:t>Внедрение новых технологий</a:t>
                      </a:r>
                      <a:endParaRPr lang="ru-RU" sz="20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21,88%</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19768">
                <a:tc>
                  <a:txBody>
                    <a:bodyPr/>
                    <a:lstStyle/>
                    <a:p>
                      <a:pPr indent="0" algn="ctr">
                        <a:lnSpc>
                          <a:spcPct val="100000"/>
                        </a:lnSpc>
                        <a:spcAft>
                          <a:spcPts val="0"/>
                        </a:spcAft>
                      </a:pPr>
                      <a:r>
                        <a:rPr lang="ru-RU" sz="2000" b="0">
                          <a:effectLst/>
                          <a:latin typeface="Times New Roman" panose="02020603050405020304" pitchFamily="18" charset="0"/>
                          <a:cs typeface="Times New Roman" panose="02020603050405020304" pitchFamily="18" charset="0"/>
                        </a:rPr>
                        <a:t>Другое</a:t>
                      </a:r>
                      <a:endParaRPr lang="ru-RU" sz="20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9,38%</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776013">
                <a:tc>
                  <a:txBody>
                    <a:bodyPr/>
                    <a:lstStyle/>
                    <a:p>
                      <a:pPr indent="0" algn="ctr">
                        <a:lnSpc>
                          <a:spcPct val="100000"/>
                        </a:lnSpc>
                        <a:spcAft>
                          <a:spcPts val="0"/>
                        </a:spcAft>
                      </a:pPr>
                      <a:r>
                        <a:rPr lang="ru-RU" sz="2000" b="0" dirty="0">
                          <a:effectLst/>
                          <a:latin typeface="Times New Roman" panose="02020603050405020304" pitchFamily="18" charset="0"/>
                          <a:cs typeface="Times New Roman" panose="02020603050405020304" pitchFamily="18" charset="0"/>
                        </a:rPr>
                        <a:t>Не удалось перенять и применить опыт зарубежных партнеров в своей компании</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indent="228600" algn="ctr">
                        <a:lnSpc>
                          <a:spcPct val="15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6,25%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bl>
          </a:graphicData>
        </a:graphic>
      </p:graphicFrame>
      <p:sp>
        <p:nvSpPr>
          <p:cNvPr id="5" name="Текст 1"/>
          <p:cNvSpPr>
            <a:spLocks noGrp="1"/>
          </p:cNvSpPr>
          <p:nvPr>
            <p:ph type="body" sz="quarter" idx="10"/>
          </p:nvPr>
        </p:nvSpPr>
        <p:spPr>
          <a:xfrm>
            <a:off x="510576" y="375509"/>
            <a:ext cx="9630833" cy="588433"/>
          </a:xfrm>
        </p:spPr>
        <p:txBody>
          <a:bodyPr>
            <a:noAutofit/>
          </a:bodyPr>
          <a:lstStyle/>
          <a:p>
            <a:pPr>
              <a:lnSpc>
                <a:spcPct val="120000"/>
              </a:lnSpc>
              <a:spcBef>
                <a:spcPts val="0"/>
              </a:spcBef>
            </a:pPr>
            <a:r>
              <a:rPr lang="ru-RU" sz="2200">
                <a:latin typeface="Times New Roman" panose="02020603050405020304" pitchFamily="18" charset="0"/>
                <a:ea typeface="Calibri" panose="020F0502020204030204" pitchFamily="34" charset="0"/>
                <a:cs typeface="Times New Roman" panose="02020603050405020304" pitchFamily="18" charset="0"/>
              </a:rPr>
              <a:t>Оценка результативности дополнительных профессиональных программ повышения квалификации российских специалистов за рубежом</a:t>
            </a:r>
            <a:endParaRPr lang="ru-RU" sz="2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961092" y="1381076"/>
            <a:ext cx="6096000" cy="646331"/>
          </a:xfrm>
          <a:prstGeom prst="rect">
            <a:avLst/>
          </a:prstGeom>
        </p:spPr>
        <p:txBody>
          <a:bodyPr>
            <a:spAutoFit/>
          </a:bodyPr>
          <a:lstStyle/>
          <a:p>
            <a:pPr algn="ctr"/>
            <a:r>
              <a:rPr lang="ru-RU" b="1" dirty="0">
                <a:latin typeface="Times New Roman" panose="02020603050405020304" pitchFamily="18" charset="0"/>
                <a:ea typeface="Calibri" panose="020F0502020204030204" pitchFamily="34" charset="0"/>
              </a:rPr>
              <a:t>Структура направлений восприятия зарубежного опыта по мнению участников стажировок</a:t>
            </a:r>
            <a:endParaRPr lang="ru-RU" b="1" dirty="0"/>
          </a:p>
        </p:txBody>
      </p:sp>
      <p:sp>
        <p:nvSpPr>
          <p:cNvPr id="7" name="Прямоугольник 6"/>
          <p:cNvSpPr/>
          <p:nvPr/>
        </p:nvSpPr>
        <p:spPr>
          <a:xfrm>
            <a:off x="7957751" y="2444542"/>
            <a:ext cx="3855308" cy="2031325"/>
          </a:xfrm>
          <a:prstGeom prst="rect">
            <a:avLst/>
          </a:prstGeom>
        </p:spPr>
        <p:txBody>
          <a:bodyPr wrap="square">
            <a:spAutoFit/>
          </a:bodyPr>
          <a:lstStyle/>
          <a:p>
            <a:pPr algn="ctr"/>
            <a:r>
              <a:rPr lang="ru-RU" i="1" dirty="0">
                <a:latin typeface="Times New Roman" panose="02020603050405020304" pitchFamily="18" charset="0"/>
                <a:ea typeface="Calibri" panose="020F0502020204030204" pitchFamily="34" charset="0"/>
              </a:rPr>
              <a:t>Большинство участников смогли перенять тот или иной опыт в ходе прохождения повышения квалификации за рубежом, в основном касающийся организации деятельности компании и внедрения новых технологий.</a:t>
            </a:r>
            <a:endParaRPr lang="ru-RU" i="1" dirty="0"/>
          </a:p>
        </p:txBody>
      </p:sp>
      <p:pic>
        <p:nvPicPr>
          <p:cNvPr id="8"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87968499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27052" y="482601"/>
            <a:ext cx="9630833" cy="588433"/>
          </a:xfrm>
        </p:spPr>
        <p:txBody>
          <a:bodyPr/>
          <a:lstStyle/>
          <a:p>
            <a:r>
              <a:rPr lang="ru-RU" dirty="0">
                <a:latin typeface="Times New Roman" panose="02020603050405020304" pitchFamily="18" charset="0"/>
                <a:cs typeface="Times New Roman" panose="02020603050405020304" pitchFamily="18" charset="0"/>
              </a:rPr>
              <a:t>Рекомендации и предложения</a:t>
            </a:r>
          </a:p>
        </p:txBody>
      </p:sp>
      <p:graphicFrame>
        <p:nvGraphicFramePr>
          <p:cNvPr id="5" name="Таблица 4"/>
          <p:cNvGraphicFramePr>
            <a:graphicFrameLocks noGrp="1"/>
          </p:cNvGraphicFramePr>
          <p:nvPr>
            <p:extLst>
              <p:ext uri="{D42A27DB-BD31-4B8C-83A1-F6EECF244321}">
                <p14:modId xmlns:p14="http://schemas.microsoft.com/office/powerpoint/2010/main" xmlns="" val="2848151176"/>
              </p:ext>
            </p:extLst>
          </p:nvPr>
        </p:nvGraphicFramePr>
        <p:xfrm>
          <a:off x="359945" y="1504348"/>
          <a:ext cx="10135060" cy="3932840"/>
        </p:xfrm>
        <a:graphic>
          <a:graphicData uri="http://schemas.openxmlformats.org/drawingml/2006/table">
            <a:tbl>
              <a:tblPr firstRow="1" firstCol="1" bandRow="1">
                <a:tableStyleId>{BC89EF96-8CEA-46FF-86C4-4CE0E7609802}</a:tableStyleId>
              </a:tblPr>
              <a:tblGrid>
                <a:gridCol w="373223">
                  <a:extLst>
                    <a:ext uri="{9D8B030D-6E8A-4147-A177-3AD203B41FA5}">
                      <a16:colId xmlns:a16="http://schemas.microsoft.com/office/drawing/2014/main" xmlns="" val="20000"/>
                    </a:ext>
                  </a:extLst>
                </a:gridCol>
                <a:gridCol w="9761837">
                  <a:extLst>
                    <a:ext uri="{9D8B030D-6E8A-4147-A177-3AD203B41FA5}">
                      <a16:colId xmlns:a16="http://schemas.microsoft.com/office/drawing/2014/main" xmlns="" val="20001"/>
                    </a:ext>
                  </a:extLst>
                </a:gridCol>
              </a:tblGrid>
              <a:tr h="781652">
                <a:tc>
                  <a:txBody>
                    <a:bodyPr/>
                    <a:lstStyle/>
                    <a:p>
                      <a:pPr indent="0" algn="just">
                        <a:lnSpc>
                          <a:spcPct val="100000"/>
                        </a:lnSpc>
                        <a:spcAft>
                          <a:spcPts val="0"/>
                        </a:spcAft>
                      </a:pPr>
                      <a:r>
                        <a:rPr lang="en-US" sz="1600" b="1" dirty="0">
                          <a:effectLst/>
                          <a:latin typeface="Times New Roman" panose="02020603050405020304" pitchFamily="18" charset="0"/>
                          <a:cs typeface="Times New Roman" panose="02020603050405020304" pitchFamily="18" charset="0"/>
                        </a:rPr>
                        <a:t>1</a:t>
                      </a:r>
                      <a:r>
                        <a:rPr lang="ru-RU" sz="1600" b="1" dirty="0">
                          <a:effectLst/>
                          <a:latin typeface="Times New Roman" panose="02020603050405020304" pitchFamily="18" charset="0"/>
                          <a:cs typeface="Times New Roman" panose="02020603050405020304" pitchFamily="18" charset="0"/>
                        </a:rPr>
                        <a:t>.</a:t>
                      </a:r>
                      <a:endParaRPr lang="ru-RU"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Предусмотреть большее время на личные встречи с иностранными партнерами, поскольку именно такой формат общения показал наибольшую результативность</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0"/>
                  </a:ext>
                </a:extLst>
              </a:tr>
              <a:tr h="1021606">
                <a:tc>
                  <a:txBody>
                    <a:bodyPr/>
                    <a:lstStyle/>
                    <a:p>
                      <a:pPr indent="0" algn="just">
                        <a:lnSpc>
                          <a:spcPct val="100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40540" marR="40540" marT="0" marB="0"/>
                </a:tc>
                <a:tc>
                  <a:txBody>
                    <a:bodyPr/>
                    <a:lstStyle/>
                    <a:p>
                      <a:pPr indent="0" algn="just">
                        <a:lnSpc>
                          <a:spcPct val="100000"/>
                        </a:lnSpc>
                        <a:spcAft>
                          <a:spcPts val="0"/>
                        </a:spcAf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Проводить</a:t>
                      </a:r>
                      <a:r>
                        <a:rPr lang="ru-RU" sz="2000" baseline="0" dirty="0">
                          <a:effectLst/>
                          <a:latin typeface="Times New Roman" panose="02020603050405020304" pitchFamily="18" charset="0"/>
                          <a:ea typeface="Calibri" panose="020F0502020204030204" pitchFamily="34" charset="0"/>
                          <a:cs typeface="Times New Roman" panose="02020603050405020304" pitchFamily="18" charset="0"/>
                        </a:rPr>
                        <a:t> п</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редварительное согласование с участниками стажировки выбора организаторами компаний для посещения специалистами,</a:t>
                      </a:r>
                      <a:r>
                        <a:rPr lang="ru-RU" sz="2000" baseline="0" dirty="0">
                          <a:effectLst/>
                          <a:latin typeface="Times New Roman" panose="02020603050405020304" pitchFamily="18" charset="0"/>
                          <a:ea typeface="Calibri" panose="020F0502020204030204" pitchFamily="34" charset="0"/>
                          <a:cs typeface="Times New Roman" panose="02020603050405020304" pitchFamily="18" charset="0"/>
                        </a:rPr>
                        <a:t> а также</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учесть сферу профессиональной деятельности участников и их целевые установки</a:t>
                      </a:r>
                    </a:p>
                  </a:txBody>
                  <a:tcPr marL="40540" marR="40540" marT="0" marB="0"/>
                </a:tc>
                <a:extLst>
                  <a:ext uri="{0D108BD9-81ED-4DB2-BD59-A6C34878D82A}">
                    <a16:rowId xmlns:a16="http://schemas.microsoft.com/office/drawing/2014/main" xmlns="" val="455006242"/>
                  </a:ext>
                </a:extLst>
              </a:tr>
              <a:tr h="1021606">
                <a:tc>
                  <a:txBody>
                    <a:bodyPr/>
                    <a:lstStyle/>
                    <a:p>
                      <a:pPr indent="0" algn="just">
                        <a:lnSpc>
                          <a:spcPct val="100000"/>
                        </a:lnSpc>
                        <a:spcAft>
                          <a:spcPts val="0"/>
                        </a:spcAft>
                      </a:pPr>
                      <a:r>
                        <a:rPr lang="ru-RU" sz="1600" dirty="0">
                          <a:effectLst/>
                          <a:latin typeface="Times New Roman" panose="02020603050405020304" pitchFamily="18" charset="0"/>
                          <a:cs typeface="Times New Roman" panose="02020603050405020304" pitchFamily="18" charset="0"/>
                        </a:rPr>
                        <a:t>3.</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2000" dirty="0">
                          <a:effectLst/>
                          <a:latin typeface="Times New Roman" panose="02020603050405020304" pitchFamily="18" charset="0"/>
                          <a:cs typeface="Times New Roman" panose="02020603050405020304" pitchFamily="18" charset="0"/>
                        </a:rPr>
                        <a:t>Реализовать эффективную обратную связь с направляемыми лицами для максимального учета их пожелания и формирования индивидуальных траекторий прохождения повышения квалификации за рубежом.</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1"/>
                  </a:ext>
                </a:extLst>
              </a:tr>
              <a:tr h="1107976">
                <a:tc>
                  <a:txBody>
                    <a:bodyPr/>
                    <a:lstStyle/>
                    <a:p>
                      <a:pPr indent="0" algn="just">
                        <a:lnSpc>
                          <a:spcPct val="100000"/>
                        </a:lnSpc>
                        <a:spcAft>
                          <a:spcPts val="0"/>
                        </a:spcAft>
                      </a:pPr>
                      <a:r>
                        <a:rPr lang="ru-RU" sz="1600" dirty="0">
                          <a:effectLst/>
                          <a:latin typeface="Times New Roman" panose="02020603050405020304" pitchFamily="18" charset="0"/>
                          <a:cs typeface="Times New Roman" panose="02020603050405020304" pitchFamily="18" charset="0"/>
                        </a:rPr>
                        <a:t>4.</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tc>
                  <a:txBody>
                    <a:bodyPr/>
                    <a:lstStyle/>
                    <a:p>
                      <a:pPr indent="0" algn="just">
                        <a:lnSpc>
                          <a:spcPct val="100000"/>
                        </a:lnSpc>
                        <a:spcAft>
                          <a:spcPts val="0"/>
                        </a:spcAft>
                      </a:pPr>
                      <a:r>
                        <a:rPr lang="ru-RU" sz="2000" dirty="0">
                          <a:effectLst/>
                          <a:latin typeface="Times New Roman" panose="02020603050405020304" pitchFamily="18" charset="0"/>
                          <a:cs typeface="Times New Roman" panose="02020603050405020304" pitchFamily="18" charset="0"/>
                        </a:rPr>
                        <a:t>Провести аудит работы организаторов программ повышения квалификации на всех уровнях с целью повышения удовлетворенности участников по всей номенклатуре показателей.</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540" marR="40540" marT="0" marB="0"/>
                </a:tc>
                <a:extLst>
                  <a:ext uri="{0D108BD9-81ED-4DB2-BD59-A6C34878D82A}">
                    <a16:rowId xmlns:a16="http://schemas.microsoft.com/office/drawing/2014/main" xmlns="" val="10002"/>
                  </a:ext>
                </a:extLst>
              </a:tr>
            </a:tbl>
          </a:graphicData>
        </a:graphic>
      </p:graphicFrame>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46036283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77624" y="334320"/>
            <a:ext cx="9926765" cy="588433"/>
          </a:xfrm>
        </p:spPr>
        <p:txBody>
          <a:bodyPr>
            <a:noAutofit/>
          </a:bodyPr>
          <a:lstStyle/>
          <a:p>
            <a:r>
              <a:rPr lang="ru-RU" sz="3000" dirty="0">
                <a:latin typeface="Times New Roman" panose="02020603050405020304" pitchFamily="18" charset="0"/>
                <a:ea typeface="Calibri" panose="020F0502020204030204" pitchFamily="34" charset="0"/>
              </a:rPr>
              <a:t>5. Влияние подготовки в рамках Государственного плана на повышение производительности труда</a:t>
            </a:r>
            <a:endParaRPr lang="ru-RU" sz="3000" dirty="0"/>
          </a:p>
        </p:txBody>
      </p:sp>
      <p:sp>
        <p:nvSpPr>
          <p:cNvPr id="4" name="TextBox 3"/>
          <p:cNvSpPr txBox="1"/>
          <p:nvPr/>
        </p:nvSpPr>
        <p:spPr>
          <a:xfrm>
            <a:off x="300258" y="1383723"/>
            <a:ext cx="5532131" cy="572529"/>
          </a:xfrm>
          <a:prstGeom prst="rect">
            <a:avLst/>
          </a:prstGeom>
          <a:noFill/>
        </p:spPr>
        <p:txBody>
          <a:bodyPr wrap="square" rtlCol="0">
            <a:spAutoFit/>
          </a:bodyPr>
          <a:lstStyle/>
          <a:p>
            <a:pPr defTabSz="914377">
              <a:lnSpc>
                <a:spcPct val="90000"/>
              </a:lnSpc>
              <a:spcBef>
                <a:spcPts val="1000"/>
              </a:spcBef>
            </a:pPr>
            <a:r>
              <a:rPr lang="ru-RU" sz="3467" b="1" dirty="0">
                <a:solidFill>
                  <a:srgbClr val="FF0000"/>
                </a:solidFill>
                <a:latin typeface="Times New Roman" panose="02020603050405020304" pitchFamily="18" charset="0"/>
                <a:cs typeface="Times New Roman" panose="02020603050405020304" pitchFamily="18" charset="0"/>
              </a:rPr>
              <a:t>Цель исследования:</a:t>
            </a:r>
          </a:p>
        </p:txBody>
      </p:sp>
      <p:sp>
        <p:nvSpPr>
          <p:cNvPr id="5" name="TextBox 4"/>
          <p:cNvSpPr txBox="1"/>
          <p:nvPr/>
        </p:nvSpPr>
        <p:spPr>
          <a:xfrm>
            <a:off x="790832" y="2153960"/>
            <a:ext cx="10626811" cy="3046988"/>
          </a:xfrm>
          <a:prstGeom prst="rect">
            <a:avLst/>
          </a:prstGeom>
          <a:noFill/>
        </p:spPr>
        <p:txBody>
          <a:bodyPr wrap="square" rtlCol="0">
            <a:spAutoFit/>
          </a:bodyPr>
          <a:lstStyle/>
          <a:p>
            <a:pPr marL="457200" indent="-457200" algn="just">
              <a:buClr>
                <a:srgbClr val="FF0000"/>
              </a:buClr>
              <a:buFont typeface="Wingdings" panose="05000000000000000000" pitchFamily="2" charset="2"/>
              <a:buChar char="ü"/>
            </a:pPr>
            <a:r>
              <a:rPr lang="ru-RU" sz="3200" b="1" dirty="0">
                <a:solidFill>
                  <a:srgbClr val="4C7188"/>
                </a:solidFill>
                <a:latin typeface="Times New Roman" panose="02020603050405020304" pitchFamily="18" charset="0"/>
                <a:ea typeface="Calibri" panose="020F0502020204030204" pitchFamily="34" charset="0"/>
              </a:rPr>
              <a:t> выявить наличие или отсутствие взаимосвязи роста производительности труда направляющих организаций по итогам участия сотрудников таких организаций в Президентской программе, а также установить факторы, влияющие на достижение такого роста</a:t>
            </a:r>
            <a:endParaRPr lang="ru-RU" sz="3200" b="1" i="1" dirty="0">
              <a:solidFill>
                <a:srgbClr val="4C7188"/>
              </a:solidFill>
              <a:latin typeface="Times New Roman" panose="02020603050405020304" pitchFamily="18" charset="0"/>
              <a:ea typeface="Calibri" panose="020F0502020204030204" pitchFamily="34" charset="0"/>
            </a:endParaRP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64814249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27052" y="482601"/>
            <a:ext cx="9630833" cy="588433"/>
          </a:xfrm>
        </p:spPr>
        <p:txBody>
          <a:bodyPr>
            <a:normAutofit fontScale="92500"/>
          </a:bodyPr>
          <a:lstStyle/>
          <a:p>
            <a:r>
              <a:rPr lang="ru-RU" dirty="0">
                <a:latin typeface="Times New Roman" panose="02020603050405020304" pitchFamily="18" charset="0"/>
                <a:cs typeface="Times New Roman" panose="02020603050405020304" pitchFamily="18" charset="0"/>
              </a:rPr>
              <a:t>В ходе исследования были решены следующие задачи:</a:t>
            </a:r>
          </a:p>
        </p:txBody>
      </p:sp>
      <p:sp>
        <p:nvSpPr>
          <p:cNvPr id="5" name="TextBox 4"/>
          <p:cNvSpPr txBox="1"/>
          <p:nvPr/>
        </p:nvSpPr>
        <p:spPr>
          <a:xfrm>
            <a:off x="357447" y="1387327"/>
            <a:ext cx="10548852" cy="5016758"/>
          </a:xfrm>
          <a:prstGeom prst="rect">
            <a:avLst/>
          </a:prstGeom>
          <a:solidFill>
            <a:srgbClr val="DCE6EC"/>
          </a:solidFill>
        </p:spPr>
        <p:txBody>
          <a:bodyPr wrap="square" rtlCol="0">
            <a:spAutoFit/>
          </a:bodyPr>
          <a:lstStyle/>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Выбраны объекты и методы исследования.</a:t>
            </a:r>
            <a:endParaRPr lang="ru-RU"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Установить повысилась ли производительность труда на предприятиях выпускников Программы по итогам их участия в стажировке в рамках Государственного плана. В случае положительного ответа установить, что в большей мере способствовало повышению производительности труда – обучение выпускника в российской образовательной организации в рамках Государственного плана или прохождение им подготовки (стажировки) за рубежом;</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Установить по каким показателям проводится оценка производительности труда на предприятиях (в подразделениях) выпускников Программы; </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Оценить уровень и динамику (за 3 года) повышения производительности труда в зависимости от страны прохождения и тематики стажировки, отрасли предприятия, которое представляет выпускник Программы, размера предприятия (крупный, средний или малый бизнес), уровня должности выпускника Программы;</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Установить за счет каких факторов достигалось повышение производительности труда: технических, организационных, социально-экономических;</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Установить, что препятствовало/препятствует повышению производительности труда;</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Установить, были ли в рамках обучения выпускников Программы в российских образовательных организациях в соответствии с Государственным планом блоки (модули), посвященные повышению производительности труда;</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Установить, что в рамках прохождения Программы подготовки управленческих кадров способствовало повышению производительности труда на их предприятиях (в подразделениях) выпускников Программы: обучение в российской образовательной организации, прохождение подготовки (стажировки) за рубежом. </a:t>
            </a:r>
          </a:p>
          <a:p>
            <a:pPr marL="342900" lvl="0" indent="-342900" algn="just">
              <a:spcAft>
                <a:spcPts val="0"/>
              </a:spcAft>
              <a:buSzPct val="120000"/>
              <a:buFont typeface="+mj-lt"/>
              <a:buAutoNum type="arabicPeriod"/>
            </a:pPr>
            <a:r>
              <a:rPr lang="ru-RU" sz="1600" dirty="0">
                <a:latin typeface="Times New Roman" panose="02020603050405020304" pitchFamily="18" charset="0"/>
                <a:ea typeface="Calibri" panose="020F0502020204030204" pitchFamily="34" charset="0"/>
                <a:cs typeface="Arial" panose="020B0604020202020204" pitchFamily="34" charset="0"/>
              </a:rPr>
              <a:t>Подготовить выводы и рекомендации по данному исследованию.</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87934315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52237" y="399474"/>
            <a:ext cx="9630833" cy="588433"/>
          </a:xfrm>
        </p:spPr>
        <p:txBody>
          <a:bodyPr>
            <a:normAutofit fontScale="70000" lnSpcReduction="20000"/>
          </a:bodyPr>
          <a:lstStyle/>
          <a:p>
            <a:r>
              <a:rPr lang="ru-RU" dirty="0">
                <a:latin typeface="Times New Roman" panose="02020603050405020304" pitchFamily="18" charset="0"/>
                <a:cs typeface="Times New Roman" panose="02020603050405020304" pitchFamily="18" charset="0"/>
              </a:rPr>
              <a:t>Изучение собственного мнения респондентов относительно изменения производительности труда направляющих организаций (Часть 1)</a:t>
            </a:r>
          </a:p>
        </p:txBody>
      </p:sp>
      <p:graphicFrame>
        <p:nvGraphicFramePr>
          <p:cNvPr id="4" name="Таблица 3"/>
          <p:cNvGraphicFramePr>
            <a:graphicFrameLocks noGrp="1"/>
          </p:cNvGraphicFramePr>
          <p:nvPr>
            <p:extLst>
              <p:ext uri="{D42A27DB-BD31-4B8C-83A1-F6EECF244321}">
                <p14:modId xmlns:p14="http://schemas.microsoft.com/office/powerpoint/2010/main" xmlns="" val="2609710907"/>
              </p:ext>
            </p:extLst>
          </p:nvPr>
        </p:nvGraphicFramePr>
        <p:xfrm>
          <a:off x="523701" y="1166359"/>
          <a:ext cx="8794865" cy="5591891"/>
        </p:xfrm>
        <a:graphic>
          <a:graphicData uri="http://schemas.openxmlformats.org/drawingml/2006/table">
            <a:tbl>
              <a:tblPr firstRow="1" firstCol="1" bandRow="1">
                <a:tableStyleId>{5C22544A-7EE6-4342-B048-85BDC9FD1C3A}</a:tableStyleId>
              </a:tblPr>
              <a:tblGrid>
                <a:gridCol w="3759412">
                  <a:extLst>
                    <a:ext uri="{9D8B030D-6E8A-4147-A177-3AD203B41FA5}">
                      <a16:colId xmlns:a16="http://schemas.microsoft.com/office/drawing/2014/main" xmlns="" val="205365022"/>
                    </a:ext>
                  </a:extLst>
                </a:gridCol>
                <a:gridCol w="5035453">
                  <a:extLst>
                    <a:ext uri="{9D8B030D-6E8A-4147-A177-3AD203B41FA5}">
                      <a16:colId xmlns:a16="http://schemas.microsoft.com/office/drawing/2014/main" xmlns="" val="2919199053"/>
                    </a:ext>
                  </a:extLst>
                </a:gridCol>
              </a:tblGrid>
              <a:tr h="766476">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Категория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just">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Доля участников, отметивших повышение на направляющем предприятии производительности труда вследствие участия в Президентской программе</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850673426"/>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В целом по совокупности участников</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80,8%</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367698308"/>
                  </a:ext>
                </a:extLst>
              </a:tr>
              <a:tr h="255492">
                <a:tc gridSpan="2">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По году выпуска:</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hMerge="1">
                  <a:txBody>
                    <a:bodyPr/>
                    <a:lstStyle/>
                    <a:p>
                      <a:endParaRPr lang="ru-RU"/>
                    </a:p>
                  </a:txBody>
                  <a:tcPr/>
                </a:tc>
                <a:extLst>
                  <a:ext uri="{0D108BD9-81ED-4DB2-BD59-A6C34878D82A}">
                    <a16:rowId xmlns:a16="http://schemas.microsoft.com/office/drawing/2014/main" xmlns="" val="3917878567"/>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Выпускники 2015 г.</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85,1%</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634303564"/>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Выпускники 2016 г.</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57,6%</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945450823"/>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Выпускники 2017 г.</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86,5%</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896937627"/>
                  </a:ext>
                </a:extLst>
              </a:tr>
              <a:tr h="255492">
                <a:tc gridSpan="2">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По стране прохождения стажировки: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hMerge="1">
                  <a:txBody>
                    <a:bodyPr/>
                    <a:lstStyle/>
                    <a:p>
                      <a:endParaRPr lang="ru-RU"/>
                    </a:p>
                  </a:txBody>
                  <a:tcPr/>
                </a:tc>
                <a:extLst>
                  <a:ext uri="{0D108BD9-81ED-4DB2-BD59-A6C34878D82A}">
                    <a16:rowId xmlns:a16="http://schemas.microsoft.com/office/drawing/2014/main" xmlns="" val="3812932884"/>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Австрия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72,7%</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222156009"/>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Китай</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72,6%</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641178334"/>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ФРГ</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81,5%</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444992752"/>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Япония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82,5%</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4199076630"/>
                  </a:ext>
                </a:extLst>
              </a:tr>
              <a:tr h="255492">
                <a:tc gridSpan="2">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По характеру тематики стажировки: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hMerge="1">
                  <a:txBody>
                    <a:bodyPr/>
                    <a:lstStyle/>
                    <a:p>
                      <a:endParaRPr lang="ru-RU"/>
                    </a:p>
                  </a:txBody>
                  <a:tcPr/>
                </a:tc>
                <a:extLst>
                  <a:ext uri="{0D108BD9-81ED-4DB2-BD59-A6C34878D82A}">
                    <a16:rowId xmlns:a16="http://schemas.microsoft.com/office/drawing/2014/main" xmlns="" val="4136254500"/>
                  </a:ext>
                </a:extLst>
              </a:tr>
              <a:tr h="333640">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общая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79,1%</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75604082"/>
                  </a:ext>
                </a:extLst>
              </a:tr>
              <a:tr h="333640">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специализированная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76,1%</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301502867"/>
                  </a:ext>
                </a:extLst>
              </a:tr>
              <a:tr h="325755">
                <a:tc gridSpan="2">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По уровню должности выпускника:</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hMerge="1">
                  <a:txBody>
                    <a:bodyPr/>
                    <a:lstStyle/>
                    <a:p>
                      <a:endParaRPr lang="ru-RU"/>
                    </a:p>
                  </a:txBody>
                  <a:tcPr/>
                </a:tc>
                <a:extLst>
                  <a:ext uri="{0D108BD9-81ED-4DB2-BD59-A6C34878D82A}">
                    <a16:rowId xmlns:a16="http://schemas.microsoft.com/office/drawing/2014/main" xmlns="" val="3941271375"/>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руководитель организации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96,6%</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425265218"/>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заместитель руководителя организации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77,6%</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598497784"/>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начальник структурного подразделения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63,2%</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3830594370"/>
                  </a:ext>
                </a:extLst>
              </a:tr>
              <a:tr h="255492">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специалист</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76,9%</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106888247"/>
                  </a:ext>
                </a:extLst>
              </a:tr>
            </a:tbl>
          </a:graphicData>
        </a:graphic>
      </p:graphicFrame>
      <p:sp>
        <p:nvSpPr>
          <p:cNvPr id="6" name="Прямоугольник 5"/>
          <p:cNvSpPr/>
          <p:nvPr/>
        </p:nvSpPr>
        <p:spPr>
          <a:xfrm>
            <a:off x="9418320" y="2191571"/>
            <a:ext cx="2502747" cy="2800767"/>
          </a:xfrm>
          <a:prstGeom prst="rect">
            <a:avLst/>
          </a:prstGeom>
        </p:spPr>
        <p:txBody>
          <a:bodyPr wrap="square">
            <a:spAutoFit/>
          </a:bodyPr>
          <a:lstStyle/>
          <a:p>
            <a:pPr algn="just"/>
            <a:r>
              <a:rPr lang="ru-RU" sz="1600" dirty="0"/>
              <a:t>Большинство участников во всех  сформированных группах по обозначенным классификационным признакам указали, что производительность труда направляющей организации действительно выросла по результатам участия в Программе</a:t>
            </a: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427884513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70000" lnSpcReduction="20000"/>
          </a:bodyPr>
          <a:lstStyle/>
          <a:p>
            <a:r>
              <a:rPr lang="ru-RU" dirty="0">
                <a:latin typeface="Times New Roman" panose="02020603050405020304" pitchFamily="18" charset="0"/>
                <a:cs typeface="Times New Roman" panose="02020603050405020304" pitchFamily="18" charset="0"/>
              </a:rPr>
              <a:t>Изучение собственного мнения респондентов относительно изменения производительности труда направляющих организаций (Часть 2)</a:t>
            </a:r>
          </a:p>
          <a:p>
            <a:endParaRPr lang="ru-RU" dirty="0"/>
          </a:p>
        </p:txBody>
      </p:sp>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graphicFrame>
        <p:nvGraphicFramePr>
          <p:cNvPr id="5" name="Таблица 4"/>
          <p:cNvGraphicFramePr>
            <a:graphicFrameLocks noGrp="1"/>
          </p:cNvGraphicFramePr>
          <p:nvPr>
            <p:extLst>
              <p:ext uri="{D42A27DB-BD31-4B8C-83A1-F6EECF244321}">
                <p14:modId xmlns:p14="http://schemas.microsoft.com/office/powerpoint/2010/main" xmlns="" val="936732082"/>
              </p:ext>
            </p:extLst>
          </p:nvPr>
        </p:nvGraphicFramePr>
        <p:xfrm>
          <a:off x="116379" y="1257802"/>
          <a:ext cx="10789920" cy="5355202"/>
        </p:xfrm>
        <a:graphic>
          <a:graphicData uri="http://schemas.openxmlformats.org/drawingml/2006/table">
            <a:tbl>
              <a:tblPr firstRow="1" firstCol="1" bandRow="1">
                <a:tableStyleId>{5C22544A-7EE6-4342-B048-85BDC9FD1C3A}</a:tableStyleId>
              </a:tblPr>
              <a:tblGrid>
                <a:gridCol w="6238722">
                  <a:extLst>
                    <a:ext uri="{9D8B030D-6E8A-4147-A177-3AD203B41FA5}">
                      <a16:colId xmlns:a16="http://schemas.microsoft.com/office/drawing/2014/main" xmlns="" val="205365022"/>
                    </a:ext>
                  </a:extLst>
                </a:gridCol>
                <a:gridCol w="4551198">
                  <a:extLst>
                    <a:ext uri="{9D8B030D-6E8A-4147-A177-3AD203B41FA5}">
                      <a16:colId xmlns:a16="http://schemas.microsoft.com/office/drawing/2014/main" xmlns="" val="1736328064"/>
                    </a:ext>
                  </a:extLst>
                </a:gridCol>
              </a:tblGrid>
              <a:tr h="730061">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Категория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just">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Доля участников, отметивших повышение на направляющем предприятии производительности труда вследствие участия в Президентской программе</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850673426"/>
                  </a:ext>
                </a:extLst>
              </a:tr>
              <a:tr h="243353">
                <a:tc gridSpan="2">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По отраслевой принадлежности: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hMerge="1">
                  <a:txBody>
                    <a:bodyPr/>
                    <a:lstStyle/>
                    <a:p>
                      <a:endParaRPr lang="ru-RU"/>
                    </a:p>
                  </a:txBody>
                  <a:tcPr/>
                </a:tc>
                <a:extLst>
                  <a:ext uri="{0D108BD9-81ED-4DB2-BD59-A6C34878D82A}">
                    <a16:rowId xmlns:a16="http://schemas.microsoft.com/office/drawing/2014/main" xmlns="" val="146602784"/>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Деятельность в области информации и связи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100,0%</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4220531491"/>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Деятельность гостиниц и предприятий общественного питания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100,0%</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592530022"/>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Деятельность финансовая и страховая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100,0%</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3806979464"/>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Строительство</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82,9%</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884522194"/>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Добыча полезных ископаемых</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82,4%</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305144668"/>
                  </a:ext>
                </a:extLst>
              </a:tr>
              <a:tr h="208147">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Деятельность административная и сопутствующие дополнительные услуги</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76,5%</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402524149"/>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Обрабатывающие производства</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70,8%</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283000268"/>
                  </a:ext>
                </a:extLst>
              </a:tr>
              <a:tr h="279657">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Торговля оптовая и розничная; ремонт автотранспортных средств и мотоциклов</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70,2%</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740591471"/>
                  </a:ext>
                </a:extLst>
              </a:tr>
              <a:tr h="243353">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Сельское, лесное хозяйство, охота, рыболовство и рыбоводство</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64,3%</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3650440160"/>
                  </a:ext>
                </a:extLst>
              </a:tr>
              <a:tr h="293696">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Деятельность в области здравоохранения и социальных услуг</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50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59,1%</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2537846274"/>
                  </a:ext>
                </a:extLst>
              </a:tr>
              <a:tr h="239664">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Образование</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50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50,0%</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3715829983"/>
                  </a:ext>
                </a:extLst>
              </a:tr>
              <a:tr h="243353">
                <a:tc gridSpan="2">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По размеру предприятий:</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hMerge="1">
                  <a:txBody>
                    <a:bodyPr/>
                    <a:lstStyle/>
                    <a:p>
                      <a:endParaRPr lang="ru-RU"/>
                    </a:p>
                  </a:txBody>
                  <a:tcPr/>
                </a:tc>
                <a:extLst>
                  <a:ext uri="{0D108BD9-81ED-4DB2-BD59-A6C34878D82A}">
                    <a16:rowId xmlns:a16="http://schemas.microsoft.com/office/drawing/2014/main" xmlns="" val="2019248949"/>
                  </a:ext>
                </a:extLst>
              </a:tr>
              <a:tr h="225069">
                <a:tc>
                  <a:txBody>
                    <a:bodyPr/>
                    <a:lstStyle/>
                    <a:p>
                      <a:pPr algn="ctr">
                        <a:lnSpc>
                          <a:spcPct val="115000"/>
                        </a:lnSpc>
                        <a:spcAft>
                          <a:spcPts val="0"/>
                        </a:spcAft>
                      </a:pPr>
                      <a:r>
                        <a:rPr lang="ru-RU" sz="1400" dirty="0" err="1">
                          <a:solidFill>
                            <a:schemeClr val="tx1"/>
                          </a:solidFill>
                          <a:effectLst/>
                          <a:latin typeface="Times New Roman" panose="02020603050405020304" pitchFamily="18" charset="0"/>
                          <a:cs typeface="Times New Roman" panose="02020603050405020304" pitchFamily="18" charset="0"/>
                        </a:rPr>
                        <a:t>Микропредприятия</a:t>
                      </a:r>
                      <a:r>
                        <a:rPr lang="ru-RU" sz="1400" dirty="0">
                          <a:solidFill>
                            <a:schemeClr val="tx1"/>
                          </a:solidFill>
                          <a:effectLst/>
                          <a:latin typeface="Times New Roman" panose="02020603050405020304" pitchFamily="18" charset="0"/>
                          <a:cs typeface="Times New Roman" panose="02020603050405020304" pitchFamily="18" charset="0"/>
                        </a:rPr>
                        <a:t> (до 15 чел.)</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50000"/>
                        </a:lnSpc>
                        <a:spcAft>
                          <a:spcPts val="0"/>
                        </a:spcAft>
                      </a:pPr>
                      <a:r>
                        <a:rPr lang="en-US" sz="1400" dirty="0">
                          <a:solidFill>
                            <a:schemeClr val="tx1"/>
                          </a:solidFill>
                          <a:effectLst/>
                          <a:latin typeface="Times New Roman" panose="02020603050405020304" pitchFamily="18" charset="0"/>
                          <a:cs typeface="Times New Roman" panose="02020603050405020304" pitchFamily="18" charset="0"/>
                        </a:rPr>
                        <a:t>97,0%</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270550014"/>
                  </a:ext>
                </a:extLst>
              </a:tr>
              <a:tr h="250890">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Малые предприятия (16-100 человек)</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50000"/>
                        </a:lnSpc>
                        <a:spcAft>
                          <a:spcPts val="0"/>
                        </a:spcAft>
                      </a:pPr>
                      <a:r>
                        <a:rPr lang="ru-RU" sz="1400" dirty="0">
                          <a:effectLst/>
                          <a:latin typeface="Times New Roman" panose="02020603050405020304" pitchFamily="18" charset="0"/>
                          <a:cs typeface="Times New Roman" panose="02020603050405020304" pitchFamily="18" charset="0"/>
                        </a:rPr>
                        <a:t>89</a:t>
                      </a:r>
                      <a:r>
                        <a:rPr lang="en-US" sz="1400" dirty="0">
                          <a:effectLst/>
                          <a:latin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cs typeface="Times New Roman" panose="02020603050405020304" pitchFamily="18" charset="0"/>
                        </a:rPr>
                        <a:t>4</a:t>
                      </a:r>
                      <a:r>
                        <a:rPr lang="en-US" sz="1400" dirty="0">
                          <a:effectLst/>
                          <a:latin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3792786851"/>
                  </a:ext>
                </a:extLst>
              </a:tr>
              <a:tr h="207316">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Средние предприятия (101-250 чел.)</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50000"/>
                        </a:lnSpc>
                        <a:spcAft>
                          <a:spcPts val="0"/>
                        </a:spcAft>
                      </a:pPr>
                      <a:r>
                        <a:rPr lang="ru-RU" sz="1400" dirty="0">
                          <a:effectLst/>
                          <a:latin typeface="Times New Roman" panose="02020603050405020304" pitchFamily="18" charset="0"/>
                          <a:cs typeface="Times New Roman" panose="02020603050405020304" pitchFamily="18" charset="0"/>
                        </a:rPr>
                        <a:t>82</a:t>
                      </a:r>
                      <a:r>
                        <a:rPr lang="en-US" sz="1400" dirty="0">
                          <a:effectLst/>
                          <a:latin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cs typeface="Times New Roman" panose="02020603050405020304" pitchFamily="18" charset="0"/>
                        </a:rPr>
                        <a:t>4</a:t>
                      </a:r>
                      <a:r>
                        <a:rPr lang="en-US" sz="1400" dirty="0">
                          <a:effectLst/>
                          <a:latin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3866093848"/>
                  </a:ext>
                </a:extLst>
              </a:tr>
              <a:tr h="317418">
                <a:tc>
                  <a:txBody>
                    <a:bodyPr/>
                    <a:lstStyle/>
                    <a:p>
                      <a:pPr algn="ctr">
                        <a:lnSpc>
                          <a:spcPct val="115000"/>
                        </a:lnSpc>
                        <a:spcAft>
                          <a:spcPts val="0"/>
                        </a:spcAft>
                      </a:pPr>
                      <a:r>
                        <a:rPr lang="ru-RU" sz="1400" dirty="0">
                          <a:solidFill>
                            <a:schemeClr val="tx1"/>
                          </a:solidFill>
                          <a:effectLst/>
                          <a:latin typeface="Times New Roman" panose="02020603050405020304" pitchFamily="18" charset="0"/>
                          <a:cs typeface="Times New Roman" panose="02020603050405020304" pitchFamily="18" charset="0"/>
                        </a:rPr>
                        <a:t>Крупные предприятия (более 250 чел.)</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tc>
                  <a:txBody>
                    <a:bodyPr/>
                    <a:lstStyle/>
                    <a:p>
                      <a:pPr algn="ctr">
                        <a:lnSpc>
                          <a:spcPct val="150000"/>
                        </a:lnSpc>
                        <a:spcAft>
                          <a:spcPts val="0"/>
                        </a:spcAft>
                      </a:pPr>
                      <a:r>
                        <a:rPr lang="ru-RU" sz="1400" dirty="0">
                          <a:effectLst/>
                          <a:latin typeface="Times New Roman" panose="02020603050405020304" pitchFamily="18" charset="0"/>
                          <a:cs typeface="Times New Roman" panose="02020603050405020304" pitchFamily="18" charset="0"/>
                        </a:rPr>
                        <a:t>54,1</a:t>
                      </a:r>
                      <a:r>
                        <a:rPr lang="en-US" sz="1400" dirty="0">
                          <a:effectLst/>
                          <a:latin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707" marR="42707" marT="0" marB="0"/>
                </a:tc>
                <a:extLst>
                  <a:ext uri="{0D108BD9-81ED-4DB2-BD59-A6C34878D82A}">
                    <a16:rowId xmlns:a16="http://schemas.microsoft.com/office/drawing/2014/main" xmlns="" val="1908055435"/>
                  </a:ext>
                </a:extLst>
              </a:tr>
            </a:tbl>
          </a:graphicData>
        </a:graphic>
      </p:graphicFrame>
    </p:spTree>
    <p:extLst>
      <p:ext uri="{BB962C8B-B14F-4D97-AF65-F5344CB8AC3E}">
        <p14:creationId xmlns:p14="http://schemas.microsoft.com/office/powerpoint/2010/main" xmlns="" val="1844789247"/>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27052" y="482601"/>
            <a:ext cx="9630833" cy="588433"/>
          </a:xfrm>
        </p:spPr>
        <p:txBody>
          <a:bodyPr>
            <a:normAutofit fontScale="70000" lnSpcReduction="20000"/>
          </a:bodyPr>
          <a:lstStyle/>
          <a:p>
            <a:pPr algn="ctr"/>
            <a:r>
              <a:rPr lang="ru-RU" dirty="0">
                <a:latin typeface="Times New Roman" panose="02020603050405020304" pitchFamily="18" charset="0"/>
                <a:cs typeface="Times New Roman" panose="02020603050405020304" pitchFamily="18" charset="0"/>
              </a:rPr>
              <a:t>Сравнительная оценка влияния различных компонентов Программы на рост производительности труда</a:t>
            </a:r>
          </a:p>
        </p:txBody>
      </p:sp>
      <p:sp>
        <p:nvSpPr>
          <p:cNvPr id="7" name="Прямоугольник 6"/>
          <p:cNvSpPr/>
          <p:nvPr/>
        </p:nvSpPr>
        <p:spPr>
          <a:xfrm>
            <a:off x="7423265" y="2321897"/>
            <a:ext cx="4247804" cy="2031325"/>
          </a:xfrm>
          <a:prstGeom prst="rect">
            <a:avLst/>
          </a:prstGeom>
        </p:spPr>
        <p:txBody>
          <a:bodyPr wrap="square">
            <a:spAutoFit/>
          </a:bodyPr>
          <a:lstStyle/>
          <a:p>
            <a:r>
              <a:rPr lang="ru-RU" dirty="0"/>
              <a:t>Само обучение по Программе и участие в зарубежной стажировке оценены участниками как приоритетно влияющие на производительность труда факторы, а большинство выпускников указали, что данные компоненты Программы необходимо считать равнозначными</a:t>
            </a: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8" name="Рисунок 7"/>
          <p:cNvPicPr/>
          <p:nvPr/>
        </p:nvPicPr>
        <p:blipFill>
          <a:blip r:embed="rId3" cstate="print"/>
          <a:stretch>
            <a:fillRect/>
          </a:stretch>
        </p:blipFill>
        <p:spPr>
          <a:xfrm>
            <a:off x="1635817" y="1679141"/>
            <a:ext cx="5238808" cy="3574502"/>
          </a:xfrm>
          <a:prstGeom prst="rect">
            <a:avLst/>
          </a:prstGeom>
        </p:spPr>
      </p:pic>
    </p:spTree>
    <p:extLst>
      <p:ext uri="{BB962C8B-B14F-4D97-AF65-F5344CB8AC3E}">
        <p14:creationId xmlns:p14="http://schemas.microsoft.com/office/powerpoint/2010/main" xmlns="" val="1643303055"/>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70000" lnSpcReduction="20000"/>
          </a:bodyPr>
          <a:lstStyle/>
          <a:p>
            <a:pPr algn="ctr"/>
            <a:r>
              <a:rPr lang="ru-RU" dirty="0"/>
              <a:t>Оценка среднего уровня производительности труда и ее динамики в направляющих организациях</a:t>
            </a:r>
          </a:p>
        </p:txBody>
      </p:sp>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graphicFrame>
        <p:nvGraphicFramePr>
          <p:cNvPr id="5" name="Таблица 4"/>
          <p:cNvGraphicFramePr>
            <a:graphicFrameLocks noGrp="1"/>
          </p:cNvGraphicFramePr>
          <p:nvPr>
            <p:extLst>
              <p:ext uri="{D42A27DB-BD31-4B8C-83A1-F6EECF244321}">
                <p14:modId xmlns:p14="http://schemas.microsoft.com/office/powerpoint/2010/main" xmlns="" val="1538490511"/>
              </p:ext>
            </p:extLst>
          </p:nvPr>
        </p:nvGraphicFramePr>
        <p:xfrm>
          <a:off x="658635" y="1624853"/>
          <a:ext cx="10016834" cy="4596695"/>
        </p:xfrm>
        <a:graphic>
          <a:graphicData uri="http://schemas.openxmlformats.org/drawingml/2006/table">
            <a:tbl>
              <a:tblPr firstRow="1" firstCol="1" bandRow="1"/>
              <a:tblGrid>
                <a:gridCol w="1837223">
                  <a:extLst>
                    <a:ext uri="{9D8B030D-6E8A-4147-A177-3AD203B41FA5}">
                      <a16:colId xmlns:a16="http://schemas.microsoft.com/office/drawing/2014/main" xmlns="" val="1788313135"/>
                    </a:ext>
                  </a:extLst>
                </a:gridCol>
                <a:gridCol w="2845875">
                  <a:extLst>
                    <a:ext uri="{9D8B030D-6E8A-4147-A177-3AD203B41FA5}">
                      <a16:colId xmlns:a16="http://schemas.microsoft.com/office/drawing/2014/main" xmlns="" val="2116253102"/>
                    </a:ext>
                  </a:extLst>
                </a:gridCol>
                <a:gridCol w="2845875">
                  <a:extLst>
                    <a:ext uri="{9D8B030D-6E8A-4147-A177-3AD203B41FA5}">
                      <a16:colId xmlns:a16="http://schemas.microsoft.com/office/drawing/2014/main" xmlns="" val="517008793"/>
                    </a:ext>
                  </a:extLst>
                </a:gridCol>
                <a:gridCol w="2487861">
                  <a:extLst>
                    <a:ext uri="{9D8B030D-6E8A-4147-A177-3AD203B41FA5}">
                      <a16:colId xmlns:a16="http://schemas.microsoft.com/office/drawing/2014/main" xmlns="" val="2852603951"/>
                    </a:ext>
                  </a:extLst>
                </a:gridCol>
              </a:tblGrid>
              <a:tr h="872352">
                <a:tc>
                  <a:txBody>
                    <a:bodyPr/>
                    <a:lstStyle/>
                    <a:p>
                      <a:pPr algn="ctr">
                        <a:lnSpc>
                          <a:spcPct val="100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Средний уровень производительности труда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Средний темп прироста производительности труда в процентах относительно предыдущего периода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Вывод относительно динамики производительности труда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29898972"/>
                  </a:ext>
                </a:extLst>
              </a:tr>
              <a:tr h="303848">
                <a:tc gridSpan="4">
                  <a:txBody>
                    <a:bodyPr/>
                    <a:lstStyle/>
                    <a:p>
                      <a:pPr algn="ctr">
                        <a:lnSpc>
                          <a:spcPct val="150000"/>
                        </a:lnSpc>
                        <a:spcAft>
                          <a:spcPts val="1000"/>
                        </a:spcAft>
                      </a:pPr>
                      <a:r>
                        <a:rPr lang="ru-RU" sz="1400" b="1" i="1" dirty="0">
                          <a:effectLst/>
                          <a:latin typeface="Times New Roman" panose="02020603050405020304" pitchFamily="18" charset="0"/>
                          <a:ea typeface="Calibri" panose="020F0502020204030204" pitchFamily="34" charset="0"/>
                          <a:cs typeface="Times New Roman" panose="02020603050405020304" pitchFamily="18" charset="0"/>
                        </a:rPr>
                        <a:t>Производительность труда в натуральном выражении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359496161"/>
                  </a:ext>
                </a:extLst>
              </a:tr>
              <a:tr h="29393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39494655"/>
                  </a:ext>
                </a:extLst>
              </a:tr>
              <a:tr h="29393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0</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,99</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0,03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-1,2 ±3,5%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Не установлена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92778380"/>
                  </a:ext>
                </a:extLst>
              </a:tr>
              <a:tr h="29393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05</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5,6 ± 1,6%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РОСТ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496774189"/>
                  </a:ext>
                </a:extLst>
              </a:tr>
              <a:tr h="29393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05</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05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-0,4 ± 3,1%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Не установлена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26563654"/>
                  </a:ext>
                </a:extLst>
              </a:tr>
              <a:tr h="293938">
                <a:tc gridSpan="4">
                  <a:txBody>
                    <a:bodyPr/>
                    <a:lstStyle/>
                    <a:p>
                      <a:pPr algn="ctr">
                        <a:lnSpc>
                          <a:spcPct val="100000"/>
                        </a:lnSpc>
                        <a:spcAft>
                          <a:spcPts val="0"/>
                        </a:spcAft>
                      </a:pPr>
                      <a:r>
                        <a:rPr lang="ru-RU" sz="1400" b="1" i="1" dirty="0">
                          <a:effectLst/>
                          <a:latin typeface="Times New Roman" panose="02020603050405020304" pitchFamily="18" charset="0"/>
                          <a:ea typeface="Calibri" panose="020F0502020204030204" pitchFamily="34" charset="0"/>
                          <a:cs typeface="Times New Roman" panose="02020603050405020304" pitchFamily="18" charset="0"/>
                        </a:rPr>
                        <a:t>Производительность труда в денежном выражении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565643494"/>
                  </a:ext>
                </a:extLst>
              </a:tr>
              <a:tr h="50950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321993,93 ± 62959,39 руб. выручки\чел в год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19045914"/>
                  </a:ext>
                </a:extLst>
              </a:tr>
              <a:tr h="490451">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298294,14 ± 61840,83 руб. выручки\чел в год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-0,3±3,4%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Не установлена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81194148"/>
                  </a:ext>
                </a:extLst>
              </a:tr>
              <a:tr h="46870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222146,49 ± 41718,07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руб. выручки\чел в год</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22,2±12,2%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РОСТ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2927186555"/>
                  </a:ext>
                </a:extLst>
              </a:tr>
              <a:tr h="482138">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2017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439109,42 ± 85341,17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руб. выручки\чел в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71,6±15,8%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РОСТ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985" marR="519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xmlns="" val="1941275534"/>
                  </a:ext>
                </a:extLst>
              </a:tr>
            </a:tbl>
          </a:graphicData>
        </a:graphic>
      </p:graphicFrame>
    </p:spTree>
    <p:extLst>
      <p:ext uri="{BB962C8B-B14F-4D97-AF65-F5344CB8AC3E}">
        <p14:creationId xmlns:p14="http://schemas.microsoft.com/office/powerpoint/2010/main" xmlns="" val="411646820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502338" y="383747"/>
            <a:ext cx="9921822" cy="730158"/>
          </a:xfrm>
        </p:spPr>
        <p:txBody>
          <a:bodyPr>
            <a:noAutofit/>
          </a:bodyPr>
          <a:lstStyle/>
          <a:p>
            <a:pPr algn="ctr"/>
            <a:r>
              <a:rPr lang="ru-RU" sz="2000" dirty="0"/>
              <a:t>Анализ средних значений и вариации темпов прироста производительности труда в зависимости от года завершения прохождения стажировок  по Программе</a:t>
            </a:r>
          </a:p>
        </p:txBody>
      </p:sp>
      <p:sp>
        <p:nvSpPr>
          <p:cNvPr id="4" name="Прямоугольник 3"/>
          <p:cNvSpPr/>
          <p:nvPr/>
        </p:nvSpPr>
        <p:spPr>
          <a:xfrm>
            <a:off x="9592887" y="2343880"/>
            <a:ext cx="2660072" cy="2585323"/>
          </a:xfrm>
          <a:prstGeom prst="rect">
            <a:avLst/>
          </a:prstGeom>
        </p:spPr>
        <p:txBody>
          <a:bodyPr wrap="square">
            <a:spAutoFit/>
          </a:bodyPr>
          <a:lstStyle/>
          <a:p>
            <a:r>
              <a:rPr lang="ru-RU" dirty="0"/>
              <a:t>Закрашенные ячейки в таблице обозначают обнаруженное предположительное влияние обучения по Программе на темпы роста производительности труда. </a:t>
            </a:r>
          </a:p>
        </p:txBody>
      </p:sp>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graphicFrame>
        <p:nvGraphicFramePr>
          <p:cNvPr id="6" name="Таблица 5"/>
          <p:cNvGraphicFramePr>
            <a:graphicFrameLocks noGrp="1"/>
          </p:cNvGraphicFramePr>
          <p:nvPr>
            <p:extLst>
              <p:ext uri="{D42A27DB-BD31-4B8C-83A1-F6EECF244321}">
                <p14:modId xmlns:p14="http://schemas.microsoft.com/office/powerpoint/2010/main" xmlns="" val="287270318"/>
              </p:ext>
            </p:extLst>
          </p:nvPr>
        </p:nvGraphicFramePr>
        <p:xfrm>
          <a:off x="502338" y="1330030"/>
          <a:ext cx="8874417" cy="4871340"/>
        </p:xfrm>
        <a:graphic>
          <a:graphicData uri="http://schemas.openxmlformats.org/drawingml/2006/table">
            <a:tbl>
              <a:tblPr firstRow="1" firstCol="1" bandRow="1"/>
              <a:tblGrid>
                <a:gridCol w="2958139">
                  <a:extLst>
                    <a:ext uri="{9D8B030D-6E8A-4147-A177-3AD203B41FA5}">
                      <a16:colId xmlns:a16="http://schemas.microsoft.com/office/drawing/2014/main" xmlns="" val="719409662"/>
                    </a:ext>
                  </a:extLst>
                </a:gridCol>
                <a:gridCol w="2958139">
                  <a:extLst>
                    <a:ext uri="{9D8B030D-6E8A-4147-A177-3AD203B41FA5}">
                      <a16:colId xmlns:a16="http://schemas.microsoft.com/office/drawing/2014/main" xmlns="" val="2044114836"/>
                    </a:ext>
                  </a:extLst>
                </a:gridCol>
                <a:gridCol w="2958139">
                  <a:extLst>
                    <a:ext uri="{9D8B030D-6E8A-4147-A177-3AD203B41FA5}">
                      <a16:colId xmlns:a16="http://schemas.microsoft.com/office/drawing/2014/main" xmlns="" val="2397763799"/>
                    </a:ext>
                  </a:extLst>
                </a:gridCol>
              </a:tblGrid>
              <a:tr h="222231">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Наименование темпа прироста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Категория участников по году выпуска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Среднее значение с учетом ошибки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93851362"/>
                  </a:ext>
                </a:extLst>
              </a:tr>
              <a:tr h="222231">
                <a:tc gridSpan="3">
                  <a:txBody>
                    <a:bodyPr/>
                    <a:lstStyle/>
                    <a:p>
                      <a:pPr algn="ctr">
                        <a:lnSpc>
                          <a:spcPct val="100000"/>
                        </a:lnSpc>
                        <a:spcAft>
                          <a:spcPts val="0"/>
                        </a:spcAft>
                      </a:pP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Производительность труда в натуральном выражении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006851652"/>
                  </a:ext>
                </a:extLst>
              </a:tr>
              <a:tr h="222231">
                <a:tc rowSpan="2">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2015 г. к 2014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Все участники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 ±3,5%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72550897"/>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2015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-7,5 ±2,6%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60305630"/>
                  </a:ext>
                </a:extLst>
              </a:tr>
              <a:tr h="222231">
                <a:tc rowSpan="3">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2016 г. к 2015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Все участники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5,6±1,6%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73581322"/>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2015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9,9 ±3,5%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652420546"/>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2016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4,6 ±5,1%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90515599"/>
                  </a:ext>
                </a:extLst>
              </a:tr>
              <a:tr h="222231">
                <a:tc rowSpan="4">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2017 г. к 2016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Все участники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-0,4±3,1%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74344933"/>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2015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2,4 ±1,9%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745294759"/>
                  </a:ext>
                </a:extLst>
              </a:tr>
              <a:tr h="22223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2016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-23,1 ±11,5%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40527307"/>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2017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6,9 ±2,8%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190997034"/>
                  </a:ext>
                </a:extLst>
              </a:tr>
              <a:tr h="222231">
                <a:tc gridSpan="3">
                  <a:txBody>
                    <a:bodyPr/>
                    <a:lstStyle/>
                    <a:p>
                      <a:pPr algn="ctr">
                        <a:lnSpc>
                          <a:spcPct val="100000"/>
                        </a:lnSpc>
                        <a:spcAft>
                          <a:spcPts val="0"/>
                        </a:spcAft>
                      </a:pP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Производительность труда в денежном выражении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561756986"/>
                  </a:ext>
                </a:extLst>
              </a:tr>
              <a:tr h="222231">
                <a:tc rowSpan="2">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2015 г. к 2014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Все участники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-0,3±3,4%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60722051"/>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2015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1,6±5,0%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288534583"/>
                  </a:ext>
                </a:extLst>
              </a:tr>
              <a:tr h="222231">
                <a:tc rowSpan="3">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2016 г. к 2015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Все респонденты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22,2±12,2%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49230172"/>
                  </a:ext>
                </a:extLst>
              </a:tr>
              <a:tr h="22223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2015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-6,1±7,5%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13518599"/>
                  </a:ext>
                </a:extLst>
              </a:tr>
              <a:tr h="22223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2016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-12,7±8,4%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77029528"/>
                  </a:ext>
                </a:extLst>
              </a:tr>
              <a:tr h="222231">
                <a:tc rowSpan="4">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2017 г. к 2016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Все участники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71,6±15,8%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20925010"/>
                  </a:ext>
                </a:extLst>
              </a:tr>
              <a:tr h="22223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2015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126,3±28,8%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2928552566"/>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2016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-26,0±15,3%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38625967"/>
                  </a:ext>
                </a:extLst>
              </a:tr>
              <a:tr h="222231">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2017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0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19,5±2,6%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802" marR="51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398813973"/>
                  </a:ext>
                </a:extLst>
              </a:tr>
            </a:tbl>
          </a:graphicData>
        </a:graphic>
      </p:graphicFrame>
    </p:spTree>
    <p:extLst>
      <p:ext uri="{BB962C8B-B14F-4D97-AF65-F5344CB8AC3E}">
        <p14:creationId xmlns:p14="http://schemas.microsoft.com/office/powerpoint/2010/main" xmlns="" val="26114018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517527" y="444501"/>
            <a:ext cx="9630833" cy="588433"/>
          </a:xfrm>
        </p:spPr>
        <p:txBody>
          <a:bodyPr>
            <a:noAutofit/>
          </a:bodyPr>
          <a:lstStyle/>
          <a:p>
            <a:r>
              <a:rPr lang="ru-RU" sz="2500" dirty="0">
                <a:latin typeface="Times New Roman" panose="02020603050405020304" pitchFamily="18" charset="0"/>
                <a:ea typeface="Calibri" panose="020F0502020204030204" pitchFamily="34" charset="0"/>
              </a:rPr>
              <a:t>Распределение выпускников Программы в 2017/18 учебном году по возрасту</a:t>
            </a:r>
            <a:endParaRPr lang="ru-RU" sz="2500" dirty="0"/>
          </a:p>
        </p:txBody>
      </p:sp>
      <p:sp>
        <p:nvSpPr>
          <p:cNvPr id="5" name="TextBox 4"/>
          <p:cNvSpPr txBox="1"/>
          <p:nvPr/>
        </p:nvSpPr>
        <p:spPr>
          <a:xfrm>
            <a:off x="6753226" y="1567484"/>
            <a:ext cx="4591050" cy="4204356"/>
          </a:xfrm>
          <a:prstGeom prst="rect">
            <a:avLst/>
          </a:prstGeom>
          <a:noFill/>
        </p:spPr>
        <p:txBody>
          <a:bodyPr wrap="square" rtlCol="0">
            <a:spAutoFit/>
          </a:bodyPr>
          <a:lstStyle/>
          <a:p>
            <a:pPr algn="just">
              <a:lnSpc>
                <a:spcPct val="150000"/>
              </a:lnSpc>
            </a:pPr>
            <a:r>
              <a:rPr lang="ru-RU" dirty="0">
                <a:latin typeface="Times New Roman" panose="02020603050405020304" pitchFamily="18" charset="0"/>
                <a:ea typeface="Calibri" panose="020F0502020204030204" pitchFamily="34" charset="0"/>
              </a:rPr>
              <a:t>Полученное распределение характеризует возрастной состав участников программы как оптимальный: главным образом, это специалисты в возрасте 29-39 лет, что отвечает задачам Программы, характеризует эффективный охват различных возрастных слоев экономически активного населения. Средний возраст участника Программы составил 35 лет. </a:t>
            </a:r>
          </a:p>
          <a:p>
            <a:pPr algn="just">
              <a:lnSpc>
                <a:spcPct val="150000"/>
              </a:lnSpc>
            </a:pPr>
            <a:endParaRPr lang="ru-RU" dirty="0"/>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8" name="Рисунок 7">
            <a:extLst>
              <a:ext uri="{FF2B5EF4-FFF2-40B4-BE49-F238E27FC236}">
                <a16:creationId xmlns:a16="http://schemas.microsoft.com/office/drawing/2014/main" xmlns="" id="{37DBC4FA-35ED-4FC2-97E8-8EDCF316E91C}"/>
              </a:ext>
            </a:extLst>
          </p:cNvPr>
          <p:cNvPicPr/>
          <p:nvPr/>
        </p:nvPicPr>
        <p:blipFill>
          <a:blip r:embed="rId3" cstate="print"/>
          <a:stretch>
            <a:fillRect/>
          </a:stretch>
        </p:blipFill>
        <p:spPr>
          <a:xfrm>
            <a:off x="681037" y="1671638"/>
            <a:ext cx="5686425" cy="4171950"/>
          </a:xfrm>
          <a:prstGeom prst="rect">
            <a:avLst/>
          </a:prstGeom>
        </p:spPr>
      </p:pic>
    </p:spTree>
    <p:extLst>
      <p:ext uri="{BB962C8B-B14F-4D97-AF65-F5344CB8AC3E}">
        <p14:creationId xmlns:p14="http://schemas.microsoft.com/office/powerpoint/2010/main" xmlns="" val="333019110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70000" lnSpcReduction="20000"/>
          </a:bodyPr>
          <a:lstStyle/>
          <a:p>
            <a:pPr algn="ctr"/>
            <a:r>
              <a:rPr lang="ru-RU" dirty="0"/>
              <a:t>Схематичное представление влияния подготовки по Программе на производительность труда в натуральном выражении</a:t>
            </a:r>
          </a:p>
        </p:txBody>
      </p:sp>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6" name="Рисунок 5">
            <a:extLst>
              <a:ext uri="{FF2B5EF4-FFF2-40B4-BE49-F238E27FC236}">
                <a16:creationId xmlns:a16="http://schemas.microsoft.com/office/drawing/2014/main" xmlns="" id="{34B5DB70-6E3D-45B5-8167-E8CAEF63C775}"/>
              </a:ext>
            </a:extLst>
          </p:cNvPr>
          <p:cNvPicPr/>
          <p:nvPr/>
        </p:nvPicPr>
        <p:blipFill>
          <a:blip r:embed="rId3" cstate="print"/>
          <a:stretch>
            <a:fillRect/>
          </a:stretch>
        </p:blipFill>
        <p:spPr>
          <a:xfrm>
            <a:off x="709085" y="1308744"/>
            <a:ext cx="9448800" cy="4614976"/>
          </a:xfrm>
          <a:prstGeom prst="rect">
            <a:avLst/>
          </a:prstGeom>
        </p:spPr>
      </p:pic>
    </p:spTree>
    <p:extLst>
      <p:ext uri="{BB962C8B-B14F-4D97-AF65-F5344CB8AC3E}">
        <p14:creationId xmlns:p14="http://schemas.microsoft.com/office/powerpoint/2010/main" xmlns="" val="214024554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70000" lnSpcReduction="20000"/>
          </a:bodyPr>
          <a:lstStyle/>
          <a:p>
            <a:pPr algn="ctr"/>
            <a:r>
              <a:rPr lang="ru-RU" dirty="0"/>
              <a:t>Схематичное представление влияния подготовки по Программе на производительность труда в денежном выражении</a:t>
            </a:r>
          </a:p>
        </p:txBody>
      </p:sp>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6" name="Рисунок 5">
            <a:extLst>
              <a:ext uri="{FF2B5EF4-FFF2-40B4-BE49-F238E27FC236}">
                <a16:creationId xmlns:a16="http://schemas.microsoft.com/office/drawing/2014/main" xmlns="" id="{737F12BE-ED05-4267-B55A-00C54B030956}"/>
              </a:ext>
            </a:extLst>
          </p:cNvPr>
          <p:cNvPicPr/>
          <p:nvPr/>
        </p:nvPicPr>
        <p:blipFill>
          <a:blip r:embed="rId3" cstate="print"/>
          <a:stretch>
            <a:fillRect/>
          </a:stretch>
        </p:blipFill>
        <p:spPr>
          <a:xfrm>
            <a:off x="1285462" y="1414763"/>
            <a:ext cx="8428382" cy="4960636"/>
          </a:xfrm>
          <a:prstGeom prst="rect">
            <a:avLst/>
          </a:prstGeom>
        </p:spPr>
      </p:pic>
    </p:spTree>
    <p:extLst>
      <p:ext uri="{BB962C8B-B14F-4D97-AF65-F5344CB8AC3E}">
        <p14:creationId xmlns:p14="http://schemas.microsoft.com/office/powerpoint/2010/main" xmlns="" val="3752549011"/>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1"/>
          <p:cNvSpPr>
            <a:spLocks noGrp="1"/>
          </p:cNvSpPr>
          <p:nvPr>
            <p:ph type="body" sz="quarter" idx="10"/>
          </p:nvPr>
        </p:nvSpPr>
        <p:spPr>
          <a:xfrm>
            <a:off x="502338" y="383747"/>
            <a:ext cx="9630833" cy="588433"/>
          </a:xfrm>
        </p:spPr>
        <p:txBody>
          <a:bodyPr>
            <a:noAutofit/>
          </a:bodyPr>
          <a:lstStyle/>
          <a:p>
            <a:pPr algn="ctr"/>
            <a:r>
              <a:rPr lang="ru-RU" sz="2500" dirty="0">
                <a:latin typeface="Times New Roman" panose="02020603050405020304" pitchFamily="18" charset="0"/>
                <a:ea typeface="Calibri" panose="020F0502020204030204" pitchFamily="34" charset="0"/>
              </a:rPr>
              <a:t> </a:t>
            </a:r>
            <a:r>
              <a:rPr lang="ru-RU" sz="2400" dirty="0">
                <a:latin typeface="Times New Roman" panose="02020603050405020304" pitchFamily="18" charset="0"/>
                <a:ea typeface="Calibri" panose="020F0502020204030204" pitchFamily="34" charset="0"/>
              </a:rPr>
              <a:t>Анализ влияния обучения по Программе на повышение производительности труда с использованием критерия </a:t>
            </a:r>
            <a:r>
              <a:rPr lang="ru-RU" sz="2400" dirty="0" err="1">
                <a:latin typeface="Times New Roman" panose="02020603050405020304" pitchFamily="18" charset="0"/>
                <a:ea typeface="Calibri" panose="020F0502020204030204" pitchFamily="34" charset="0"/>
              </a:rPr>
              <a:t>Вилкоксона</a:t>
            </a:r>
            <a:endParaRPr lang="ru-RU" sz="2400" dirty="0">
              <a:latin typeface="Times New Roman" panose="02020603050405020304" pitchFamily="18" charset="0"/>
              <a:ea typeface="Calibri" panose="020F0502020204030204" pitchFamily="34" charset="0"/>
            </a:endParaRPr>
          </a:p>
          <a:p>
            <a:endParaRPr lang="ru-RU" sz="2500" dirty="0">
              <a:latin typeface="Times New Roman" panose="02020603050405020304" pitchFamily="18" charset="0"/>
              <a:ea typeface="Calibri" panose="020F0502020204030204" pitchFamily="34" charset="0"/>
            </a:endParaRPr>
          </a:p>
        </p:txBody>
      </p:sp>
      <p:sp>
        <p:nvSpPr>
          <p:cNvPr id="8" name="Прямоугольник 7"/>
          <p:cNvSpPr/>
          <p:nvPr/>
        </p:nvSpPr>
        <p:spPr>
          <a:xfrm>
            <a:off x="9183757" y="2673709"/>
            <a:ext cx="2861384" cy="3416320"/>
          </a:xfrm>
          <a:prstGeom prst="rect">
            <a:avLst/>
          </a:prstGeom>
        </p:spPr>
        <p:txBody>
          <a:bodyPr wrap="square">
            <a:spAutoFit/>
          </a:bodyPr>
          <a:lstStyle/>
          <a:p>
            <a:r>
              <a:rPr lang="ru-RU" dirty="0"/>
              <a:t>Значимое влияние обучение на производительность труда происходило только в последнем изученном году обучения, причем заметно такое влияние становится не при цепном сравнении, а при сравнении с более ранними по году значениями производительности труда</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graphicFrame>
        <p:nvGraphicFramePr>
          <p:cNvPr id="2" name="Таблица 1">
            <a:extLst>
              <a:ext uri="{FF2B5EF4-FFF2-40B4-BE49-F238E27FC236}">
                <a16:creationId xmlns:a16="http://schemas.microsoft.com/office/drawing/2014/main" xmlns="" id="{2F46D8F0-145D-481F-A16C-D930D8EE5091}"/>
              </a:ext>
            </a:extLst>
          </p:cNvPr>
          <p:cNvGraphicFramePr>
            <a:graphicFrameLocks noGrp="1"/>
          </p:cNvGraphicFramePr>
          <p:nvPr>
            <p:extLst>
              <p:ext uri="{D42A27DB-BD31-4B8C-83A1-F6EECF244321}">
                <p14:modId xmlns:p14="http://schemas.microsoft.com/office/powerpoint/2010/main" xmlns="" val="1590537798"/>
              </p:ext>
            </p:extLst>
          </p:nvPr>
        </p:nvGraphicFramePr>
        <p:xfrm>
          <a:off x="675859" y="1269293"/>
          <a:ext cx="8507896" cy="5500084"/>
        </p:xfrm>
        <a:graphic>
          <a:graphicData uri="http://schemas.openxmlformats.org/drawingml/2006/table">
            <a:tbl>
              <a:tblPr firstRow="1" firstCol="1" bandRow="1"/>
              <a:tblGrid>
                <a:gridCol w="2126518">
                  <a:extLst>
                    <a:ext uri="{9D8B030D-6E8A-4147-A177-3AD203B41FA5}">
                      <a16:colId xmlns:a16="http://schemas.microsoft.com/office/drawing/2014/main" xmlns="" val="101768841"/>
                    </a:ext>
                  </a:extLst>
                </a:gridCol>
                <a:gridCol w="2126518">
                  <a:extLst>
                    <a:ext uri="{9D8B030D-6E8A-4147-A177-3AD203B41FA5}">
                      <a16:colId xmlns:a16="http://schemas.microsoft.com/office/drawing/2014/main" xmlns="" val="1268704189"/>
                    </a:ext>
                  </a:extLst>
                </a:gridCol>
                <a:gridCol w="2127430">
                  <a:extLst>
                    <a:ext uri="{9D8B030D-6E8A-4147-A177-3AD203B41FA5}">
                      <a16:colId xmlns:a16="http://schemas.microsoft.com/office/drawing/2014/main" xmlns="" val="303561108"/>
                    </a:ext>
                  </a:extLst>
                </a:gridCol>
                <a:gridCol w="2127430">
                  <a:extLst>
                    <a:ext uri="{9D8B030D-6E8A-4147-A177-3AD203B41FA5}">
                      <a16:colId xmlns:a16="http://schemas.microsoft.com/office/drawing/2014/main" xmlns="" val="459701953"/>
                    </a:ext>
                  </a:extLst>
                </a:gridCol>
              </a:tblGrid>
              <a:tr h="774384">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Сравниваемые темпы прироста</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Выбранный год окончания прохождения стажировки по Программе</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Величина вероятности </a:t>
                      </a:r>
                      <a:r>
                        <a:rPr lang="en-US" sz="1400">
                          <a:effectLst/>
                          <a:latin typeface="Times New Roman" panose="02020603050405020304" pitchFamily="18" charset="0"/>
                          <a:ea typeface="PMingLiU" panose="02020500000000000000" pitchFamily="18" charset="-120"/>
                          <a:cs typeface="Arial" panose="020B0604020202020204" pitchFamily="34" charset="0"/>
                        </a:rPr>
                        <a:t>p</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Оценка значимости различий в производительности труда</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20038195"/>
                  </a:ext>
                </a:extLst>
              </a:tr>
              <a:tr h="148764">
                <a:tc gridSpan="4">
                  <a:txBody>
                    <a:bodyPr/>
                    <a:lstStyle/>
                    <a:p>
                      <a:pPr algn="ctr">
                        <a:lnSpc>
                          <a:spcPct val="100000"/>
                        </a:lnSpc>
                        <a:spcAft>
                          <a:spcPts val="0"/>
                        </a:spcAft>
                      </a:pPr>
                      <a:r>
                        <a:rPr lang="ru-RU" sz="1400" b="1" i="1" dirty="0">
                          <a:effectLst/>
                          <a:latin typeface="Times New Roman" panose="02020603050405020304" pitchFamily="18" charset="0"/>
                          <a:ea typeface="PMingLiU" panose="02020500000000000000" pitchFamily="18" charset="-120"/>
                          <a:cs typeface="Arial" panose="020B0604020202020204" pitchFamily="34" charset="0"/>
                        </a:rPr>
                        <a:t>Производительность труда в натуральном выражении</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346061765"/>
                  </a:ext>
                </a:extLst>
              </a:tr>
              <a:tr h="148764">
                <a:tc rowSpan="2">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 к 2014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и</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 к 2015 г.</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0,286422</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34243852"/>
                  </a:ext>
                </a:extLst>
              </a:tr>
              <a:tr h="113805">
                <a:tc vMerge="1">
                  <a:txBody>
                    <a:bodyPr/>
                    <a:lstStyle/>
                    <a:p>
                      <a:endParaRPr lang="ru-RU"/>
                    </a:p>
                  </a:txBody>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2016 год</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0,215925</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72779028"/>
                  </a:ext>
                </a:extLst>
              </a:tr>
              <a:tr h="0">
                <a:tc rowSpan="3">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 к 2015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и</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 к 2016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 </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2015 год</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0,831170</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21512008"/>
                  </a:ext>
                </a:extLst>
              </a:tr>
              <a:tr h="18501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0,111612</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59087592"/>
                  </a:ext>
                </a:extLst>
              </a:tr>
              <a:tr h="18501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0,146100</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99181765"/>
                  </a:ext>
                </a:extLst>
              </a:tr>
              <a:tr h="185011">
                <a:tc rowSpan="3">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 к 2014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и</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 к 2016 г.</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0,823063</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8151153"/>
                  </a:ext>
                </a:extLst>
              </a:tr>
              <a:tr h="18501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0,376759</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39051265"/>
                  </a:ext>
                </a:extLst>
              </a:tr>
              <a:tr h="229250">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0,000318</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solidFill>
                            <a:srgbClr val="FF0000"/>
                          </a:solidFill>
                          <a:effectLst/>
                          <a:latin typeface="Times New Roman" panose="02020603050405020304" pitchFamily="18" charset="0"/>
                          <a:ea typeface="PMingLiU" panose="02020500000000000000" pitchFamily="18" charset="-120"/>
                          <a:cs typeface="Arial" panose="020B0604020202020204" pitchFamily="34" charset="0"/>
                        </a:rPr>
                        <a:t>ЗНАЧИМЫ</a:t>
                      </a:r>
                      <a:endParaRPr lang="ru-RU" sz="1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60438477"/>
                  </a:ext>
                </a:extLst>
              </a:tr>
              <a:tr h="62463">
                <a:tc gridSpan="4">
                  <a:txBody>
                    <a:bodyPr/>
                    <a:lstStyle/>
                    <a:p>
                      <a:pPr algn="ctr">
                        <a:lnSpc>
                          <a:spcPct val="100000"/>
                        </a:lnSpc>
                        <a:spcAft>
                          <a:spcPts val="0"/>
                        </a:spcAft>
                      </a:pPr>
                      <a:r>
                        <a:rPr lang="ru-RU" sz="1400" b="1" i="1" dirty="0">
                          <a:effectLst/>
                          <a:latin typeface="Times New Roman" panose="02020603050405020304" pitchFamily="18" charset="0"/>
                          <a:ea typeface="PMingLiU" panose="02020500000000000000" pitchFamily="18" charset="-120"/>
                          <a:cs typeface="Arial" panose="020B0604020202020204" pitchFamily="34" charset="0"/>
                        </a:rPr>
                        <a:t>Производительность труда в денежном выражении</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054090711"/>
                  </a:ext>
                </a:extLst>
              </a:tr>
              <a:tr h="185011">
                <a:tc rowSpan="2">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 к 2014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и</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 к 2015 г.</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0,617075</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3391564"/>
                  </a:ext>
                </a:extLst>
              </a:tr>
              <a:tr h="0">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0,479500</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02623739"/>
                  </a:ext>
                </a:extLst>
              </a:tr>
              <a:tr h="185011">
                <a:tc rowSpan="3">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 к 2015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и</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 к 2016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 </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0,243345</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4265771"/>
                  </a:ext>
                </a:extLst>
              </a:tr>
              <a:tr h="18501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0,479500</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24402550"/>
                  </a:ext>
                </a:extLst>
              </a:tr>
              <a:tr h="291389">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0,662520</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45714273"/>
                  </a:ext>
                </a:extLst>
              </a:tr>
              <a:tr h="185011">
                <a:tc rowSpan="3">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 к 2014 г.</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и</a:t>
                      </a:r>
                      <a:endParaRPr lang="ru-RU" sz="1400">
                        <a:effectLst/>
                        <a:latin typeface="Calibri" panose="020F0502020204030204" pitchFamily="34" charset="0"/>
                        <a:ea typeface="Calibri" panose="020F0502020204030204" pitchFamily="34" charset="0"/>
                        <a:cs typeface="Arial" panose="020B0604020202020204" pitchFamily="34" charset="0"/>
                      </a:endParaRPr>
                    </a:p>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 к 2016 г.</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2015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0,133614</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12648817"/>
                  </a:ext>
                </a:extLst>
              </a:tr>
              <a:tr h="185011">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2016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0,479500</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effectLst/>
                          <a:latin typeface="Times New Roman" panose="02020603050405020304" pitchFamily="18" charset="0"/>
                          <a:ea typeface="PMingLiU" panose="02020500000000000000" pitchFamily="18" charset="-120"/>
                          <a:cs typeface="Arial" panose="020B0604020202020204" pitchFamily="34" charset="0"/>
                        </a:rPr>
                        <a:t>Не значимы</a:t>
                      </a:r>
                      <a:endParaRPr lang="ru-RU" sz="1400" dirty="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72717268"/>
                  </a:ext>
                </a:extLst>
              </a:tr>
              <a:tr h="229250">
                <a:tc vMerge="1">
                  <a:txBody>
                    <a:bodyPr/>
                    <a:lstStyle/>
                    <a:p>
                      <a:endParaRPr lang="ru-RU"/>
                    </a:p>
                  </a:txBody>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2017 год</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a:effectLst/>
                          <a:latin typeface="Times New Roman" panose="02020603050405020304" pitchFamily="18" charset="0"/>
                          <a:ea typeface="PMingLiU" panose="02020500000000000000" pitchFamily="18" charset="-120"/>
                          <a:cs typeface="Arial" panose="020B0604020202020204" pitchFamily="34" charset="0"/>
                        </a:rPr>
                        <a:t>0,003609</a:t>
                      </a:r>
                      <a:endParaRPr lang="ru-RU" sz="1400">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ru-RU" sz="1400" dirty="0">
                          <a:solidFill>
                            <a:srgbClr val="FF0000"/>
                          </a:solidFill>
                          <a:effectLst/>
                          <a:latin typeface="Times New Roman" panose="02020603050405020304" pitchFamily="18" charset="0"/>
                          <a:ea typeface="PMingLiU" panose="02020500000000000000" pitchFamily="18" charset="-120"/>
                          <a:cs typeface="Arial" panose="020B0604020202020204" pitchFamily="34" charset="0"/>
                        </a:rPr>
                        <a:t>ЗНАЧИМЫ</a:t>
                      </a:r>
                      <a:endParaRPr lang="ru-RU" sz="1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txBody>
                  <a:tcPr marL="48725" marR="487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29634572"/>
                  </a:ext>
                </a:extLst>
              </a:tr>
            </a:tbl>
          </a:graphicData>
        </a:graphic>
      </p:graphicFrame>
    </p:spTree>
    <p:extLst>
      <p:ext uri="{BB962C8B-B14F-4D97-AF65-F5344CB8AC3E}">
        <p14:creationId xmlns:p14="http://schemas.microsoft.com/office/powerpoint/2010/main" xmlns="" val="1883348427"/>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1"/>
          <p:cNvSpPr>
            <a:spLocks noGrp="1"/>
          </p:cNvSpPr>
          <p:nvPr>
            <p:ph type="body" sz="quarter" idx="10"/>
          </p:nvPr>
        </p:nvSpPr>
        <p:spPr>
          <a:xfrm>
            <a:off x="502338" y="383747"/>
            <a:ext cx="9630833" cy="588433"/>
          </a:xfrm>
        </p:spPr>
        <p:txBody>
          <a:bodyPr>
            <a:noAutofit/>
          </a:bodyPr>
          <a:lstStyle/>
          <a:p>
            <a:pPr algn="ctr"/>
            <a:r>
              <a:rPr lang="ru-RU" sz="2000" dirty="0">
                <a:latin typeface="Times New Roman" panose="02020603050405020304" pitchFamily="18" charset="0"/>
                <a:ea typeface="Calibri" panose="020F0502020204030204" pitchFamily="34" charset="0"/>
              </a:rPr>
              <a:t>Анализ влияния группирующих факторов на эффект обучения для повышения производительности труда с использованием критерия </a:t>
            </a:r>
            <a:r>
              <a:rPr lang="ru-RU" sz="2000" dirty="0" err="1">
                <a:latin typeface="Times New Roman" panose="02020603050405020304" pitchFamily="18" charset="0"/>
                <a:ea typeface="Calibri" panose="020F0502020204030204" pitchFamily="34" charset="0"/>
              </a:rPr>
              <a:t>Вилкоксона</a:t>
            </a:r>
            <a:r>
              <a:rPr lang="ru-RU" sz="2000" dirty="0">
                <a:latin typeface="Times New Roman" panose="02020603050405020304" pitchFamily="18" charset="0"/>
                <a:ea typeface="Calibri" panose="020F0502020204030204" pitchFamily="34" charset="0"/>
              </a:rPr>
              <a:t> (Часть 1)</a:t>
            </a:r>
          </a:p>
          <a:p>
            <a:endParaRPr lang="ru-RU" sz="2500" dirty="0">
              <a:latin typeface="Times New Roman" panose="02020603050405020304" pitchFamily="18" charset="0"/>
              <a:ea typeface="Calibri" panose="020F0502020204030204" pitchFamily="34" charset="0"/>
            </a:endParaRPr>
          </a:p>
        </p:txBody>
      </p:sp>
      <p:sp>
        <p:nvSpPr>
          <p:cNvPr id="8" name="Прямоугольник 7"/>
          <p:cNvSpPr/>
          <p:nvPr/>
        </p:nvSpPr>
        <p:spPr>
          <a:xfrm>
            <a:off x="9584575" y="1667869"/>
            <a:ext cx="2466108" cy="3539430"/>
          </a:xfrm>
          <a:prstGeom prst="rect">
            <a:avLst/>
          </a:prstGeom>
        </p:spPr>
        <p:txBody>
          <a:bodyPr wrap="square">
            <a:spAutoFit/>
          </a:bodyPr>
          <a:lstStyle/>
          <a:p>
            <a:r>
              <a:rPr lang="ru-RU" sz="1600" dirty="0"/>
              <a:t>В результате установлено наличие влияния обучения по Программе на производительность труда в натуральном и денежном выражении за трехлетний период, а также показано влияние отдельных факторов влияют на эффект обучения по Программе на рост производительности труда</a:t>
            </a:r>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graphicFrame>
        <p:nvGraphicFramePr>
          <p:cNvPr id="5" name="Таблица 4"/>
          <p:cNvGraphicFramePr>
            <a:graphicFrameLocks noGrp="1"/>
          </p:cNvGraphicFramePr>
          <p:nvPr>
            <p:extLst>
              <p:ext uri="{D42A27DB-BD31-4B8C-83A1-F6EECF244321}">
                <p14:modId xmlns:p14="http://schemas.microsoft.com/office/powerpoint/2010/main" xmlns="" val="586451960"/>
              </p:ext>
            </p:extLst>
          </p:nvPr>
        </p:nvGraphicFramePr>
        <p:xfrm>
          <a:off x="502339" y="1280159"/>
          <a:ext cx="9024045" cy="5156902"/>
        </p:xfrm>
        <a:graphic>
          <a:graphicData uri="http://schemas.openxmlformats.org/drawingml/2006/table">
            <a:tbl>
              <a:tblPr firstRow="1" firstCol="1" bandRow="1"/>
              <a:tblGrid>
                <a:gridCol w="1284897">
                  <a:extLst>
                    <a:ext uri="{9D8B030D-6E8A-4147-A177-3AD203B41FA5}">
                      <a16:colId xmlns:a16="http://schemas.microsoft.com/office/drawing/2014/main" xmlns="" val="1904021488"/>
                    </a:ext>
                  </a:extLst>
                </a:gridCol>
                <a:gridCol w="1496291">
                  <a:extLst>
                    <a:ext uri="{9D8B030D-6E8A-4147-A177-3AD203B41FA5}">
                      <a16:colId xmlns:a16="http://schemas.microsoft.com/office/drawing/2014/main" xmlns="" val="4195329295"/>
                    </a:ext>
                  </a:extLst>
                </a:gridCol>
                <a:gridCol w="1695797">
                  <a:extLst>
                    <a:ext uri="{9D8B030D-6E8A-4147-A177-3AD203B41FA5}">
                      <a16:colId xmlns:a16="http://schemas.microsoft.com/office/drawing/2014/main" xmlns="" val="1223867749"/>
                    </a:ext>
                  </a:extLst>
                </a:gridCol>
                <a:gridCol w="1637607">
                  <a:extLst>
                    <a:ext uri="{9D8B030D-6E8A-4147-A177-3AD203B41FA5}">
                      <a16:colId xmlns:a16="http://schemas.microsoft.com/office/drawing/2014/main" xmlns="" val="1573235983"/>
                    </a:ext>
                  </a:extLst>
                </a:gridCol>
                <a:gridCol w="2909453">
                  <a:extLst>
                    <a:ext uri="{9D8B030D-6E8A-4147-A177-3AD203B41FA5}">
                      <a16:colId xmlns:a16="http://schemas.microsoft.com/office/drawing/2014/main" xmlns="" val="1937835318"/>
                    </a:ext>
                  </a:extLst>
                </a:gridCol>
              </a:tblGrid>
              <a:tr h="424272">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Сравниваемые темпы прироста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Выбранный год окончания прохождения стажировки по Программе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Фактор группировки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Диапазон величины вероятности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по группам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Группы с лучшей значимостью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27505100"/>
                  </a:ext>
                </a:extLst>
              </a:tr>
              <a:tr h="276699">
                <a:tc gridSpan="5">
                  <a:txBody>
                    <a:bodyPr/>
                    <a:lstStyle/>
                    <a:p>
                      <a:pPr algn="ctr">
                        <a:lnSpc>
                          <a:spcPct val="150000"/>
                        </a:lnSpc>
                        <a:spcAft>
                          <a:spcPts val="0"/>
                        </a:spcAft>
                      </a:pP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Производительность труда в натуральном выражении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806881392"/>
                  </a:ext>
                </a:extLst>
              </a:tr>
              <a:tr h="420138">
                <a:tc rowSpan="5">
                  <a:txBody>
                    <a:bodyPr/>
                    <a:lstStyle/>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2015 г. к 2014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2017 г. к 2016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2017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Страна прохождения стажировки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0,001496 - 0,479500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u-RU" sz="1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Китай, ФРГ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78332805"/>
                  </a:ext>
                </a:extLst>
              </a:tr>
              <a:tr h="424272">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Тематика стажировки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0,000480 -0,001120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специализированная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60865629"/>
                  </a:ext>
                </a:extLst>
              </a:tr>
              <a:tr h="1456183">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Отрасль предприятия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0,002569</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0,479500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Обрабатывающие производства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Деятельность административная и сопутствующие дополнительные услуги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22333064"/>
                  </a:ext>
                </a:extLst>
              </a:tr>
              <a:tr h="402960">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Размер предприятия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0,000001</a:t>
                      </a:r>
                      <a:r>
                        <a:rPr lang="ru-RU" sz="1400" baseline="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0,748774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Малые предприятия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84263663"/>
                  </a:ext>
                </a:extLst>
              </a:tr>
              <a:tr h="630209">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Уровень должности выпускника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0,023739 -</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0,135593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руководитель организации,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начальник структурного подразделения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92389897"/>
                  </a:ext>
                </a:extLst>
              </a:tr>
            </a:tbl>
          </a:graphicData>
        </a:graphic>
      </p:graphicFrame>
    </p:spTree>
    <p:extLst>
      <p:ext uri="{BB962C8B-B14F-4D97-AF65-F5344CB8AC3E}">
        <p14:creationId xmlns:p14="http://schemas.microsoft.com/office/powerpoint/2010/main" xmlns="" val="1238498351"/>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normAutofit fontScale="62500" lnSpcReduction="20000"/>
          </a:bodyPr>
          <a:lstStyle/>
          <a:p>
            <a:pPr algn="ctr"/>
            <a:r>
              <a:rPr lang="ru-RU" dirty="0"/>
              <a:t>Анализ влияния группирующих факторов на эффект обучения для повышения производительности труда с использованием критерия </a:t>
            </a:r>
            <a:r>
              <a:rPr lang="ru-RU" dirty="0" err="1"/>
              <a:t>Вилкоксона</a:t>
            </a:r>
            <a:endParaRPr lang="ru-RU" dirty="0"/>
          </a:p>
          <a:p>
            <a:endParaRPr lang="ru-RU" dirty="0"/>
          </a:p>
        </p:txBody>
      </p:sp>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graphicFrame>
        <p:nvGraphicFramePr>
          <p:cNvPr id="5" name="Таблица 4"/>
          <p:cNvGraphicFramePr>
            <a:graphicFrameLocks noGrp="1"/>
          </p:cNvGraphicFramePr>
          <p:nvPr>
            <p:extLst>
              <p:ext uri="{D42A27DB-BD31-4B8C-83A1-F6EECF244321}">
                <p14:modId xmlns:p14="http://schemas.microsoft.com/office/powerpoint/2010/main" xmlns="" val="4269150662"/>
              </p:ext>
            </p:extLst>
          </p:nvPr>
        </p:nvGraphicFramePr>
        <p:xfrm>
          <a:off x="773082" y="1499232"/>
          <a:ext cx="8861370" cy="5073338"/>
        </p:xfrm>
        <a:graphic>
          <a:graphicData uri="http://schemas.openxmlformats.org/drawingml/2006/table">
            <a:tbl>
              <a:tblPr firstRow="1" firstCol="1" bandRow="1"/>
              <a:tblGrid>
                <a:gridCol w="1772274">
                  <a:extLst>
                    <a:ext uri="{9D8B030D-6E8A-4147-A177-3AD203B41FA5}">
                      <a16:colId xmlns:a16="http://schemas.microsoft.com/office/drawing/2014/main" xmlns="" val="666801884"/>
                    </a:ext>
                  </a:extLst>
                </a:gridCol>
                <a:gridCol w="1772274">
                  <a:extLst>
                    <a:ext uri="{9D8B030D-6E8A-4147-A177-3AD203B41FA5}">
                      <a16:colId xmlns:a16="http://schemas.microsoft.com/office/drawing/2014/main" xmlns="" val="3964513369"/>
                    </a:ext>
                  </a:extLst>
                </a:gridCol>
                <a:gridCol w="1772274">
                  <a:extLst>
                    <a:ext uri="{9D8B030D-6E8A-4147-A177-3AD203B41FA5}">
                      <a16:colId xmlns:a16="http://schemas.microsoft.com/office/drawing/2014/main" xmlns="" val="3507867822"/>
                    </a:ext>
                  </a:extLst>
                </a:gridCol>
                <a:gridCol w="1772274">
                  <a:extLst>
                    <a:ext uri="{9D8B030D-6E8A-4147-A177-3AD203B41FA5}">
                      <a16:colId xmlns:a16="http://schemas.microsoft.com/office/drawing/2014/main" xmlns="" val="2395514406"/>
                    </a:ext>
                  </a:extLst>
                </a:gridCol>
                <a:gridCol w="1772274">
                  <a:extLst>
                    <a:ext uri="{9D8B030D-6E8A-4147-A177-3AD203B41FA5}">
                      <a16:colId xmlns:a16="http://schemas.microsoft.com/office/drawing/2014/main" xmlns="" val="3434504028"/>
                    </a:ext>
                  </a:extLst>
                </a:gridCol>
              </a:tblGrid>
              <a:tr h="563024">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Сравниваемые темпы прироста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Выбранный год окончания прохождения стажировки по Программе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Фактор группировки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Диапазон величины вероятности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по группам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Группы с лучшей значимостью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99164183"/>
                  </a:ext>
                </a:extLst>
              </a:tr>
              <a:tr h="367189">
                <a:tc gridSpan="5">
                  <a:txBody>
                    <a:bodyPr/>
                    <a:lstStyle/>
                    <a:p>
                      <a:pPr algn="ctr">
                        <a:lnSpc>
                          <a:spcPct val="150000"/>
                        </a:lnSpc>
                        <a:spcAft>
                          <a:spcPts val="0"/>
                        </a:spcAft>
                      </a:pP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Производительность труда в денежном выражении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959874557"/>
                  </a:ext>
                </a:extLst>
              </a:tr>
              <a:tr h="563024">
                <a:tc rowSpan="5">
                  <a:txBody>
                    <a:bodyPr/>
                    <a:lstStyle/>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2015 г. к 2014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2017 г. к 2016 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2017 год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Страна прохождения стажировки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0,001496 – 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Япония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55690989"/>
                  </a:ext>
                </a:extLst>
              </a:tr>
              <a:tr h="367189">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Тематика стажировки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25833733"/>
                  </a:ext>
                </a:extLst>
              </a:tr>
              <a:tr h="1211725">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Отрасль предприятия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0,007661</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0,479500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Деятельность в области здравоохранения и социальных услуг</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13011283"/>
                  </a:ext>
                </a:extLst>
              </a:tr>
              <a:tr h="734379">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Размер предприятия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0,007661</a:t>
                      </a:r>
                      <a:r>
                        <a:rPr lang="ru-RU" sz="14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- 1,0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Средние предприятия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32990164"/>
                  </a:ext>
                </a:extLst>
              </a:tr>
              <a:tr h="563024">
                <a:tc vMerge="1">
                  <a:txBody>
                    <a:bodyPr/>
                    <a:lstStyle/>
                    <a:p>
                      <a:endParaRPr lang="ru-RU"/>
                    </a:p>
                  </a:txBody>
                  <a:tcPr/>
                </a:tc>
                <a:tc vMerge="1">
                  <a:txBody>
                    <a:bodyPr/>
                    <a:lstStyle/>
                    <a:p>
                      <a:endParaRPr lang="ru-RU"/>
                    </a:p>
                  </a:txBody>
                  <a:tcPr/>
                </a:tc>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Уровень должности выпускника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214" marR="382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09430087"/>
                  </a:ext>
                </a:extLst>
              </a:tr>
            </a:tbl>
          </a:graphicData>
        </a:graphic>
      </p:graphicFrame>
    </p:spTree>
    <p:extLst>
      <p:ext uri="{BB962C8B-B14F-4D97-AF65-F5344CB8AC3E}">
        <p14:creationId xmlns:p14="http://schemas.microsoft.com/office/powerpoint/2010/main" xmlns="" val="241846033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73253" y="359033"/>
            <a:ext cx="9980563" cy="588433"/>
          </a:xfrm>
        </p:spPr>
        <p:txBody>
          <a:bodyPr>
            <a:noAutofit/>
          </a:bodyPr>
          <a:lstStyle/>
          <a:p>
            <a:r>
              <a:rPr lang="ru-RU" sz="2800" dirty="0">
                <a:latin typeface="Times New Roman" panose="02020603050405020304" pitchFamily="18" charset="0"/>
                <a:cs typeface="Times New Roman" panose="02020603050405020304" pitchFamily="18" charset="0"/>
              </a:rPr>
              <a:t>Анализ факторов повышения производительности труда в направляющих организациях</a:t>
            </a:r>
          </a:p>
        </p:txBody>
      </p:sp>
      <p:graphicFrame>
        <p:nvGraphicFramePr>
          <p:cNvPr id="5" name="Таблица 4"/>
          <p:cNvGraphicFramePr>
            <a:graphicFrameLocks noGrp="1"/>
          </p:cNvGraphicFramePr>
          <p:nvPr>
            <p:extLst>
              <p:ext uri="{D42A27DB-BD31-4B8C-83A1-F6EECF244321}">
                <p14:modId xmlns:p14="http://schemas.microsoft.com/office/powerpoint/2010/main" xmlns="" val="1949191933"/>
              </p:ext>
            </p:extLst>
          </p:nvPr>
        </p:nvGraphicFramePr>
        <p:xfrm>
          <a:off x="473253" y="1391549"/>
          <a:ext cx="9980563" cy="5258768"/>
        </p:xfrm>
        <a:graphic>
          <a:graphicData uri="http://schemas.openxmlformats.org/drawingml/2006/table">
            <a:tbl>
              <a:tblPr firstRow="1" firstCol="1" bandRow="1"/>
              <a:tblGrid>
                <a:gridCol w="2819354">
                  <a:extLst>
                    <a:ext uri="{9D8B030D-6E8A-4147-A177-3AD203B41FA5}">
                      <a16:colId xmlns:a16="http://schemas.microsoft.com/office/drawing/2014/main" xmlns="" val="1072661535"/>
                    </a:ext>
                  </a:extLst>
                </a:gridCol>
                <a:gridCol w="7161209">
                  <a:extLst>
                    <a:ext uri="{9D8B030D-6E8A-4147-A177-3AD203B41FA5}">
                      <a16:colId xmlns:a16="http://schemas.microsoft.com/office/drawing/2014/main" xmlns="" val="2313688870"/>
                    </a:ext>
                  </a:extLst>
                </a:gridCol>
              </a:tblGrid>
              <a:tr h="715022">
                <a:tc>
                  <a:txBody>
                    <a:bodyPr/>
                    <a:lstStyle/>
                    <a:p>
                      <a:pPr algn="ctr">
                        <a:lnSpc>
                          <a:spcPct val="115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Группа факторов повышения производительности труда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Наименования факторов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70306858"/>
                  </a:ext>
                </a:extLst>
              </a:tr>
              <a:tr h="1762715">
                <a:tc>
                  <a:txBody>
                    <a:bodyPr/>
                    <a:lstStyle/>
                    <a:p>
                      <a:pPr algn="just">
                        <a:lnSpc>
                          <a:spcPct val="115000"/>
                        </a:lnSpc>
                        <a:spcAft>
                          <a:spcPts val="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Технические факторы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внедрение новой техники и технологий;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ввод нового сырья, а также перевод части отходов в сырье;</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автоматизация и информатизация производственных процессов;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ввод новых производственных мощностей;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новых и модернизация существующих электронных информационных систем в социально ориентированных организациях;</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обучение персонала;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изменение организации рабочего пространства на рабочих местах.</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38241406"/>
                  </a:ext>
                </a:extLst>
              </a:tr>
              <a:tr h="1622268">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Организационные факторы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уровень заработной платы;</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оптимизация процессов с учетом концепции бережливого производства;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сокращение потерь от брака;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непрерывного обучения работников;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увеличение норм и зон работы сотрудников;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специализация производства и расширение объема поставок;</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оптимизация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оргструктуры</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предприятия.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29227835"/>
                  </a:ext>
                </a:extLst>
              </a:tr>
              <a:tr h="1158763">
                <a:tc>
                  <a:txBody>
                    <a:bodyPr/>
                    <a:lstStyle/>
                    <a:p>
                      <a:pPr algn="just">
                        <a:lnSpc>
                          <a:spcPct val="115000"/>
                        </a:lnSpc>
                        <a:spcAft>
                          <a:spcPts val="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Социально-экономические факторы</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совершенствование процессов управления предприятием</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изменение объема производства;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повышение уровня корпоративной культуры и нематериальной мотивации сотрудников;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изменение ассортимента продукции.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0787957"/>
                  </a:ext>
                </a:extLst>
              </a:tr>
            </a:tbl>
          </a:graphicData>
        </a:graphic>
      </p:graphicFrame>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594089304"/>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p:txBody>
          <a:bodyPr/>
          <a:lstStyle/>
          <a:p>
            <a:r>
              <a:rPr lang="ru-RU" dirty="0">
                <a:latin typeface="Times New Roman" panose="02020603050405020304" pitchFamily="18" charset="0"/>
                <a:cs typeface="Times New Roman" panose="02020603050405020304" pitchFamily="18" charset="0"/>
              </a:rPr>
              <a:t>Рекомендации и предложения</a:t>
            </a:r>
          </a:p>
        </p:txBody>
      </p:sp>
      <p:graphicFrame>
        <p:nvGraphicFramePr>
          <p:cNvPr id="4" name="Таблица 3"/>
          <p:cNvGraphicFramePr>
            <a:graphicFrameLocks noGrp="1"/>
          </p:cNvGraphicFramePr>
          <p:nvPr>
            <p:extLst>
              <p:ext uri="{D42A27DB-BD31-4B8C-83A1-F6EECF244321}">
                <p14:modId xmlns:p14="http://schemas.microsoft.com/office/powerpoint/2010/main" xmlns="" val="588460455"/>
              </p:ext>
            </p:extLst>
          </p:nvPr>
        </p:nvGraphicFramePr>
        <p:xfrm>
          <a:off x="316988" y="1493799"/>
          <a:ext cx="10098860" cy="3909474"/>
        </p:xfrm>
        <a:graphic>
          <a:graphicData uri="http://schemas.openxmlformats.org/drawingml/2006/table">
            <a:tbl>
              <a:tblPr firstRow="1" firstCol="1" bandRow="1">
                <a:tableStyleId>{BDBED569-4797-4DF1-A0F4-6AAB3CD982D8}</a:tableStyleId>
              </a:tblPr>
              <a:tblGrid>
                <a:gridCol w="313210">
                  <a:extLst>
                    <a:ext uri="{9D8B030D-6E8A-4147-A177-3AD203B41FA5}">
                      <a16:colId xmlns:a16="http://schemas.microsoft.com/office/drawing/2014/main" xmlns="" val="20000"/>
                    </a:ext>
                  </a:extLst>
                </a:gridCol>
                <a:gridCol w="9785650">
                  <a:extLst>
                    <a:ext uri="{9D8B030D-6E8A-4147-A177-3AD203B41FA5}">
                      <a16:colId xmlns:a16="http://schemas.microsoft.com/office/drawing/2014/main" xmlns="" val="20001"/>
                    </a:ext>
                  </a:extLst>
                </a:gridCol>
              </a:tblGrid>
              <a:tr h="1253230">
                <a:tc>
                  <a:txBody>
                    <a:bodyPr/>
                    <a:lstStyle/>
                    <a:p>
                      <a:pPr marL="0" lvl="0" indent="0" algn="just">
                        <a:lnSpc>
                          <a:spcPct val="100000"/>
                        </a:lnSpc>
                        <a:spcAft>
                          <a:spcPts val="0"/>
                        </a:spcAft>
                        <a:buFont typeface="+mj-lt"/>
                        <a:buNone/>
                      </a:pPr>
                      <a:r>
                        <a:rPr lang="en-US" sz="1600" dirty="0">
                          <a:effectLst/>
                          <a:latin typeface="Times New Roman" panose="02020603050405020304" pitchFamily="18" charset="0"/>
                          <a:cs typeface="Times New Roman" panose="02020603050405020304" pitchFamily="18" charset="0"/>
                        </a:rPr>
                        <a:t>1.</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tc>
                  <a:txBody>
                    <a:bodyPr/>
                    <a:lstStyle/>
                    <a:p>
                      <a:pPr marL="0" indent="0" algn="just">
                        <a:lnSpc>
                          <a:spcPct val="100000"/>
                        </a:lnSpc>
                        <a:spcAft>
                          <a:spcPts val="0"/>
                        </a:spcAft>
                      </a:pPr>
                      <a:r>
                        <a:rPr lang="ru-RU" sz="2000" b="0" dirty="0">
                          <a:effectLst/>
                          <a:latin typeface="Times New Roman" panose="02020603050405020304" pitchFamily="18" charset="0"/>
                          <a:cs typeface="Times New Roman" panose="02020603050405020304" pitchFamily="18" charset="0"/>
                        </a:rPr>
                        <a:t>Разработать учебные курсы и дидактические единицы, направленные на получение компетенций по повышению производительности труда с учетом выявленных в исследовании тенденций и закономерностей</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extLst>
                  <a:ext uri="{0D108BD9-81ED-4DB2-BD59-A6C34878D82A}">
                    <a16:rowId xmlns:a16="http://schemas.microsoft.com/office/drawing/2014/main" xmlns="" val="10000"/>
                  </a:ext>
                </a:extLst>
              </a:tr>
              <a:tr h="1223980">
                <a:tc>
                  <a:txBody>
                    <a:bodyPr/>
                    <a:lstStyle/>
                    <a:p>
                      <a:pPr marL="0" lvl="0" indent="0" algn="just">
                        <a:lnSpc>
                          <a:spcPct val="100000"/>
                        </a:lnSpc>
                        <a:spcAft>
                          <a:spcPts val="0"/>
                        </a:spcAft>
                        <a:buFont typeface="+mj-lt"/>
                        <a:buNone/>
                      </a:pPr>
                      <a:r>
                        <a:rPr lang="en-US" sz="1600" dirty="0">
                          <a:effectLst/>
                          <a:latin typeface="Times New Roman" panose="02020603050405020304" pitchFamily="18" charset="0"/>
                          <a:cs typeface="Times New Roman" panose="02020603050405020304" pitchFamily="18" charset="0"/>
                        </a:rPr>
                        <a:t>2.</a:t>
                      </a:r>
                      <a:r>
                        <a:rPr lang="ru-RU" sz="1600" dirty="0">
                          <a:effectLst/>
                          <a:latin typeface="Times New Roman" panose="02020603050405020304" pitchFamily="18" charset="0"/>
                          <a:cs typeface="Times New Roman" panose="02020603050405020304" pitchFamily="18" charset="0"/>
                        </a:rPr>
                        <a:t> </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tc>
                  <a:txBody>
                    <a:bodyPr/>
                    <a:lstStyle/>
                    <a:p>
                      <a:pPr marL="0" indent="0" algn="just">
                        <a:lnSpc>
                          <a:spcPct val="100000"/>
                        </a:lnSpc>
                        <a:spcAft>
                          <a:spcPts val="0"/>
                        </a:spcAft>
                      </a:pPr>
                      <a:r>
                        <a:rPr lang="ru-RU" sz="2000" dirty="0">
                          <a:effectLst/>
                          <a:latin typeface="Times New Roman" panose="02020603050405020304" pitchFamily="18" charset="0"/>
                          <a:cs typeface="Times New Roman" panose="02020603050405020304" pitchFamily="18" charset="0"/>
                        </a:rPr>
                        <a:t>Учитывать при наборе обучающихся по Программе необходимость привлечения специалистов малого и среднего бизнеса на должностях руководителей организаций, принадлежащих к отраслям, перспективных с точки зрения роста производительности труда</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extLst>
                  <a:ext uri="{0D108BD9-81ED-4DB2-BD59-A6C34878D82A}">
                    <a16:rowId xmlns:a16="http://schemas.microsoft.com/office/drawing/2014/main" xmlns="" val="10001"/>
                  </a:ext>
                </a:extLst>
              </a:tr>
              <a:tr h="716132">
                <a:tc>
                  <a:txBody>
                    <a:bodyPr/>
                    <a:lstStyle/>
                    <a:p>
                      <a:pPr marL="0" lvl="0" indent="0" algn="just">
                        <a:lnSpc>
                          <a:spcPct val="100000"/>
                        </a:lnSpc>
                        <a:spcAft>
                          <a:spcPts val="0"/>
                        </a:spcAft>
                        <a:buFont typeface="+mj-lt"/>
                        <a:buNone/>
                      </a:pPr>
                      <a:r>
                        <a:rPr lang="en-US" sz="1600" dirty="0">
                          <a:effectLst/>
                          <a:latin typeface="Times New Roman" panose="02020603050405020304" pitchFamily="18" charset="0"/>
                          <a:cs typeface="Times New Roman" panose="02020603050405020304" pitchFamily="18" charset="0"/>
                        </a:rPr>
                        <a:t>3.</a:t>
                      </a:r>
                      <a:r>
                        <a:rPr lang="ru-RU" sz="1600" dirty="0">
                          <a:effectLst/>
                          <a:latin typeface="Times New Roman" panose="02020603050405020304" pitchFamily="18" charset="0"/>
                          <a:cs typeface="Times New Roman" panose="02020603050405020304" pitchFamily="18" charset="0"/>
                        </a:rPr>
                        <a:t> </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tc>
                  <a:txBody>
                    <a:bodyPr/>
                    <a:lstStyle/>
                    <a:p>
                      <a:pPr marL="0" indent="0" algn="just">
                        <a:lnSpc>
                          <a:spcPct val="100000"/>
                        </a:lnSpc>
                        <a:spcAft>
                          <a:spcPts val="0"/>
                        </a:spcAft>
                      </a:pPr>
                      <a:r>
                        <a:rPr lang="ru-RU" sz="2000" dirty="0">
                          <a:effectLst/>
                          <a:latin typeface="Times New Roman" panose="02020603050405020304" pitchFamily="18" charset="0"/>
                          <a:cs typeface="Times New Roman" panose="02020603050405020304" pitchFamily="18" charset="0"/>
                        </a:rPr>
                        <a:t>Проводить предварительное обследование факторов обеспечения производительности труда в рамках подготовительных мероприятий к проведению зарубежных стажировок.</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extLst>
                  <a:ext uri="{0D108BD9-81ED-4DB2-BD59-A6C34878D82A}">
                    <a16:rowId xmlns:a16="http://schemas.microsoft.com/office/drawing/2014/main" xmlns="" val="10002"/>
                  </a:ext>
                </a:extLst>
              </a:tr>
              <a:tr h="716132">
                <a:tc>
                  <a:txBody>
                    <a:bodyPr/>
                    <a:lstStyle/>
                    <a:p>
                      <a:pPr marL="0" lvl="0" indent="0" algn="just">
                        <a:lnSpc>
                          <a:spcPct val="100000"/>
                        </a:lnSpc>
                        <a:spcAft>
                          <a:spcPts val="0"/>
                        </a:spcAft>
                        <a:buFont typeface="+mj-lt"/>
                        <a:buNone/>
                      </a:pPr>
                      <a:r>
                        <a:rPr lang="en-US" sz="1600" dirty="0">
                          <a:effectLst/>
                          <a:latin typeface="Times New Roman" panose="02020603050405020304" pitchFamily="18" charset="0"/>
                          <a:cs typeface="Times New Roman" panose="02020603050405020304" pitchFamily="18" charset="0"/>
                        </a:rPr>
                        <a:t>4.</a:t>
                      </a:r>
                      <a:endParaRPr lang="ru-RU"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tc>
                  <a:txBody>
                    <a:bodyPr/>
                    <a:lstStyle/>
                    <a:p>
                      <a:pPr marL="0" indent="0" algn="just">
                        <a:lnSpc>
                          <a:spcPct val="100000"/>
                        </a:lnSpc>
                        <a:spcAft>
                          <a:spcPts val="0"/>
                        </a:spcAft>
                      </a:pPr>
                      <a:r>
                        <a:rPr lang="ru-RU" sz="2000" dirty="0">
                          <a:effectLst/>
                          <a:latin typeface="Times New Roman" panose="02020603050405020304" pitchFamily="18" charset="0"/>
                          <a:cs typeface="Times New Roman" panose="02020603050405020304" pitchFamily="18" charset="0"/>
                        </a:rPr>
                        <a:t>Разработать методические указания по включению мер повышения производительности труда в выпускные проекты участников Программы.</a:t>
                      </a:r>
                      <a:endParaRPr lang="ru-RU"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286" marR="15286" marT="0" marB="0"/>
                </a:tc>
                <a:extLst>
                  <a:ext uri="{0D108BD9-81ED-4DB2-BD59-A6C34878D82A}">
                    <a16:rowId xmlns:a16="http://schemas.microsoft.com/office/drawing/2014/main" xmlns="" val="10003"/>
                  </a:ext>
                </a:extLst>
              </a:tr>
            </a:tbl>
          </a:graphicData>
        </a:graphic>
      </p:graphicFrame>
      <p:pic>
        <p:nvPicPr>
          <p:cNvPr id="5"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364468238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517527" y="425451"/>
            <a:ext cx="9630833" cy="588433"/>
          </a:xfrm>
        </p:spPr>
        <p:txBody>
          <a:bodyPr>
            <a:noAutofit/>
          </a:bodyPr>
          <a:lstStyle/>
          <a:p>
            <a:r>
              <a:rPr lang="ru-RU" sz="2500" dirty="0">
                <a:latin typeface="Times New Roman" panose="02020603050405020304" pitchFamily="18" charset="0"/>
                <a:ea typeface="Calibri" panose="020F0502020204030204" pitchFamily="34" charset="0"/>
              </a:rPr>
              <a:t>Распределение выпускников Программы в 2017/18 учебном году по стажу работы</a:t>
            </a:r>
            <a:endParaRPr lang="ru-RU" sz="2500" dirty="0"/>
          </a:p>
        </p:txBody>
      </p:sp>
      <p:sp>
        <p:nvSpPr>
          <p:cNvPr id="5" name="TextBox 4"/>
          <p:cNvSpPr txBox="1"/>
          <p:nvPr/>
        </p:nvSpPr>
        <p:spPr>
          <a:xfrm>
            <a:off x="6800850" y="1547812"/>
            <a:ext cx="4733925" cy="4197559"/>
          </a:xfrm>
          <a:prstGeom prst="rect">
            <a:avLst/>
          </a:prstGeom>
          <a:noFill/>
        </p:spPr>
        <p:txBody>
          <a:bodyPr wrap="square" rtlCol="0">
            <a:spAutoFit/>
          </a:bodyPr>
          <a:lstStyle/>
          <a:p>
            <a:pPr algn="just">
              <a:lnSpc>
                <a:spcPct val="150000"/>
              </a:lnSpc>
            </a:pPr>
            <a:r>
              <a:rPr lang="ru-RU" dirty="0">
                <a:latin typeface="Times New Roman" panose="02020603050405020304" pitchFamily="18" charset="0"/>
                <a:ea typeface="Calibri" panose="020F0502020204030204" pitchFamily="34" charset="0"/>
              </a:rPr>
              <a:t>Подавляющее большинство обучавшихся по Программе (87,4 %) имели стаж работы от 7 до 19 лет.</a:t>
            </a:r>
          </a:p>
          <a:p>
            <a:pPr algn="just">
              <a:lnSpc>
                <a:spcPct val="150000"/>
              </a:lnSpc>
            </a:pPr>
            <a:r>
              <a:rPr lang="ru-RU" dirty="0">
                <a:latin typeface="Times New Roman" panose="02020603050405020304" pitchFamily="18" charset="0"/>
                <a:ea typeface="Calibri" panose="020F0502020204030204" pitchFamily="34" charset="0"/>
              </a:rPr>
              <a:t>В </a:t>
            </a:r>
            <a:r>
              <a:rPr lang="ru-RU" dirty="0">
                <a:latin typeface="Times New Roman" panose="02020603050405020304" pitchFamily="18" charset="0"/>
                <a:cs typeface="Times New Roman" panose="02020603050405020304" pitchFamily="18" charset="0"/>
              </a:rPr>
              <a:t>ходе трудовой деятельности у специалиста на определённом году работы (начало периода – 7 год стажа, пик - общий стаж 11 лет)  возникает критический недостаток компетенций, его уровень знаний</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 умений перестает в полной мере удовлетворять его и работодателя.</a:t>
            </a:r>
          </a:p>
        </p:txBody>
      </p:sp>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8" name="Рисунок 7">
            <a:extLst>
              <a:ext uri="{FF2B5EF4-FFF2-40B4-BE49-F238E27FC236}">
                <a16:creationId xmlns:a16="http://schemas.microsoft.com/office/drawing/2014/main" xmlns="" id="{58363074-6DBF-4C8B-9EF9-3A438A59B23B}"/>
              </a:ext>
            </a:extLst>
          </p:cNvPr>
          <p:cNvPicPr/>
          <p:nvPr/>
        </p:nvPicPr>
        <p:blipFill>
          <a:blip r:embed="rId3" cstate="print"/>
          <a:stretch>
            <a:fillRect/>
          </a:stretch>
        </p:blipFill>
        <p:spPr>
          <a:xfrm>
            <a:off x="657225" y="1704657"/>
            <a:ext cx="5940425" cy="4448810"/>
          </a:xfrm>
          <a:prstGeom prst="rect">
            <a:avLst/>
          </a:prstGeom>
        </p:spPr>
      </p:pic>
    </p:spTree>
    <p:extLst>
      <p:ext uri="{BB962C8B-B14F-4D97-AF65-F5344CB8AC3E}">
        <p14:creationId xmlns:p14="http://schemas.microsoft.com/office/powerpoint/2010/main" xmlns="" val="21017524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69902" y="396876"/>
            <a:ext cx="9630833" cy="588433"/>
          </a:xfrm>
        </p:spPr>
        <p:txBody>
          <a:bodyPr>
            <a:noAutofit/>
          </a:bodyPr>
          <a:lstStyle/>
          <a:p>
            <a:r>
              <a:rPr lang="ru-RU" sz="2500" dirty="0">
                <a:latin typeface="Times New Roman" panose="02020603050405020304" pitchFamily="18" charset="0"/>
                <a:ea typeface="Calibri" panose="020F0502020204030204" pitchFamily="34" charset="0"/>
              </a:rPr>
              <a:t>Структура выпускников Программы в 2017/18 учебном году по видам основного образования</a:t>
            </a:r>
            <a:endParaRPr lang="ru-RU" sz="2500" dirty="0"/>
          </a:p>
        </p:txBody>
      </p:sp>
      <p:sp>
        <p:nvSpPr>
          <p:cNvPr id="5" name="Прямоугольник 4"/>
          <p:cNvSpPr/>
          <p:nvPr/>
        </p:nvSpPr>
        <p:spPr>
          <a:xfrm>
            <a:off x="8229601" y="1453596"/>
            <a:ext cx="3176488" cy="5262979"/>
          </a:xfrm>
          <a:prstGeom prst="rect">
            <a:avLst/>
          </a:prstGeom>
        </p:spPr>
        <p:txBody>
          <a:bodyPr wrap="square">
            <a:spAutoFit/>
          </a:bodyPr>
          <a:lstStyle/>
          <a:p>
            <a:pPr algn="just">
              <a:lnSpc>
                <a:spcPct val="150000"/>
              </a:lnSpc>
            </a:pPr>
            <a:r>
              <a:rPr lang="ru-RU" sz="1400" dirty="0">
                <a:latin typeface="Times New Roman" panose="02020603050405020304" pitchFamily="18" charset="0"/>
                <a:ea typeface="Calibri" panose="020F0502020204030204" pitchFamily="34" charset="0"/>
              </a:rPr>
              <a:t>Ч</a:t>
            </a:r>
            <a:r>
              <a:rPr lang="ru-RU" sz="1400" dirty="0">
                <a:effectLst/>
                <a:latin typeface="Times New Roman" panose="02020603050405020304" pitchFamily="18" charset="0"/>
                <a:ea typeface="Calibri" panose="020F0502020204030204" pitchFamily="34" charset="0"/>
              </a:rPr>
              <a:t>уть менее трети всех обучавшихся по Программе в 2017/18 учебном году имели, кроме высшего </a:t>
            </a:r>
            <a:r>
              <a:rPr lang="ru-RU" sz="1400" dirty="0" err="1">
                <a:effectLst/>
                <a:latin typeface="Times New Roman" panose="02020603050405020304" pitchFamily="18" charset="0"/>
                <a:ea typeface="Calibri" panose="020F0502020204030204" pitchFamily="34" charset="0"/>
              </a:rPr>
              <a:t>гобразования</a:t>
            </a:r>
            <a:r>
              <a:rPr lang="ru-RU" sz="1400" dirty="0">
                <a:effectLst/>
                <a:latin typeface="Times New Roman" panose="02020603050405020304" pitchFamily="18" charset="0"/>
                <a:ea typeface="Calibri" panose="020F0502020204030204" pitchFamily="34" charset="0"/>
              </a:rPr>
              <a:t>, начальное либо среднее профессиональное образование, четверть – получила второе высшее образование, </a:t>
            </a:r>
            <a:r>
              <a:rPr lang="ru-RU" sz="1400" dirty="0">
                <a:latin typeface="Times New Roman" panose="02020603050405020304" pitchFamily="18" charset="0"/>
                <a:ea typeface="Calibri" panose="020F0502020204030204" pitchFamily="34" charset="0"/>
              </a:rPr>
              <a:t>около 15% - окончили аспирантуру либо адъюнктуру, а чуть больше 4% имеют степень МВА. </a:t>
            </a:r>
            <a:endParaRPr lang="ru-RU" sz="1400" dirty="0">
              <a:effectLst/>
              <a:latin typeface="Times New Roman" panose="02020603050405020304" pitchFamily="18" charset="0"/>
              <a:ea typeface="Calibri" panose="020F0502020204030204" pitchFamily="34" charset="0"/>
            </a:endParaRPr>
          </a:p>
          <a:p>
            <a:pPr algn="just">
              <a:lnSpc>
                <a:spcPct val="150000"/>
              </a:lnSpc>
            </a:pPr>
            <a:r>
              <a:rPr lang="ru-RU" sz="1400" dirty="0">
                <a:latin typeface="Times New Roman" panose="02020603050405020304" pitchFamily="18" charset="0"/>
              </a:rPr>
              <a:t>Среди первого высшего образования </a:t>
            </a:r>
            <a:r>
              <a:rPr lang="ru-RU" sz="1400" dirty="0">
                <a:latin typeface="Times New Roman" panose="02020603050405020304" pitchFamily="18" charset="0"/>
                <a:ea typeface="Calibri" panose="020F0502020204030204" pitchFamily="34" charset="0"/>
              </a:rPr>
              <a:t>преобладает область </a:t>
            </a:r>
            <a:r>
              <a:rPr lang="ru-RU" sz="1400" dirty="0">
                <a:latin typeface="Times New Roman" panose="02020603050405020304" pitchFamily="18" charset="0"/>
              </a:rPr>
              <a:t>инженерных и технических наук, и, напротив, </a:t>
            </a:r>
            <a:r>
              <a:rPr lang="ru-RU" sz="1400" dirty="0">
                <a:effectLst/>
                <a:latin typeface="Times New Roman" panose="02020603050405020304" pitchFamily="18" charset="0"/>
                <a:ea typeface="Calibri" panose="020F0502020204030204" pitchFamily="34" charset="0"/>
              </a:rPr>
              <a:t>второе высшее образование и обучение в аспирантуре участники Программы в основном проходили по группе наук об обществе.</a:t>
            </a:r>
            <a:endParaRPr lang="ru-RU" sz="1400" dirty="0">
              <a:latin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xmlns="" id="{6499E7C9-FB78-4DE6-A905-9664A688DBDD}"/>
              </a:ext>
            </a:extLst>
          </p:cNvPr>
          <p:cNvGraphicFramePr>
            <a:graphicFrameLocks noGrp="1"/>
          </p:cNvGraphicFramePr>
          <p:nvPr>
            <p:extLst>
              <p:ext uri="{D42A27DB-BD31-4B8C-83A1-F6EECF244321}">
                <p14:modId xmlns:p14="http://schemas.microsoft.com/office/powerpoint/2010/main" xmlns="" val="622383369"/>
              </p:ext>
            </p:extLst>
          </p:nvPr>
        </p:nvGraphicFramePr>
        <p:xfrm>
          <a:off x="469902" y="1323912"/>
          <a:ext cx="7593102" cy="5381026"/>
        </p:xfrm>
        <a:graphic>
          <a:graphicData uri="http://schemas.openxmlformats.org/drawingml/2006/table">
            <a:tbl>
              <a:tblPr firstRow="1" firstCol="1" bandRow="1"/>
              <a:tblGrid>
                <a:gridCol w="1705049">
                  <a:extLst>
                    <a:ext uri="{9D8B030D-6E8A-4147-A177-3AD203B41FA5}">
                      <a16:colId xmlns:a16="http://schemas.microsoft.com/office/drawing/2014/main" xmlns="" val="426509639"/>
                    </a:ext>
                  </a:extLst>
                </a:gridCol>
                <a:gridCol w="1705049">
                  <a:extLst>
                    <a:ext uri="{9D8B030D-6E8A-4147-A177-3AD203B41FA5}">
                      <a16:colId xmlns:a16="http://schemas.microsoft.com/office/drawing/2014/main" xmlns="" val="1585292397"/>
                    </a:ext>
                  </a:extLst>
                </a:gridCol>
                <a:gridCol w="1386621">
                  <a:extLst>
                    <a:ext uri="{9D8B030D-6E8A-4147-A177-3AD203B41FA5}">
                      <a16:colId xmlns:a16="http://schemas.microsoft.com/office/drawing/2014/main" xmlns="" val="3188979248"/>
                    </a:ext>
                  </a:extLst>
                </a:gridCol>
                <a:gridCol w="1386621">
                  <a:extLst>
                    <a:ext uri="{9D8B030D-6E8A-4147-A177-3AD203B41FA5}">
                      <a16:colId xmlns:a16="http://schemas.microsoft.com/office/drawing/2014/main" xmlns="" val="3977843979"/>
                    </a:ext>
                  </a:extLst>
                </a:gridCol>
                <a:gridCol w="1275964">
                  <a:extLst>
                    <a:ext uri="{9D8B030D-6E8A-4147-A177-3AD203B41FA5}">
                      <a16:colId xmlns:a16="http://schemas.microsoft.com/office/drawing/2014/main" xmlns="" val="373628134"/>
                    </a:ext>
                  </a:extLst>
                </a:gridCol>
                <a:gridCol w="133798">
                  <a:extLst>
                    <a:ext uri="{9D8B030D-6E8A-4147-A177-3AD203B41FA5}">
                      <a16:colId xmlns:a16="http://schemas.microsoft.com/office/drawing/2014/main" xmlns="" val="1478916437"/>
                    </a:ext>
                  </a:extLst>
                </a:gridCol>
              </a:tblGrid>
              <a:tr h="230888">
                <a:tc rowSpan="2">
                  <a:txBody>
                    <a:bodyPr/>
                    <a:lstStyle/>
                    <a:p>
                      <a:pPr indent="228600" algn="ctr">
                        <a:lnSpc>
                          <a:spcPct val="115000"/>
                        </a:lnSpc>
                        <a:spcAft>
                          <a:spcPts val="0"/>
                        </a:spcAft>
                      </a:pPr>
                      <a:r>
                        <a:rPr lang="ru-RU" sz="1100" b="1" dirty="0">
                          <a:effectLst/>
                          <a:latin typeface="Times New Roman" panose="02020603050405020304" pitchFamily="18" charset="0"/>
                          <a:ea typeface="Calibri" panose="020F0502020204030204" pitchFamily="34" charset="0"/>
                          <a:cs typeface="Times New Roman" panose="02020603050405020304" pitchFamily="18" charset="0"/>
                        </a:rPr>
                        <a:t>Наименование укрупненной группы направлений подготовки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indent="228600" algn="ctr">
                        <a:lnSpc>
                          <a:spcPct val="115000"/>
                        </a:lnSpc>
                        <a:spcAft>
                          <a:spcPts val="0"/>
                        </a:spcAft>
                      </a:pPr>
                      <a:r>
                        <a:rPr lang="ru-RU" sz="1100" b="1" dirty="0">
                          <a:effectLst/>
                          <a:latin typeface="Times New Roman" panose="02020603050405020304" pitchFamily="18" charset="0"/>
                          <a:ea typeface="Calibri" panose="020F0502020204030204" pitchFamily="34" charset="0"/>
                          <a:cs typeface="Times New Roman" panose="02020603050405020304" pitchFamily="18" charset="0"/>
                        </a:rPr>
                        <a:t>Доля участников, имеющих основное образование данного уровня по данной укрупнённой группе направлений подготовки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3081829906"/>
                  </a:ext>
                </a:extLst>
              </a:tr>
              <a:tr h="616967">
                <a:tc vMerge="1">
                  <a:txBody>
                    <a:bodyPr/>
                    <a:lstStyle/>
                    <a:p>
                      <a:endParaRPr lang="ru-RU"/>
                    </a:p>
                  </a:txBody>
                  <a:tcPr/>
                </a:tc>
                <a:tc>
                  <a:txBody>
                    <a:bodyPr/>
                    <a:lstStyle/>
                    <a:p>
                      <a:pPr indent="228600" algn="ctr">
                        <a:lnSpc>
                          <a:spcPct val="115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Начальное и среднее профессиональное образование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Первое высшее образование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Второе высшее образование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Аспирантура и адъюнктура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639837660"/>
                  </a:ext>
                </a:extLst>
              </a:tr>
              <a:tr h="460253">
                <a:tc>
                  <a:txBody>
                    <a:bodyPr/>
                    <a:lstStyle/>
                    <a:p>
                      <a:pPr indent="228600" algn="ctr">
                        <a:lnSpc>
                          <a:spcPct val="115000"/>
                        </a:lnSpc>
                        <a:spcAft>
                          <a:spcPts val="0"/>
                        </a:spcAft>
                      </a:pPr>
                      <a:r>
                        <a:rPr lang="ru-RU" sz="1100" dirty="0">
                          <a:effectLst/>
                          <a:latin typeface="Times New Roman" panose="02020603050405020304" pitchFamily="18" charset="0"/>
                          <a:ea typeface="Calibri" panose="020F0502020204030204" pitchFamily="34" charset="0"/>
                          <a:cs typeface="Times New Roman" panose="02020603050405020304" pitchFamily="18" charset="0"/>
                        </a:rPr>
                        <a:t>Инженерное дело, технологии и технические науки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9,71%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43,14</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5,05%</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6,99%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866701059"/>
                  </a:ext>
                </a:extLst>
              </a:tr>
              <a:tr h="303539">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Науки об обществе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6,6%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37,18</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20,19%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2,91%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417859870"/>
                  </a:ext>
                </a:extLst>
              </a:tr>
              <a:tr h="460253">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Здравоохранение и медицинские науки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3,49%</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4,77</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154153072"/>
                  </a:ext>
                </a:extLst>
              </a:tr>
              <a:tr h="460253">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Математические и естественные науки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3,58%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3,49%</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863333198"/>
                  </a:ext>
                </a:extLst>
              </a:tr>
              <a:tr h="460253">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Образование и педагогические науки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0,78%</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7,75%</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540527953"/>
                  </a:ext>
                </a:extLst>
              </a:tr>
              <a:tr h="616967">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Сельское хозяйство и сельскохозяйственные науки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1,94%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696119974"/>
                  </a:ext>
                </a:extLst>
              </a:tr>
              <a:tr h="303539">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Гуманитарные науки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1,17%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3,58%</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1,16%</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0,97%</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3413252108"/>
                  </a:ext>
                </a:extLst>
              </a:tr>
              <a:tr h="460253">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Итого имеют образование данного уровня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100%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27,56%</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15,52%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1187434656"/>
                  </a:ext>
                </a:extLst>
              </a:tr>
              <a:tr h="616967">
                <a:tc>
                  <a:txBody>
                    <a:bodyPr/>
                    <a:lstStyle/>
                    <a:p>
                      <a:pPr indent="228600" algn="ctr">
                        <a:lnSpc>
                          <a:spcPct val="115000"/>
                        </a:lnSpc>
                        <a:spcAft>
                          <a:spcPts val="0"/>
                        </a:spcAft>
                      </a:pPr>
                      <a:r>
                        <a:rPr lang="ru-RU" sz="1100">
                          <a:effectLst/>
                          <a:latin typeface="Times New Roman" panose="02020603050405020304" pitchFamily="18" charset="0"/>
                          <a:ea typeface="Calibri" panose="020F0502020204030204" pitchFamily="34" charset="0"/>
                          <a:cs typeface="Times New Roman" panose="02020603050405020304" pitchFamily="18" charset="0"/>
                        </a:rPr>
                        <a:t>Итого </a:t>
                      </a:r>
                      <a:r>
                        <a:rPr lang="ru-RU" sz="1100" b="1">
                          <a:effectLst/>
                          <a:latin typeface="Times New Roman" panose="02020603050405020304" pitchFamily="18" charset="0"/>
                          <a:ea typeface="Calibri" panose="020F0502020204030204" pitchFamily="34" charset="0"/>
                          <a:cs typeface="Times New Roman" panose="02020603050405020304" pitchFamily="18" charset="0"/>
                        </a:rPr>
                        <a:t>не имеют</a:t>
                      </a:r>
                      <a:r>
                        <a:rPr lang="ru-RU" sz="1100">
                          <a:effectLst/>
                          <a:latin typeface="Times New Roman" panose="02020603050405020304" pitchFamily="18" charset="0"/>
                          <a:ea typeface="Calibri" panose="020F0502020204030204" pitchFamily="34" charset="0"/>
                          <a:cs typeface="Times New Roman" panose="02020603050405020304" pitchFamily="18" charset="0"/>
                        </a:rPr>
                        <a:t> данного уровня образования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76,31%</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a:effectLst/>
                          <a:latin typeface="Times New Roman" panose="02020603050405020304" pitchFamily="18" charset="0"/>
                          <a:ea typeface="Calibri" panose="020F0502020204030204" pitchFamily="34" charset="0"/>
                          <a:cs typeface="Times New Roman" panose="02020603050405020304" pitchFamily="18" charset="0"/>
                        </a:rPr>
                        <a:t>72,44%</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gn="ctr">
                        <a:lnSpc>
                          <a:spcPct val="115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84,48%</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921" marR="43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0">
                        <a:lnSpc>
                          <a:spcPct val="115000"/>
                        </a:lnSpc>
                        <a:spcAft>
                          <a:spcPts val="1000"/>
                        </a:spcAft>
                      </a:pPr>
                      <a:r>
                        <a:rPr lang="ru-RU" sz="7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xmlns="" val="2872516882"/>
                  </a:ext>
                </a:extLst>
              </a:tr>
            </a:tbl>
          </a:graphicData>
        </a:graphic>
      </p:graphicFrame>
      <p:pic>
        <p:nvPicPr>
          <p:cNvPr id="7"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21500540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384177" y="377826"/>
            <a:ext cx="9962981" cy="588433"/>
          </a:xfrm>
        </p:spPr>
        <p:txBody>
          <a:bodyPr>
            <a:noAutofit/>
          </a:bodyPr>
          <a:lstStyle/>
          <a:p>
            <a:r>
              <a:rPr lang="ru-RU" sz="2000" dirty="0">
                <a:latin typeface="Times New Roman" panose="02020603050405020304" pitchFamily="18" charset="0"/>
                <a:ea typeface="Calibri" panose="020F0502020204030204" pitchFamily="34" charset="0"/>
              </a:rPr>
              <a:t>Общая структура полученного участниками Программы 2017/18 учебного года второго высшего образования по укрупненным группам направлений подготовки</a:t>
            </a:r>
          </a:p>
        </p:txBody>
      </p:sp>
      <p:sp>
        <p:nvSpPr>
          <p:cNvPr id="14" name="TextBox 13"/>
          <p:cNvSpPr txBox="1"/>
          <p:nvPr/>
        </p:nvSpPr>
        <p:spPr>
          <a:xfrm>
            <a:off x="8334375" y="2638425"/>
            <a:ext cx="3219450" cy="1754326"/>
          </a:xfrm>
          <a:prstGeom prst="rect">
            <a:avLst/>
          </a:prstGeom>
          <a:noFill/>
        </p:spPr>
        <p:txBody>
          <a:bodyPr wrap="square" rtlCol="0">
            <a:spAutoFit/>
          </a:bodyPr>
          <a:lstStyle/>
          <a:p>
            <a:pPr algn="just">
              <a:lnSpc>
                <a:spcPct val="150000"/>
              </a:lnSpc>
            </a:pPr>
            <a:r>
              <a:rPr lang="ru-RU" dirty="0">
                <a:latin typeface="Times New Roman" panose="02020603050405020304" pitchFamily="18" charset="0"/>
                <a:ea typeface="Calibri" panose="020F0502020204030204" pitchFamily="34" charset="0"/>
              </a:rPr>
              <a:t>Основная доля участников Программы получили второе высшее образование в области наук об обществе.</a:t>
            </a:r>
            <a:endParaRPr lang="ru-RU" dirty="0"/>
          </a:p>
        </p:txBody>
      </p:sp>
      <p:pic>
        <p:nvPicPr>
          <p:cNvPr id="6"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pic>
        <p:nvPicPr>
          <p:cNvPr id="7" name="Рисунок 6">
            <a:extLst>
              <a:ext uri="{FF2B5EF4-FFF2-40B4-BE49-F238E27FC236}">
                <a16:creationId xmlns:a16="http://schemas.microsoft.com/office/drawing/2014/main" xmlns="" id="{88D30921-88D7-4662-9274-3AB9572B9505}"/>
              </a:ext>
            </a:extLst>
          </p:cNvPr>
          <p:cNvPicPr/>
          <p:nvPr/>
        </p:nvPicPr>
        <p:blipFill>
          <a:blip r:embed="rId3" cstate="print"/>
          <a:stretch>
            <a:fillRect/>
          </a:stretch>
        </p:blipFill>
        <p:spPr>
          <a:xfrm>
            <a:off x="638175" y="1414463"/>
            <a:ext cx="7005638" cy="4343400"/>
          </a:xfrm>
          <a:prstGeom prst="rect">
            <a:avLst/>
          </a:prstGeom>
        </p:spPr>
      </p:pic>
    </p:spTree>
    <p:extLst>
      <p:ext uri="{BB962C8B-B14F-4D97-AF65-F5344CB8AC3E}">
        <p14:creationId xmlns:p14="http://schemas.microsoft.com/office/powerpoint/2010/main" xmlns="" val="8954165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quarter" idx="10"/>
          </p:nvPr>
        </p:nvSpPr>
        <p:spPr>
          <a:xfrm>
            <a:off x="431802" y="396876"/>
            <a:ext cx="9630833" cy="588433"/>
          </a:xfrm>
        </p:spPr>
        <p:txBody>
          <a:bodyPr>
            <a:noAutofit/>
          </a:bodyPr>
          <a:lstStyle/>
          <a:p>
            <a:pPr algn="ctr">
              <a:lnSpc>
                <a:spcPct val="100000"/>
              </a:lnSpc>
            </a:pPr>
            <a:r>
              <a:rPr lang="ru-RU" sz="2200">
                <a:latin typeface="Times New Roman" panose="02020603050405020304" pitchFamily="18" charset="0"/>
                <a:ea typeface="Calibri" panose="020F0502020204030204" pitchFamily="34" charset="0"/>
              </a:rPr>
              <a:t>Структура достигнутых целей </a:t>
            </a:r>
            <a:r>
              <a:rPr lang="ru-RU" sz="2200" dirty="0">
                <a:latin typeface="Times New Roman" panose="02020603050405020304" pitchFamily="18" charset="0"/>
                <a:ea typeface="Calibri" panose="020F0502020204030204" pitchFamily="34" charset="0"/>
              </a:rPr>
              <a:t>поступления на обучение по Программе выпускников 2017/18 учебного года</a:t>
            </a:r>
            <a:endParaRPr lang="ru-RU" sz="2200" dirty="0"/>
          </a:p>
        </p:txBody>
      </p:sp>
      <p:graphicFrame>
        <p:nvGraphicFramePr>
          <p:cNvPr id="5" name="Таблица 4">
            <a:extLst>
              <a:ext uri="{FF2B5EF4-FFF2-40B4-BE49-F238E27FC236}">
                <a16:creationId xmlns:a16="http://schemas.microsoft.com/office/drawing/2014/main" xmlns="" id="{A8D29037-0CC9-481D-9C0D-9F2EE6231B82}"/>
              </a:ext>
            </a:extLst>
          </p:cNvPr>
          <p:cNvGraphicFramePr>
            <a:graphicFrameLocks noGrp="1"/>
          </p:cNvGraphicFramePr>
          <p:nvPr>
            <p:extLst>
              <p:ext uri="{D42A27DB-BD31-4B8C-83A1-F6EECF244321}">
                <p14:modId xmlns:p14="http://schemas.microsoft.com/office/powerpoint/2010/main" xmlns="" val="2595609281"/>
              </p:ext>
            </p:extLst>
          </p:nvPr>
        </p:nvGraphicFramePr>
        <p:xfrm>
          <a:off x="182421" y="1325458"/>
          <a:ext cx="10323444" cy="5408600"/>
        </p:xfrm>
        <a:graphic>
          <a:graphicData uri="http://schemas.openxmlformats.org/drawingml/2006/table">
            <a:tbl>
              <a:tblPr firstRow="1" firstCol="1" bandRow="1">
                <a:tableStyleId>{5C22544A-7EE6-4342-B048-85BDC9FD1C3A}</a:tableStyleId>
              </a:tblPr>
              <a:tblGrid>
                <a:gridCol w="6571873">
                  <a:extLst>
                    <a:ext uri="{9D8B030D-6E8A-4147-A177-3AD203B41FA5}">
                      <a16:colId xmlns:a16="http://schemas.microsoft.com/office/drawing/2014/main" xmlns="" val="4006275844"/>
                    </a:ext>
                  </a:extLst>
                </a:gridCol>
                <a:gridCol w="3751571">
                  <a:extLst>
                    <a:ext uri="{9D8B030D-6E8A-4147-A177-3AD203B41FA5}">
                      <a16:colId xmlns:a16="http://schemas.microsoft.com/office/drawing/2014/main" xmlns="" val="2455332321"/>
                    </a:ext>
                  </a:extLst>
                </a:gridCol>
              </a:tblGrid>
              <a:tr h="420215">
                <a:tc>
                  <a:txBody>
                    <a:bodyPr/>
                    <a:lstStyle/>
                    <a:p>
                      <a:pPr indent="228600" algn="ctr">
                        <a:lnSpc>
                          <a:spcPct val="100000"/>
                        </a:lnSpc>
                        <a:spcAft>
                          <a:spcPts val="0"/>
                        </a:spcAft>
                      </a:pPr>
                      <a:r>
                        <a:rPr lang="ru-RU" sz="1200" dirty="0">
                          <a:effectLst/>
                        </a:rPr>
                        <a:t>Наименование цели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00000"/>
                        </a:lnSpc>
                        <a:spcAft>
                          <a:spcPts val="0"/>
                        </a:spcAft>
                      </a:pPr>
                      <a:r>
                        <a:rPr lang="ru-RU" sz="1200" dirty="0">
                          <a:effectLst/>
                        </a:rPr>
                        <a:t>Доля выпускников Программы 2017/18 учебного года, отметивших данную цель как достигнутую</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1984493992"/>
                  </a:ext>
                </a:extLst>
              </a:tr>
              <a:tr h="330165">
                <a:tc>
                  <a:txBody>
                    <a:bodyPr/>
                    <a:lstStyle/>
                    <a:p>
                      <a:pPr indent="228600" algn="just">
                        <a:lnSpc>
                          <a:spcPct val="150000"/>
                        </a:lnSpc>
                        <a:spcAft>
                          <a:spcPts val="0"/>
                        </a:spcAft>
                      </a:pPr>
                      <a:r>
                        <a:rPr lang="ru-RU" sz="1200" dirty="0">
                          <a:effectLst/>
                        </a:rPr>
                        <a:t>необходимость получения новых и углубления уже имеющихся знаний</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84,7%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1647344550"/>
                  </a:ext>
                </a:extLst>
              </a:tr>
              <a:tr h="330165">
                <a:tc>
                  <a:txBody>
                    <a:bodyPr/>
                    <a:lstStyle/>
                    <a:p>
                      <a:pPr indent="228600" algn="just">
                        <a:lnSpc>
                          <a:spcPct val="150000"/>
                        </a:lnSpc>
                        <a:spcAft>
                          <a:spcPts val="0"/>
                        </a:spcAft>
                      </a:pPr>
                      <a:r>
                        <a:rPr lang="ru-RU" sz="1200" dirty="0">
                          <a:effectLst/>
                        </a:rPr>
                        <a:t>наладить новые деловые и профессиональные контакты</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57,3%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1528163749"/>
                  </a:ext>
                </a:extLst>
              </a:tr>
              <a:tr h="504221">
                <a:tc>
                  <a:txBody>
                    <a:bodyPr/>
                    <a:lstStyle/>
                    <a:p>
                      <a:pPr indent="228600" algn="just">
                        <a:lnSpc>
                          <a:spcPct val="150000"/>
                        </a:lnSpc>
                        <a:spcAft>
                          <a:spcPts val="0"/>
                        </a:spcAft>
                      </a:pPr>
                      <a:r>
                        <a:rPr lang="ru-RU" sz="1200">
                          <a:effectLst/>
                        </a:rPr>
                        <a:t>улучшить работу своей компании (повысить эффективность, открыть новое направление деятельности)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57,3%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3909275337"/>
                  </a:ext>
                </a:extLst>
              </a:tr>
              <a:tr h="234330">
                <a:tc>
                  <a:txBody>
                    <a:bodyPr/>
                    <a:lstStyle/>
                    <a:p>
                      <a:pPr indent="228600" algn="just">
                        <a:lnSpc>
                          <a:spcPct val="150000"/>
                        </a:lnSpc>
                        <a:spcAft>
                          <a:spcPts val="0"/>
                        </a:spcAft>
                      </a:pPr>
                      <a:r>
                        <a:rPr lang="ru-RU" sz="1200">
                          <a:effectLst/>
                        </a:rPr>
                        <a:t>необходимость обучения для карьерного роста</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43,7%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3036103806"/>
                  </a:ext>
                </a:extLst>
              </a:tr>
              <a:tr h="330165">
                <a:tc>
                  <a:txBody>
                    <a:bodyPr/>
                    <a:lstStyle/>
                    <a:p>
                      <a:pPr indent="228600" algn="just">
                        <a:lnSpc>
                          <a:spcPct val="150000"/>
                        </a:lnSpc>
                        <a:spcAft>
                          <a:spcPts val="0"/>
                        </a:spcAft>
                      </a:pPr>
                      <a:r>
                        <a:rPr lang="ru-RU" sz="1200" dirty="0">
                          <a:effectLst/>
                        </a:rPr>
                        <a:t>текущие и перспективные потребности организации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38,2%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2902209721"/>
                  </a:ext>
                </a:extLst>
              </a:tr>
              <a:tr h="330165">
                <a:tc>
                  <a:txBody>
                    <a:bodyPr/>
                    <a:lstStyle/>
                    <a:p>
                      <a:pPr indent="228600" algn="just">
                        <a:lnSpc>
                          <a:spcPct val="150000"/>
                        </a:lnSpc>
                        <a:spcAft>
                          <a:spcPts val="0"/>
                        </a:spcAft>
                      </a:pPr>
                      <a:r>
                        <a:rPr lang="ru-RU" sz="1200">
                          <a:effectLst/>
                        </a:rPr>
                        <a:t>научиться планировать и реализовывать бизнес-проекты</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38,0%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3832100114"/>
                  </a:ext>
                </a:extLst>
              </a:tr>
              <a:tr h="234330">
                <a:tc>
                  <a:txBody>
                    <a:bodyPr/>
                    <a:lstStyle/>
                    <a:p>
                      <a:pPr indent="228600" algn="just">
                        <a:lnSpc>
                          <a:spcPct val="150000"/>
                        </a:lnSpc>
                        <a:spcAft>
                          <a:spcPts val="0"/>
                        </a:spcAft>
                      </a:pPr>
                      <a:r>
                        <a:rPr lang="ru-RU" sz="1200">
                          <a:effectLst/>
                        </a:rPr>
                        <a:t>расширение сферы деятельности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36,6%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3183572638"/>
                  </a:ext>
                </a:extLst>
              </a:tr>
              <a:tr h="234330">
                <a:tc>
                  <a:txBody>
                    <a:bodyPr/>
                    <a:lstStyle/>
                    <a:p>
                      <a:pPr indent="228600" algn="just">
                        <a:lnSpc>
                          <a:spcPct val="150000"/>
                        </a:lnSpc>
                        <a:spcAft>
                          <a:spcPts val="0"/>
                        </a:spcAft>
                      </a:pPr>
                      <a:r>
                        <a:rPr lang="ru-RU" sz="1200">
                          <a:effectLst/>
                        </a:rPr>
                        <a:t>повысить авторитет среди коллег и партнеров</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17,4%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1571901879"/>
                  </a:ext>
                </a:extLst>
              </a:tr>
              <a:tr h="330165">
                <a:tc>
                  <a:txBody>
                    <a:bodyPr/>
                    <a:lstStyle/>
                    <a:p>
                      <a:pPr indent="228600" algn="just">
                        <a:lnSpc>
                          <a:spcPct val="150000"/>
                        </a:lnSpc>
                        <a:spcAft>
                          <a:spcPts val="0"/>
                        </a:spcAft>
                      </a:pPr>
                      <a:r>
                        <a:rPr lang="ru-RU" sz="1200">
                          <a:effectLst/>
                        </a:rPr>
                        <a:t>освоить новый вид деятельности в рамках своей компании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13,7%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3044510590"/>
                  </a:ext>
                </a:extLst>
              </a:tr>
              <a:tr h="234330">
                <a:tc>
                  <a:txBody>
                    <a:bodyPr/>
                    <a:lstStyle/>
                    <a:p>
                      <a:pPr indent="228600" algn="just">
                        <a:lnSpc>
                          <a:spcPct val="150000"/>
                        </a:lnSpc>
                        <a:spcAft>
                          <a:spcPts val="0"/>
                        </a:spcAft>
                      </a:pPr>
                      <a:r>
                        <a:rPr lang="ru-RU" sz="1200">
                          <a:effectLst/>
                        </a:rPr>
                        <a:t>открыть собственный бизнес</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12,9%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2907559960"/>
                  </a:ext>
                </a:extLst>
              </a:tr>
              <a:tr h="504221">
                <a:tc>
                  <a:txBody>
                    <a:bodyPr/>
                    <a:lstStyle/>
                    <a:p>
                      <a:pPr indent="228600" algn="just">
                        <a:lnSpc>
                          <a:spcPct val="150000"/>
                        </a:lnSpc>
                        <a:spcAft>
                          <a:spcPts val="0"/>
                        </a:spcAft>
                      </a:pPr>
                      <a:r>
                        <a:rPr lang="ru-RU" sz="1200">
                          <a:effectLst/>
                        </a:rPr>
                        <a:t>получить консультации преподавателей по разработке моего проекта, подготовить проект к реализации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11,9%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3824865270"/>
                  </a:ext>
                </a:extLst>
              </a:tr>
              <a:tr h="234330">
                <a:tc>
                  <a:txBody>
                    <a:bodyPr/>
                    <a:lstStyle/>
                    <a:p>
                      <a:pPr indent="228600" algn="just">
                        <a:lnSpc>
                          <a:spcPct val="150000"/>
                        </a:lnSpc>
                        <a:spcAft>
                          <a:spcPts val="0"/>
                        </a:spcAft>
                      </a:pPr>
                      <a:r>
                        <a:rPr lang="ru-RU" sz="1200">
                          <a:effectLst/>
                        </a:rPr>
                        <a:t>улучшить свое материальное положение</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10,6%</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147651064"/>
                  </a:ext>
                </a:extLst>
              </a:tr>
              <a:tr h="234330">
                <a:tc>
                  <a:txBody>
                    <a:bodyPr/>
                    <a:lstStyle/>
                    <a:p>
                      <a:pPr indent="228600" algn="just">
                        <a:lnSpc>
                          <a:spcPct val="150000"/>
                        </a:lnSpc>
                        <a:spcAft>
                          <a:spcPts val="0"/>
                        </a:spcAft>
                      </a:pPr>
                      <a:r>
                        <a:rPr lang="ru-RU" sz="1200">
                          <a:effectLst/>
                        </a:rPr>
                        <a:t>смена места работы</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10,0%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1137184137"/>
                  </a:ext>
                </a:extLst>
              </a:tr>
              <a:tr h="234330">
                <a:tc>
                  <a:txBody>
                    <a:bodyPr/>
                    <a:lstStyle/>
                    <a:p>
                      <a:pPr indent="228600" algn="just">
                        <a:lnSpc>
                          <a:spcPct val="150000"/>
                        </a:lnSpc>
                        <a:spcAft>
                          <a:spcPts val="0"/>
                        </a:spcAft>
                      </a:pPr>
                      <a:r>
                        <a:rPr lang="ru-RU" sz="1200" dirty="0">
                          <a:effectLst/>
                        </a:rPr>
                        <a:t>перейти на работу в другую компанию</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tc>
                  <a:txBody>
                    <a:bodyPr/>
                    <a:lstStyle/>
                    <a:p>
                      <a:pPr indent="228600" algn="ctr">
                        <a:lnSpc>
                          <a:spcPct val="150000"/>
                        </a:lnSpc>
                        <a:spcAft>
                          <a:spcPts val="0"/>
                        </a:spcAft>
                      </a:pPr>
                      <a:r>
                        <a:rPr lang="ru-RU" sz="1400" dirty="0">
                          <a:effectLst/>
                        </a:rPr>
                        <a:t>3,1%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4585" marR="44585" marT="0" marB="0"/>
                </a:tc>
                <a:extLst>
                  <a:ext uri="{0D108BD9-81ED-4DB2-BD59-A6C34878D82A}">
                    <a16:rowId xmlns:a16="http://schemas.microsoft.com/office/drawing/2014/main" xmlns="" val="745355691"/>
                  </a:ext>
                </a:extLst>
              </a:tr>
            </a:tbl>
          </a:graphicData>
        </a:graphic>
      </p:graphicFrame>
      <p:pic>
        <p:nvPicPr>
          <p:cNvPr id="4" name="Рисунок 1"/>
          <p:cNvPicPr>
            <a:picLocks noChangeAspect="1"/>
          </p:cNvPicPr>
          <p:nvPr/>
        </p:nvPicPr>
        <p:blipFill>
          <a:blip r:embed="rId2" cstate="print"/>
          <a:srcRect/>
          <a:stretch>
            <a:fillRect/>
          </a:stretch>
        </p:blipFill>
        <p:spPr bwMode="auto">
          <a:xfrm>
            <a:off x="10675469" y="225622"/>
            <a:ext cx="1245598" cy="1189140"/>
          </a:xfrm>
          <a:prstGeom prst="rect">
            <a:avLst/>
          </a:prstGeom>
          <a:noFill/>
          <a:ln w="9525">
            <a:noFill/>
            <a:miter lim="800000"/>
            <a:headEnd/>
            <a:tailEnd/>
          </a:ln>
        </p:spPr>
      </p:pic>
    </p:spTree>
    <p:extLst>
      <p:ext uri="{BB962C8B-B14F-4D97-AF65-F5344CB8AC3E}">
        <p14:creationId xmlns:p14="http://schemas.microsoft.com/office/powerpoint/2010/main" xmlns="" val="1190050284"/>
      </p:ext>
    </p:extLst>
  </p:cSld>
  <p:clrMapOvr>
    <a:masterClrMapping/>
  </p:clrMapOvr>
  <p:transition/>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2440</TotalTime>
  <Words>6559</Words>
  <Application>Microsoft Office PowerPoint</Application>
  <PresentationFormat>Произвольный</PresentationFormat>
  <Paragraphs>1304</Paragraphs>
  <Slides>56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56</vt:i4>
      </vt:variant>
    </vt:vector>
  </HeadingPairs>
  <TitlesOfParts>
    <vt:vector size="57" baseType="lpstr">
      <vt:lpstr>1_Тема Office</vt:lpstr>
      <vt:lpstr>«АНАЛИЗА ЭФФЕКТИВНОСТИ РЕАЛИЗАЦИИ ГОСУДАРСТВЕННОГО ПЛАНА ПОДГОТОВКИ УПРАВЛЕНЧЕСКИХ КАДРОВ ДЛЯ ОРГАНИЗАЦИЙ НАРОДНОГО ХОЗЯЙСТВА РОССИЙСКОЙ ФЕДЕРАЦИИ»  Итоговая презентация    Москва 2018</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FRC1</cp:lastModifiedBy>
  <cp:revision>215</cp:revision>
  <dcterms:created xsi:type="dcterms:W3CDTF">2017-10-30T08:11:45Z</dcterms:created>
  <dcterms:modified xsi:type="dcterms:W3CDTF">2021-04-26T07:28:53Z</dcterms:modified>
</cp:coreProperties>
</file>