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sldIdLst>
    <p:sldId id="285" r:id="rId2"/>
    <p:sldId id="291" r:id="rId3"/>
    <p:sldId id="288" r:id="rId4"/>
    <p:sldId id="292" r:id="rId5"/>
  </p:sldIdLst>
  <p:sldSz cx="12192000" cy="6858000"/>
  <p:notesSz cx="6858000" cy="9144000"/>
  <p:embeddedFontLst>
    <p:embeddedFont>
      <p:font typeface="Montserrat" charset="-52"/>
      <p:regular r:id="rId7"/>
      <p:bold r:id="rId8"/>
      <p:italic r:id="rId9"/>
      <p:boldItalic r:id="rId10"/>
    </p:embeddedFon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Montserrat SemiBold" charset="-52"/>
      <p:bold r:id="rId15"/>
      <p:boldItalic r:id="rId16"/>
    </p:embeddedFont>
    <p:embeddedFont>
      <p:font typeface="Calibri Light" pitchFamily="3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64F94"/>
    <a:srgbClr val="F47070"/>
    <a:srgbClr val="E6E6E6"/>
    <a:srgbClr val="D74D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9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69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2981" y="5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9097E-6DE1-4F17-979E-E3D215B0F0AB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2D000-B3F1-4629-ABE7-8B0816D4C1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708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393C-3CA8-4542-BA2A-C7CAB179091F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3149-38E1-4A27-8ACA-74D91BB4B1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0134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722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bg>
      <p:bgPr>
        <a:solidFill>
          <a:srgbClr val="264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83069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19879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раздела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BA93149-38E1-4A27-8ACA-74D91BB4B1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7401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раздела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BA93149-38E1-4A27-8ACA-74D91BB4B1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537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раздела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87918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393C-3CA8-4542-BA2A-C7CAB179091F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3149-38E1-4A27-8ACA-74D91BB4B1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2348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393C-3CA8-4542-BA2A-C7CAB179091F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3149-38E1-4A27-8ACA-74D91BB4B1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2074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393C-3CA8-4542-BA2A-C7CAB179091F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3149-38E1-4A27-8ACA-74D91BB4B1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5228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393C-3CA8-4542-BA2A-C7CAB179091F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3149-38E1-4A27-8ACA-74D91BB4B1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4246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4778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393C-3CA8-4542-BA2A-C7CAB179091F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3149-38E1-4A27-8ACA-74D91BB4B1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8574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393C-3CA8-4542-BA2A-C7CAB179091F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3149-38E1-4A27-8ACA-74D91BB4B1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3413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393C-3CA8-4542-BA2A-C7CAB179091F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3149-38E1-4A27-8ACA-74D91BB4B1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6713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393C-3CA8-4542-BA2A-C7CAB179091F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3149-38E1-4A27-8ACA-74D91BB4B1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188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302414" y="0"/>
            <a:ext cx="5889585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5405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2353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раздела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387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1482496"/>
            <a:ext cx="6172200" cy="38834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632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1482496"/>
            <a:ext cx="6172200" cy="38834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408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Рисунок с подписью">
    <p:bg>
      <p:bgPr>
        <a:solidFill>
          <a:srgbClr val="264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677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961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0393C-3CA8-4542-BA2A-C7CAB179091F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93149-38E1-4A27-8ACA-74D91BB4B1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538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61" r:id="rId3"/>
    <p:sldLayoutId id="2147483662" r:id="rId4"/>
    <p:sldLayoutId id="2147483668" r:id="rId5"/>
    <p:sldLayoutId id="2147483657" r:id="rId6"/>
    <p:sldLayoutId id="2147483670" r:id="rId7"/>
    <p:sldLayoutId id="2147483672" r:id="rId8"/>
    <p:sldLayoutId id="2147483663" r:id="rId9"/>
    <p:sldLayoutId id="2147483665" r:id="rId10"/>
    <p:sldLayoutId id="2147483664" r:id="rId11"/>
    <p:sldLayoutId id="2147483671" r:id="rId12"/>
    <p:sldLayoutId id="2147483674" r:id="rId13"/>
    <p:sldLayoutId id="2147483675" r:id="rId14"/>
    <p:sldLayoutId id="2147483667" r:id="rId15"/>
    <p:sldLayoutId id="2147483652" r:id="rId16"/>
    <p:sldLayoutId id="2147483653" r:id="rId17"/>
    <p:sldLayoutId id="2147483654" r:id="rId18"/>
    <p:sldLayoutId id="2147483655" r:id="rId19"/>
    <p:sldLayoutId id="2147483656" r:id="rId20"/>
    <p:sldLayoutId id="2147483669" r:id="rId21"/>
    <p:sldLayoutId id="2147483658" r:id="rId22"/>
    <p:sldLayoutId id="214748365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ornickel.com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sagrogroup.ru/en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652" y="2669953"/>
            <a:ext cx="5692437" cy="41970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543" y="0"/>
            <a:ext cx="3006457" cy="266093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0" y="0"/>
            <a:ext cx="12200090" cy="6871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22" y="442444"/>
            <a:ext cx="2434527" cy="3022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4165" y="1494450"/>
            <a:ext cx="8246019" cy="104644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Площадь </a:t>
            </a:r>
            <a:r>
              <a:rPr lang="ru-RU" sz="1400" b="1" dirty="0">
                <a:solidFill>
                  <a:srgbClr val="00B0F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территории </a:t>
            </a:r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Численность населения</a:t>
            </a:r>
          </a:p>
          <a:p>
            <a:pPr>
              <a:spcAft>
                <a:spcPts val="1200"/>
              </a:spcAft>
            </a:pPr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Среднедушевой доход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4165" y="978201"/>
            <a:ext cx="8130862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НАЗВАНИЕ РЕГИОНА, СТОЛИЦА</a:t>
            </a:r>
            <a:endParaRPr lang="en-US" sz="2400" b="1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1405" y="2652585"/>
            <a:ext cx="8268778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Структура экономики и основные макроэкономические показатели:</a:t>
            </a:r>
            <a:r>
              <a:rPr lang="ru-RU" sz="1200" dirty="0" smtClean="0">
                <a:solidFill>
                  <a:schemeClr val="bg1"/>
                </a:solidFill>
              </a:rPr>
              <a:t> ВРП и вклад региона в ВВП страны. Ключевые отрасли (5 основных) и их производственные показатели.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4930" y="3764692"/>
            <a:ext cx="7805752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Особенности географического расположения и логистики</a:t>
            </a:r>
            <a:r>
              <a:rPr lang="ru-RU" sz="1200" dirty="0" smtClean="0">
                <a:solidFill>
                  <a:schemeClr val="bg1"/>
                </a:solidFill>
              </a:rPr>
              <a:t>, если таковые являются преимуществом: крупные транспортные </a:t>
            </a:r>
            <a:r>
              <a:rPr lang="ru-RU" sz="1200" dirty="0" err="1" smtClean="0">
                <a:solidFill>
                  <a:schemeClr val="bg1"/>
                </a:solidFill>
              </a:rPr>
              <a:t>хабы</a:t>
            </a:r>
            <a:r>
              <a:rPr lang="ru-RU" sz="1200" dirty="0" smtClean="0">
                <a:solidFill>
                  <a:schemeClr val="bg1"/>
                </a:solidFill>
              </a:rPr>
              <a:t>, наличие международных аэропортов и прямого авиасообщения с интересующими странами, наличие </a:t>
            </a:r>
            <a:r>
              <a:rPr lang="ru-RU" sz="1200" dirty="0" err="1" smtClean="0">
                <a:solidFill>
                  <a:schemeClr val="bg1"/>
                </a:solidFill>
              </a:rPr>
              <a:t>морпортов</a:t>
            </a:r>
            <a:r>
              <a:rPr lang="ru-RU" sz="1200" dirty="0" smtClean="0">
                <a:solidFill>
                  <a:schemeClr val="bg1"/>
                </a:solidFill>
              </a:rPr>
              <a:t> и </a:t>
            </a:r>
            <a:r>
              <a:rPr lang="ru-RU" sz="1200" dirty="0" err="1" smtClean="0">
                <a:solidFill>
                  <a:schemeClr val="bg1"/>
                </a:solidFill>
              </a:rPr>
              <a:t>речпортов</a:t>
            </a:r>
            <a:r>
              <a:rPr lang="ru-RU" sz="1200" dirty="0" smtClean="0">
                <a:solidFill>
                  <a:schemeClr val="bg1"/>
                </a:solidFill>
              </a:rPr>
              <a:t> с выходом к морю с указанием грузооборота, морских путей, ж/</a:t>
            </a:r>
            <a:r>
              <a:rPr lang="ru-RU" sz="1200" dirty="0" err="1" smtClean="0">
                <a:solidFill>
                  <a:schemeClr val="bg1"/>
                </a:solidFill>
              </a:rPr>
              <a:t>д</a:t>
            </a:r>
            <a:r>
              <a:rPr lang="ru-RU" sz="1200" dirty="0" smtClean="0">
                <a:solidFill>
                  <a:schemeClr val="bg1"/>
                </a:solidFill>
              </a:rPr>
              <a:t> магистралей, федеральных трасс либо близость к ним, для центральных и с/</a:t>
            </a:r>
            <a:r>
              <a:rPr lang="ru-RU" sz="1200" dirty="0" err="1" smtClean="0">
                <a:solidFill>
                  <a:schemeClr val="bg1"/>
                </a:solidFill>
              </a:rPr>
              <a:t>з</a:t>
            </a:r>
            <a:r>
              <a:rPr lang="ru-RU" sz="1200" dirty="0" smtClean="0">
                <a:solidFill>
                  <a:schemeClr val="bg1"/>
                </a:solidFill>
              </a:rPr>
              <a:t> регионов – расстояние и время до Москвы и Санкт-Петербурга.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455" y="4893276"/>
            <a:ext cx="7158680" cy="138499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Другие преимущества, на которые регион планирует опираться.</a:t>
            </a:r>
            <a:r>
              <a:rPr lang="ru-RU" sz="1200" dirty="0" smtClean="0">
                <a:solidFill>
                  <a:schemeClr val="bg1"/>
                </a:solidFill>
              </a:rPr>
              <a:t> Например, если регион заинтересован в развитии туризма – основные достопримечательности, природные парки, заповедники, график динамики развития туристической отрасли (в туристах). Если в развитии с/</a:t>
            </a:r>
            <a:r>
              <a:rPr lang="ru-RU" sz="1200" dirty="0" err="1" smtClean="0">
                <a:solidFill>
                  <a:schemeClr val="bg1"/>
                </a:solidFill>
              </a:rPr>
              <a:t>х</a:t>
            </a:r>
            <a:r>
              <a:rPr lang="ru-RU" sz="1200" dirty="0" smtClean="0">
                <a:solidFill>
                  <a:schemeClr val="bg1"/>
                </a:solidFill>
              </a:rPr>
              <a:t> – площадь земель </a:t>
            </a:r>
            <a:r>
              <a:rPr lang="ru-RU" sz="1200" dirty="0" err="1" smtClean="0">
                <a:solidFill>
                  <a:schemeClr val="bg1"/>
                </a:solidFill>
              </a:rPr>
              <a:t>сельхозназначения</a:t>
            </a:r>
            <a:r>
              <a:rPr lang="ru-RU" sz="1200" dirty="0" smtClean="0">
                <a:solidFill>
                  <a:schemeClr val="bg1"/>
                </a:solidFill>
              </a:rPr>
              <a:t>, например, или лидерство в производстве каких-либо </a:t>
            </a:r>
            <a:r>
              <a:rPr lang="ru-RU" sz="1200" dirty="0" err="1" smtClean="0">
                <a:solidFill>
                  <a:schemeClr val="bg1"/>
                </a:solidFill>
              </a:rPr>
              <a:t>сельхозкультур</a:t>
            </a:r>
            <a:r>
              <a:rPr lang="ru-RU" sz="1200" dirty="0" smtClean="0">
                <a:solidFill>
                  <a:schemeClr val="bg1"/>
                </a:solidFill>
              </a:rPr>
              <a:t>. Высокое место (входит в топ 10) в рейтинге субъектов РФ по индексу научно-технологического развития или иных рейтингах. Наличие научно-образовательных центров мирового уровня, R&amp;D центров, технопарков, особых экономических зон и т.д.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9330" y="3196282"/>
            <a:ext cx="8134506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solidFill>
                  <a:schemeClr val="bg1"/>
                </a:solidFill>
              </a:rPr>
              <a:t>Инвестпривлекательность</a:t>
            </a:r>
            <a:r>
              <a:rPr lang="ru-RU" sz="1200" b="1" dirty="0" smtClean="0">
                <a:solidFill>
                  <a:schemeClr val="bg1"/>
                </a:solidFill>
              </a:rPr>
              <a:t> региона.</a:t>
            </a:r>
            <a:r>
              <a:rPr lang="ru-RU" sz="1200" dirty="0" smtClean="0">
                <a:solidFill>
                  <a:schemeClr val="bg1"/>
                </a:solidFill>
              </a:rPr>
              <a:t> Объём инвестиций в основной капитал, объём прямых иностранных инвестиций, место в </a:t>
            </a:r>
            <a:r>
              <a:rPr lang="ru-RU" sz="1200" dirty="0" err="1" smtClean="0">
                <a:solidFill>
                  <a:schemeClr val="bg1"/>
                </a:solidFill>
              </a:rPr>
              <a:t>нацрейтинге</a:t>
            </a:r>
            <a:r>
              <a:rPr lang="ru-RU" sz="1200" dirty="0" smtClean="0">
                <a:solidFill>
                  <a:schemeClr val="bg1"/>
                </a:solidFill>
              </a:rPr>
              <a:t> АСИ (в случае, если данные показатели являются преимуществом).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493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22" y="442444"/>
            <a:ext cx="2434527" cy="3022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4165" y="1005016"/>
            <a:ext cx="8130862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НАЗВАНИЕ РЕГИОНА, СТОЛИЦА</a:t>
            </a:r>
            <a:endParaRPr lang="en-US" sz="2400" b="1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119" y="1864614"/>
            <a:ext cx="8128907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</a:pPr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Текст, который не поместился на предыдущем слайде.</a:t>
            </a:r>
          </a:p>
          <a:p>
            <a:pPr marL="285750" indent="-285750" algn="just">
              <a:spcAft>
                <a:spcPts val="1200"/>
              </a:spcAft>
            </a:pPr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Фото должны соответствовать региону и быть разными на разных слайдах.</a:t>
            </a:r>
          </a:p>
          <a:p>
            <a:pPr marL="285750" indent="-285750" algn="just">
              <a:spcAft>
                <a:spcPts val="1200"/>
              </a:spcAft>
            </a:pPr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На предыдущем слайде можно использовать 1 фото – только карту региона (в нашем примере использовано 2).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062" y="1073162"/>
            <a:ext cx="2256505" cy="19971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878" y="3319726"/>
            <a:ext cx="2276871" cy="20668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4165" y="1491049"/>
            <a:ext cx="8561897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Продолжение предыдущего слайда</a:t>
            </a:r>
          </a:p>
        </p:txBody>
      </p:sp>
    </p:spTree>
    <p:extLst>
      <p:ext uri="{BB962C8B-B14F-4D97-AF65-F5344CB8AC3E}">
        <p14:creationId xmlns="" xmlns:p14="http://schemas.microsoft.com/office/powerpoint/2010/main" val="2801226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98098" y="1133796"/>
            <a:ext cx="8848409" cy="181588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Направление сотрудничества (отрасль). Минимум 5 отраслей.</a:t>
            </a:r>
          </a:p>
          <a:p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Предприятия,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заинтересованные в сотрудничестве и приглашении иностранных менеджеров на стажировки – от 5 до 10 штук по каждому направлению (крупные, средние и/или небольшие предприятия – рассматриваем все сектора). </a:t>
            </a:r>
          </a:p>
          <a:p>
            <a:endParaRPr lang="ru-RU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400" b="1" dirty="0" smtClean="0">
                <a:solidFill>
                  <a:srgbClr val="FF0000"/>
                </a:solidFill>
              </a:rPr>
              <a:t>Пример: </a:t>
            </a:r>
          </a:p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Направление сотрудничества: «Металлургия».</a:t>
            </a:r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22" y="442444"/>
            <a:ext cx="2434527" cy="302294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3056419"/>
              </p:ext>
            </p:extLst>
          </p:nvPr>
        </p:nvGraphicFramePr>
        <p:xfrm>
          <a:off x="893142" y="3104025"/>
          <a:ext cx="10968840" cy="2450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6280">
                  <a:extLst>
                    <a:ext uri="{9D8B030D-6E8A-4147-A177-3AD203B41FA5}">
                      <a16:colId xmlns="" xmlns:a16="http://schemas.microsoft.com/office/drawing/2014/main" val="3691930069"/>
                    </a:ext>
                  </a:extLst>
                </a:gridCol>
                <a:gridCol w="3656280">
                  <a:extLst>
                    <a:ext uri="{9D8B030D-6E8A-4147-A177-3AD203B41FA5}">
                      <a16:colId xmlns="" xmlns:a16="http://schemas.microsoft.com/office/drawing/2014/main" val="882475981"/>
                    </a:ext>
                  </a:extLst>
                </a:gridCol>
                <a:gridCol w="3656280">
                  <a:extLst>
                    <a:ext uri="{9D8B030D-6E8A-4147-A177-3AD203B41FA5}">
                      <a16:colId xmlns="" xmlns:a16="http://schemas.microsoft.com/office/drawing/2014/main" val="4198498211"/>
                    </a:ext>
                  </a:extLst>
                </a:gridCol>
              </a:tblGrid>
              <a:tr h="42177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Предприятие (название, ссылка</a:t>
                      </a:r>
                      <a:r>
                        <a:rPr lang="ru-RU" sz="1400" baseline="0" dirty="0" smtClean="0">
                          <a:latin typeface="Calibri" pitchFamily="34" charset="0"/>
                          <a:cs typeface="Calibri" pitchFamily="34" charset="0"/>
                        </a:rPr>
                        <a:t> на сайт)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264F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Краткая справка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264F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Потребность</a:t>
                      </a:r>
                      <a:r>
                        <a:rPr lang="ru-RU" sz="1400" baseline="0" dirty="0" smtClean="0">
                          <a:latin typeface="Calibri" pitchFamily="34" charset="0"/>
                          <a:cs typeface="Calibri" pitchFamily="34" charset="0"/>
                        </a:rPr>
                        <a:t> (кого и зачем приглашают)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264F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4279042"/>
                  </a:ext>
                </a:extLst>
              </a:tr>
              <a:tr h="4695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264F94"/>
                          </a:solidFill>
                          <a:latin typeface="Montserrat SemiBold" panose="00000700000000000000" pitchFamily="2" charset="-52"/>
                        </a:rPr>
                        <a:t>~</a:t>
                      </a:r>
                      <a:endParaRPr lang="ru-RU" sz="1100" dirty="0" smtClean="0">
                        <a:solidFill>
                          <a:srgbClr val="264F94"/>
                        </a:solidFill>
                        <a:latin typeface="Montserrat SemiBold" panose="00000700000000000000" pitchFamily="2" charset="-52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ПРИМЕР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264F94"/>
                          </a:solidFill>
                          <a:latin typeface="Montserrat SemiBold" panose="00000700000000000000" pitchFamily="2" charset="-52"/>
                        </a:rPr>
                        <a:t>~</a:t>
                      </a:r>
                      <a:endParaRPr lang="ru-RU" sz="1100" dirty="0" smtClean="0">
                        <a:solidFill>
                          <a:srgbClr val="264F94"/>
                        </a:solidFill>
                        <a:latin typeface="Montserrat SemiBold" panose="00000700000000000000" pitchFamily="2" charset="-52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84671213"/>
                  </a:ext>
                </a:extLst>
              </a:tr>
              <a:tr h="459319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ПАО «ГМК «Норильский никель»</a:t>
                      </a:r>
                    </a:p>
                    <a:p>
                      <a:pPr algn="ctr"/>
                      <a:r>
                        <a:rPr lang="ru-RU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https://nornickel.com/</a:t>
                      </a:r>
                      <a:endParaRPr lang="ru-RU" sz="1200" dirty="0" smtClean="0">
                        <a:solidFill>
                          <a:srgbClr val="264F94"/>
                        </a:solidFill>
                        <a:latin typeface="Montserrat SemiBold" panose="00000700000000000000" pitchFamily="2" charset="-52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rgbClr val="264F94"/>
                        </a:solidFill>
                        <a:latin typeface="Montserrat SemiBold" panose="00000700000000000000" pitchFamily="2" charset="-52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Крупнейший в мире производитель палладия, один из крупнейших производителей никеля, платины и меди.</a:t>
                      </a:r>
                      <a:endParaRPr lang="ru-RU" sz="1200" dirty="0" smtClean="0">
                        <a:solidFill>
                          <a:srgbClr val="264F94"/>
                        </a:solidFill>
                        <a:latin typeface="Montserrat SemiBold" panose="00000700000000000000" pitchFamily="2" charset="-52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Соинвестор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проект разработки горнорудного месторождения в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Эн-ской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области</a:t>
                      </a:r>
                      <a:endParaRPr lang="ru-RU" sz="1200" dirty="0" smtClean="0">
                        <a:solidFill>
                          <a:srgbClr val="264F94"/>
                        </a:solidFill>
                        <a:latin typeface="Montserrat SemiBold" panose="00000700000000000000" pitchFamily="2" charset="-5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264F94"/>
                        </a:solidFill>
                        <a:latin typeface="Montserrat SemiBold" panose="00000700000000000000" pitchFamily="2" charset="-52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57211239"/>
                  </a:ext>
                </a:extLst>
              </a:tr>
              <a:tr h="4593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Предприятие 2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264F94"/>
                          </a:solidFill>
                          <a:latin typeface="Montserrat SemiBold" panose="00000700000000000000" pitchFamily="2" charset="-52"/>
                        </a:rPr>
                        <a:t>~</a:t>
                      </a:r>
                      <a:endParaRPr lang="ru-RU" sz="1100" dirty="0" smtClean="0">
                        <a:solidFill>
                          <a:srgbClr val="264F94"/>
                        </a:solidFill>
                        <a:latin typeface="Montserrat SemiBold" panose="00000700000000000000" pitchFamily="2" charset="-5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rgbClr val="264F94"/>
                        </a:solidFill>
                        <a:latin typeface="Montserrat SemiBold" panose="00000700000000000000" pitchFamily="2" charset="-52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rgbClr val="264F94"/>
                        </a:solidFill>
                        <a:latin typeface="Montserrat SemiBold" panose="00000700000000000000" pitchFamily="2" charset="-52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5170352"/>
                  </a:ext>
                </a:extLst>
              </a:tr>
              <a:tr h="4593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Предприятие 3 и т.д.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264F94"/>
                          </a:solidFill>
                          <a:latin typeface="Montserrat SemiBold" panose="00000700000000000000" pitchFamily="2" charset="-52"/>
                        </a:rPr>
                        <a:t>~</a:t>
                      </a:r>
                      <a:endParaRPr lang="ru-RU" sz="1100" dirty="0" smtClean="0">
                        <a:solidFill>
                          <a:srgbClr val="264F94"/>
                        </a:solidFill>
                        <a:latin typeface="Montserrat SemiBold" panose="00000700000000000000" pitchFamily="2" charset="-5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rgbClr val="264F94"/>
                        </a:solidFill>
                        <a:latin typeface="Montserrat SemiBold" panose="00000700000000000000" pitchFamily="2" charset="-52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264F94"/>
                          </a:solidFill>
                          <a:latin typeface="Montserrat SemiBold" panose="00000700000000000000" pitchFamily="2" charset="-52"/>
                        </a:rPr>
                        <a:t>~</a:t>
                      </a:r>
                      <a:endParaRPr lang="ru-RU" sz="1100" dirty="0" smtClean="0">
                        <a:solidFill>
                          <a:srgbClr val="264F94"/>
                        </a:solidFill>
                        <a:latin typeface="Montserrat SemiBold" panose="00000700000000000000" pitchFamily="2" charset="-5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rgbClr val="264F94"/>
                        </a:solidFill>
                        <a:latin typeface="Montserrat SemiBold" panose="00000700000000000000" pitchFamily="2" charset="-52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9369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2452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98098" y="1133796"/>
            <a:ext cx="8848409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Пример: </a:t>
            </a:r>
          </a:p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Направление сотрудничества: «Сельское хозяйство».</a:t>
            </a:r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22" y="442444"/>
            <a:ext cx="2434527" cy="302294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3056419"/>
              </p:ext>
            </p:extLst>
          </p:nvPr>
        </p:nvGraphicFramePr>
        <p:xfrm>
          <a:off x="893143" y="2024869"/>
          <a:ext cx="10968840" cy="2998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6280">
                  <a:extLst>
                    <a:ext uri="{9D8B030D-6E8A-4147-A177-3AD203B41FA5}">
                      <a16:colId xmlns="" xmlns:a16="http://schemas.microsoft.com/office/drawing/2014/main" val="3691930069"/>
                    </a:ext>
                  </a:extLst>
                </a:gridCol>
                <a:gridCol w="3656280">
                  <a:extLst>
                    <a:ext uri="{9D8B030D-6E8A-4147-A177-3AD203B41FA5}">
                      <a16:colId xmlns="" xmlns:a16="http://schemas.microsoft.com/office/drawing/2014/main" val="882475981"/>
                    </a:ext>
                  </a:extLst>
                </a:gridCol>
                <a:gridCol w="3656280">
                  <a:extLst>
                    <a:ext uri="{9D8B030D-6E8A-4147-A177-3AD203B41FA5}">
                      <a16:colId xmlns="" xmlns:a16="http://schemas.microsoft.com/office/drawing/2014/main" val="4198498211"/>
                    </a:ext>
                  </a:extLst>
                </a:gridCol>
              </a:tblGrid>
              <a:tr h="42177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Предприятие (название, ссылка</a:t>
                      </a:r>
                      <a:r>
                        <a:rPr lang="ru-RU" sz="1400" baseline="0" dirty="0" smtClean="0">
                          <a:latin typeface="Calibri" pitchFamily="34" charset="0"/>
                          <a:cs typeface="Calibri" pitchFamily="34" charset="0"/>
                        </a:rPr>
                        <a:t> на сайт)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264F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Краткая справка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264F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Потребность</a:t>
                      </a:r>
                      <a:r>
                        <a:rPr lang="ru-RU" sz="1400" baseline="0" dirty="0" smtClean="0">
                          <a:latin typeface="Calibri" pitchFamily="34" charset="0"/>
                          <a:cs typeface="Calibri" pitchFamily="34" charset="0"/>
                        </a:rPr>
                        <a:t> (кого и зачем приглашают)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264F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4279042"/>
                  </a:ext>
                </a:extLst>
              </a:tr>
              <a:tr h="4695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264F94"/>
                          </a:solidFill>
                          <a:latin typeface="Montserrat SemiBold" panose="00000700000000000000" pitchFamily="2" charset="-52"/>
                        </a:rPr>
                        <a:t>~</a:t>
                      </a:r>
                      <a:endParaRPr lang="ru-RU" sz="1100" dirty="0" smtClean="0">
                        <a:solidFill>
                          <a:srgbClr val="264F94"/>
                        </a:solidFill>
                        <a:latin typeface="Montserrat SemiBold" panose="00000700000000000000" pitchFamily="2" charset="-52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ПРИМЕР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264F94"/>
                          </a:solidFill>
                          <a:latin typeface="Montserrat SemiBold" panose="00000700000000000000" pitchFamily="2" charset="-52"/>
                        </a:rPr>
                        <a:t>~</a:t>
                      </a:r>
                      <a:endParaRPr lang="ru-RU" sz="1100" dirty="0" smtClean="0">
                        <a:solidFill>
                          <a:srgbClr val="264F94"/>
                        </a:solidFill>
                        <a:latin typeface="Montserrat SemiBold" panose="00000700000000000000" pitchFamily="2" charset="-52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84671213"/>
                  </a:ext>
                </a:extLst>
              </a:tr>
              <a:tr h="459319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ГК «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Русагро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algn="ctr"/>
                      <a:r>
                        <a:rPr lang="en-US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https://www.rusagrogroup.ru/en/</a:t>
                      </a:r>
                      <a:r>
                        <a:rPr lang="ru-RU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dirty="0" smtClean="0">
                        <a:solidFill>
                          <a:srgbClr val="264F94"/>
                        </a:solidFill>
                        <a:latin typeface="Montserrat SemiBold" panose="00000700000000000000" pitchFamily="2" charset="-52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Крупнейший вертикальный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агрохолдинг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России. Занимает лидирующие позиции в производстве сахара, свиноводстве, растениеводстве и масложировом бизнесе. Земельный банк 637 тыс. га. Акции Компании торгуются на Лондонской и Московской биржах.</a:t>
                      </a:r>
                      <a:endParaRPr lang="ru-RU" sz="1200" dirty="0" smtClean="0">
                        <a:solidFill>
                          <a:srgbClr val="264F94"/>
                        </a:solidFill>
                        <a:latin typeface="Montserrat SemiBold" panose="00000700000000000000" pitchFamily="2" charset="-52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Соинвестор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создание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предприятия по переработке сахарной свёклы в Воронежской области</a:t>
                      </a:r>
                      <a:endParaRPr lang="ru-RU" sz="1200" dirty="0" smtClean="0">
                        <a:solidFill>
                          <a:srgbClr val="264F94"/>
                        </a:solidFill>
                        <a:latin typeface="Montserrat SemiBold" panose="00000700000000000000" pitchFamily="2" charset="-5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264F94"/>
                        </a:solidFill>
                        <a:latin typeface="Montserrat SemiBold" panose="00000700000000000000" pitchFamily="2" charset="-52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57211239"/>
                  </a:ext>
                </a:extLst>
              </a:tr>
              <a:tr h="4593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ООО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«Ромашки и лютики»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Производство экологически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чистого сена и сухих кормов мощностью 500 тыс. тонн в год </a:t>
                      </a:r>
                      <a:endParaRPr lang="ru-RU" sz="1100" dirty="0" smtClean="0">
                        <a:solidFill>
                          <a:srgbClr val="264F94"/>
                        </a:solidFill>
                        <a:latin typeface="Montserrat SemiBold" panose="00000700000000000000" pitchFamily="2" charset="-52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Партнёр для реализации продукции на рынке Ближнего Востока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5170352"/>
                  </a:ext>
                </a:extLst>
              </a:tr>
              <a:tr h="4593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Предприятие 3 и т.д.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264F94"/>
                          </a:solidFill>
                          <a:latin typeface="Montserrat SemiBold" panose="00000700000000000000" pitchFamily="2" charset="-52"/>
                        </a:rPr>
                        <a:t>~</a:t>
                      </a:r>
                      <a:endParaRPr lang="ru-RU" sz="1100" dirty="0" smtClean="0">
                        <a:solidFill>
                          <a:srgbClr val="264F94"/>
                        </a:solidFill>
                        <a:latin typeface="Montserrat SemiBold" panose="00000700000000000000" pitchFamily="2" charset="-5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rgbClr val="264F94"/>
                        </a:solidFill>
                        <a:latin typeface="Montserrat SemiBold" panose="00000700000000000000" pitchFamily="2" charset="-52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264F94"/>
                          </a:solidFill>
                          <a:latin typeface="Montserrat SemiBold" panose="00000700000000000000" pitchFamily="2" charset="-52"/>
                        </a:rPr>
                        <a:t>~</a:t>
                      </a:r>
                      <a:endParaRPr lang="ru-RU" sz="1100" dirty="0" smtClean="0">
                        <a:solidFill>
                          <a:srgbClr val="264F94"/>
                        </a:solidFill>
                        <a:latin typeface="Montserrat SemiBold" panose="00000700000000000000" pitchFamily="2" charset="-5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rgbClr val="264F94"/>
                        </a:solidFill>
                        <a:latin typeface="Montserrat SemiBold" panose="00000700000000000000" pitchFamily="2" charset="-52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9369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2452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496</Words>
  <Application>Microsoft Office PowerPoint</Application>
  <PresentationFormat>Произвольный</PresentationFormat>
  <Paragraphs>52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Montserrat</vt:lpstr>
      <vt:lpstr>Calibri</vt:lpstr>
      <vt:lpstr>Montserrat SemiBold</vt:lpstr>
      <vt:lpstr>Calibri Light</vt:lpstr>
      <vt:lpstr>Тема Office</vt:lpstr>
      <vt:lpstr>Слайд 1</vt:lpstr>
      <vt:lpstr>Слайд 2</vt:lpstr>
      <vt:lpstr>Слайд 3</vt:lpstr>
      <vt:lpstr>Слайд 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LEE</dc:creator>
  <cp:lastModifiedBy>1</cp:lastModifiedBy>
  <cp:revision>211</cp:revision>
  <dcterms:created xsi:type="dcterms:W3CDTF">2022-09-19T10:28:43Z</dcterms:created>
  <dcterms:modified xsi:type="dcterms:W3CDTF">2023-02-27T14:58:55Z</dcterms:modified>
</cp:coreProperties>
</file>