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84" r:id="rId3"/>
    <p:sldId id="273" r:id="rId4"/>
    <p:sldId id="282" r:id="rId5"/>
    <p:sldId id="283" r:id="rId6"/>
    <p:sldId id="274" r:id="rId7"/>
    <p:sldId id="270" r:id="rId8"/>
  </p:sldIdLst>
  <p:sldSz cx="9144000" cy="5143500" type="screen16x9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1DB82-B7D3-994F-B3D0-90B4E6F35927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379D8-FF88-4C44-AB09-A70E18DA21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38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2379D8-FF88-4C44-AB09-A70E18DA21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615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379D8-FF88-4C44-AB09-A70E18DA21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00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997E-164E-A04F-AF48-9A609E2AFAD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ACF1-1262-254F-8B4A-FC36B5438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788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997E-164E-A04F-AF48-9A609E2AFAD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ACF1-1262-254F-8B4A-FC36B5438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699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997E-164E-A04F-AF48-9A609E2AFAD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ACF1-1262-254F-8B4A-FC36B5438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460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997E-164E-A04F-AF48-9A609E2AFAD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ACF1-1262-254F-8B4A-FC36B5438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94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997E-164E-A04F-AF48-9A609E2AFAD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ACF1-1262-254F-8B4A-FC36B5438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445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997E-164E-A04F-AF48-9A609E2AFAD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ACF1-1262-254F-8B4A-FC36B5438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339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997E-164E-A04F-AF48-9A609E2AFAD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ACF1-1262-254F-8B4A-FC36B5438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432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997E-164E-A04F-AF48-9A609E2AFAD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ACF1-1262-254F-8B4A-FC36B5438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757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997E-164E-A04F-AF48-9A609E2AFAD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ACF1-1262-254F-8B4A-FC36B5438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931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997E-164E-A04F-AF48-9A609E2AFAD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ACF1-1262-254F-8B4A-FC36B5438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467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E997E-164E-A04F-AF48-9A609E2AFAD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3ACF1-1262-254F-8B4A-FC36B5438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619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E997E-164E-A04F-AF48-9A609E2AFAD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3ACF1-1262-254F-8B4A-FC36B5438F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29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unistroyrf?_ga=2.214843539.584014735.1531415601-1680308349.1450717574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://unistroyrf.ru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acebook.com/lenarikus" TargetMode="External"/><Relationship Id="rId5" Type="http://schemas.openxmlformats.org/officeDocument/2006/relationships/hyperlink" Target="mailto:LR.HALIKOV@UNISTROYRF.RU" TargetMode="External"/><Relationship Id="rId4" Type="http://schemas.openxmlformats.org/officeDocument/2006/relationships/hyperlink" Target="http://vk.com/unistroyr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9227" cy="5143500"/>
          </a:xfrm>
          <a:prstGeom prst="rect">
            <a:avLst/>
          </a:prstGeom>
        </p:spPr>
      </p:pic>
      <p:pic>
        <p:nvPicPr>
          <p:cNvPr id="10" name="Изображение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1228" y="155470"/>
            <a:ext cx="690371" cy="690371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39" y="1032386"/>
            <a:ext cx="1071560" cy="514349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A63F289-6455-4264-B652-40ADC0E7913D}"/>
              </a:ext>
            </a:extLst>
          </p:cNvPr>
          <p:cNvSpPr/>
          <p:nvPr/>
        </p:nvSpPr>
        <p:spPr>
          <a:xfrm>
            <a:off x="0" y="1546735"/>
            <a:ext cx="5493544" cy="1657350"/>
          </a:xfrm>
          <a:prstGeom prst="rect">
            <a:avLst/>
          </a:prstGeom>
          <a:solidFill>
            <a:srgbClr val="5CA85E">
              <a:alpha val="8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Опыт стажировки в Германии</a:t>
            </a:r>
          </a:p>
          <a:p>
            <a:r>
              <a:rPr lang="ru-RU" sz="3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в Академии Экспорта </a:t>
            </a:r>
            <a:endParaRPr lang="en-US" sz="32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32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Баден-Вюртемберг (EABW)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56EC1D8-3604-427F-A748-78AF18C12584}"/>
              </a:ext>
            </a:extLst>
          </p:cNvPr>
          <p:cNvSpPr/>
          <p:nvPr/>
        </p:nvSpPr>
        <p:spPr>
          <a:xfrm>
            <a:off x="0" y="3971925"/>
            <a:ext cx="2201896" cy="1171574"/>
          </a:xfrm>
          <a:prstGeom prst="rect">
            <a:avLst/>
          </a:prstGeom>
          <a:solidFill>
            <a:srgbClr val="5CA85E">
              <a:alpha val="8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Халиков Ленар</a:t>
            </a:r>
          </a:p>
          <a:p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Россия, Казань</a:t>
            </a:r>
          </a:p>
          <a:p>
            <a:r>
              <a:rPr lang="de-DE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	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    </a:t>
            </a:r>
            <a:r>
              <a:rPr lang="de-DE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11.09.2018-</a:t>
            </a:r>
          </a:p>
          <a:p>
            <a:r>
              <a:rPr lang="de-DE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	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     06.10.2018</a:t>
            </a:r>
          </a:p>
        </p:txBody>
      </p:sp>
    </p:spTree>
    <p:extLst>
      <p:ext uri="{BB962C8B-B14F-4D97-AF65-F5344CB8AC3E}">
        <p14:creationId xmlns:p14="http://schemas.microsoft.com/office/powerpoint/2010/main" val="3481910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0" y="471121"/>
            <a:ext cx="5146121" cy="1008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77320" y="60133"/>
            <a:ext cx="14153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О компании</a:t>
            </a: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1228" y="155470"/>
            <a:ext cx="690371" cy="690371"/>
          </a:xfrm>
          <a:prstGeom prst="rect">
            <a:avLst/>
          </a:prstGeo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id="{25E03B61-0D45-4108-B41B-11868928412A}"/>
              </a:ext>
            </a:extLst>
          </p:cNvPr>
          <p:cNvSpPr txBox="1"/>
          <p:nvPr/>
        </p:nvSpPr>
        <p:spPr>
          <a:xfrm>
            <a:off x="4978031" y="1676245"/>
            <a:ext cx="295233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spcBef>
                <a:spcPts val="400"/>
              </a:spcBef>
              <a:defRPr sz="1200" spc="-7">
                <a:latin typeface="Verdana"/>
                <a:ea typeface="Verdana"/>
                <a:cs typeface="Verdana"/>
                <a:sym typeface="Verdana"/>
              </a:defRPr>
            </a:pPr>
            <a:r>
              <a:rPr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География</a:t>
            </a:r>
            <a: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: </a:t>
            </a:r>
            <a:b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Казань</a:t>
            </a:r>
            <a: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Уфа</a:t>
            </a:r>
            <a: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,</a:t>
            </a:r>
            <a:b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Тольятти</a:t>
            </a:r>
            <a: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Санкт-Петербург</a:t>
            </a:r>
            <a:endParaRPr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Текст 6">
            <a:extLst>
              <a:ext uri="{FF2B5EF4-FFF2-40B4-BE49-F238E27FC236}">
                <a16:creationId xmlns:a16="http://schemas.microsoft.com/office/drawing/2014/main" id="{CCD2A5CD-BA8D-4BB0-93B8-D19925B74864}"/>
              </a:ext>
            </a:extLst>
          </p:cNvPr>
          <p:cNvSpPr txBox="1"/>
          <p:nvPr/>
        </p:nvSpPr>
        <p:spPr>
          <a:xfrm>
            <a:off x="672684" y="1676245"/>
            <a:ext cx="206390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400"/>
              </a:spcBef>
              <a:defRPr sz="1200" spc="-7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algn="ctr"/>
            <a:r>
              <a:rPr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Компания</a:t>
            </a:r>
            <a: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Унистрой</a:t>
            </a:r>
            <a: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основана</a:t>
            </a:r>
            <a: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 в 1996</a:t>
            </a:r>
          </a:p>
        </p:txBody>
      </p:sp>
      <p:pic>
        <p:nvPicPr>
          <p:cNvPr id="11" name="Изображение" descr="Изображение">
            <a:extLst>
              <a:ext uri="{FF2B5EF4-FFF2-40B4-BE49-F238E27FC236}">
                <a16:creationId xmlns:a16="http://schemas.microsoft.com/office/drawing/2014/main" id="{2AF8D9A5-92DA-44DA-BF10-63144F0175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990322" y="860542"/>
            <a:ext cx="927748" cy="8157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Изображение" descr="Изображение">
            <a:extLst>
              <a:ext uri="{FF2B5EF4-FFF2-40B4-BE49-F238E27FC236}">
                <a16:creationId xmlns:a16="http://schemas.microsoft.com/office/drawing/2014/main" id="{ADD4F040-53B2-47B0-947F-229393D46A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47700" y="835761"/>
            <a:ext cx="684075" cy="733727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Текст 6">
            <a:extLst>
              <a:ext uri="{FF2B5EF4-FFF2-40B4-BE49-F238E27FC236}">
                <a16:creationId xmlns:a16="http://schemas.microsoft.com/office/drawing/2014/main" id="{04730FB0-E741-43FA-A058-18054AE4C27B}"/>
              </a:ext>
            </a:extLst>
          </p:cNvPr>
          <p:cNvSpPr txBox="1"/>
          <p:nvPr/>
        </p:nvSpPr>
        <p:spPr>
          <a:xfrm>
            <a:off x="4209732" y="5371426"/>
            <a:ext cx="23503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400"/>
              </a:spcBef>
              <a:defRPr sz="1200" spc="-7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rPr sz="1400">
                <a:latin typeface="Segoe UI Light" panose="020B0502040204020203" pitchFamily="34" charset="0"/>
                <a:cs typeface="Segoe UI Light" panose="020B0502040204020203" pitchFamily="34" charset="0"/>
              </a:rPr>
              <a:t>9 детсадов на 1860 мест</a:t>
            </a:r>
          </a:p>
        </p:txBody>
      </p:sp>
      <p:pic>
        <p:nvPicPr>
          <p:cNvPr id="15" name="Изображение" descr="Изображение">
            <a:extLst>
              <a:ext uri="{FF2B5EF4-FFF2-40B4-BE49-F238E27FC236}">
                <a16:creationId xmlns:a16="http://schemas.microsoft.com/office/drawing/2014/main" id="{7DA7F6D2-6E5C-46C7-8934-0B927AEB52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959639" y="3023789"/>
            <a:ext cx="1200914" cy="774293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Текст 6">
            <a:extLst>
              <a:ext uri="{FF2B5EF4-FFF2-40B4-BE49-F238E27FC236}">
                <a16:creationId xmlns:a16="http://schemas.microsoft.com/office/drawing/2014/main" id="{6FE33A7F-69E2-4261-966A-DA4056480D64}"/>
              </a:ext>
            </a:extLst>
          </p:cNvPr>
          <p:cNvSpPr txBox="1"/>
          <p:nvPr/>
        </p:nvSpPr>
        <p:spPr>
          <a:xfrm>
            <a:off x="86328" y="3798082"/>
            <a:ext cx="3236612" cy="974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400"/>
              </a:spcBef>
              <a:defRPr sz="1200" spc="-7">
                <a:latin typeface="Verdana"/>
                <a:ea typeface="Verdana"/>
                <a:cs typeface="Verdana"/>
                <a:sym typeface="Verdana"/>
              </a:defRPr>
            </a:pPr>
            <a: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ТОП-25 </a:t>
            </a:r>
            <a:endParaRPr lang="ru-RU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>
              <a:spcBef>
                <a:spcPts val="400"/>
              </a:spcBef>
              <a:defRPr sz="1200" spc="-7">
                <a:latin typeface="Verdana"/>
                <a:ea typeface="Verdana"/>
                <a:cs typeface="Verdana"/>
                <a:sym typeface="Verdana"/>
              </a:defRPr>
            </a:pPr>
            <a:r>
              <a:rPr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по</a:t>
            </a:r>
            <a: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вводу</a:t>
            </a:r>
            <a: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жилья</a:t>
            </a:r>
            <a: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b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за</a:t>
            </a:r>
            <a:r>
              <a:rPr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 2018 г.</a:t>
            </a:r>
          </a:p>
        </p:txBody>
      </p:sp>
      <p:pic>
        <p:nvPicPr>
          <p:cNvPr id="18" name="Изображение" descr="Изображение">
            <a:extLst>
              <a:ext uri="{FF2B5EF4-FFF2-40B4-BE49-F238E27FC236}">
                <a16:creationId xmlns:a16="http://schemas.microsoft.com/office/drawing/2014/main" id="{09207843-97C7-4DC9-B6BC-F1F0A7C578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389682" y="2943309"/>
            <a:ext cx="800112" cy="737604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Текст 6">
            <a:extLst>
              <a:ext uri="{FF2B5EF4-FFF2-40B4-BE49-F238E27FC236}">
                <a16:creationId xmlns:a16="http://schemas.microsoft.com/office/drawing/2014/main" id="{F811908B-EB93-430B-B612-B7A7387D84D2}"/>
              </a:ext>
            </a:extLst>
          </p:cNvPr>
          <p:cNvSpPr txBox="1"/>
          <p:nvPr/>
        </p:nvSpPr>
        <p:spPr>
          <a:xfrm>
            <a:off x="5528146" y="3951970"/>
            <a:ext cx="2063900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ts val="400"/>
              </a:spcBef>
              <a:defRPr sz="1200" spc="-7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algn="ctr"/>
            <a:r>
              <a:rPr lang="en-US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33000 </a:t>
            </a:r>
            <a:endParaRPr lang="ru-RU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клиентов</a:t>
            </a:r>
            <a:endParaRPr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322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7321" y="845841"/>
            <a:ext cx="2320640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Результаты в Германии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285750" lvl="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Изучены технологии и опыт в озеленении крыш в Европе и России</a:t>
            </a:r>
          </a:p>
          <a:p>
            <a:pPr marL="285750" lvl="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Контакт для дальнейшего сотрудничества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7320" y="60133"/>
            <a:ext cx="4992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Озеленение крыш: </a:t>
            </a:r>
            <a:r>
              <a:rPr lang="en-US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Zinco</a:t>
            </a:r>
            <a:r>
              <a:rPr lang="en-US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GmbH &amp; Co</a:t>
            </a:r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ru-RU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Kaufering</a:t>
            </a:r>
            <a:endParaRPr lang="ru-RU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1228" y="155470"/>
            <a:ext cx="690371" cy="690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646178" y="845840"/>
            <a:ext cx="32586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Результаты в России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285750" lvl="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Встреча в офисе </a:t>
            </a:r>
            <a:r>
              <a:rPr lang="ru-RU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Унистрой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Просчитывается проект озеленения крыши одного объекта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Просчитывается проект замены покрытия на парковке на решение </a:t>
            </a:r>
            <a:r>
              <a:rPr lang="ru-RU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Zinco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41246" y="845840"/>
            <a:ext cx="31027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Планы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285750" lvl="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Посещение реализованных проектов </a:t>
            </a:r>
            <a:r>
              <a:rPr lang="ru-RU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Zinco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 в России ТОП-менеджментом </a:t>
            </a:r>
            <a:r>
              <a:rPr lang="ru-RU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Унистрой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При наличии экономической эффективности </a:t>
            </a:r>
            <a:r>
              <a:rPr lang="mr-IN" dirty="0">
                <a:latin typeface="Segoe UI Light" panose="020B0502040204020203" pitchFamily="34" charset="0"/>
              </a:rPr>
              <a:t>–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 применить решения </a:t>
            </a:r>
            <a:r>
              <a:rPr lang="ru-RU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Zinco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FFC07F5F-C987-430F-B63D-0F8B761705F2}"/>
              </a:ext>
            </a:extLst>
          </p:cNvPr>
          <p:cNvCxnSpPr/>
          <p:nvPr/>
        </p:nvCxnSpPr>
        <p:spPr>
          <a:xfrm>
            <a:off x="0" y="471121"/>
            <a:ext cx="5146121" cy="1008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DAC046E-1A91-4B57-BB36-39D6CC8C3283}"/>
              </a:ext>
            </a:extLst>
          </p:cNvPr>
          <p:cNvSpPr/>
          <p:nvPr/>
        </p:nvSpPr>
        <p:spPr>
          <a:xfrm>
            <a:off x="0" y="3894611"/>
            <a:ext cx="4945769" cy="1248888"/>
          </a:xfrm>
          <a:prstGeom prst="rect">
            <a:avLst/>
          </a:prstGeom>
          <a:solidFill>
            <a:srgbClr val="5CA85E">
              <a:alpha val="8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Потенциал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Увеличение гарантийного срока эксплуатации объектов</a:t>
            </a:r>
          </a:p>
          <a:p>
            <a:pPr marL="285750" indent="-285750">
              <a:buFont typeface="Arial"/>
              <a:buChar char="•"/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Улучшение энергоэффективности объектов</a:t>
            </a:r>
          </a:p>
          <a:p>
            <a:pPr marL="285750" indent="-285750">
              <a:buFont typeface="Arial"/>
              <a:buChar char="•"/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Сокращение затрат на обслуживание озеленения </a:t>
            </a:r>
          </a:p>
        </p:txBody>
      </p:sp>
    </p:spTree>
    <p:extLst>
      <p:ext uri="{BB962C8B-B14F-4D97-AF65-F5344CB8AC3E}">
        <p14:creationId xmlns:p14="http://schemas.microsoft.com/office/powerpoint/2010/main" val="1700708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7320" y="845841"/>
            <a:ext cx="2491245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Результаты в Германии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285750" lvl="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Изучены технологии, методы и опыт в вопросах очистки и подготовки воды</a:t>
            </a:r>
          </a:p>
          <a:p>
            <a:pPr marL="285750" lvl="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Контакт для дальнейшего сотрудничества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7320" y="60133"/>
            <a:ext cx="3634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Водоподготовка: </a:t>
            </a:r>
            <a:r>
              <a:rPr lang="en-US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Judo</a:t>
            </a:r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Winnenden</a:t>
            </a:r>
            <a:endParaRPr lang="ru-RU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1228" y="155470"/>
            <a:ext cx="690371" cy="690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646178" y="845840"/>
            <a:ext cx="32586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Результаты в России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Готовится отправка воды для анализа и выработки предложений по водоподготовке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41246" y="845840"/>
            <a:ext cx="31027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Планы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285750" lvl="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Двусторонние встречи в </a:t>
            </a:r>
            <a:r>
              <a:rPr lang="ru-RU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Унистрой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 и </a:t>
            </a:r>
            <a:r>
              <a:rPr lang="ru-RU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Judo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 для обмена опытом и обсуждения сотрудничества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При наличии экономической эффективности </a:t>
            </a:r>
            <a:r>
              <a:rPr lang="mr-IN" dirty="0">
                <a:latin typeface="Segoe UI Light" panose="020B0502040204020203" pitchFamily="34" charset="0"/>
              </a:rPr>
              <a:t>–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 применить решения </a:t>
            </a:r>
            <a:r>
              <a:rPr lang="ru-RU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Judo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B3237756-C897-499E-B6BF-E5A1C75423FE}"/>
              </a:ext>
            </a:extLst>
          </p:cNvPr>
          <p:cNvCxnSpPr/>
          <p:nvPr/>
        </p:nvCxnSpPr>
        <p:spPr>
          <a:xfrm>
            <a:off x="0" y="471121"/>
            <a:ext cx="5146121" cy="1008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7D4B61C-EC15-4F87-941D-C785C135AFB4}"/>
              </a:ext>
            </a:extLst>
          </p:cNvPr>
          <p:cNvSpPr/>
          <p:nvPr/>
        </p:nvSpPr>
        <p:spPr>
          <a:xfrm>
            <a:off x="0" y="3909764"/>
            <a:ext cx="5633238" cy="1233735"/>
          </a:xfrm>
          <a:prstGeom prst="rect">
            <a:avLst/>
          </a:prstGeom>
          <a:solidFill>
            <a:srgbClr val="5CA85E">
              <a:alpha val="8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Потенциал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Улучшение потребительских свойств воды </a:t>
            </a:r>
            <a:r>
              <a:rPr lang="mr-IN" sz="1600" dirty="0">
                <a:latin typeface="Segoe UI Light" panose="020B0502040204020203" pitchFamily="34" charset="0"/>
                <a:cs typeface="Calibri"/>
              </a:rPr>
              <a:t>–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лояльность клиентов</a:t>
            </a:r>
          </a:p>
          <a:p>
            <a:pPr marL="285750" indent="-285750">
              <a:buFont typeface="Arial"/>
              <a:buChar char="•"/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Сокращение возможных рисков</a:t>
            </a:r>
          </a:p>
          <a:p>
            <a:pPr marL="285750" indent="-285750">
              <a:buFont typeface="Arial"/>
              <a:buChar char="•"/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Сокращение затрат на обслуживание инженерных систем</a:t>
            </a:r>
          </a:p>
        </p:txBody>
      </p:sp>
    </p:spTree>
    <p:extLst>
      <p:ext uri="{BB962C8B-B14F-4D97-AF65-F5344CB8AC3E}">
        <p14:creationId xmlns:p14="http://schemas.microsoft.com/office/powerpoint/2010/main" val="2344248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7320" y="845841"/>
            <a:ext cx="24912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Результаты в Германии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285750" lvl="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Контакт с руководством и специалистами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Drees&amp;Sommer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 по направлению LEAN в строительной сфере</a:t>
            </a:r>
          </a:p>
          <a:p>
            <a:pPr marL="285750" lvl="0" indent="-285750">
              <a:buFont typeface="Arial"/>
              <a:buChar char="•"/>
            </a:pP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320" y="60133"/>
            <a:ext cx="7553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Бережливое строительство (</a:t>
            </a:r>
            <a:r>
              <a:rPr lang="ru-RU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Lean</a:t>
            </a:r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management</a:t>
            </a:r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): </a:t>
            </a:r>
            <a:r>
              <a:rPr lang="ru-RU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Drees&amp;Sommer</a:t>
            </a:r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, Штутгарт</a:t>
            </a: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1228" y="155470"/>
            <a:ext cx="690371" cy="690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646178" y="845840"/>
            <a:ext cx="32586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Результаты в России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Встреча в офисе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Drees&amp;Sommer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Изучен профильный опыт компании</a:t>
            </a:r>
          </a:p>
          <a:p>
            <a:pPr marL="28575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Определены направления для сотрудничества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41246" y="845840"/>
            <a:ext cx="31027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Планы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285750" lvl="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Посещение деловой игры-симуляции в московском офисе компании,</a:t>
            </a:r>
          </a:p>
          <a:p>
            <a:pPr marL="285750" lvl="0" indent="-285750">
              <a:buFont typeface="Arial"/>
              <a:buChar char="•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Организация образовательного семинара в Германии на базе головного офиса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Drees&amp;Sommer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95262638-17A7-4B31-AF05-2D1AF175E48F}"/>
              </a:ext>
            </a:extLst>
          </p:cNvPr>
          <p:cNvCxnSpPr>
            <a:cxnSpLocks/>
          </p:cNvCxnSpPr>
          <p:nvPr/>
        </p:nvCxnSpPr>
        <p:spPr>
          <a:xfrm>
            <a:off x="0" y="471121"/>
            <a:ext cx="7522108" cy="1008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01E909B-9989-4B2F-A335-56B6DE7E8E43}"/>
              </a:ext>
            </a:extLst>
          </p:cNvPr>
          <p:cNvSpPr/>
          <p:nvPr/>
        </p:nvSpPr>
        <p:spPr>
          <a:xfrm>
            <a:off x="0" y="3891206"/>
            <a:ext cx="5904858" cy="1252293"/>
          </a:xfrm>
          <a:prstGeom prst="rect">
            <a:avLst/>
          </a:prstGeom>
          <a:solidFill>
            <a:srgbClr val="5CA85E">
              <a:alpha val="80000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Потенциал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Сокращение сроков строительства на 1-2 мес.</a:t>
            </a:r>
          </a:p>
          <a:p>
            <a:pPr marL="285750" indent="-285750">
              <a:buFont typeface="Arial"/>
              <a:buChar char="•"/>
            </a:pP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Применение единых стандартов к генподрядчикам Повышение надежности поставок и сокращение рисков при строительстве</a:t>
            </a:r>
          </a:p>
        </p:txBody>
      </p:sp>
    </p:spTree>
    <p:extLst>
      <p:ext uri="{BB962C8B-B14F-4D97-AF65-F5344CB8AC3E}">
        <p14:creationId xmlns:p14="http://schemas.microsoft.com/office/powerpoint/2010/main" val="3143208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7788" y="764745"/>
            <a:ext cx="669048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ru-RU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Получены теоретические и практические знания </a:t>
            </a:r>
          </a:p>
          <a:p>
            <a:pPr marL="342900" indent="-342900">
              <a:buFont typeface="Arial"/>
              <a:buChar char="•"/>
            </a:pPr>
            <a:r>
              <a:rPr lang="ru-RU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Возможность взглянуть на собственную деятельность под другим углом</a:t>
            </a:r>
          </a:p>
          <a:p>
            <a:pPr marL="342900" indent="-342900">
              <a:buFont typeface="Arial"/>
              <a:buChar char="•"/>
            </a:pPr>
            <a:r>
              <a:rPr lang="ru-RU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Множество групповых и индивидуальных визитов - </a:t>
            </a:r>
            <a:r>
              <a:rPr lang="ru-RU" sz="20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бенчмаркинг</a:t>
            </a:r>
            <a:endParaRPr lang="ru-RU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342900" indent="-342900">
              <a:buFont typeface="Arial"/>
              <a:buChar char="•"/>
            </a:pPr>
            <a:r>
              <a:rPr lang="ru-RU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Опыт участия в международном форуме</a:t>
            </a:r>
          </a:p>
          <a:p>
            <a:pPr marL="342900" indent="-342900">
              <a:buFont typeface="Arial"/>
              <a:buChar char="•"/>
            </a:pPr>
            <a:r>
              <a:rPr lang="ru-RU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Биржа контактов и информация «из первых рук» о ситуации на строительном рынке Германии</a:t>
            </a:r>
          </a:p>
          <a:p>
            <a:pPr marL="342900" indent="-342900">
              <a:buFont typeface="Arial"/>
              <a:buChar char="•"/>
            </a:pPr>
            <a:r>
              <a:rPr lang="ru-RU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Новые контакты и потенциал сотрудничества с российскими и немецкими коллегами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7320" y="60133"/>
            <a:ext cx="2581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Результаты стажировки</a:t>
            </a: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1228" y="155470"/>
            <a:ext cx="690371" cy="690371"/>
          </a:xfrm>
          <a:prstGeom prst="rect">
            <a:avLst/>
          </a:prstGeom>
        </p:spPr>
      </p:pic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4FBDA6A2-6E13-408C-88E8-9BA8165530B0}"/>
              </a:ext>
            </a:extLst>
          </p:cNvPr>
          <p:cNvCxnSpPr/>
          <p:nvPr/>
        </p:nvCxnSpPr>
        <p:spPr>
          <a:xfrm>
            <a:off x="0" y="471121"/>
            <a:ext cx="5146121" cy="1008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9218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7787" y="642825"/>
            <a:ext cx="837932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Девелоперская компания «</a:t>
            </a:r>
            <a:r>
              <a:rPr lang="ru-RU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Унистрой</a:t>
            </a:r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»</a:t>
            </a:r>
            <a:endParaRPr lang="ru-RU" b="1" dirty="0">
              <a:latin typeface="Segoe UI Light" panose="020B0502040204020203" pitchFamily="34" charset="0"/>
              <a:cs typeface="Segoe UI Light" panose="020B0502040204020203" pitchFamily="34" charset="0"/>
              <a:hlinkClick r:id="rId2"/>
            </a:endParaRP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  <a:hlinkClick r:id="rId2"/>
              </a:rPr>
              <a:t>http://unistroyrf.ru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  <a:hlinkClick r:id="rId3"/>
              </a:rPr>
              <a:t>https://www.facebook.com/unistroyrf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  <a:hlinkClick r:id="rId4"/>
              </a:rPr>
              <a:t>http://vk.com/unistroyrf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b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Ленар</a:t>
            </a:r>
            <a:r>
              <a:rPr lang="en-US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b="1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Халиков</a:t>
            </a:r>
            <a:r>
              <a:rPr lang="en-US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</a:p>
          <a:p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Руководитель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отдела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стратегических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исследований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и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инноваций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  <a:hlinkClick r:id="rId5"/>
              </a:rPr>
              <a:t>LR.HALIKOV@UNISTROYRF.RU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+79270400640 </a:t>
            </a: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  <a:hlinkClick r:id="rId6"/>
              </a:rPr>
              <a:t>http://facebook.com/lenarikus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7320" y="60133"/>
            <a:ext cx="1136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Контакты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6E707B57-57F9-4780-B4B0-88FC29F44C4D}"/>
              </a:ext>
            </a:extLst>
          </p:cNvPr>
          <p:cNvCxnSpPr/>
          <p:nvPr/>
        </p:nvCxnSpPr>
        <p:spPr>
          <a:xfrm>
            <a:off x="0" y="471121"/>
            <a:ext cx="5146121" cy="10080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Изображение 5">
            <a:extLst>
              <a:ext uri="{FF2B5EF4-FFF2-40B4-BE49-F238E27FC236}">
                <a16:creationId xmlns:a16="http://schemas.microsoft.com/office/drawing/2014/main" id="{D151D1CA-12CB-4EA1-B897-31F67DB64F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1228" y="155470"/>
            <a:ext cx="690371" cy="69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0465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371</Words>
  <Application>Microsoft Office PowerPoint</Application>
  <PresentationFormat>Экран (16:9)</PresentationFormat>
  <Paragraphs>76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Segoe UI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Привлечение резидентов  в Иннополис</dc:title>
  <dc:creator>Lenar</dc:creator>
  <cp:lastModifiedBy>Халиков Ленар Рустамович</cp:lastModifiedBy>
  <cp:revision>360</cp:revision>
  <dcterms:created xsi:type="dcterms:W3CDTF">2015-12-07T13:59:52Z</dcterms:created>
  <dcterms:modified xsi:type="dcterms:W3CDTF">2019-04-10T12:28:19Z</dcterms:modified>
</cp:coreProperties>
</file>