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57" r:id="rId5"/>
    <p:sldId id="258" r:id="rId6"/>
    <p:sldId id="266" r:id="rId7"/>
    <p:sldId id="260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96314-7962-4C93-BF7D-E5DD9C3484CF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5D8F5-AAE5-4AD0-8AC4-50A0E4ABF1A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918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98B831-AE0C-0A40-8340-058685A79DC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57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44B0AA-5DA3-41F1-8A0C-4D46249B28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B824D8-E7E4-4CD9-9FC3-FCE013B85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B3EF55-37D1-4E38-882A-447275AC0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86A525-5928-41C5-AD07-C4B1572E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23014B-CDEF-4C1D-BE1C-994888C91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0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52932-7EDB-4551-8097-9259A699B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11885A-2309-4FB0-95CE-03182098C6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C9B5ED-17F7-496A-80E6-7A38E5EC9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84BFB4-A99B-44A2-8191-754CBD03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DC3AB5-460A-44B2-962E-185BC95DF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639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10B050B-208F-4A36-8BAC-E763247CF1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24D6EE-79EF-45F6-BE86-268D659EE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C4AE5F-E059-469E-8D57-BCBE03885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F047CC-F319-4861-B751-F8B9E47B5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8F97BD-CD0D-4163-9C7A-D5354DF1B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383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82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52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618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13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34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93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06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37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AC85C2-AD41-45FE-B607-A332BE6D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79CEA0-A9C6-4DC6-B749-F16410416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188E34-AAD6-4B11-B387-7B680B44E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D65B0F-1293-497E-8520-815558812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7851F2-8405-4C75-A828-60AE45355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866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80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91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77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950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3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58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750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9731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4443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413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1CE99-333E-43A2-8A03-A6FF11AC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84D777-6B31-4845-932A-7A89D24AE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A6BA54-791B-4371-B387-9DFD6B32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0CA7F9-1F63-42FA-8CEB-9673F56EB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D104C3-88A9-46BA-95DC-B5DFA5352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9800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224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8424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6946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8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18ECF-FD0A-4468-B57B-E497D27AE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0DD544-BD3C-432D-B685-1C5C8816FF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8276AC-B7CF-4417-9BD9-63FBC1D79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0C19E5-96B6-415A-B2BF-AE7250432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74FDCB-7ED9-4CB6-9147-4A947E655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1D3BAC5-175B-4597-9DFB-D0C8E05C7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848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EF439-878B-404C-9247-768104D81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5BDE77-911F-4463-9BF6-B0F970782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677F32-89FA-424C-A920-CD8417048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EA7D148-BD0F-4568-8AD6-DF3DDF4E4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6FF850D-4A6F-4E12-82C4-755A8C54FC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6DDA0F1-AE30-4AE9-83D4-C1C2EAA79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649CDE-999A-4B5D-A767-CD0DFB97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8D9A1AC-1DBB-4465-8D52-82A77731E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38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E94DEC-7543-4320-8B67-93E63F3DF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01EEA11-045B-4AD9-A9E5-F08C29B2D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3299FCB-4774-47F2-A25A-3A4F7DE3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6F6099-FD59-405B-A796-5AA3453E8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29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F1A58F7-19B3-40D5-B105-B3CC56D4B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9077F0D-00CB-4427-A817-8AD55822F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BD05331-44F3-46E9-B051-33CD20D4D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96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C76668-EE80-4644-B62D-4B2550085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6C0E21-1236-4E8A-9FB5-FE3D43C44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4737F2-6C28-4997-BFBE-B54FE366C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2A9DD3-DCD0-4549-96E8-ED019A5FF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8BE89C-8BB7-4E27-AEA5-214BAE1E2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BCF591-6E08-4A47-838E-2E861C308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029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399C9-3434-42D8-9E3B-1AA307633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9EA7473-6C66-4639-81EC-7FABF10077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E1AA307-3548-40AE-A449-ED326DAD0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7489CB-78DE-41C8-B62B-6E181DDB6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CA09A0-EF00-412E-9BCF-30953A757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BB21AA-05D5-4959-968D-71C944FA2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67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446AC-D108-4199-A110-ED23338A3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34E1CA-AC54-4DC7-9D31-15A189D4C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CD7BFF-59B7-4866-8074-042F73999B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1D402-909D-48D1-98E6-299CCAB37270}" type="datetimeFigureOut">
              <a:rPr lang="en-GB" smtClean="0"/>
              <a:t>08/04/2019</a:t>
            </a:fld>
            <a:endParaRPr lang="en-GB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A87C95-853E-4226-9987-0264BD70EF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661044-A179-4D16-9DF0-5CACD7870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9A2FA-FA5B-46E7-92C3-6157A35AA5E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84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B0C70-05BF-43BA-A657-C3EFE48BD4A4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B66A6-F0DC-402B-9FD1-D8F064E7D12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1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627D5-24BD-4ED2-B630-E7D6A40B1618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24523-B4C5-420B-96F1-9781CB06ADC9}" type="slidenum">
              <a:rPr lang="ru-RU" smtClean="0"/>
              <a:t>‹Nr.›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932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10" Type="http://schemas.openxmlformats.org/officeDocument/2006/relationships/image" Target="../media/image3.emf"/><Relationship Id="rId4" Type="http://schemas.openxmlformats.org/officeDocument/2006/relationships/image" Target="../media/image9.jp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emf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A4CD6-2846-400D-BD47-F4467995D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567" y="2203195"/>
            <a:ext cx="9887339" cy="2457582"/>
          </a:xfrm>
        </p:spPr>
        <p:txBody>
          <a:bodyPr>
            <a:normAutofit fontScale="90000"/>
          </a:bodyPr>
          <a:lstStyle/>
          <a:p>
            <a:r>
              <a:rPr lang="ru-RU" sz="4800" b="1" dirty="0"/>
              <a:t>Групповая презентация </a:t>
            </a:r>
            <a:br>
              <a:rPr lang="ru-RU" sz="4800" b="1" dirty="0"/>
            </a:br>
            <a:r>
              <a:rPr lang="ru-RU" sz="4800" b="1" dirty="0"/>
              <a:t>выпускников образовательного центра </a:t>
            </a:r>
            <a:br>
              <a:rPr lang="ru-RU" sz="4800" b="1" dirty="0"/>
            </a:br>
            <a:r>
              <a:rPr lang="ru-RU" sz="4800" b="1" dirty="0"/>
              <a:t>«</a:t>
            </a:r>
            <a:r>
              <a:rPr lang="en-GB" sz="4800" b="1" dirty="0"/>
              <a:t>Akademie International</a:t>
            </a:r>
            <a:r>
              <a:rPr lang="ru-RU" sz="4800" b="1" dirty="0"/>
              <a:t>», Гамбург</a:t>
            </a:r>
            <a:r>
              <a:rPr lang="en-US" sz="4800" b="1" dirty="0"/>
              <a:t>.</a:t>
            </a:r>
            <a:br>
              <a:rPr lang="en-US" sz="4800" b="1" dirty="0"/>
            </a:br>
            <a:r>
              <a:rPr lang="ru-RU" sz="4800" b="1" dirty="0"/>
              <a:t>                         </a:t>
            </a:r>
            <a:r>
              <a:rPr lang="ru-RU" sz="2700" b="1" dirty="0"/>
              <a:t>Стажировка (05.06.2018 - 30.06.2018)</a:t>
            </a:r>
            <a:endParaRPr lang="en-GB" sz="48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3A3F1F-694F-45E0-9529-E6A5DCEB52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746010"/>
            <a:ext cx="9144000" cy="673449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Семинар </a:t>
            </a:r>
            <a:r>
              <a:rPr lang="en-US" sz="3200" dirty="0"/>
              <a:t>Follow Up</a:t>
            </a:r>
            <a:endParaRPr lang="en-GB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2EB41E-1ABB-46C3-A552-F2A41F15D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660"/>
            <a:ext cx="12192000" cy="115363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CF241A-6B72-4DBC-901F-7E1F150CD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1989"/>
            <a:ext cx="12192000" cy="6384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E464C6-D08D-4DF8-B80A-61746BE20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7341" y="5844619"/>
            <a:ext cx="720135" cy="78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8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A4CD6-2846-400D-BD47-F4467995D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8701" y="209939"/>
            <a:ext cx="10583771" cy="1524001"/>
          </a:xfrm>
        </p:spPr>
        <p:txBody>
          <a:bodyPr>
            <a:noAutofit/>
          </a:bodyPr>
          <a:lstStyle/>
          <a:p>
            <a:r>
              <a:rPr lang="ru-RU" sz="2000" dirty="0"/>
              <a:t>Мы:</a:t>
            </a:r>
            <a:br>
              <a:rPr lang="ru-RU" sz="2000" dirty="0"/>
            </a:br>
            <a:r>
              <a:rPr lang="ru-RU" sz="2000" b="1" dirty="0"/>
              <a:t>7 регионов </a:t>
            </a:r>
            <a:r>
              <a:rPr lang="ru-RU" sz="2000" dirty="0"/>
              <a:t>России, </a:t>
            </a:r>
            <a:r>
              <a:rPr lang="ru-RU" sz="2000" b="1" dirty="0"/>
              <a:t>10 отраслей </a:t>
            </a:r>
            <a:r>
              <a:rPr lang="ru-RU" sz="2000" dirty="0"/>
              <a:t>материального производства и сферы услуг </a:t>
            </a:r>
            <a:br>
              <a:rPr lang="ru-RU" sz="2000" dirty="0"/>
            </a:br>
            <a:r>
              <a:rPr lang="ru-RU" sz="2000" dirty="0"/>
              <a:t>Занимаем руководящие позиции на предприятиях или развиваем собственный бизнес</a:t>
            </a:r>
            <a:br>
              <a:rPr lang="ru-RU" sz="2000" dirty="0"/>
            </a:br>
            <a:r>
              <a:rPr lang="ru-RU" sz="2000" dirty="0"/>
              <a:t>Мы живем в разных часовых поясах, но на одной волне – нас объединяет стремление к личной и профессиональной эффективности</a:t>
            </a:r>
            <a:endParaRPr lang="en-GB" sz="20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2159521-5B33-4D7D-8CDC-857EABE6D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819275"/>
            <a:ext cx="8553450" cy="50387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E6F761-BAD7-4B88-99D9-55C5DF323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22369B7-5852-48B6-BA8A-CDEF69888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654" y="0"/>
            <a:ext cx="7947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37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A4CD6-2846-400D-BD47-F4467995D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1" y="514349"/>
            <a:ext cx="10648950" cy="6029325"/>
          </a:xfrm>
        </p:spPr>
        <p:txBody>
          <a:bodyPr>
            <a:noAutofit/>
          </a:bodyPr>
          <a:lstStyle/>
          <a:p>
            <a:pPr algn="l"/>
            <a:br>
              <a:rPr lang="en-GB" dirty="0"/>
            </a:br>
            <a:endParaRPr lang="en-GB" sz="20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51C4550-2A1C-46B8-A3BB-D2547071C554}"/>
              </a:ext>
            </a:extLst>
          </p:cNvPr>
          <p:cNvSpPr/>
          <p:nvPr/>
        </p:nvSpPr>
        <p:spPr>
          <a:xfrm>
            <a:off x="1318641" y="197346"/>
            <a:ext cx="866775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u="sng" dirty="0"/>
              <a:t>I. Главные цели:</a:t>
            </a:r>
            <a:br>
              <a:rPr lang="ru-RU" dirty="0"/>
            </a:br>
            <a:r>
              <a:rPr lang="ru-RU" dirty="0"/>
              <a:t> - Установление контактов с немецкими фирмами-производителями оборудования и     технологических материалов</a:t>
            </a:r>
            <a:br>
              <a:rPr lang="ru-RU" dirty="0"/>
            </a:br>
            <a:r>
              <a:rPr lang="ru-RU" dirty="0"/>
              <a:t>-  Изучение передового опыта в рамках деятельности по управлению производственными предприятиями, приобретение профессиональных и организаторских навыков для наиболее эффективного выполнения функций</a:t>
            </a:r>
            <a:br>
              <a:rPr lang="ru-RU" dirty="0"/>
            </a:br>
            <a:r>
              <a:rPr lang="ru-RU" dirty="0"/>
              <a:t>- Проведение переговоров по условиям сотрудничества</a:t>
            </a:r>
            <a:br>
              <a:rPr lang="ru-RU" dirty="0"/>
            </a:br>
            <a:r>
              <a:rPr lang="ru-RU" dirty="0"/>
              <a:t>- Ознакомление с основами менеджмента качества и проектного менеджмента</a:t>
            </a:r>
            <a:br>
              <a:rPr lang="ru-RU" dirty="0"/>
            </a:br>
            <a:r>
              <a:rPr lang="ru-RU" dirty="0"/>
              <a:t>- Освоение специфики кросс культурой коммуникации с немецкими бизнес-партнёрами, ведения международных переговоров</a:t>
            </a:r>
            <a:br>
              <a:rPr lang="ru-RU" dirty="0"/>
            </a:br>
            <a:r>
              <a:rPr lang="ru-RU" dirty="0"/>
              <a:t>- Получение представления о современных подходах к обеспечению качества продукции</a:t>
            </a:r>
            <a:br>
              <a:rPr lang="ru-RU" dirty="0"/>
            </a:br>
            <a:r>
              <a:rPr lang="ru-RU" dirty="0"/>
              <a:t>  </a:t>
            </a:r>
            <a:br>
              <a:rPr lang="ru-RU" dirty="0"/>
            </a:br>
            <a:r>
              <a:rPr lang="ru-RU" b="1" u="sng" dirty="0"/>
              <a:t>II. Примеры задач, с которыми отправлялись на стажировку:</a:t>
            </a:r>
            <a:br>
              <a:rPr lang="ru-RU" dirty="0"/>
            </a:br>
            <a:r>
              <a:rPr lang="ru-RU" dirty="0"/>
              <a:t> - Познакомиться с основами менеджмента качества и проектного менеджмента</a:t>
            </a:r>
            <a:br>
              <a:rPr lang="ru-RU" dirty="0"/>
            </a:br>
            <a:r>
              <a:rPr lang="ru-RU" dirty="0"/>
              <a:t>- Изучить систему дуального образования</a:t>
            </a:r>
            <a:br>
              <a:rPr lang="ru-RU" dirty="0"/>
            </a:br>
            <a:r>
              <a:rPr lang="ru-RU" dirty="0"/>
              <a:t>- Спроектировать модернизацию технологии производства предприятия  на основе немецкого оборудования</a:t>
            </a:r>
            <a:br>
              <a:rPr lang="ru-RU" dirty="0"/>
            </a:br>
            <a:r>
              <a:rPr lang="ru-RU" dirty="0"/>
              <a:t>- Осуществить контрактную деятельность по закупке оборудования и технологий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b="1" u="sng" dirty="0"/>
              <a:t>III. Надежды, которые связывали со стажировкой:</a:t>
            </a:r>
            <a:br>
              <a:rPr lang="ru-RU" dirty="0"/>
            </a:br>
            <a:r>
              <a:rPr lang="ru-RU" dirty="0"/>
              <a:t> - Получение контактов и связей, опыта и знаний, необходимых для реализации проектов и поставленных задач</a:t>
            </a:r>
            <a:endParaRPr lang="en-GB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0E34B5-A155-4829-BC4F-7A6A8C64F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248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E5BCC2-0696-4226-A585-38E99A144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1017" y="0"/>
            <a:ext cx="2409227" cy="2465386"/>
          </a:xfrm>
          <a:prstGeom prst="rect">
            <a:avLst/>
          </a:prstGeom>
          <a:effectLst>
            <a:outerShdw blurRad="558800" dist="495300" dir="9000000" algn="ctr" rotWithShape="0">
              <a:schemeClr val="bg2">
                <a:lumMod val="50000"/>
                <a:alpha val="73000"/>
              </a:schemeClr>
            </a:outerShdw>
          </a:effectLst>
        </p:spPr>
      </p:pic>
      <p:pic>
        <p:nvPicPr>
          <p:cNvPr id="9" name="Рисунок 12">
            <a:extLst>
              <a:ext uri="{FF2B5EF4-FFF2-40B4-BE49-F238E27FC236}">
                <a16:creationId xmlns:a16="http://schemas.microsoft.com/office/drawing/2014/main" id="{47764C02-0B64-47F5-9D46-72BD49FDA1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6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B4F68D-57F9-A74D-BBC1-5A44E1B391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0764" y="162243"/>
            <a:ext cx="8791575" cy="56927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Самое яркое впечатление на стажировке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20301B0-92B8-3045-9BD6-557665804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83281">
            <a:off x="1671562" y="1157262"/>
            <a:ext cx="3122619" cy="2313837"/>
          </a:xfrm>
          <a:prstGeom prst="rect">
            <a:avLst/>
          </a:prstGeom>
          <a:effectLst>
            <a:outerShdw blurRad="482600" dist="762000" dir="8520000" algn="ctr" rotWithShape="0">
              <a:schemeClr val="bg2">
                <a:lumMod val="50000"/>
                <a:alpha val="84000"/>
              </a:scheme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3EC81C-94A7-E646-A376-71233B1EE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97973">
            <a:off x="7700760" y="1267536"/>
            <a:ext cx="3194739" cy="2453311"/>
          </a:xfrm>
          <a:prstGeom prst="rect">
            <a:avLst/>
          </a:prstGeom>
          <a:effectLst>
            <a:outerShdw blurRad="368300" dist="444500" dir="3480000" sx="98000" sy="98000" algn="ctr" rotWithShape="0">
              <a:schemeClr val="bg2">
                <a:lumMod val="50000"/>
              </a:scheme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D05915-C993-F840-B831-90FCEBA48684}"/>
              </a:ext>
            </a:extLst>
          </p:cNvPr>
          <p:cNvSpPr txBox="1"/>
          <p:nvPr/>
        </p:nvSpPr>
        <p:spPr>
          <a:xfrm>
            <a:off x="4349265" y="2868814"/>
            <a:ext cx="393245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dirty="0">
              <a:solidFill>
                <a:schemeClr val="bg1"/>
              </a:solidFill>
            </a:endParaRPr>
          </a:p>
          <a:p>
            <a:pPr algn="ctr"/>
            <a:r>
              <a:rPr lang="ru-RU" sz="2400" dirty="0"/>
              <a:t>Профессионалы своего дела</a:t>
            </a:r>
          </a:p>
          <a:p>
            <a:pPr algn="ctr"/>
            <a:endParaRPr lang="ru-RU" sz="2000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FC1AEC-AB94-FA41-A85A-74C03F871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5343" y="4352873"/>
            <a:ext cx="2852829" cy="2140268"/>
          </a:xfrm>
          <a:prstGeom prst="rect">
            <a:avLst/>
          </a:prstGeom>
          <a:effectLst>
            <a:outerShdw blurRad="381000" dist="419100" dir="216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47174E7-E83A-F647-B198-D59271E7DC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99" y="4352873"/>
            <a:ext cx="2852830" cy="2140268"/>
          </a:xfrm>
          <a:prstGeom prst="rect">
            <a:avLst/>
          </a:prstGeom>
          <a:effectLst>
            <a:outerShdw blurRad="254000" dist="457200" dir="2160000" algn="bl" rotWithShape="0">
              <a:schemeClr val="bg2">
                <a:lumMod val="50000"/>
                <a:alpha val="40000"/>
              </a:scheme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25CC315-88C0-BC40-BE15-5E253DFB8C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6056" y="4256863"/>
            <a:ext cx="2784288" cy="2140268"/>
          </a:xfrm>
          <a:prstGeom prst="rect">
            <a:avLst/>
          </a:prstGeom>
          <a:effectLst>
            <a:outerShdw blurRad="292100" dist="571500" dir="2280000" algn="r" rotWithShape="0">
              <a:schemeClr val="bg2">
                <a:lumMod val="50000"/>
                <a:alpha val="40000"/>
              </a:scheme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80D1402D-2E83-DE49-BDFB-4483C9CC91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0517" y="937258"/>
            <a:ext cx="1690565" cy="2313837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09600" dist="635000" dir="3420000" sx="91000" sy="91000" algn="tl" rotWithShape="0">
              <a:schemeClr val="bg2">
                <a:lumMod val="50000"/>
                <a:alpha val="96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F6C979-183E-458C-9994-6113FC6478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79248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E7F6B9E-AFBF-498B-98DB-AA0DD74308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0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1463"/>
            <a:ext cx="9144000" cy="75723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Самый полезный визит</a:t>
            </a:r>
            <a:endParaRPr 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78" y="1988695"/>
            <a:ext cx="10058400" cy="28416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78444" y="1095431"/>
            <a:ext cx="169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15 июня 2018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155D94-A1FD-4D10-80C9-75764CCB1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92480" cy="6858000"/>
          </a:xfrm>
          <a:prstGeom prst="rect">
            <a:avLst/>
          </a:prstGeom>
        </p:spPr>
      </p:pic>
      <p:pic>
        <p:nvPicPr>
          <p:cNvPr id="7" name="Рисунок 12">
            <a:extLst>
              <a:ext uri="{FF2B5EF4-FFF2-40B4-BE49-F238E27FC236}">
                <a16:creationId xmlns:a16="http://schemas.microsoft.com/office/drawing/2014/main" id="{E12478CF-BF50-40AB-A3B4-998EADC32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586" y="230309"/>
            <a:ext cx="10245039" cy="672367"/>
          </a:xfrm>
        </p:spPr>
        <p:txBody>
          <a:bodyPr>
            <a:normAutofit fontScale="90000"/>
          </a:bodyPr>
          <a:lstStyle/>
          <a:p>
            <a:r>
              <a:rPr lang="ru-RU" dirty="0"/>
              <a:t>Самый полезный визит </a:t>
            </a:r>
          </a:p>
        </p:txBody>
      </p:sp>
      <p:pic>
        <p:nvPicPr>
          <p:cNvPr id="4" name="Picture 2" descr="http://static1.arrivo.ru/nation/country/mapb/63/%D0%93%D0%B5%D1%80%D0%BC%D0%B0%D0%BD%D0%B8%D1%8F_-_%D0%B1%D0%BE%D0%BB%D1%8C%D1%88%D0%B0%D1%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87" y="902675"/>
            <a:ext cx="5031068" cy="5009289"/>
          </a:xfrm>
          <a:prstGeom prst="rect">
            <a:avLst/>
          </a:prstGeom>
          <a:noFill/>
          <a:effectLst>
            <a:outerShdw blurRad="850900" dist="533400" dir="6840000" algn="ctr" rotWithShape="0">
              <a:schemeClr val="bg2">
                <a:lumMod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конечная звезда 4"/>
          <p:cNvSpPr/>
          <p:nvPr/>
        </p:nvSpPr>
        <p:spPr>
          <a:xfrm>
            <a:off x="1706880" y="3407320"/>
            <a:ext cx="548640" cy="42672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5-конечная звезда 5"/>
          <p:cNvSpPr/>
          <p:nvPr/>
        </p:nvSpPr>
        <p:spPr>
          <a:xfrm>
            <a:off x="2375095" y="4452425"/>
            <a:ext cx="548640" cy="42672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468" y="2922156"/>
            <a:ext cx="61125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Были посещены два предприятия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r>
              <a:rPr kumimoji="0" lang="ru-RU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Lechler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GmbH, </a:t>
            </a:r>
            <a:r>
              <a:rPr kumimoji="0" lang="ru-RU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Headquarters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и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GTS Engineering”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(дилер “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ISRA VISION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)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поставляющих оборудование для металлургической промышленности.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 результатам переговоров фирма “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ISRA VISION</a:t>
            </a: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 была включена в пул потенциальных поставщиков оборудования и приняла участия в тендере на поставку систем контроля качества поверхности полосы.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 результатам тендера признана победителем  и подписан контракт на сумму 3,5 млн. евро.</a:t>
            </a:r>
          </a:p>
        </p:txBody>
      </p:sp>
      <p:pic>
        <p:nvPicPr>
          <p:cNvPr id="8" name="Picture 6" descr="http://www.agetare.com/wp-content/uploads/2015/11/gts-engineer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089" y="965894"/>
            <a:ext cx="909344" cy="7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stahl-online.de/wp-content/uploads/2013/10/ISRA-Parsyte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525" y="1913564"/>
            <a:ext cx="870908" cy="84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nlmk.com/upload/resize_cache/iblock/1d5/483_321_2/DSC_00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520" y="965894"/>
            <a:ext cx="2449029" cy="1627617"/>
          </a:xfrm>
          <a:prstGeom prst="rect">
            <a:avLst/>
          </a:prstGeom>
          <a:noFill/>
          <a:effectLst>
            <a:outerShdw blurRad="304800" dist="279400" dir="13380000" algn="ctr" rotWithShape="0">
              <a:schemeClr val="bg2">
                <a:lumMod val="75000"/>
                <a:alpha val="4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3549" y="785287"/>
            <a:ext cx="2427436" cy="20420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915B1A3-F148-453C-A8E4-CA6EC2F61A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79248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F525E23-AF07-4572-A98F-A39A07FC22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88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C:\Users\Azuma\Desktop\Фото для итоговой презентации\partner-logos_0016_GI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497" y="2891379"/>
            <a:ext cx="3225723" cy="1075241"/>
          </a:xfrm>
          <a:prstGeom prst="rect">
            <a:avLst/>
          </a:prstGeom>
          <a:noFill/>
        </p:spPr>
      </p:pic>
      <p:pic>
        <p:nvPicPr>
          <p:cNvPr id="8" name="Picture 11" descr="C:\Users\Azuma\Desktop\Фото для итоговой презентации\logo_3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5462" y="2514323"/>
            <a:ext cx="2316712" cy="11650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01440" y="0"/>
            <a:ext cx="4984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B9BD5">
                        <a:tint val="40000"/>
                        <a:satMod val="250000"/>
                      </a:srgbClr>
                    </a:gs>
                    <a:gs pos="9000">
                      <a:srgbClr val="5B9BD5">
                        <a:tint val="52000"/>
                        <a:satMod val="300000"/>
                      </a:srgbClr>
                    </a:gs>
                    <a:gs pos="50000">
                      <a:srgbClr val="5B9BD5">
                        <a:shade val="20000"/>
                        <a:satMod val="300000"/>
                      </a:srgbClr>
                    </a:gs>
                    <a:gs pos="79000">
                      <a:srgbClr val="5B9BD5">
                        <a:tint val="52000"/>
                        <a:satMod val="300000"/>
                      </a:srgbClr>
                    </a:gs>
                    <a:gs pos="100000">
                      <a:srgbClr val="5B9BD5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Calibri Light"/>
                <a:ea typeface="+mn-ea"/>
                <a:cs typeface="Times New Roman" pitchFamily="18" charset="0"/>
              </a:rPr>
              <a:t>Нам нужна поддержка:</a:t>
            </a:r>
            <a:endParaRPr kumimoji="0" lang="ru-RU" sz="2400" b="1" i="0" u="none" strike="noStrike" kern="1200" cap="none" spc="0" normalizeH="0" baseline="0" noProof="0" dirty="0">
              <a:ln w="10541" cmpd="sng">
                <a:solidFill>
                  <a:srgbClr val="5B9BD5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5B9BD5">
                      <a:tint val="40000"/>
                      <a:satMod val="250000"/>
                    </a:srgbClr>
                  </a:gs>
                  <a:gs pos="9000">
                    <a:srgbClr val="5B9BD5">
                      <a:tint val="52000"/>
                      <a:satMod val="300000"/>
                    </a:srgbClr>
                  </a:gs>
                  <a:gs pos="50000">
                    <a:srgbClr val="5B9BD5">
                      <a:shade val="20000"/>
                      <a:satMod val="300000"/>
                    </a:srgbClr>
                  </a:gs>
                  <a:gs pos="79000">
                    <a:srgbClr val="5B9BD5">
                      <a:tint val="52000"/>
                      <a:satMod val="300000"/>
                    </a:srgbClr>
                  </a:gs>
                  <a:gs pos="100000">
                    <a:srgbClr val="5B9BD5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4922" y="364397"/>
            <a:ext cx="6333581" cy="625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ADF6F7-0AA0-4842-BFE0-FF02E2EFB3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01" y="0"/>
            <a:ext cx="79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3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3A4CD6-2846-400D-BD47-F4467995D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6371" y="2016644"/>
            <a:ext cx="10515600" cy="1325563"/>
          </a:xfrm>
        </p:spPr>
        <p:txBody>
          <a:bodyPr>
            <a:noAutofit/>
          </a:bodyPr>
          <a:lstStyle/>
          <a:p>
            <a:pPr algn="l"/>
            <a:br>
              <a:rPr lang="en-GB" dirty="0"/>
            </a:br>
            <a:endParaRPr lang="en-GB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0E34B5-A155-4829-BC4F-7A6A8C64F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9248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4FB01A-2089-48BE-B620-57A0417F4226}"/>
              </a:ext>
            </a:extLst>
          </p:cNvPr>
          <p:cNvSpPr txBox="1"/>
          <p:nvPr/>
        </p:nvSpPr>
        <p:spPr>
          <a:xfrm>
            <a:off x="2800350" y="3522865"/>
            <a:ext cx="7105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БЛАГОДАРИМ ЗА ВНИМАНИЕ!</a:t>
            </a:r>
            <a:endParaRPr lang="en-GB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73C6C6-3CEE-463C-B2FE-D216C20FD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" y="0"/>
            <a:ext cx="8013669" cy="2311391"/>
          </a:xfrm>
          <a:prstGeom prst="rect">
            <a:avLst/>
          </a:prstGeom>
          <a:effectLst>
            <a:outerShdw blurRad="889000" dist="762000" dir="2580000" algn="ctr" rotWithShape="0">
              <a:schemeClr val="bg2">
                <a:lumMod val="25000"/>
                <a:alpha val="76000"/>
              </a:schemeClr>
            </a:outerShdw>
          </a:effectLst>
        </p:spPr>
      </p:pic>
      <p:pic>
        <p:nvPicPr>
          <p:cNvPr id="8" name="Рисунок 12">
            <a:extLst>
              <a:ext uri="{FF2B5EF4-FFF2-40B4-BE49-F238E27FC236}">
                <a16:creationId xmlns:a16="http://schemas.microsoft.com/office/drawing/2014/main" id="{31E6CAF9-51F9-47CC-97E2-E3C28D3FA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0799" y="5981156"/>
            <a:ext cx="612197" cy="66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13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Breitbild</PresentationFormat>
  <Paragraphs>19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1_Тема Office</vt:lpstr>
      <vt:lpstr>2_Тема Office</vt:lpstr>
      <vt:lpstr>Групповая презентация  выпускников образовательного центра  «Akademie International», Гамбург.                          Стажировка (05.06.2018 - 30.06.2018)</vt:lpstr>
      <vt:lpstr>Мы: 7 регионов России, 10 отраслей материального производства и сферы услуг  Занимаем руководящие позиции на предприятиях или развиваем собственный бизнес Мы живем в разных часовых поясах, но на одной волне – нас объединяет стремление к личной и профессиональной эффективности</vt:lpstr>
      <vt:lpstr> </vt:lpstr>
      <vt:lpstr>Самое яркое впечатление на стажировке </vt:lpstr>
      <vt:lpstr>Самый полезный визит</vt:lpstr>
      <vt:lpstr>Самый полезный визит </vt:lpstr>
      <vt:lpstr>PowerPoint-Präsentation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Vadim Laktionov</dc:creator>
  <cp:lastModifiedBy>Julia Moritz</cp:lastModifiedBy>
  <cp:revision>21</cp:revision>
  <dcterms:created xsi:type="dcterms:W3CDTF">2019-04-08T07:52:57Z</dcterms:created>
  <dcterms:modified xsi:type="dcterms:W3CDTF">2019-04-08T10:51:33Z</dcterms:modified>
</cp:coreProperties>
</file>