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84" r:id="rId5"/>
    <p:sldId id="298" r:id="rId6"/>
    <p:sldId id="297" r:id="rId7"/>
    <p:sldId id="285" r:id="rId8"/>
    <p:sldId id="277" r:id="rId9"/>
    <p:sldId id="286" r:id="rId10"/>
    <p:sldId id="288" r:id="rId11"/>
    <p:sldId id="287" r:id="rId12"/>
    <p:sldId id="292" r:id="rId13"/>
    <p:sldId id="29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61" autoAdjust="0"/>
  </p:normalViewPr>
  <p:slideViewPr>
    <p:cSldViewPr>
      <p:cViewPr varScale="1">
        <p:scale>
          <a:sx n="99" d="100"/>
          <a:sy n="99" d="100"/>
        </p:scale>
        <p:origin x="186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D07F8-E331-4EA7-8411-969F94ADE1EE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FB0D7-16F1-4897-835D-84C7DBBB59D0}" type="slidenum">
              <a:rPr lang="ru-RU" smtClean="0"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516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BF6F-6D0C-493B-BDB7-F35658011781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097-7EB5-4162-B507-50628198EB2C}" type="slidenum">
              <a:rPr lang="ru-RU" smtClean="0"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639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BF6F-6D0C-493B-BDB7-F35658011781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097-7EB5-4162-B507-50628198EB2C}" type="slidenum">
              <a:rPr lang="ru-RU" smtClean="0"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439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BF6F-6D0C-493B-BDB7-F35658011781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097-7EB5-4162-B507-50628198EB2C}" type="slidenum">
              <a:rPr lang="ru-RU" smtClean="0"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156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BF6F-6D0C-493B-BDB7-F35658011781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097-7EB5-4162-B507-50628198EB2C}" type="slidenum">
              <a:rPr lang="ru-RU" smtClean="0"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263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BF6F-6D0C-493B-BDB7-F35658011781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097-7EB5-4162-B507-50628198EB2C}" type="slidenum">
              <a:rPr lang="ru-RU" smtClean="0"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798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BF6F-6D0C-493B-BDB7-F35658011781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097-7EB5-4162-B507-50628198EB2C}" type="slidenum">
              <a:rPr lang="ru-RU" smtClean="0"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750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BF6F-6D0C-493B-BDB7-F35658011781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097-7EB5-4162-B507-50628198EB2C}" type="slidenum">
              <a:rPr lang="ru-RU" smtClean="0"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35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BF6F-6D0C-493B-BDB7-F35658011781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097-7EB5-4162-B507-50628198EB2C}" type="slidenum">
              <a:rPr lang="ru-RU" smtClean="0"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158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BF6F-6D0C-493B-BDB7-F35658011781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097-7EB5-4162-B507-50628198EB2C}" type="slidenum">
              <a:rPr lang="ru-RU" smtClean="0"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400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BF6F-6D0C-493B-BDB7-F35658011781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097-7EB5-4162-B507-50628198EB2C}" type="slidenum">
              <a:rPr lang="ru-RU" smtClean="0"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332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3BF6F-6D0C-493B-BDB7-F35658011781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7097-7EB5-4162-B507-50628198EB2C}" type="slidenum">
              <a:rPr lang="ru-RU" smtClean="0"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839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3BF6F-6D0C-493B-BDB7-F35658011781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87097-7EB5-4162-B507-50628198EB2C}" type="slidenum">
              <a:rPr lang="ru-RU" smtClean="0"/>
              <a:t>‹Nr.›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949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6.jpeg"/><Relationship Id="rId5" Type="http://schemas.openxmlformats.org/officeDocument/2006/relationships/image" Target="../media/image31.jpeg"/><Relationship Id="rId10" Type="http://schemas.openxmlformats.org/officeDocument/2006/relationships/image" Target="../media/image35.jpeg"/><Relationship Id="rId4" Type="http://schemas.openxmlformats.org/officeDocument/2006/relationships/image" Target="../media/image30.jpeg"/><Relationship Id="rId9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93" y="800301"/>
            <a:ext cx="1408233" cy="15003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756" y="908720"/>
            <a:ext cx="2515244" cy="12835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80728"/>
            <a:ext cx="2153384" cy="8975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056051"/>
            <a:ext cx="1464536" cy="746913"/>
          </a:xfrm>
          <a:prstGeom prst="rect">
            <a:avLst/>
          </a:prstGeom>
        </p:spPr>
      </p:pic>
      <p:sp>
        <p:nvSpPr>
          <p:cNvPr id="11" name="Подзаголовок 2"/>
          <p:cNvSpPr txBox="1">
            <a:spLocks/>
          </p:cNvSpPr>
          <p:nvPr/>
        </p:nvSpPr>
        <p:spPr>
          <a:xfrm>
            <a:off x="4249216" y="4221088"/>
            <a:ext cx="4583782" cy="2160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1600" dirty="0" smtClean="0"/>
              <a:t>Участник:</a:t>
            </a:r>
            <a:br>
              <a:rPr lang="ru-RU" sz="1600" dirty="0" smtClean="0"/>
            </a:br>
            <a:r>
              <a:rPr lang="ru-RU" sz="1600" dirty="0" smtClean="0"/>
              <a:t>Директор ООО «УИС-металлургия»</a:t>
            </a:r>
          </a:p>
          <a:p>
            <a:pPr marL="0" indent="0" algn="r">
              <a:buNone/>
            </a:pPr>
            <a:r>
              <a:rPr lang="ru-RU" sz="1600" dirty="0" smtClean="0"/>
              <a:t>Девятьяров Михаил Сергеевич</a:t>
            </a:r>
          </a:p>
          <a:p>
            <a:pPr algn="r"/>
            <a:endParaRPr lang="ru-RU" sz="1600" dirty="0" smtClean="0"/>
          </a:p>
          <a:p>
            <a:pPr marL="0" indent="0" algn="r">
              <a:buNone/>
            </a:pPr>
            <a:r>
              <a:rPr lang="ru-RU" sz="1600" dirty="0" smtClean="0"/>
              <a:t>Дата: 11.09.18 – 06.10.18</a:t>
            </a:r>
          </a:p>
          <a:p>
            <a:pPr marL="0" indent="0" algn="r">
              <a:buNone/>
            </a:pPr>
            <a:r>
              <a:rPr lang="ru-RU" sz="1600" dirty="0" smtClean="0"/>
              <a:t>Место: г. </a:t>
            </a:r>
            <a:r>
              <a:rPr lang="ru-RU" sz="1600" dirty="0" err="1" smtClean="0"/>
              <a:t>Тюбенген</a:t>
            </a:r>
            <a:r>
              <a:rPr lang="ru-RU" sz="1600" dirty="0" smtClean="0"/>
              <a:t>, Германия</a:t>
            </a:r>
          </a:p>
          <a:p>
            <a:pPr algn="r"/>
            <a:endParaRPr lang="ru-RU" sz="1600" dirty="0" smtClean="0"/>
          </a:p>
          <a:p>
            <a:pPr marL="0" indent="0" algn="r">
              <a:buNone/>
            </a:pPr>
            <a:r>
              <a:rPr lang="ru-RU" sz="1600" dirty="0" smtClean="0"/>
              <a:t>Образовательный центр:     </a:t>
            </a:r>
          </a:p>
          <a:p>
            <a:pPr marL="0" indent="0" algn="r">
              <a:buNone/>
            </a:pPr>
            <a:r>
              <a:rPr lang="en-US" sz="1600" dirty="0" smtClean="0"/>
              <a:t>Export-</a:t>
            </a:r>
            <a:r>
              <a:rPr lang="en-US" sz="1600" dirty="0" err="1" smtClean="0"/>
              <a:t>Akademie</a:t>
            </a:r>
            <a:r>
              <a:rPr lang="en-US" sz="1600" dirty="0" smtClean="0"/>
              <a:t> Baden-Württemberg GmbH</a:t>
            </a:r>
            <a:endParaRPr lang="ru-RU" sz="1600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67544" y="2636912"/>
            <a:ext cx="8208912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/>
              <a:t>Результаты стажировки по программе «Экономическая кооперация»  </a:t>
            </a:r>
            <a:r>
              <a:rPr lang="ru-RU" sz="3200" dirty="0" smtClean="0"/>
              <a:t>при 	Академии </a:t>
            </a:r>
            <a:r>
              <a:rPr lang="ru-RU" sz="3200" dirty="0" smtClean="0"/>
              <a:t>Экспорта Баден-Вюртемберг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1252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841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Личный результат стажировки: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50867" y="580526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23528" y="692696"/>
            <a:ext cx="8568951" cy="12241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400" dirty="0" smtClean="0"/>
              <a:t>Повышение квалификации, успешное окончание заключительного этапа обучения по президентской программе подготовки управленческих кадров.</a:t>
            </a:r>
            <a:endParaRPr lang="en-US" sz="14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400" dirty="0" smtClean="0"/>
              <a:t>Получение практических навыков ведения международного бизнеса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400" dirty="0" smtClean="0"/>
              <a:t>Знакомство с коллективом руководителей из разных отраслей деятельности из всех регионов России.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400" dirty="0" smtClean="0"/>
              <a:t>Удовольствие от посещений достопримечательностей стран Европейского союза.</a:t>
            </a:r>
            <a:endParaRPr lang="en-US" sz="1400" dirty="0" smtClean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3528" y="4869160"/>
            <a:ext cx="8568951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b="1" i="1" dirty="0" smtClean="0"/>
              <a:t>Выражаю огромную благодарность организаторам стажировки за терпение, профессионализм и ответственный подход к организации учебного процесса.</a:t>
            </a:r>
            <a:endParaRPr lang="en-US" sz="1800" b="1" i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106" y="2001827"/>
            <a:ext cx="1839847" cy="13798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66185"/>
            <a:ext cx="1839846" cy="13798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26" y="3536410"/>
            <a:ext cx="1853571" cy="13901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93" y="5523749"/>
            <a:ext cx="1169988" cy="104160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5499327"/>
            <a:ext cx="2340259" cy="10980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578812"/>
            <a:ext cx="1972670" cy="82223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5683518"/>
            <a:ext cx="1464536" cy="74691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950" y="2001827"/>
            <a:ext cx="1792324" cy="13442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E:\Фотки\Германия 2018 стажировка\20180915_17194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080" y="3601221"/>
            <a:ext cx="1784918" cy="13386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tn02.ek\Documents\ГТН участок\Обучение\Стажировка Германия\Фото\Общие фото\IMG-20180917-WA0055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106" y="3480876"/>
            <a:ext cx="1851046" cy="13882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85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О компании</a:t>
            </a:r>
            <a:endParaRPr lang="ru-RU" sz="2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93241" y="908720"/>
            <a:ext cx="6267146" cy="56101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600" dirty="0"/>
              <a:t>ООО «УИС-металлургия</a:t>
            </a:r>
            <a:r>
              <a:rPr lang="ru-RU" sz="1600" dirty="0" smtClean="0"/>
              <a:t>», входящая в группу компаний ЗАО «НПП «</a:t>
            </a:r>
            <a:r>
              <a:rPr lang="ru-RU" sz="1600" dirty="0" err="1" smtClean="0"/>
              <a:t>Машпром</a:t>
            </a:r>
            <a:r>
              <a:rPr lang="ru-RU" sz="1600" dirty="0" smtClean="0"/>
              <a:t>», специализируется </a:t>
            </a:r>
            <a:r>
              <a:rPr lang="ru-RU" sz="1600" dirty="0"/>
              <a:t>на создании изделий с высоким ресурсом эксплуатации за счет применения инновационных технологий упрочнения. </a:t>
            </a:r>
            <a:endParaRPr lang="ru-RU" sz="1600" dirty="0" smtClean="0"/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Основными направлениями деятельности компании ООО «УИС-Металлургия» </a:t>
            </a:r>
            <a:r>
              <a:rPr lang="ru-RU" sz="1600" dirty="0" smtClean="0"/>
              <a:t>является: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/>
              <a:t>Проведение </a:t>
            </a:r>
            <a:r>
              <a:rPr lang="ru-RU" sz="1600" dirty="0"/>
              <a:t>исследовательских работ с области инженерии поверхности</a:t>
            </a:r>
            <a:r>
              <a:rPr lang="ru-RU" sz="1600" dirty="0" smtClean="0"/>
              <a:t>,</a:t>
            </a:r>
            <a:r>
              <a:rPr lang="ru-RU" sz="1600" dirty="0"/>
              <a:t> </a:t>
            </a:r>
            <a:endParaRPr lang="ru-RU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/>
              <a:t>Нанесение </a:t>
            </a:r>
            <a:r>
              <a:rPr lang="ru-RU" sz="1600" dirty="0"/>
              <a:t>покрытий методами высокоскоростного газопламенного </a:t>
            </a:r>
            <a:r>
              <a:rPr lang="ru-RU" sz="1600" dirty="0" smtClean="0"/>
              <a:t>напыления,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/>
              <a:t>Механическая </a:t>
            </a:r>
            <a:r>
              <a:rPr lang="ru-RU" sz="1600" dirty="0"/>
              <a:t>обработка (алмазная шлифовка</a:t>
            </a:r>
            <a:r>
              <a:rPr lang="ru-RU" sz="1600" dirty="0" smtClean="0"/>
              <a:t>),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/>
              <a:t>Изготовление </a:t>
            </a:r>
            <a:r>
              <a:rPr lang="ru-RU" sz="1600" dirty="0"/>
              <a:t>деталей с повышенным </a:t>
            </a:r>
            <a:r>
              <a:rPr lang="ru-RU" sz="1600" dirty="0" smtClean="0"/>
              <a:t>ресурсом,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dirty="0" smtClean="0"/>
              <a:t>Ремонт </a:t>
            </a:r>
            <a:r>
              <a:rPr lang="ru-RU" sz="1600" dirty="0"/>
              <a:t>и восстановление </a:t>
            </a:r>
            <a:r>
              <a:rPr lang="ru-RU" sz="1600" dirty="0" smtClean="0"/>
              <a:t>деталей.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dirty="0"/>
          </a:p>
          <a:p>
            <a:pPr algn="just"/>
            <a:r>
              <a:rPr lang="ru-RU" sz="1600" dirty="0" smtClean="0"/>
              <a:t>Офис компании расположен в г. Екатеринбург, ул. Краснознаменная 5</a:t>
            </a:r>
            <a:endParaRPr lang="en-US" sz="1600" dirty="0" smtClean="0"/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Производственный участок расположен в г. Нижний Тагил на территории ООО «ПК «НТМЗ» (Производственный комплекс Нижнетагильский машиностроительный завод)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 smtClean="0"/>
              <a:t>Численность основного персонала ООО «УИС-металлургия» – 18 человек. Экономисты, бухгалтерия, юристы, отдел закупок – на аутсорсинге.</a:t>
            </a:r>
          </a:p>
          <a:p>
            <a:pPr algn="just"/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50867" y="580526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\\Mprom-057\Общая\завод И ПЛИТЫ\Цех\BUZ_69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37" y="1922977"/>
            <a:ext cx="2153049" cy="14330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Mprom-057\Общая\завод И ПЛИТЫ\Цех\BUZ_64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16" y="3663844"/>
            <a:ext cx="2145115" cy="1427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16" y="339478"/>
            <a:ext cx="2114938" cy="15834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16" y="1524347"/>
            <a:ext cx="1810628" cy="39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C:\Users\gtn03.ek\Desktop\нтмз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31" y="3283927"/>
            <a:ext cx="2185555" cy="515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23" y="5157192"/>
            <a:ext cx="2144811" cy="14298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401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476672"/>
            <a:ext cx="2153689" cy="57606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О докладчике</a:t>
            </a:r>
            <a:endParaRPr lang="ru-RU" sz="2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72054" y="1268760"/>
            <a:ext cx="6267146" cy="51000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600" dirty="0" smtClean="0"/>
              <a:t>Девятьяров Михаил Сергеевич</a:t>
            </a:r>
          </a:p>
          <a:p>
            <a:pPr algn="just"/>
            <a:r>
              <a:rPr lang="ru-RU" sz="1600" dirty="0" smtClean="0"/>
              <a:t>Директор ООО «УИС-Металлургия»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 smtClean="0"/>
              <a:t>Функционал: руководство производственной, коммерческой, научно-исследовательской  деятельностью предприятия.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 smtClean="0"/>
              <a:t>Образование: </a:t>
            </a:r>
          </a:p>
          <a:p>
            <a:pPr algn="just"/>
            <a:r>
              <a:rPr lang="ru-RU" sz="1600" dirty="0"/>
              <a:t>-</a:t>
            </a:r>
            <a:r>
              <a:rPr lang="ru-RU" sz="1600" dirty="0" smtClean="0"/>
              <a:t>Уральский Федеральный университет, механико-машиностроительный факультет, инженер по специальности «оборудование и технология сварочного производства».</a:t>
            </a:r>
          </a:p>
          <a:p>
            <a:pPr algn="just"/>
            <a:r>
              <a:rPr lang="ru-RU" sz="1600" dirty="0" smtClean="0"/>
              <a:t>-Уральский </a:t>
            </a:r>
            <a:r>
              <a:rPr lang="ru-RU" sz="1600" dirty="0"/>
              <a:t>Федеральный университет, </a:t>
            </a:r>
            <a:r>
              <a:rPr lang="ru-RU" sz="1600" dirty="0" smtClean="0"/>
              <a:t>бизнес-школа президентская программа, профессиональная переподготовка по специальности «Менеджмент. Стратегическое управление предприятием».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 smtClean="0"/>
              <a:t>Опыт работы:</a:t>
            </a:r>
          </a:p>
          <a:p>
            <a:pPr algn="just"/>
            <a:r>
              <a:rPr lang="ru-RU" sz="1600" dirty="0" smtClean="0"/>
              <a:t>- 12 лет в группе компаний ЗАО «НПП «</a:t>
            </a:r>
            <a:r>
              <a:rPr lang="ru-RU" sz="1600" dirty="0" err="1" smtClean="0"/>
              <a:t>Машпром</a:t>
            </a:r>
            <a:r>
              <a:rPr lang="ru-RU" sz="1600" dirty="0" smtClean="0"/>
              <a:t>» г. Екатеринбург начиная с должности заместителя начальника отдела перспективных разработок до директора дочерней научно-производственной компании.</a:t>
            </a:r>
            <a:endParaRPr lang="ru-RU" sz="1600" dirty="0"/>
          </a:p>
          <a:p>
            <a:pPr algn="just"/>
            <a:endParaRPr lang="ru-RU" sz="1600" dirty="0"/>
          </a:p>
        </p:txBody>
      </p:sp>
      <p:pic>
        <p:nvPicPr>
          <p:cNvPr id="3" name="Picture 2" descr="C:\Users\gtn02.ek\Documents\ГТН участок\Персонал\Директор ООО УИС-Металлургия\Фото\Шенген 3,5х4,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2088232" cy="26859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40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340289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Поставленные мною задачи </a:t>
            </a:r>
            <a:r>
              <a:rPr lang="ru-RU" sz="2800" dirty="0" smtClean="0"/>
              <a:t>стажировки:</a:t>
            </a:r>
            <a:endParaRPr lang="ru-RU" sz="2800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11560" y="1055019"/>
            <a:ext cx="8208912" cy="38914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sz="1800" dirty="0" err="1"/>
              <a:t>Оценка</a:t>
            </a:r>
            <a:r>
              <a:rPr lang="de-DE" sz="1800" dirty="0"/>
              <a:t> </a:t>
            </a:r>
            <a:r>
              <a:rPr lang="de-DE" sz="1800" dirty="0" err="1"/>
              <a:t>возможностей</a:t>
            </a:r>
            <a:r>
              <a:rPr lang="de-DE" sz="1800" dirty="0"/>
              <a:t> и </a:t>
            </a:r>
            <a:r>
              <a:rPr lang="de-DE" sz="1800" dirty="0" err="1"/>
              <a:t>преимуществ</a:t>
            </a:r>
            <a:r>
              <a:rPr lang="de-DE" sz="1800" dirty="0"/>
              <a:t> </a:t>
            </a:r>
            <a:r>
              <a:rPr lang="de-DE" sz="1800" dirty="0" err="1"/>
              <a:t>немецкого</a:t>
            </a:r>
            <a:r>
              <a:rPr lang="de-DE" sz="1800" dirty="0"/>
              <a:t> </a:t>
            </a:r>
            <a:r>
              <a:rPr lang="de-DE" sz="1800" dirty="0" err="1"/>
              <a:t>оборудования</a:t>
            </a:r>
            <a:r>
              <a:rPr lang="de-DE" sz="1800" dirty="0"/>
              <a:t> и </a:t>
            </a:r>
            <a:r>
              <a:rPr lang="de-DE" sz="1800" dirty="0" err="1"/>
              <a:t>материалов</a:t>
            </a:r>
            <a:r>
              <a:rPr lang="de-DE" sz="1800" dirty="0"/>
              <a:t> </a:t>
            </a:r>
            <a:r>
              <a:rPr lang="de-DE" sz="1800" dirty="0" err="1"/>
              <a:t>для</a:t>
            </a:r>
            <a:r>
              <a:rPr lang="de-DE" sz="1800" dirty="0"/>
              <a:t> </a:t>
            </a:r>
            <a:r>
              <a:rPr lang="de-DE" sz="1800" dirty="0" err="1"/>
              <a:t>выполнения</a:t>
            </a:r>
            <a:r>
              <a:rPr lang="de-DE" sz="1800" dirty="0"/>
              <a:t> </a:t>
            </a:r>
            <a:r>
              <a:rPr lang="de-DE" sz="1800" dirty="0" err="1"/>
              <a:t>работ</a:t>
            </a:r>
            <a:r>
              <a:rPr lang="de-DE" sz="1800" dirty="0"/>
              <a:t> по </a:t>
            </a:r>
            <a:r>
              <a:rPr lang="de-DE" sz="1800" dirty="0" err="1"/>
              <a:t>упрочнению</a:t>
            </a:r>
            <a:r>
              <a:rPr lang="de-DE" sz="1800" dirty="0"/>
              <a:t> </a:t>
            </a:r>
            <a:r>
              <a:rPr lang="de-DE" sz="1800" dirty="0" err="1"/>
              <a:t>поверхности</a:t>
            </a:r>
            <a:r>
              <a:rPr lang="de-DE" sz="1800" dirty="0"/>
              <a:t> </a:t>
            </a:r>
            <a:r>
              <a:rPr lang="de-DE" sz="1800" dirty="0" err="1"/>
              <a:t>методами</a:t>
            </a:r>
            <a:r>
              <a:rPr lang="de-DE" sz="1800" dirty="0"/>
              <a:t> </a:t>
            </a:r>
            <a:r>
              <a:rPr lang="de-DE" sz="1800" dirty="0" err="1"/>
              <a:t>газотермического</a:t>
            </a:r>
            <a:r>
              <a:rPr lang="de-DE" sz="1800" dirty="0"/>
              <a:t> </a:t>
            </a:r>
            <a:r>
              <a:rPr lang="de-DE" sz="1800" dirty="0" err="1"/>
              <a:t>напыления</a:t>
            </a:r>
            <a:r>
              <a:rPr lang="de-DE" sz="1800" dirty="0"/>
              <a:t>, </a:t>
            </a:r>
            <a:r>
              <a:rPr lang="de-DE" sz="1800" dirty="0" err="1"/>
              <a:t>лазерной</a:t>
            </a:r>
            <a:r>
              <a:rPr lang="de-DE" sz="1800" dirty="0"/>
              <a:t> </a:t>
            </a:r>
            <a:r>
              <a:rPr lang="de-DE" sz="1800" dirty="0" err="1"/>
              <a:t>наплавки</a:t>
            </a:r>
            <a:r>
              <a:rPr lang="de-DE" sz="1800" dirty="0"/>
              <a:t>, </a:t>
            </a:r>
            <a:r>
              <a:rPr lang="de-DE" sz="1800" dirty="0" err="1"/>
              <a:t>плазменного</a:t>
            </a:r>
            <a:r>
              <a:rPr lang="de-DE" sz="1800" dirty="0"/>
              <a:t> </a:t>
            </a:r>
            <a:r>
              <a:rPr lang="de-DE" sz="1800" dirty="0" err="1" smtClean="0"/>
              <a:t>напыления</a:t>
            </a:r>
            <a:endParaRPr lang="ru-RU" sz="1800" dirty="0" smtClean="0"/>
          </a:p>
          <a:p>
            <a:pPr algn="l"/>
            <a:endParaRPr lang="ru-RU" sz="18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 smtClean="0"/>
              <a:t>Сбор данных об используемом оборудовании для механической обработки покрытий</a:t>
            </a:r>
            <a:r>
              <a:rPr lang="de-DE" sz="1800" dirty="0" smtClean="0"/>
              <a:t> </a:t>
            </a:r>
            <a:endParaRPr lang="en-US" sz="1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sz="1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sz="1800" dirty="0" err="1" smtClean="0"/>
              <a:t>Сбор</a:t>
            </a:r>
            <a:r>
              <a:rPr lang="de-DE" sz="1800" dirty="0" smtClean="0"/>
              <a:t> </a:t>
            </a:r>
            <a:r>
              <a:rPr lang="de-DE" sz="1800" dirty="0" err="1"/>
              <a:t>данных</a:t>
            </a:r>
            <a:r>
              <a:rPr lang="de-DE" sz="1800" dirty="0"/>
              <a:t> </a:t>
            </a:r>
            <a:r>
              <a:rPr lang="de-DE" sz="1800" dirty="0" err="1"/>
              <a:t>об</a:t>
            </a:r>
            <a:r>
              <a:rPr lang="de-DE" sz="1800" dirty="0"/>
              <a:t> </a:t>
            </a:r>
            <a:r>
              <a:rPr lang="de-DE" sz="1800" dirty="0" err="1"/>
              <a:t>эффективности</a:t>
            </a:r>
            <a:r>
              <a:rPr lang="de-DE" sz="1800" dirty="0"/>
              <a:t> </a:t>
            </a:r>
            <a:r>
              <a:rPr lang="de-DE" sz="1800" dirty="0" err="1"/>
              <a:t>применения</a:t>
            </a:r>
            <a:r>
              <a:rPr lang="de-DE" sz="1800" dirty="0"/>
              <a:t> в </a:t>
            </a:r>
            <a:r>
              <a:rPr lang="de-DE" sz="1800" dirty="0" err="1"/>
              <a:t>Германии</a:t>
            </a:r>
            <a:r>
              <a:rPr lang="de-DE" sz="1800" dirty="0"/>
              <a:t> </a:t>
            </a:r>
            <a:r>
              <a:rPr lang="de-DE" sz="1800" dirty="0" err="1"/>
              <a:t>технологий</a:t>
            </a:r>
            <a:r>
              <a:rPr lang="de-DE" sz="1800" dirty="0"/>
              <a:t> </a:t>
            </a:r>
            <a:r>
              <a:rPr lang="de-DE" sz="1800" dirty="0" err="1"/>
              <a:t>упрочнения</a:t>
            </a:r>
            <a:r>
              <a:rPr lang="de-DE" sz="1800" dirty="0"/>
              <a:t> </a:t>
            </a:r>
            <a:r>
              <a:rPr lang="de-DE" sz="1800" dirty="0" err="1"/>
              <a:t>для</a:t>
            </a:r>
            <a:r>
              <a:rPr lang="de-DE" sz="1800" dirty="0"/>
              <a:t>  </a:t>
            </a:r>
            <a:r>
              <a:rPr lang="de-DE" sz="1800" dirty="0" err="1"/>
              <a:t>оборудования</a:t>
            </a:r>
            <a:r>
              <a:rPr lang="de-DE" sz="1800" dirty="0"/>
              <a:t> </a:t>
            </a:r>
            <a:r>
              <a:rPr lang="de-DE" sz="1800" dirty="0" err="1"/>
              <a:t>металлургической</a:t>
            </a:r>
            <a:r>
              <a:rPr lang="de-DE" sz="1800" dirty="0"/>
              <a:t> и </a:t>
            </a:r>
            <a:r>
              <a:rPr lang="de-DE" sz="1800" dirty="0" err="1"/>
              <a:t>нефтегазовой</a:t>
            </a:r>
            <a:r>
              <a:rPr lang="de-DE" sz="1800" dirty="0"/>
              <a:t> </a:t>
            </a:r>
            <a:r>
              <a:rPr lang="de-DE" sz="1800" dirty="0" err="1" smtClean="0"/>
              <a:t>отрасли</a:t>
            </a:r>
            <a:endParaRPr lang="ru-RU" sz="1800" dirty="0" smtClean="0"/>
          </a:p>
          <a:p>
            <a:pPr algn="l"/>
            <a:endParaRPr lang="ru-RU" sz="1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DE" sz="1800" dirty="0" err="1"/>
              <a:t>Получение</a:t>
            </a:r>
            <a:r>
              <a:rPr lang="de-DE" sz="1800" dirty="0"/>
              <a:t> </a:t>
            </a:r>
            <a:r>
              <a:rPr lang="de-DE" sz="1800" dirty="0" err="1"/>
              <a:t>навыков</a:t>
            </a:r>
            <a:r>
              <a:rPr lang="de-DE" sz="1800" dirty="0"/>
              <a:t> и </a:t>
            </a:r>
            <a:r>
              <a:rPr lang="de-DE" sz="1800" dirty="0" err="1"/>
              <a:t>знаний</a:t>
            </a:r>
            <a:r>
              <a:rPr lang="de-DE" sz="1800" dirty="0"/>
              <a:t> о </a:t>
            </a:r>
            <a:r>
              <a:rPr lang="de-DE" sz="1800" dirty="0" err="1"/>
              <a:t>системах</a:t>
            </a:r>
            <a:r>
              <a:rPr lang="de-DE" sz="1800" dirty="0"/>
              <a:t> </a:t>
            </a:r>
            <a:r>
              <a:rPr lang="de-DE" sz="1800" dirty="0" err="1"/>
              <a:t>менеджмента</a:t>
            </a:r>
            <a:r>
              <a:rPr lang="de-DE" sz="1800" dirty="0"/>
              <a:t> </a:t>
            </a:r>
            <a:r>
              <a:rPr lang="de-DE" sz="1800" dirty="0" err="1"/>
              <a:t>производственных</a:t>
            </a:r>
            <a:r>
              <a:rPr lang="de-DE" sz="1800" dirty="0"/>
              <a:t> </a:t>
            </a:r>
            <a:r>
              <a:rPr lang="de-DE" sz="1800" dirty="0" err="1"/>
              <a:t>предприятий</a:t>
            </a:r>
            <a:r>
              <a:rPr lang="de-DE" sz="1800" dirty="0"/>
              <a:t> </a:t>
            </a:r>
            <a:r>
              <a:rPr lang="de-DE" sz="1800" dirty="0" err="1"/>
              <a:t>Германии</a:t>
            </a:r>
            <a:endParaRPr lang="ru-RU" sz="1800" dirty="0" smtClean="0"/>
          </a:p>
          <a:p>
            <a:pPr algn="l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36393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841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Экономическая кооперация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50867" y="580526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195736" y="692696"/>
            <a:ext cx="6480720" cy="5616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endParaRPr lang="ru-RU" sz="1800" dirty="0" smtClean="0"/>
          </a:p>
          <a:p>
            <a:pPr algn="l"/>
            <a:r>
              <a:rPr lang="ru-RU" sz="1800" dirty="0" smtClean="0"/>
              <a:t>Индивидуальное посещение предприятия-производителя материалов для нанесения покрытий С</a:t>
            </a:r>
            <a:r>
              <a:rPr lang="en-US" sz="1800" dirty="0" err="1" smtClean="0"/>
              <a:t>arbid</a:t>
            </a:r>
            <a:r>
              <a:rPr lang="en-US" sz="1800" dirty="0" smtClean="0"/>
              <a:t> </a:t>
            </a:r>
            <a:r>
              <a:rPr lang="ru-RU" sz="1800" dirty="0" smtClean="0"/>
              <a:t>&amp;</a:t>
            </a:r>
            <a:r>
              <a:rPr lang="en-US" sz="1800" dirty="0" smtClean="0"/>
              <a:t> </a:t>
            </a:r>
            <a:r>
              <a:rPr lang="ru-RU" sz="1800" dirty="0" smtClean="0"/>
              <a:t>M</a:t>
            </a:r>
            <a:r>
              <a:rPr lang="en-US" sz="1800" dirty="0" err="1" smtClean="0"/>
              <a:t>etall</a:t>
            </a:r>
            <a:r>
              <a:rPr lang="ru-RU" sz="1800" dirty="0" smtClean="0"/>
              <a:t> </a:t>
            </a:r>
            <a:r>
              <a:rPr lang="ru-RU" sz="1800" dirty="0" err="1"/>
              <a:t>Technologies</a:t>
            </a:r>
            <a:r>
              <a:rPr lang="ru-RU" sz="1800" dirty="0"/>
              <a:t> </a:t>
            </a:r>
            <a:r>
              <a:rPr lang="ru-RU" sz="1800" dirty="0" err="1" smtClean="0"/>
              <a:t>Gmbh</a:t>
            </a:r>
            <a:r>
              <a:rPr lang="ru-RU" sz="1800" dirty="0" smtClean="0"/>
              <a:t>, Германия </a:t>
            </a:r>
            <a:r>
              <a:rPr lang="en-US" sz="1800" dirty="0" err="1" smtClean="0"/>
              <a:t>Immelborn</a:t>
            </a:r>
            <a:endParaRPr lang="ru-RU" sz="1800" dirty="0" smtClean="0"/>
          </a:p>
          <a:p>
            <a:pPr algn="l"/>
            <a:endParaRPr lang="ru-RU" sz="1800" dirty="0"/>
          </a:p>
          <a:p>
            <a:pPr algn="l"/>
            <a:r>
              <a:rPr lang="ru-RU" sz="1800" b="1" dirty="0" smtClean="0"/>
              <a:t>Результаты:</a:t>
            </a:r>
            <a:endParaRPr lang="ru-RU" sz="18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/>
              <a:t>получена независимая оценка </a:t>
            </a:r>
            <a:r>
              <a:rPr lang="ru-RU" sz="1800" dirty="0" smtClean="0"/>
              <a:t>современного </a:t>
            </a:r>
            <a:r>
              <a:rPr lang="ru-RU" sz="1800" dirty="0"/>
              <a:t>оборудования </a:t>
            </a:r>
            <a:r>
              <a:rPr lang="en-US" sz="1800" dirty="0"/>
              <a:t>HVOF </a:t>
            </a:r>
            <a:r>
              <a:rPr lang="ru-RU" sz="1800" dirty="0"/>
              <a:t>нанесения </a:t>
            </a:r>
            <a:r>
              <a:rPr lang="ru-RU" sz="1800" dirty="0" smtClean="0"/>
              <a:t>покрытий (3-х ведущих производителей </a:t>
            </a:r>
            <a:r>
              <a:rPr lang="en-US" sz="1800" dirty="0" smtClean="0"/>
              <a:t>Praxair, GTV, </a:t>
            </a:r>
            <a:r>
              <a:rPr lang="en-US" sz="1800" dirty="0" err="1" smtClean="0"/>
              <a:t>Oerlicon</a:t>
            </a:r>
            <a:r>
              <a:rPr lang="en-US" sz="1800" dirty="0" smtClean="0"/>
              <a:t> </a:t>
            </a:r>
            <a:r>
              <a:rPr lang="en-US" sz="1800" dirty="0" err="1" smtClean="0"/>
              <a:t>metco</a:t>
            </a:r>
            <a:r>
              <a:rPr lang="en-US" sz="1800" dirty="0" smtClean="0"/>
              <a:t>)</a:t>
            </a:r>
            <a:r>
              <a:rPr lang="ru-RU" sz="1800" dirty="0" smtClean="0"/>
              <a:t>, </a:t>
            </a:r>
            <a:r>
              <a:rPr lang="ru-RU" sz="1800" dirty="0"/>
              <a:t>сравнительный анализ, области применения </a:t>
            </a:r>
            <a:r>
              <a:rPr lang="ru-RU" sz="1800" dirty="0" smtClean="0"/>
              <a:t>оборудования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/>
              <a:t>согласована поставка опытных партий материалов на основе карбида вольфрама и никелевых сплавов для испытаний в лабораторных условиях, а также дальнейших испытаний упрочненных деталей в промышленных условиях</a:t>
            </a:r>
            <a:endParaRPr lang="ru-RU" sz="1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/>
              <a:t>получено согласие на техническое сопровождение, консультирование в части закупок оборудования, отработки технологии нанесения покрытий, применения материалов для напыления согласно заданию Заказчика </a:t>
            </a:r>
            <a:endParaRPr lang="en-US" sz="1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 smtClean="0"/>
              <a:t>Получено согласие на использование лаборатории предприятия для испытания образцов покрытий</a:t>
            </a:r>
          </a:p>
          <a:p>
            <a:pPr algn="l"/>
            <a:endParaRPr lang="ru-RU" sz="1800" dirty="0"/>
          </a:p>
        </p:txBody>
      </p:sp>
      <p:pic>
        <p:nvPicPr>
          <p:cNvPr id="3" name="Picture 2" descr="C:\Users\gtn02.ek\Desktop\Стажировка Германия\Фото\Посещение С&amp;M\20180925_1105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820" y="2240868"/>
            <a:ext cx="2016224" cy="15121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tn02.ek\Desktop\Стажировка Германия\Фото\Посещение С&amp;M\20180925_1104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82" y="4549770"/>
            <a:ext cx="1920213" cy="14401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06265" y="740625"/>
            <a:ext cx="1645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&amp;M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660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841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Экономическая кооперация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50867" y="580526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195736" y="692696"/>
            <a:ext cx="6480720" cy="5616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800" dirty="0" smtClean="0"/>
          </a:p>
          <a:p>
            <a:pPr algn="l"/>
            <a:r>
              <a:rPr lang="ru-RU" sz="1800" dirty="0" smtClean="0"/>
              <a:t>Индивидуальное посещение предприятия-производителя оборудования и материалов для нанесения покрытий </a:t>
            </a:r>
            <a:r>
              <a:rPr lang="en-US" sz="1800" dirty="0" err="1" smtClean="0"/>
              <a:t>Oerlicon</a:t>
            </a:r>
            <a:r>
              <a:rPr lang="en-US" sz="1800" dirty="0" smtClean="0"/>
              <a:t> Metco AG</a:t>
            </a:r>
            <a:r>
              <a:rPr lang="ru-RU" sz="1800" dirty="0" smtClean="0"/>
              <a:t>, Швейцария </a:t>
            </a:r>
            <a:r>
              <a:rPr lang="en-US" sz="1800" dirty="0" smtClean="0"/>
              <a:t>Wohlen</a:t>
            </a:r>
            <a:endParaRPr lang="ru-RU" sz="1800" dirty="0" smtClean="0"/>
          </a:p>
          <a:p>
            <a:pPr algn="l"/>
            <a:endParaRPr lang="ru-RU" sz="1800" dirty="0"/>
          </a:p>
          <a:p>
            <a:pPr algn="l"/>
            <a:r>
              <a:rPr lang="ru-RU" sz="1800" b="1" dirty="0" smtClean="0"/>
              <a:t>Результаты:</a:t>
            </a:r>
            <a:endParaRPr lang="ru-RU" sz="18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 smtClean="0"/>
              <a:t>Продемонстрирована работа оборудования </a:t>
            </a:r>
            <a:r>
              <a:rPr lang="en-US" sz="1800" dirty="0"/>
              <a:t>HVOF </a:t>
            </a:r>
            <a:r>
              <a:rPr lang="ru-RU" sz="1800" dirty="0"/>
              <a:t>нанесения </a:t>
            </a:r>
            <a:r>
              <a:rPr lang="ru-RU" sz="1800" dirty="0" smtClean="0"/>
              <a:t>покрытий </a:t>
            </a:r>
            <a:r>
              <a:rPr lang="en-US" sz="1800" dirty="0" err="1" smtClean="0"/>
              <a:t>MultiCoat</a:t>
            </a:r>
            <a:r>
              <a:rPr lang="en-US" sz="1800" dirty="0" smtClean="0"/>
              <a:t>, Diamond Jet. </a:t>
            </a:r>
            <a:r>
              <a:rPr lang="ru-RU" sz="1800" dirty="0" smtClean="0"/>
              <a:t>Презентован сравнительный анализ оборудования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 smtClean="0"/>
              <a:t>Согласованы технические требования к подаче горючих газов, транспортировочного газа, требования к охлаждению установки.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 smtClean="0"/>
              <a:t>Рассмотрены условия поставки оборудования</a:t>
            </a:r>
          </a:p>
          <a:p>
            <a:pPr algn="l"/>
            <a:endParaRPr lang="ru-RU" sz="1800" dirty="0"/>
          </a:p>
        </p:txBody>
      </p:sp>
      <p:pic>
        <p:nvPicPr>
          <p:cNvPr id="2050" name="Picture 2" descr="C:\Users\gtn02.ek\Desktop\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49" y="638884"/>
            <a:ext cx="1775166" cy="93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gtn02.ek\Desktop\Стажировка Германия\Фото\Посещение Oerlicon\20180921_1422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51" y="2074903"/>
            <a:ext cx="1901422" cy="14261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gtn02.ek\Desktop\Стажировка Германия\Фото\Посещение С&amp;M\20180925_1158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1" y="3861048"/>
            <a:ext cx="2109688" cy="15822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82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841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Экономическая кооперация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50867" y="580526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295499" y="692735"/>
            <a:ext cx="6480720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800" dirty="0" smtClean="0"/>
          </a:p>
          <a:p>
            <a:pPr algn="l"/>
            <a:r>
              <a:rPr lang="ru-RU" sz="1800" dirty="0" smtClean="0"/>
              <a:t>Посещение выставки машиностроение и металлообработка </a:t>
            </a:r>
            <a:r>
              <a:rPr lang="en-US" sz="1800" dirty="0" smtClean="0"/>
              <a:t>AMB 2018</a:t>
            </a:r>
            <a:r>
              <a:rPr lang="ru-RU" sz="1800" dirty="0" smtClean="0"/>
              <a:t>, Германия </a:t>
            </a:r>
            <a:r>
              <a:rPr lang="en-US" sz="1800" dirty="0" err="1" smtClean="0"/>
              <a:t>Stuttgard</a:t>
            </a:r>
            <a:endParaRPr lang="ru-RU" sz="1800" dirty="0" smtClean="0"/>
          </a:p>
          <a:p>
            <a:pPr algn="l"/>
            <a:endParaRPr lang="ru-RU" sz="1800" dirty="0"/>
          </a:p>
          <a:p>
            <a:pPr algn="l"/>
            <a:r>
              <a:rPr lang="ru-RU" sz="1800" b="1" dirty="0" smtClean="0"/>
              <a:t>Результаты:</a:t>
            </a:r>
            <a:endParaRPr lang="ru-RU" sz="18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 smtClean="0"/>
              <a:t>Проведены переговоры и установлены контакты с производителями станков для шлифовальной обработки твердосплавных покрытий </a:t>
            </a:r>
            <a:r>
              <a:rPr lang="en-US" sz="1800" dirty="0" err="1" smtClean="0"/>
              <a:t>Loeser</a:t>
            </a:r>
            <a:r>
              <a:rPr lang="en-US" sz="1800" dirty="0" smtClean="0"/>
              <a:t>, VSM, </a:t>
            </a:r>
            <a:r>
              <a:rPr lang="en-US" sz="1800" dirty="0" err="1" smtClean="0"/>
              <a:t>Weingartner</a:t>
            </a:r>
            <a:r>
              <a:rPr lang="en-US" sz="1800" dirty="0" smtClean="0"/>
              <a:t>, Weiss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 smtClean="0"/>
              <a:t>Установлены контакты и получена информация о производителях алмазного инструмента </a:t>
            </a:r>
            <a:r>
              <a:rPr lang="en-US" sz="1800" dirty="0" err="1" smtClean="0"/>
              <a:t>A.Tec</a:t>
            </a:r>
            <a:r>
              <a:rPr lang="en-US" sz="1800" dirty="0" smtClean="0"/>
              <a:t> Diamond Co, </a:t>
            </a:r>
            <a:r>
              <a:rPr lang="en-US" sz="1800" dirty="0" err="1" smtClean="0"/>
              <a:t>Rottluff</a:t>
            </a:r>
            <a:endParaRPr lang="ru-RU" sz="18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/>
              <a:t>Установлены контакты и получена информация о </a:t>
            </a:r>
            <a:r>
              <a:rPr lang="ru-RU" sz="1800" dirty="0" smtClean="0"/>
              <a:t>производителе герметизирующих пропитывающих составов фирмы </a:t>
            </a:r>
            <a:r>
              <a:rPr lang="en-US" sz="1800" dirty="0" err="1" smtClean="0"/>
              <a:t>Diamant</a:t>
            </a:r>
            <a:endParaRPr lang="en-US" sz="1800" dirty="0"/>
          </a:p>
          <a:p>
            <a:pPr algn="l"/>
            <a:endParaRPr lang="en-US" sz="1800" dirty="0" smtClean="0"/>
          </a:p>
        </p:txBody>
      </p:sp>
      <p:pic>
        <p:nvPicPr>
          <p:cNvPr id="3074" name="Picture 2" descr="C:\Users\gtn02.ek\Desktop\Стажировка Германия\Фото\Посещение АМD2018\20180919_1452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2016223" cy="15122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gtn02.ek\Desktop\Стажировка Германия\Фото\Посещение АМD2018\20180919_1505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61691"/>
            <a:ext cx="2016223" cy="15121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gtn02.ek\Desktop\Стажировка Германия\Фото\Посещение АМD2018\20180919_1454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059" y="4598090"/>
            <a:ext cx="2259127" cy="16943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69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841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Экономическая кооперация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50867" y="580526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39552" y="692734"/>
            <a:ext cx="8236667" cy="56165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1800" dirty="0" smtClean="0"/>
          </a:p>
          <a:p>
            <a:pPr algn="l"/>
            <a:r>
              <a:rPr lang="ru-RU" sz="1800" dirty="0" smtClean="0"/>
              <a:t>Участие в групповых визитах на предприятия и встречах в рамках мероприятий </a:t>
            </a:r>
            <a:r>
              <a:rPr lang="en-US" sz="1800" dirty="0" smtClean="0"/>
              <a:t>EABW</a:t>
            </a:r>
            <a:r>
              <a:rPr lang="ru-RU" sz="1800" dirty="0" smtClean="0"/>
              <a:t>:</a:t>
            </a:r>
          </a:p>
          <a:p>
            <a:pPr algn="l"/>
            <a:r>
              <a:rPr lang="ru-RU" sz="1800" b="1" dirty="0" smtClean="0"/>
              <a:t>Результаты:</a:t>
            </a:r>
            <a:endParaRPr lang="ru-RU" sz="18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 smtClean="0"/>
              <a:t>Изучены системы управления производственным процессом, системы менеджмента качества, инновационный менеджмент на лидирующих в своей сфере предприятий Германии –</a:t>
            </a:r>
            <a:r>
              <a:rPr lang="en-US" sz="1800" dirty="0" err="1" smtClean="0"/>
              <a:t>Mersedes</a:t>
            </a:r>
            <a:r>
              <a:rPr lang="en-US" sz="1800" dirty="0" smtClean="0"/>
              <a:t> Benz AG, </a:t>
            </a:r>
            <a:r>
              <a:rPr lang="en-US" sz="1800" dirty="0" err="1" smtClean="0"/>
              <a:t>Karcher</a:t>
            </a:r>
            <a:r>
              <a:rPr lang="en-US" sz="1800" dirty="0" smtClean="0"/>
              <a:t>, TUV SUD, </a:t>
            </a:r>
            <a:r>
              <a:rPr lang="ru-RU" sz="1800" dirty="0" smtClean="0"/>
              <a:t>а также на инновационных предприятиях малого и среднего бизнеса- </a:t>
            </a:r>
            <a:r>
              <a:rPr lang="en-US" sz="1800" dirty="0" err="1" smtClean="0"/>
              <a:t>Apiumtech</a:t>
            </a:r>
            <a:r>
              <a:rPr lang="en-US" sz="1800" dirty="0" smtClean="0"/>
              <a:t>, </a:t>
            </a:r>
            <a:r>
              <a:rPr lang="en-US" sz="1800" dirty="0" err="1" smtClean="0"/>
              <a:t>Zinco</a:t>
            </a:r>
            <a:r>
              <a:rPr lang="en-US" sz="1800" dirty="0" smtClean="0"/>
              <a:t>, </a:t>
            </a:r>
            <a:r>
              <a:rPr lang="en-US" sz="1800" dirty="0" err="1" smtClean="0"/>
              <a:t>Mafu</a:t>
            </a:r>
            <a:r>
              <a:rPr lang="en-US" sz="1800" dirty="0" smtClean="0"/>
              <a:t>, Judo, </a:t>
            </a:r>
            <a:r>
              <a:rPr lang="en-US" sz="1800" dirty="0" err="1" smtClean="0"/>
              <a:t>Loxx</a:t>
            </a:r>
            <a:r>
              <a:rPr lang="en-US" sz="1800" dirty="0" smtClean="0"/>
              <a:t> Pan Europa, </a:t>
            </a:r>
            <a:r>
              <a:rPr lang="en-US" sz="1800" dirty="0" err="1" smtClean="0"/>
              <a:t>Theben</a:t>
            </a:r>
            <a:r>
              <a:rPr lang="en-US" sz="1800" dirty="0" smtClean="0"/>
              <a:t>, </a:t>
            </a:r>
            <a:r>
              <a:rPr lang="en-US" sz="1800" dirty="0" err="1" smtClean="0"/>
              <a:t>Stabila</a:t>
            </a:r>
            <a:r>
              <a:rPr lang="en-US" sz="1800" dirty="0" smtClean="0"/>
              <a:t> </a:t>
            </a:r>
            <a:r>
              <a:rPr lang="ru-RU" sz="1800" dirty="0" smtClean="0"/>
              <a:t>, </a:t>
            </a:r>
            <a:r>
              <a:rPr lang="en-US" sz="1800" dirty="0" err="1" smtClean="0"/>
              <a:t>Balz</a:t>
            </a:r>
            <a:r>
              <a:rPr lang="en-US" sz="1800" dirty="0" smtClean="0"/>
              <a:t> Automatic </a:t>
            </a:r>
            <a:r>
              <a:rPr lang="ru-RU" sz="1800" dirty="0" smtClean="0"/>
              <a:t>и др.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 smtClean="0"/>
              <a:t>В рамках биржи контактов установлены контакты с предприятиями, специализирующимися на подборе и поставке бывшего в употреблении промышленного оборудования- </a:t>
            </a:r>
            <a:r>
              <a:rPr lang="en-US" sz="1800" dirty="0" smtClean="0"/>
              <a:t>BKL </a:t>
            </a:r>
            <a:r>
              <a:rPr lang="en-US" sz="1800" dirty="0" err="1" smtClean="0"/>
              <a:t>Baukran</a:t>
            </a:r>
            <a:r>
              <a:rPr lang="en-US" sz="1800" dirty="0" smtClean="0"/>
              <a:t> Logistic, SEL </a:t>
            </a:r>
            <a:r>
              <a:rPr lang="en-US" sz="1800" dirty="0" err="1" smtClean="0"/>
              <a:t>Activ</a:t>
            </a:r>
            <a:r>
              <a:rPr lang="en-US" sz="1800" dirty="0" smtClean="0"/>
              <a:t>.</a:t>
            </a:r>
            <a:r>
              <a:rPr lang="ru-RU" sz="1800" dirty="0" smtClean="0"/>
              <a:t>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 smtClean="0"/>
              <a:t>Получены теоретические навыки установления контактов, ведения переговоров, проведения презентаций с немецкими партнерами. В процессе индивидуальных визитов теоретические знания применены на практике.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1800" dirty="0" smtClean="0"/>
              <a:t>Получены знания в части применения инструментов бизнес планирования, проектного менеджмента, управления качеством, </a:t>
            </a:r>
            <a:r>
              <a:rPr lang="ru-RU" sz="1800" dirty="0" err="1" smtClean="0"/>
              <a:t>бенчмаркинг</a:t>
            </a:r>
            <a:r>
              <a:rPr lang="ru-RU" sz="1800" dirty="0" smtClean="0"/>
              <a:t>, особенности регистрации юридических лиц на территории Германии и особенности системы налогообложения, особенности сертификации продукции в странах  ЕС.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45745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72008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Результаты спустя 6 </a:t>
            </a:r>
            <a:r>
              <a:rPr lang="ru-RU" sz="2800" dirty="0" smtClean="0"/>
              <a:t>месяцев </a:t>
            </a:r>
            <a:r>
              <a:rPr lang="ru-RU" sz="2800" dirty="0" smtClean="0"/>
              <a:t>с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момента </a:t>
            </a:r>
            <a:r>
              <a:rPr lang="ru-RU" sz="2800" dirty="0" smtClean="0"/>
              <a:t>окончания стажировки:</a:t>
            </a:r>
            <a:endParaRPr lang="ru-RU" sz="2800" dirty="0"/>
          </a:p>
        </p:txBody>
      </p:sp>
      <p:pic>
        <p:nvPicPr>
          <p:cNvPr id="6" name="Picture 3" descr="C:\Users\gtn02.ek\Desktop\midd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74" y="5798825"/>
            <a:ext cx="859358" cy="644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gtn02.ek\Desktop\ma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758" y="5737096"/>
            <a:ext cx="124213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gtn02.ek\Desktop\imgonline-com-ua-Resize-E7v7hE94Tv8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468" y="5887000"/>
            <a:ext cx="1717290" cy="46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право 8"/>
          <p:cNvSpPr/>
          <p:nvPr/>
        </p:nvSpPr>
        <p:spPr>
          <a:xfrm>
            <a:off x="4304390" y="3529580"/>
            <a:ext cx="932920" cy="616661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05074" y="1249259"/>
            <a:ext cx="3205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Оборудование –</a:t>
            </a:r>
            <a:r>
              <a:rPr lang="en-US" sz="1200" dirty="0" err="1" smtClean="0"/>
              <a:t>Uniquecoat</a:t>
            </a:r>
            <a:r>
              <a:rPr lang="en-US" sz="1200" dirty="0" smtClean="0"/>
              <a:t> Technologies, </a:t>
            </a:r>
            <a:r>
              <a:rPr lang="ru-RU" sz="1200" dirty="0" smtClean="0"/>
              <a:t>США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50438" y="2058666"/>
            <a:ext cx="2720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Технология –УИС-Металлургия</a:t>
            </a:r>
            <a:r>
              <a:rPr lang="en-US" sz="1200" dirty="0" smtClean="0"/>
              <a:t>, </a:t>
            </a:r>
            <a:r>
              <a:rPr lang="ru-RU" sz="1200" dirty="0" smtClean="0"/>
              <a:t>Россия</a:t>
            </a:r>
            <a:endParaRPr lang="ru-R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69853" y="2852936"/>
            <a:ext cx="29083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Производство –УИС-Металлургия</a:t>
            </a:r>
            <a:r>
              <a:rPr lang="en-US" sz="1200" dirty="0" smtClean="0"/>
              <a:t>, </a:t>
            </a:r>
            <a:r>
              <a:rPr lang="ru-RU" sz="1200" dirty="0" smtClean="0"/>
              <a:t>Россия</a:t>
            </a:r>
            <a:endParaRPr lang="ru-R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81752" y="3638584"/>
            <a:ext cx="3622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Порошок для напыления – С</a:t>
            </a:r>
            <a:r>
              <a:rPr lang="en-US" sz="1200" dirty="0" err="1" smtClean="0"/>
              <a:t>arbid</a:t>
            </a:r>
            <a:r>
              <a:rPr lang="en-US" sz="1200" dirty="0" smtClean="0"/>
              <a:t> &amp; Metal, </a:t>
            </a:r>
            <a:r>
              <a:rPr lang="ru-RU" sz="1200" dirty="0" smtClean="0"/>
              <a:t>Германия</a:t>
            </a:r>
            <a:endParaRPr lang="ru-RU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41891" y="4448228"/>
            <a:ext cx="2764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Пропитка покрытия – </a:t>
            </a:r>
            <a:r>
              <a:rPr lang="en-US" sz="1200" dirty="0" err="1" smtClean="0"/>
              <a:t>Dichtol</a:t>
            </a:r>
            <a:r>
              <a:rPr lang="en-US" sz="1200" dirty="0" smtClean="0"/>
              <a:t>, </a:t>
            </a:r>
            <a:r>
              <a:rPr lang="ru-RU" sz="1200" dirty="0" smtClean="0"/>
              <a:t>Германия</a:t>
            </a:r>
            <a:endParaRPr lang="ru-RU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69853" y="5385162"/>
            <a:ext cx="3815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/>
              <a:t>Заказчик – мет</a:t>
            </a:r>
            <a:r>
              <a:rPr lang="en-US" sz="1200" dirty="0"/>
              <a:t>.</a:t>
            </a:r>
            <a:r>
              <a:rPr lang="ru-RU" sz="1200" dirty="0" smtClean="0"/>
              <a:t> комбинаты РФ и СНГ (22 АНГЦ)</a:t>
            </a:r>
            <a:r>
              <a:rPr lang="en-US" sz="1200" dirty="0" smtClean="0"/>
              <a:t>, </a:t>
            </a:r>
            <a:r>
              <a:rPr lang="ru-RU" sz="1200" dirty="0" smtClean="0"/>
              <a:t>Россия</a:t>
            </a:r>
            <a:endParaRPr lang="ru-RU" sz="1200" dirty="0"/>
          </a:p>
        </p:txBody>
      </p:sp>
      <p:pic>
        <p:nvPicPr>
          <p:cNvPr id="16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5859" y="1552946"/>
            <a:ext cx="1646312" cy="34298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704" y="2335665"/>
            <a:ext cx="1376469" cy="44507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905" y="3167479"/>
            <a:ext cx="1376469" cy="445079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1907788" y="3863453"/>
            <a:ext cx="10502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&amp;M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905" y="4650542"/>
            <a:ext cx="1719064" cy="68762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678760" y="1479004"/>
            <a:ext cx="2915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Новый продукт:</a:t>
            </a:r>
          </a:p>
          <a:p>
            <a:r>
              <a:rPr lang="ru-RU" dirty="0" smtClean="0"/>
              <a:t>погружное оборудование </a:t>
            </a:r>
          </a:p>
          <a:p>
            <a:r>
              <a:rPr lang="ru-RU" dirty="0" smtClean="0"/>
              <a:t>агрегатов непрерывного </a:t>
            </a:r>
          </a:p>
          <a:p>
            <a:r>
              <a:rPr lang="ru-RU" dirty="0" smtClean="0"/>
              <a:t>горячего </a:t>
            </a:r>
            <a:r>
              <a:rPr lang="ru-RU" dirty="0" err="1" smtClean="0"/>
              <a:t>цинкования</a:t>
            </a:r>
            <a:r>
              <a:rPr lang="ru-RU" dirty="0" smtClean="0"/>
              <a:t> листа </a:t>
            </a:r>
            <a:endParaRPr lang="ru-RU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781" y="2780744"/>
            <a:ext cx="2784555" cy="20884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4" name="TextBox 23"/>
          <p:cNvSpPr txBox="1"/>
          <p:nvPr/>
        </p:nvSpPr>
        <p:spPr>
          <a:xfrm>
            <a:off x="4375518" y="5185616"/>
            <a:ext cx="469282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Закупка материалов – ноябрь 2018</a:t>
            </a:r>
          </a:p>
          <a:p>
            <a:r>
              <a:rPr lang="ru-RU" sz="1400" dirty="0" smtClean="0"/>
              <a:t>Разработка технологии – декабрь 2018-февраль 2019</a:t>
            </a:r>
          </a:p>
          <a:p>
            <a:r>
              <a:rPr lang="ru-RU" sz="1400" dirty="0" smtClean="0"/>
              <a:t>Выполнение работ – март 2019</a:t>
            </a:r>
          </a:p>
          <a:p>
            <a:r>
              <a:rPr lang="ru-RU" sz="1400" dirty="0" smtClean="0"/>
              <a:t>Установка в линию АНГЦ Северсталь – 16 апреля 2019</a:t>
            </a:r>
          </a:p>
          <a:p>
            <a:r>
              <a:rPr lang="ru-RU" sz="1400" dirty="0" smtClean="0"/>
              <a:t>Ресурсные испытания </a:t>
            </a:r>
            <a:r>
              <a:rPr lang="ru-RU" sz="1400" dirty="0"/>
              <a:t>АНГЦ Северсталь </a:t>
            </a:r>
            <a:r>
              <a:rPr lang="ru-RU" sz="1400" dirty="0" smtClean="0"/>
              <a:t> – до 16 июня 2019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5010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A686C5CDD129E84B995EC9245875848B" ma:contentTypeVersion="0" ma:contentTypeDescription="Создание документа." ma:contentTypeScope="" ma:versionID="c56d9ea476f62a9d01309ccb6f961f25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EFA393B-1569-4D57-BF38-EC833E194E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07A5B003-1B79-4331-B3B7-9F9D68205E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C4F1D5-6F3F-429E-A566-29CF943B8A53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850</Words>
  <Application>Microsoft Office PowerPoint</Application>
  <PresentationFormat>Bildschirmpräsentation (4:3)</PresentationFormat>
  <Paragraphs>107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PowerPoint-Präsentation</vt:lpstr>
      <vt:lpstr>О компании</vt:lpstr>
      <vt:lpstr>О докладчике</vt:lpstr>
      <vt:lpstr>Поставленные мною задачи стажировки:</vt:lpstr>
      <vt:lpstr>Экономическая кооперация</vt:lpstr>
      <vt:lpstr>Экономическая кооперация</vt:lpstr>
      <vt:lpstr>Экономическая кооперация</vt:lpstr>
      <vt:lpstr>Экономическая кооперация</vt:lpstr>
      <vt:lpstr>Результаты спустя 6 месяцев с  момента окончания стажировки:</vt:lpstr>
      <vt:lpstr>Личный результат стажировки:</vt:lpstr>
    </vt:vector>
  </TitlesOfParts>
  <Company>ЗАО "НПП "Машпром"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Кузьмина Екатерина Дмитриевна</dc:creator>
  <cp:lastModifiedBy>Eugen Breining</cp:lastModifiedBy>
  <cp:revision>124</cp:revision>
  <dcterms:created xsi:type="dcterms:W3CDTF">2017-03-01T07:57:23Z</dcterms:created>
  <dcterms:modified xsi:type="dcterms:W3CDTF">2019-04-08T06:26:52Z</dcterms:modified>
</cp:coreProperties>
</file>