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4" r:id="rId1"/>
  </p:sldMasterIdLst>
  <p:notesMasterIdLst>
    <p:notesMasterId r:id="rId13"/>
  </p:notesMasterIdLst>
  <p:sldIdLst>
    <p:sldId id="257" r:id="rId2"/>
    <p:sldId id="261" r:id="rId3"/>
    <p:sldId id="258" r:id="rId4"/>
    <p:sldId id="266" r:id="rId5"/>
    <p:sldId id="264" r:id="rId6"/>
    <p:sldId id="269" r:id="rId7"/>
    <p:sldId id="271" r:id="rId8"/>
    <p:sldId id="262" r:id="rId9"/>
    <p:sldId id="268" r:id="rId10"/>
    <p:sldId id="265" r:id="rId11"/>
    <p:sldId id="263" r:id="rId1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90" autoAdjust="0"/>
    <p:restoredTop sz="94689" autoAdjust="0"/>
  </p:normalViewPr>
  <p:slideViewPr>
    <p:cSldViewPr>
      <p:cViewPr varScale="1">
        <p:scale>
          <a:sx n="104" d="100"/>
          <a:sy n="104" d="100"/>
        </p:scale>
        <p:origin x="62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71034315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pPr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4/9/2019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ru-RU" smtClean="0"/>
              <a:pPr/>
              <a:t>‹Nr.›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kotolga74@visma.su" TargetMode="External"/><Relationship Id="rId4" Type="http://schemas.openxmlformats.org/officeDocument/2006/relationships/hyperlink" Target="http://www.visma.s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image4.png" descr="image4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2267523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" name="Изображение" descr="Изображение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87486" y="157822"/>
            <a:ext cx="2217661" cy="831624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Директор по развитию  ООО НПФ ВИСМА Котельникова Ольга Борисовна"/>
          <p:cNvSpPr txBox="1"/>
          <p:nvPr/>
        </p:nvSpPr>
        <p:spPr>
          <a:xfrm>
            <a:off x="7968208" y="5103700"/>
            <a:ext cx="3912117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defTabSz="584200">
              <a:spcBef>
                <a:spcPts val="3200"/>
              </a:spcBef>
              <a:defRPr sz="16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endParaRPr sz="1800" dirty="0"/>
          </a:p>
        </p:txBody>
      </p:sp>
      <p:pic>
        <p:nvPicPr>
          <p:cNvPr id="121" name="WhatsApp Image 2018-07-13 at 14.30.36.jpeg" descr="WhatsApp Image 2018-07-13 at 14.30.36.jpeg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8357677" y="1222813"/>
            <a:ext cx="2783660" cy="3394553"/>
          </a:xfrm>
          <a:prstGeom prst="rect">
            <a:avLst/>
          </a:prstGeom>
          <a:ln w="12700">
            <a:miter lim="400000"/>
          </a:ln>
          <a:effectLst>
            <a:outerShdw blurRad="254000" dist="127000" dir="5400000" rotWithShape="0">
              <a:srgbClr val="000000">
                <a:alpha val="70000"/>
              </a:srgbClr>
            </a:outerShdw>
          </a:effectLst>
        </p:spPr>
      </p:pic>
      <p:sp>
        <p:nvSpPr>
          <p:cNvPr id="122" name="«В процессе своей работы я занимаюсь задачами, связанными с развитием предприятия, взаимоотношениями с партнерами, подбором и закупкой нового оборудования и технологий»."/>
          <p:cNvSpPr txBox="1"/>
          <p:nvPr/>
        </p:nvSpPr>
        <p:spPr>
          <a:xfrm>
            <a:off x="2381904" y="1688807"/>
            <a:ext cx="5373803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 defTabSz="584200">
              <a:spcBef>
                <a:spcPts val="3200"/>
              </a:spcBef>
              <a:defRPr sz="14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endParaRPr dirty="0"/>
          </a:p>
        </p:txBody>
      </p:sp>
      <p:sp>
        <p:nvSpPr>
          <p:cNvPr id="123" name="«От зарубежной стажировки, помимо реализации целей, поставленных моим предприятием, для себя лично я жду повышения профессиональной компетенции в сфере взаимоотношений с зарубежными партнерами и ознакомление с передовым опытом организации и управления производством аналогичного оборудования в Германии»."/>
          <p:cNvSpPr txBox="1"/>
          <p:nvPr/>
        </p:nvSpPr>
        <p:spPr>
          <a:xfrm>
            <a:off x="1991544" y="1052506"/>
            <a:ext cx="6350676" cy="3939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just" defTabSz="584200">
              <a:spcBef>
                <a:spcPts val="3200"/>
              </a:spcBef>
              <a:defRPr sz="14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endParaRPr lang="ru-RU" sz="1600" dirty="0" smtClean="0"/>
          </a:p>
          <a:p>
            <a:pPr algn="ctr"/>
            <a:r>
              <a:rPr lang="ru-RU" sz="2000" dirty="0" smtClean="0"/>
              <a:t>Директор по развитию ООО НПФ ВИСМА </a:t>
            </a:r>
            <a:endParaRPr lang="en-US" sz="2000" dirty="0" smtClean="0"/>
          </a:p>
          <a:p>
            <a:pPr algn="ctr"/>
            <a:r>
              <a:rPr lang="ru-RU" sz="2000" dirty="0" smtClean="0"/>
              <a:t>Котельникова Ольга г.Уфа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07568" y="2967334"/>
            <a:ext cx="51845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Интеграция оборудования немецкого партнера в производственный цикл  и выпускаемую номенклатуру ООО НПФ ВИСМА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Зарубежная стажировка </a:t>
            </a:r>
          </a:p>
          <a:p>
            <a:pPr algn="ctr"/>
            <a:r>
              <a:rPr lang="ru-RU" dirty="0" smtClean="0"/>
              <a:t>11.09.2018 - 06.10.2018</a:t>
            </a:r>
            <a:endParaRPr lang="en-US" dirty="0" smtClean="0"/>
          </a:p>
          <a:p>
            <a:pPr algn="ctr"/>
            <a:r>
              <a:rPr lang="ru-RU" dirty="0" err="1"/>
              <a:t>г</a:t>
            </a:r>
            <a:r>
              <a:rPr lang="ru-RU" dirty="0" err="1" smtClean="0"/>
              <a:t>.Тюбинген</a:t>
            </a:r>
            <a:endParaRPr lang="ru-RU" dirty="0" smtClean="0"/>
          </a:p>
          <a:p>
            <a:pPr algn="ctr"/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2752" y="0"/>
            <a:ext cx="1286475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48000" y="1412777"/>
            <a:ext cx="609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Сотни переговоров превращаются в десятки звонков, которые превращаются в единичные контракты </a:t>
            </a:r>
          </a:p>
          <a:p>
            <a:r>
              <a:rPr lang="ru-RU" dirty="0" smtClean="0"/>
              <a:t>Решения о покупке оборудования, которое стоит больших денег, не принимаются спонтанно.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3140968"/>
            <a:ext cx="6096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Благодарим всех участников и организаторов за отличное событие. Мы продуктивно провели время, смогли пообщаться с немецкими производителями, узнать о новинках и трендах. Будем применять новые знания в совершенствовании своей продукции.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2015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image4.png" descr="image4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26198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2" name="Изображение" descr="Изображение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87486" y="157822"/>
            <a:ext cx="2217661" cy="831624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Russian Federation,…"/>
          <p:cNvSpPr txBox="1"/>
          <p:nvPr/>
        </p:nvSpPr>
        <p:spPr>
          <a:xfrm>
            <a:off x="5287821" y="1621843"/>
            <a:ext cx="5262016" cy="2677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500">
                <a:latin typeface="+mj-lt"/>
                <a:ea typeface="+mj-ea"/>
                <a:cs typeface="+mj-cs"/>
                <a:sym typeface="Helvetica"/>
              </a:defRPr>
            </a:pPr>
            <a:r>
              <a:rPr lang="en-US" sz="2000" dirty="0" err="1" smtClean="0"/>
              <a:t>Kotelnikova</a:t>
            </a:r>
            <a:r>
              <a:rPr lang="en-US" sz="2000" dirty="0" smtClean="0"/>
              <a:t> Olga</a:t>
            </a:r>
          </a:p>
          <a:p>
            <a:pPr>
              <a:defRPr sz="1500">
                <a:latin typeface="+mj-lt"/>
                <a:ea typeface="+mj-ea"/>
                <a:cs typeface="+mj-cs"/>
                <a:sym typeface="Helvetica"/>
              </a:defRPr>
            </a:pPr>
            <a:endParaRPr lang="en-US" sz="2000" dirty="0"/>
          </a:p>
          <a:p>
            <a:pPr>
              <a:defRPr sz="1500">
                <a:latin typeface="+mj-lt"/>
                <a:ea typeface="+mj-ea"/>
                <a:cs typeface="+mj-cs"/>
                <a:sym typeface="Helvetica"/>
              </a:defRPr>
            </a:pPr>
            <a:r>
              <a:rPr sz="2000" dirty="0" smtClean="0"/>
              <a:t>Russian </a:t>
            </a:r>
            <a:r>
              <a:rPr sz="2000" dirty="0"/>
              <a:t>Federation,</a:t>
            </a:r>
          </a:p>
          <a:p>
            <a:pPr>
              <a:defRPr sz="1500">
                <a:latin typeface="+mj-lt"/>
                <a:ea typeface="+mj-ea"/>
                <a:cs typeface="+mj-cs"/>
                <a:sym typeface="Helvetica"/>
              </a:defRPr>
            </a:pPr>
            <a:r>
              <a:rPr sz="2000" dirty="0"/>
              <a:t>450022, Republic Bashkortostan</a:t>
            </a:r>
          </a:p>
          <a:p>
            <a:pPr>
              <a:defRPr sz="1500">
                <a:latin typeface="+mj-lt"/>
                <a:ea typeface="+mj-ea"/>
                <a:cs typeface="+mj-cs"/>
                <a:sym typeface="Helvetica"/>
              </a:defRPr>
            </a:pPr>
            <a:r>
              <a:rPr sz="2000" dirty="0"/>
              <a:t>Ufa, Mendeleev St., 134 building 7, office 301</a:t>
            </a:r>
          </a:p>
          <a:p>
            <a:pPr>
              <a:defRPr sz="1500">
                <a:latin typeface="+mj-lt"/>
                <a:ea typeface="+mj-ea"/>
                <a:cs typeface="+mj-cs"/>
                <a:sym typeface="Helvetica"/>
              </a:defRPr>
            </a:pPr>
            <a:r>
              <a:rPr sz="2800" u="sng" dirty="0" smtClean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/>
              </a:rPr>
              <a:t>www.visma.su</a:t>
            </a:r>
            <a:endParaRPr lang="en-US" sz="2800" u="sng" dirty="0" smtClean="0">
              <a:solidFill>
                <a:srgbClr val="0563C1"/>
              </a:solidFill>
              <a:uFill>
                <a:solidFill>
                  <a:srgbClr val="0563C1"/>
                </a:solidFill>
              </a:uFill>
              <a:hlinkClick r:id="rId4"/>
            </a:endParaRPr>
          </a:p>
          <a:p>
            <a:pPr>
              <a:defRPr sz="1500">
                <a:latin typeface="+mj-lt"/>
                <a:ea typeface="+mj-ea"/>
                <a:cs typeface="+mj-cs"/>
                <a:sym typeface="Helvetica"/>
              </a:defRPr>
            </a:pPr>
            <a:endParaRPr lang="ru-RU" sz="2000" u="sng" dirty="0">
              <a:solidFill>
                <a:srgbClr val="0563C1"/>
              </a:solidFill>
              <a:uFill>
                <a:solidFill>
                  <a:srgbClr val="0563C1"/>
                </a:solidFill>
              </a:uFill>
              <a:hlinkClick r:id="rId4"/>
            </a:endParaRPr>
          </a:p>
          <a:p>
            <a:pPr>
              <a:defRPr sz="1500">
                <a:latin typeface="+mj-lt"/>
                <a:ea typeface="+mj-ea"/>
                <a:cs typeface="+mj-cs"/>
                <a:sym typeface="Helvetica"/>
              </a:defRPr>
            </a:pPr>
            <a:endParaRPr sz="2000" u="sng" dirty="0">
              <a:solidFill>
                <a:srgbClr val="0563C1"/>
              </a:solidFill>
              <a:uFill>
                <a:solidFill>
                  <a:srgbClr val="0563C1"/>
                </a:solidFill>
              </a:uFill>
              <a:hlinkClick r:id="rId4"/>
            </a:endParaRPr>
          </a:p>
        </p:txBody>
      </p:sp>
      <p:sp>
        <p:nvSpPr>
          <p:cNvPr id="194" name="My contacts for communication:"/>
          <p:cNvSpPr txBox="1"/>
          <p:nvPr/>
        </p:nvSpPr>
        <p:spPr>
          <a:xfrm>
            <a:off x="2989957" y="969195"/>
            <a:ext cx="3036055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500" b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My contacts for communication:</a:t>
            </a:r>
          </a:p>
        </p:txBody>
      </p:sp>
      <p:pic>
        <p:nvPicPr>
          <p:cNvPr id="195" name="Изображение" descr="Изображение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2893918" y="1594652"/>
            <a:ext cx="2217661" cy="831623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Kotelnikova Olga"/>
          <p:cNvSpPr txBox="1"/>
          <p:nvPr/>
        </p:nvSpPr>
        <p:spPr>
          <a:xfrm>
            <a:off x="2063553" y="2731691"/>
            <a:ext cx="353064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endParaRPr sz="2400" dirty="0"/>
          </a:p>
        </p:txBody>
      </p:sp>
      <p:sp>
        <p:nvSpPr>
          <p:cNvPr id="197" name="+7-963-133-1324 mail: kotolga74@visma.su…"/>
          <p:cNvSpPr txBox="1"/>
          <p:nvPr/>
        </p:nvSpPr>
        <p:spPr>
          <a:xfrm rot="10800000" flipV="1">
            <a:off x="5287820" y="4061192"/>
            <a:ext cx="5124931" cy="70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1500">
                <a:latin typeface="+mj-lt"/>
                <a:ea typeface="+mj-ea"/>
                <a:cs typeface="+mj-cs"/>
                <a:sym typeface="Helvetica"/>
              </a:defRPr>
            </a:pPr>
            <a:r>
              <a:rPr sz="2000" dirty="0"/>
              <a:t>+7-963-133-1324 mail: </a:t>
            </a:r>
            <a:r>
              <a:rPr sz="2000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5"/>
              </a:rPr>
              <a:t>kotolga74@visma.su</a:t>
            </a:r>
          </a:p>
          <a:p>
            <a:pPr>
              <a:defRPr sz="1500">
                <a:latin typeface="+mj-lt"/>
                <a:ea typeface="+mj-ea"/>
                <a:cs typeface="+mj-cs"/>
                <a:sym typeface="Helvetica"/>
              </a:defRPr>
            </a:pPr>
            <a:r>
              <a:rPr sz="2000" dirty="0"/>
              <a:t>WhatsApp +7-963-133-1324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image4.png" descr="image4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Изображение" descr="Изображение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87486" y="157822"/>
            <a:ext cx="2217661" cy="831624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Основная выпускаемая продукция:"/>
          <p:cNvSpPr txBox="1"/>
          <p:nvPr/>
        </p:nvSpPr>
        <p:spPr>
          <a:xfrm>
            <a:off x="2653652" y="516951"/>
            <a:ext cx="8352163" cy="50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584200">
              <a:spcBef>
                <a:spcPts val="4200"/>
              </a:spcBef>
              <a:defRPr sz="2600" b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lang="ru-RU" b="0" dirty="0" smtClean="0"/>
              <a:t>Основная выпускаемая продукция</a:t>
            </a:r>
            <a:r>
              <a:rPr b="0" dirty="0" smtClean="0"/>
              <a:t>:</a:t>
            </a:r>
            <a:endParaRPr b="0" dirty="0"/>
          </a:p>
        </p:txBody>
      </p:sp>
      <p:sp>
        <p:nvSpPr>
          <p:cNvPr id="168" name=" Комплексы водоочистки  Комплексы очистки сточных вод  Канализационные насосные станции  Блок-боксы  Блоки водозабора над артезианской скважиной…"/>
          <p:cNvSpPr txBox="1"/>
          <p:nvPr/>
        </p:nvSpPr>
        <p:spPr>
          <a:xfrm>
            <a:off x="5564286" y="1542957"/>
            <a:ext cx="5121049" cy="1579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defTabSz="457200">
              <a:defRPr sz="1600">
                <a:latin typeface="Times"/>
                <a:ea typeface="Times"/>
                <a:cs typeface="Times"/>
                <a:sym typeface="Times"/>
              </a:defRPr>
            </a:pPr>
            <a:r>
              <a:rPr sz="2000" dirty="0">
                <a:solidFill>
                  <a:schemeClr val="tx1"/>
                </a:solidFill>
                <a:latin typeface="Wingdings"/>
                <a:ea typeface="Wingdings"/>
                <a:cs typeface="Wingdings"/>
                <a:sym typeface="Wingdings"/>
              </a:rPr>
              <a:t></a:t>
            </a:r>
            <a:r>
              <a:rPr sz="2000" dirty="0">
                <a:solidFill>
                  <a:schemeClr val="tx1"/>
                </a:solidFill>
                <a:latin typeface="+mj-lt"/>
                <a:ea typeface="Wingdings"/>
                <a:cs typeface="Wingdings"/>
                <a:sym typeface="Wingdings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Комплексы водоочистки</a:t>
            </a:r>
            <a:r>
              <a:rPr sz="2000" dirty="0">
                <a:solidFill>
                  <a:schemeClr val="tx1"/>
                </a:solidFill>
                <a:latin typeface="+mj-lt"/>
              </a:rPr>
              <a:t/>
            </a:r>
            <a:br>
              <a:rPr sz="2000" dirty="0">
                <a:solidFill>
                  <a:schemeClr val="tx1"/>
                </a:solidFill>
                <a:latin typeface="+mj-lt"/>
              </a:rPr>
            </a:br>
            <a:r>
              <a:rPr sz="2000" dirty="0">
                <a:solidFill>
                  <a:schemeClr val="tx1"/>
                </a:solidFill>
                <a:latin typeface="+mj-lt"/>
                <a:ea typeface="Wingdings"/>
                <a:cs typeface="Wingdings"/>
                <a:sym typeface="Wingdings"/>
              </a:rPr>
              <a:t> </a:t>
            </a:r>
            <a:r>
              <a:rPr lang="ru-RU" sz="2000" dirty="0" smtClean="0">
                <a:solidFill>
                  <a:schemeClr val="tx1"/>
                </a:solidFill>
                <a:latin typeface="+mj-lt"/>
                <a:ea typeface="Wingdings"/>
                <a:cs typeface="Times"/>
                <a:sym typeface="Times"/>
              </a:rPr>
              <a:t>Комплексы очистки сточных вод</a:t>
            </a:r>
            <a:r>
              <a:rPr sz="2000" dirty="0">
                <a:solidFill>
                  <a:schemeClr val="tx1"/>
                </a:solidFill>
                <a:latin typeface="+mj-lt"/>
              </a:rPr>
              <a:t/>
            </a:r>
            <a:br>
              <a:rPr sz="2000" dirty="0">
                <a:solidFill>
                  <a:schemeClr val="tx1"/>
                </a:solidFill>
                <a:latin typeface="+mj-lt"/>
              </a:rPr>
            </a:br>
            <a:r>
              <a:rPr sz="2000" dirty="0">
                <a:solidFill>
                  <a:schemeClr val="tx1"/>
                </a:solidFill>
                <a:latin typeface="+mj-lt"/>
                <a:ea typeface="Wingdings"/>
                <a:cs typeface="Wingdings"/>
                <a:sym typeface="Wingdings"/>
              </a:rPr>
              <a:t> </a:t>
            </a:r>
            <a:r>
              <a:rPr lang="ru-RU" sz="2000" dirty="0" smtClean="0">
                <a:solidFill>
                  <a:schemeClr val="tx1"/>
                </a:solidFill>
                <a:latin typeface="+mj-lt"/>
                <a:ea typeface="Wingdings"/>
                <a:cs typeface="Times"/>
                <a:sym typeface="Times"/>
              </a:rPr>
              <a:t>Канализационные насосные станции</a:t>
            </a:r>
            <a:r>
              <a:rPr sz="2000" dirty="0">
                <a:solidFill>
                  <a:schemeClr val="tx1"/>
                </a:solidFill>
                <a:latin typeface="+mj-lt"/>
              </a:rPr>
              <a:t/>
            </a:r>
            <a:br>
              <a:rPr sz="2000" dirty="0">
                <a:solidFill>
                  <a:schemeClr val="tx1"/>
                </a:solidFill>
                <a:latin typeface="+mj-lt"/>
              </a:rPr>
            </a:br>
            <a:r>
              <a:rPr sz="2000" dirty="0">
                <a:solidFill>
                  <a:schemeClr val="tx1"/>
                </a:solidFill>
                <a:latin typeface="+mj-lt"/>
                <a:ea typeface="Wingdings"/>
                <a:cs typeface="Wingdings"/>
                <a:sym typeface="Wingdings"/>
              </a:rPr>
              <a:t> </a:t>
            </a:r>
            <a:r>
              <a:rPr lang="ru-RU" sz="2000" dirty="0" smtClean="0">
                <a:solidFill>
                  <a:schemeClr val="tx1"/>
                </a:solidFill>
                <a:latin typeface="+mj-lt"/>
                <a:ea typeface="Wingdings"/>
                <a:cs typeface="Times"/>
                <a:sym typeface="Times"/>
              </a:rPr>
              <a:t>Противопожарные насосные станции </a:t>
            </a:r>
            <a:r>
              <a:rPr dirty="0">
                <a:solidFill>
                  <a:schemeClr val="tx1"/>
                </a:solidFill>
              </a:rPr>
              <a:t/>
            </a:r>
            <a:br>
              <a:rPr dirty="0">
                <a:solidFill>
                  <a:schemeClr val="tx1"/>
                </a:solidFill>
              </a:rPr>
            </a:br>
            <a:endParaRPr dirty="0"/>
          </a:p>
        </p:txBody>
      </p:sp>
      <p:sp>
        <p:nvSpPr>
          <p:cNvPr id="169" name="Наша продукция прекрасно зарекомендовала себя в различных регионах РФ и ближнего зарубежья. За последние годы  произведено, смонтировано и сдано в эксплуатацию оборудование от Чукотки до Казахстана для  предприятий, ведущих деятельность в сложных климатических условиях."/>
          <p:cNvSpPr txBox="1"/>
          <p:nvPr/>
        </p:nvSpPr>
        <p:spPr>
          <a:xfrm>
            <a:off x="1704945" y="3797263"/>
            <a:ext cx="5542007" cy="28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spcBef>
                <a:spcPts val="3200"/>
              </a:spcBef>
              <a:defRPr sz="12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endParaRPr dirty="0"/>
          </a:p>
        </p:txBody>
      </p:sp>
      <p:sp>
        <p:nvSpPr>
          <p:cNvPr id="174" name="Все оборудование имеет сертификаты соответствия и санитарно-эпидемиологическое заключение.…"/>
          <p:cNvSpPr txBox="1"/>
          <p:nvPr/>
        </p:nvSpPr>
        <p:spPr>
          <a:xfrm>
            <a:off x="1653484" y="4464477"/>
            <a:ext cx="5644929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defTabSz="584200">
              <a:spcBef>
                <a:spcPts val="200"/>
              </a:spcBef>
              <a:defRPr sz="12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042" y="1456048"/>
            <a:ext cx="3392244" cy="2720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6160" y="3541490"/>
            <a:ext cx="2737479" cy="2767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841" y="4207415"/>
            <a:ext cx="1804988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 rot="10800000" flipV="1">
            <a:off x="1847524" y="3965045"/>
            <a:ext cx="56886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+mj-lt"/>
              </a:rPr>
              <a:t>Год основания                         </a:t>
            </a:r>
            <a:r>
              <a:rPr lang="ru-RU" sz="2000" dirty="0" smtClean="0">
                <a:latin typeface="+mj-lt"/>
              </a:rPr>
              <a:t>1991 </a:t>
            </a:r>
            <a:r>
              <a:rPr lang="ru-RU" sz="2000" dirty="0">
                <a:latin typeface="+mj-lt"/>
              </a:rPr>
              <a:t>год </a:t>
            </a:r>
          </a:p>
          <a:p>
            <a:pPr>
              <a:lnSpc>
                <a:spcPct val="150000"/>
              </a:lnSpc>
            </a:pPr>
            <a:endParaRPr lang="ru-RU" sz="20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image4.png" descr="image4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Изображение" descr="Изображение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87486" y="157822"/>
            <a:ext cx="2217661" cy="831624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«Научно-производственная фирма «ВИСМА»"/>
          <p:cNvSpPr txBox="1"/>
          <p:nvPr/>
        </p:nvSpPr>
        <p:spPr>
          <a:xfrm>
            <a:off x="3108649" y="338684"/>
            <a:ext cx="768950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spcBef>
                <a:spcPts val="4200"/>
              </a:spcBef>
              <a:defRPr sz="2400" b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dirty="0" smtClean="0"/>
              <a:t> </a:t>
            </a:r>
            <a:endParaRPr dirty="0"/>
          </a:p>
        </p:txBody>
      </p:sp>
      <p:sp>
        <p:nvSpPr>
          <p:cNvPr id="128" name="Наша компания с 1991 года успешно работает на рынке производства промышленного насосного оборудования, а так же, оборудования для водоподготовки и очистки сточных вод. За это время НПФ ВИСМА выросла из небольшой фирмы в современное предприятие, с годовым оборотом более 300 млн рублей"/>
          <p:cNvSpPr txBox="1"/>
          <p:nvPr/>
        </p:nvSpPr>
        <p:spPr>
          <a:xfrm>
            <a:off x="2682341" y="1725506"/>
            <a:ext cx="4721828" cy="3334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spcBef>
                <a:spcPts val="3200"/>
              </a:spcBef>
              <a:defRPr sz="15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endParaRPr dirty="0"/>
          </a:p>
        </p:txBody>
      </p:sp>
      <p:sp>
        <p:nvSpPr>
          <p:cNvPr id="129" name="Мы оказываем весь спектр услуг, начиная от проектирования и производства оборудования, до поставки и проведения  пусконаладочных работ с гарантированным сервисным обслуживанием."/>
          <p:cNvSpPr txBox="1"/>
          <p:nvPr/>
        </p:nvSpPr>
        <p:spPr>
          <a:xfrm>
            <a:off x="6599086" y="5419322"/>
            <a:ext cx="5185698" cy="3334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spcBef>
                <a:spcPts val="3200"/>
              </a:spcBef>
              <a:defRPr sz="15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endParaRPr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05146" y="336174"/>
            <a:ext cx="919145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algn="ctr"/>
            <a:r>
              <a:rPr lang="ru-RU" sz="2600" dirty="0" smtClean="0"/>
              <a:t>ЦЕЛЬ ПОСЕЩЕНИЯ</a:t>
            </a:r>
          </a:p>
          <a:p>
            <a:pPr algn="ctr"/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pPr marL="285750" indent="-285750"/>
            <a:endParaRPr lang="ru-RU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Найти производителей насосного оборудования,  </a:t>
            </a:r>
            <a:r>
              <a:rPr lang="ru-RU" sz="2400" dirty="0"/>
              <a:t>а</a:t>
            </a:r>
            <a:r>
              <a:rPr lang="ru-RU" sz="2400" dirty="0" smtClean="0"/>
              <a:t> </a:t>
            </a:r>
            <a:r>
              <a:rPr lang="ru-RU" sz="2400" dirty="0"/>
              <a:t>также </a:t>
            </a:r>
            <a:r>
              <a:rPr lang="ru-RU" sz="2400" dirty="0" smtClean="0"/>
              <a:t>производителей оборудования </a:t>
            </a:r>
            <a:r>
              <a:rPr lang="ru-RU" sz="2400" dirty="0"/>
              <a:t>для </a:t>
            </a:r>
            <a:r>
              <a:rPr lang="ru-RU" sz="2400" dirty="0" smtClean="0"/>
              <a:t>металлообработки и машиностроения (автоматический </a:t>
            </a:r>
            <a:r>
              <a:rPr lang="ru-RU" sz="2400" dirty="0"/>
              <a:t>раскрой и резка </a:t>
            </a:r>
            <a:r>
              <a:rPr lang="ru-RU" sz="2400" dirty="0" smtClean="0"/>
              <a:t>металла</a:t>
            </a:r>
            <a:r>
              <a:rPr lang="ru-RU" sz="2400" dirty="0"/>
              <a:t>, механическая </a:t>
            </a:r>
            <a:r>
              <a:rPr lang="ru-RU" sz="2400" dirty="0" smtClean="0"/>
              <a:t>обработка</a:t>
            </a:r>
            <a:r>
              <a:rPr lang="ru-RU" sz="2400" dirty="0"/>
              <a:t> </a:t>
            </a:r>
            <a:r>
              <a:rPr lang="ru-RU" sz="2400" dirty="0" smtClean="0"/>
              <a:t>и т.д.)</a:t>
            </a:r>
          </a:p>
          <a:p>
            <a:endParaRPr lang="ru-RU" sz="2000" dirty="0" smtClean="0"/>
          </a:p>
          <a:p>
            <a:pPr marL="285750" indent="-285750"/>
            <a:endParaRPr lang="ru-RU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64" y="23216"/>
            <a:ext cx="121935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35560" y="1376720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r>
              <a:rPr lang="ru-RU" dirty="0" smtClean="0">
                <a:latin typeface="+mj-lt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95600" y="908720"/>
            <a:ext cx="6120680" cy="86177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6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n-ea"/>
                <a:cs typeface="+mn-cs"/>
                <a:sym typeface="Calibri"/>
              </a:rPr>
              <a:t>Международная выставка металлообрабатывающего</a:t>
            </a:r>
            <a:r>
              <a:rPr kumimoji="0" lang="ru-RU" sz="260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n-ea"/>
                <a:cs typeface="+mn-cs"/>
                <a:sym typeface="Calibri"/>
              </a:rPr>
              <a:t> оборудования и технологий </a:t>
            </a:r>
            <a:r>
              <a:rPr kumimoji="0" lang="ru-RU" sz="26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n-ea"/>
                <a:cs typeface="+mn-cs"/>
                <a:sym typeface="Calibri"/>
              </a:rPr>
              <a:t>АМВ 2018</a:t>
            </a:r>
            <a:r>
              <a:rPr kumimoji="0" lang="en-US" sz="26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n-ea"/>
                <a:cs typeface="+mn-cs"/>
                <a:sym typeface="Calibri"/>
              </a:rPr>
              <a:t> </a:t>
            </a:r>
            <a:r>
              <a:rPr kumimoji="0" lang="ru-RU" sz="26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n-ea"/>
                <a:cs typeface="+mn-cs"/>
                <a:sym typeface="Calibri"/>
              </a:rPr>
              <a:t>Штутгарт</a:t>
            </a:r>
          </a:p>
          <a:p>
            <a:pPr algn="ctr"/>
            <a:r>
              <a:rPr lang="ru-RU" sz="2600" dirty="0">
                <a:latin typeface="+mj-lt"/>
              </a:rPr>
              <a:t>с 18 по 22 сентября</a:t>
            </a:r>
            <a:endParaRPr lang="ru-RU" b="1" dirty="0">
              <a:latin typeface="+mj-lt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n-ea"/>
              <a:cs typeface="+mn-cs"/>
              <a:sym typeface="Calibri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18 </a:t>
            </a:r>
            <a:r>
              <a:rPr lang="ru-RU" dirty="0">
                <a:latin typeface="+mj-lt"/>
              </a:rPr>
              <a:t>000 международных посетителей-специалистов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1500 </a:t>
            </a:r>
            <a:r>
              <a:rPr lang="ru-RU" dirty="0">
                <a:latin typeface="+mj-lt"/>
              </a:rPr>
              <a:t>экспонентов </a:t>
            </a:r>
            <a:endParaRPr lang="ru-RU" dirty="0" smtClean="0"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120 </a:t>
            </a:r>
            <a:r>
              <a:rPr lang="ru-RU" dirty="0">
                <a:latin typeface="+mj-lt"/>
              </a:rPr>
              <a:t>000 кв. </a:t>
            </a:r>
            <a:r>
              <a:rPr lang="ru-RU" dirty="0" smtClean="0">
                <a:latin typeface="+mj-lt"/>
              </a:rPr>
              <a:t>м выставочной площадки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 инновационные </a:t>
            </a:r>
            <a:r>
              <a:rPr lang="ru-RU" dirty="0">
                <a:latin typeface="+mj-lt"/>
              </a:rPr>
              <a:t>разработки оборудования, инструмента, технологий, систем измерения и контроля, роботов, промышленного программного обеспечения, компонентов и </a:t>
            </a:r>
            <a:r>
              <a:rPr lang="ru-RU" dirty="0" smtClean="0">
                <a:latin typeface="+mj-lt"/>
              </a:rPr>
              <a:t>аксессуаров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latin typeface="+mj-lt"/>
              </a:rPr>
              <a:t>Пройдено 21000 шагов</a:t>
            </a:r>
          </a:p>
          <a:p>
            <a:r>
              <a:rPr lang="ru-RU" dirty="0">
                <a:latin typeface="+mj-lt"/>
              </a:rPr>
              <a:t/>
            </a:r>
            <a:br>
              <a:rPr lang="ru-RU" dirty="0">
                <a:latin typeface="+mj-lt"/>
              </a:rPr>
            </a:br>
            <a:endParaRPr lang="ru-RU" dirty="0">
              <a:latin typeface="+mj-lt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ru-RU" b="1" dirty="0">
              <a:latin typeface="+mj-lt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ru-RU" b="1" dirty="0">
              <a:latin typeface="+mj-lt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ru-RU" b="1" dirty="0">
              <a:latin typeface="+mj-lt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ru-RU" b="1" dirty="0">
              <a:latin typeface="+mj-lt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n-ea"/>
              <a:cs typeface="+mn-cs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n-ea"/>
              <a:cs typeface="+mn-cs"/>
              <a:sym typeface="Calibri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6280" y="1628800"/>
            <a:ext cx="2880320" cy="4866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0095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60"/>
            <a:ext cx="12190413" cy="688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31504" y="404664"/>
            <a:ext cx="48965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endParaRPr lang="ru-RU" dirty="0" smtClean="0"/>
          </a:p>
          <a:p>
            <a:pPr marL="285750" indent="-285750"/>
            <a:endParaRPr lang="ru-RU" dirty="0" smtClean="0"/>
          </a:p>
          <a:p>
            <a:pPr marL="285750" indent="-285750"/>
            <a:endParaRPr lang="ru-RU" dirty="0" smtClean="0"/>
          </a:p>
          <a:p>
            <a:pPr marL="285750" indent="-285750"/>
            <a:endParaRPr lang="ru-RU" dirty="0" smtClean="0"/>
          </a:p>
          <a:p>
            <a:pPr marL="285750" indent="-285750"/>
            <a:endParaRPr lang="ru-RU" dirty="0" smtClean="0"/>
          </a:p>
          <a:p>
            <a:pPr marL="285750" indent="-285750"/>
            <a:endParaRPr lang="ru-RU" dirty="0" smtClean="0"/>
          </a:p>
          <a:p>
            <a:pPr marL="285750" indent="-285750"/>
            <a:endParaRPr lang="ru-RU" dirty="0" smtClean="0"/>
          </a:p>
          <a:p>
            <a:pPr marL="285750" indent="-285750"/>
            <a:endParaRPr lang="ru-RU" dirty="0" smtClean="0"/>
          </a:p>
          <a:p>
            <a:pPr marL="285750" indent="-285750"/>
            <a:endParaRPr lang="ru-RU" dirty="0" smtClean="0"/>
          </a:p>
          <a:p>
            <a:pPr marL="285750" indent="-285750"/>
            <a:endParaRPr lang="ru-RU" dirty="0" smtClean="0"/>
          </a:p>
          <a:p>
            <a:pPr marL="285750" indent="-285750"/>
            <a:endParaRPr lang="ru-RU" dirty="0" smtClean="0"/>
          </a:p>
          <a:p>
            <a:pPr marL="285750" indent="-285750"/>
            <a:endParaRPr lang="ru-RU" dirty="0" smtClean="0"/>
          </a:p>
          <a:p>
            <a:pPr marL="285750" indent="-285750"/>
            <a:endParaRPr lang="ru-RU" dirty="0" smtClean="0"/>
          </a:p>
          <a:p>
            <a:pPr marL="285750" indent="-285750"/>
            <a:endParaRPr lang="ru-RU" dirty="0" smtClean="0"/>
          </a:p>
          <a:p>
            <a:pPr marL="285750" indent="-285750"/>
            <a:endParaRPr lang="ru-RU" dirty="0" smtClean="0"/>
          </a:p>
          <a:p>
            <a:pPr marL="285750" indent="-285750"/>
            <a:endParaRPr lang="ru-RU" dirty="0" smtClean="0"/>
          </a:p>
        </p:txBody>
      </p:sp>
      <p:pic>
        <p:nvPicPr>
          <p:cNvPr id="4" name="Picture 3" descr="C:\Users\User\Desktop\выставка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4072" y="260648"/>
            <a:ext cx="4824536" cy="612068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495600" y="764704"/>
            <a:ext cx="410445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ru-RU" sz="2600" dirty="0" smtClean="0"/>
              <a:t>Результаты посещения выставки:</a:t>
            </a:r>
          </a:p>
          <a:p>
            <a:pPr marL="285750" indent="-285750" algn="ctr"/>
            <a:endParaRPr lang="ru-RU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Получен полезный опыт работы на международной выставке с переводчиком, в качестве тренировки ведения переговоров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Возможность живого общения и обсуждения деталей по оборудованию , при этом на многих стендах присутствовали не только представители компаний, но и их владельцы, что позволило получать действительно исчерпывающие ответы.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7486149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png" descr="image4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Прямоугольник 2"/>
          <p:cNvSpPr/>
          <p:nvPr/>
        </p:nvSpPr>
        <p:spPr>
          <a:xfrm>
            <a:off x="2369374" y="1340768"/>
            <a:ext cx="5472608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400" dirty="0" smtClean="0"/>
          </a:p>
          <a:p>
            <a:pPr marL="285750" indent="-285750"/>
            <a:r>
              <a:rPr lang="ru-RU" sz="2000" dirty="0" smtClean="0"/>
              <a:t>    Установлены контакты и сделаны запросы по интересующему нас оборудованию у следующих компаний:</a:t>
            </a:r>
          </a:p>
          <a:p>
            <a:pPr marL="285750" indent="-285750"/>
            <a:endParaRPr lang="ru-RU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SCHMAIENBERGER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 smtClean="0"/>
              <a:t>Zyklomat</a:t>
            </a:r>
            <a:r>
              <a:rPr lang="ru-RU" sz="2000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 smtClean="0"/>
              <a:t>SKLaser</a:t>
            </a:r>
            <a:endParaRPr lang="ru-RU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err="1" smtClean="0"/>
              <a:t>MST-Microstrahltechnik</a:t>
            </a:r>
            <a:endParaRPr lang="ru-RU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AUER </a:t>
            </a:r>
            <a:r>
              <a:rPr lang="ru-RU" sz="2000" dirty="0" err="1" smtClean="0"/>
              <a:t>Techology</a:t>
            </a:r>
            <a:endParaRPr lang="ru-RU" sz="2000" dirty="0" smtClean="0"/>
          </a:p>
          <a:p>
            <a:pPr marL="285750" indent="-285750"/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62993" y="332656"/>
            <a:ext cx="346601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ru-RU" sz="2600" dirty="0" smtClean="0"/>
              <a:t>Результаты посещения выставки:</a:t>
            </a:r>
          </a:p>
        </p:txBody>
      </p:sp>
      <p:pic>
        <p:nvPicPr>
          <p:cNvPr id="7" name="Picture 2" descr="C:\Users\User\Desktop\выставка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84232" y="980728"/>
            <a:ext cx="3528392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png" descr="image4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96688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Прямоугольник 2"/>
          <p:cNvSpPr/>
          <p:nvPr/>
        </p:nvSpPr>
        <p:spPr>
          <a:xfrm>
            <a:off x="2279576" y="2352362"/>
            <a:ext cx="53285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ru-RU" dirty="0" smtClean="0"/>
              <a:t>1. «Правило 48 часов» - быстрый отклик немецких компаний на следующий день после окончания выставки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2. Если сами не могут это произвести, то дают                              контакты других компаний (по сути своих конкурентов)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3. Приглашают на выставки в этом году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7688" y="548680"/>
            <a:ext cx="346601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/>
            <a:r>
              <a:rPr lang="ru-RU" sz="2600" dirty="0" smtClean="0"/>
              <a:t>Результаты посещения выставки:</a:t>
            </a:r>
          </a:p>
        </p:txBody>
      </p:sp>
      <p:pic>
        <p:nvPicPr>
          <p:cNvPr id="1026" name="Picture 2" descr="C:\Users\User\Desktop\выставка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4192" y="1196752"/>
            <a:ext cx="3816424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image4.png" descr="image4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7124" y="12952"/>
            <a:ext cx="12192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Изображение" descr="Изображение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87486" y="157822"/>
            <a:ext cx="2217661" cy="831624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В качестве результата стажировки за рубежом планируется достичь:"/>
          <p:cNvSpPr txBox="1"/>
          <p:nvPr/>
        </p:nvSpPr>
        <p:spPr>
          <a:xfrm>
            <a:off x="3038187" y="-1085793"/>
            <a:ext cx="8352162" cy="33188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584200">
              <a:spcBef>
                <a:spcPts val="4200"/>
              </a:spcBef>
              <a:defRPr sz="1500" b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algn="ctr"/>
            <a:endParaRPr lang="ru-RU" sz="2600" b="0" dirty="0" smtClean="0"/>
          </a:p>
          <a:p>
            <a:pPr algn="ctr"/>
            <a:endParaRPr lang="ru-RU" sz="2600" b="0" dirty="0" smtClean="0"/>
          </a:p>
          <a:p>
            <a:pPr algn="ctr"/>
            <a:r>
              <a:rPr lang="ru-RU" sz="2600" b="0" dirty="0" smtClean="0"/>
              <a:t>Экономическая кооперация</a:t>
            </a:r>
          </a:p>
          <a:p>
            <a:pPr algn="ctr"/>
            <a:endParaRPr sz="2600" b="0" dirty="0"/>
          </a:p>
        </p:txBody>
      </p:sp>
      <p:sp>
        <p:nvSpPr>
          <p:cNvPr id="186" name="На первом этапе:…"/>
          <p:cNvSpPr txBox="1"/>
          <p:nvPr/>
        </p:nvSpPr>
        <p:spPr>
          <a:xfrm>
            <a:off x="5417883" y="2022760"/>
            <a:ext cx="5681151" cy="3026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just" defTabSz="584200">
              <a:spcBef>
                <a:spcPts val="2600"/>
              </a:spcBef>
              <a:defRPr sz="1300" b="1">
                <a:latin typeface="+mj-lt"/>
                <a:ea typeface="+mj-ea"/>
                <a:cs typeface="+mj-cs"/>
                <a:sym typeface="Helvetica"/>
              </a:defRPr>
            </a:pPr>
            <a:endParaRPr dirty="0"/>
          </a:p>
        </p:txBody>
      </p:sp>
      <p:sp>
        <p:nvSpPr>
          <p:cNvPr id="188" name="В более долгосрочной перспективе:…"/>
          <p:cNvSpPr txBox="1"/>
          <p:nvPr/>
        </p:nvSpPr>
        <p:spPr>
          <a:xfrm>
            <a:off x="1992364" y="4555435"/>
            <a:ext cx="6843540" cy="3026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just" defTabSz="584200">
              <a:spcBef>
                <a:spcPts val="3200"/>
              </a:spcBef>
              <a:defRPr sz="1300" b="1">
                <a:latin typeface="+mj-lt"/>
                <a:ea typeface="+mj-ea"/>
                <a:cs typeface="+mj-cs"/>
                <a:sym typeface="Helvetica"/>
              </a:defRPr>
            </a:pPr>
            <a:endParaRPr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711625" y="1418524"/>
            <a:ext cx="9073008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+mj-lt"/>
              </a:rPr>
              <a:t>С </a:t>
            </a:r>
            <a:r>
              <a:rPr lang="ru-RU" dirty="0">
                <a:latin typeface="+mj-lt"/>
              </a:rPr>
              <a:t>компанией по производству высокопроизводительных систем фильтрации для эмульсий, масел и других жидкостей </a:t>
            </a:r>
            <a:r>
              <a:rPr lang="ru-RU" dirty="0" err="1">
                <a:latin typeface="+mj-lt"/>
              </a:rPr>
              <a:t>Zyklomat</a:t>
            </a:r>
            <a:r>
              <a:rPr lang="ru-RU" dirty="0">
                <a:latin typeface="+mj-lt"/>
              </a:rPr>
              <a:t> ведется </a:t>
            </a:r>
            <a:r>
              <a:rPr lang="ru-RU" dirty="0" smtClean="0">
                <a:latin typeface="+mj-lt"/>
              </a:rPr>
              <a:t>деловая переписка </a:t>
            </a:r>
            <a:r>
              <a:rPr lang="ru-RU" dirty="0">
                <a:latin typeface="+mj-lt"/>
              </a:rPr>
              <a:t>с директором по продажам </a:t>
            </a:r>
            <a:r>
              <a:rPr lang="ru-RU" dirty="0" err="1">
                <a:latin typeface="+mj-lt"/>
              </a:rPr>
              <a:t>Michael</a:t>
            </a:r>
            <a:r>
              <a:rPr lang="ru-RU" dirty="0">
                <a:latin typeface="+mj-lt"/>
              </a:rPr>
              <a:t> </a:t>
            </a:r>
            <a:r>
              <a:rPr lang="ru-RU" dirty="0" err="1" smtClean="0">
                <a:latin typeface="+mj-lt"/>
              </a:rPr>
              <a:t>Wagner</a:t>
            </a:r>
            <a:r>
              <a:rPr lang="ru-RU" dirty="0" smtClean="0">
                <a:latin typeface="+mj-lt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+mj-lt"/>
              </a:rPr>
              <a:t>С </a:t>
            </a:r>
            <a:r>
              <a:rPr lang="ru-RU" dirty="0">
                <a:latin typeface="+mj-lt"/>
              </a:rPr>
              <a:t>нашей стороны отправлен </a:t>
            </a:r>
            <a:r>
              <a:rPr lang="ru-RU" dirty="0" smtClean="0">
                <a:latin typeface="+mj-lt"/>
              </a:rPr>
              <a:t>запрос </a:t>
            </a:r>
            <a:r>
              <a:rPr lang="ru-RU" dirty="0">
                <a:latin typeface="+mj-lt"/>
              </a:rPr>
              <a:t>по номенклатуре, техническим и </a:t>
            </a:r>
            <a:r>
              <a:rPr lang="ru-RU" dirty="0" smtClean="0">
                <a:latin typeface="+mj-lt"/>
              </a:rPr>
              <a:t>ценовым  </a:t>
            </a:r>
            <a:r>
              <a:rPr lang="ru-RU" dirty="0">
                <a:latin typeface="+mj-lt"/>
              </a:rPr>
              <a:t>характеристикам в данную компанию</a:t>
            </a:r>
            <a:r>
              <a:rPr lang="ru-RU" dirty="0" smtClean="0">
                <a:latin typeface="+mj-lt"/>
              </a:rPr>
              <a:t>. </a:t>
            </a:r>
            <a:endParaRPr lang="en-US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endParaRPr lang="en-US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648" y="3789040"/>
            <a:ext cx="4756128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3175"/>
            <a:ext cx="121935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48000" y="2274838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656" y="3861048"/>
            <a:ext cx="5762625" cy="656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48000" y="908720"/>
            <a:ext cx="6720408" cy="2542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С производителем  дробеструйной  техники компанией AUER </a:t>
            </a:r>
            <a:r>
              <a:rPr lang="ru-RU" dirty="0" err="1" smtClean="0"/>
              <a:t>Techology</a:t>
            </a:r>
            <a:r>
              <a:rPr lang="ru-RU" dirty="0" smtClean="0"/>
              <a:t> ведем переписку с </a:t>
            </a:r>
            <a:r>
              <a:rPr lang="ru-RU" dirty="0" err="1" smtClean="0"/>
              <a:t>Nils</a:t>
            </a:r>
            <a:r>
              <a:rPr lang="ru-RU" dirty="0" smtClean="0"/>
              <a:t> </a:t>
            </a:r>
            <a:r>
              <a:rPr lang="ru-RU" dirty="0" err="1" smtClean="0"/>
              <a:t>Dinges</a:t>
            </a:r>
            <a:r>
              <a:rPr lang="ru-RU" dirty="0" smtClean="0"/>
              <a:t>, анализируем линейку продукции по оборудованию, которую компания предложила нашему предприятию. 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Ведем переговоры о  посещении предприятия в мае – июне 2019 года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132452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0</TotalTime>
  <Words>421</Words>
  <Application>Microsoft Office PowerPoint</Application>
  <PresentationFormat>Breitbild</PresentationFormat>
  <Paragraphs>100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8" baseType="lpstr">
      <vt:lpstr>Arial</vt:lpstr>
      <vt:lpstr>Calibri</vt:lpstr>
      <vt:lpstr>Helvetica</vt:lpstr>
      <vt:lpstr>Helvetica Light</vt:lpstr>
      <vt:lpstr>Times</vt:lpstr>
      <vt:lpstr>Wingdings</vt:lpstr>
      <vt:lpstr>Тема 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Eugen Breining</cp:lastModifiedBy>
  <cp:revision>76</cp:revision>
  <dcterms:modified xsi:type="dcterms:W3CDTF">2019-04-09T06:15:52Z</dcterms:modified>
</cp:coreProperties>
</file>