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76" r:id="rId2"/>
    <p:sldId id="264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</p:sldIdLst>
  <p:sldSz cx="24123650" cy="13681075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Montserrat" panose="00000500000000000000" pitchFamily="2" charset="-52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181462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1pPr>
    <a:lvl2pPr marL="907313" algn="l" defTabSz="181462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2pPr>
    <a:lvl3pPr marL="1814627" algn="l" defTabSz="181462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3pPr>
    <a:lvl4pPr marL="2721940" algn="l" defTabSz="181462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4pPr>
    <a:lvl5pPr marL="3629254" algn="l" defTabSz="181462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5pPr>
    <a:lvl6pPr marL="4536567" algn="l" defTabSz="181462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6pPr>
    <a:lvl7pPr marL="5443880" algn="l" defTabSz="181462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7pPr>
    <a:lvl8pPr marL="6351194" algn="l" defTabSz="181462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8pPr>
    <a:lvl9pPr marL="7258507" algn="l" defTabSz="181462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9">
          <p15:clr>
            <a:srgbClr val="A4A3A4"/>
          </p15:clr>
        </p15:guide>
        <p15:guide id="2" pos="75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F94"/>
    <a:srgbClr val="F4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92" autoAdjust="0"/>
    <p:restoredTop sz="94660"/>
  </p:normalViewPr>
  <p:slideViewPr>
    <p:cSldViewPr snapToGrid="0">
      <p:cViewPr varScale="1">
        <p:scale>
          <a:sx n="58" d="100"/>
          <a:sy n="58" d="100"/>
        </p:scale>
        <p:origin x="780" y="96"/>
      </p:cViewPr>
      <p:guideLst>
        <p:guide orient="horz" pos="4309"/>
        <p:guide pos="759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2981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'реализация проекта'!$D$2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6B-4699-BF0D-3390BE5785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6B-4699-BF0D-3390BE5785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6B-4699-BF0D-3390BE5785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66B-4699-BF0D-3390BE57851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66B-4699-BF0D-3390BE57851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66B-4699-BF0D-3390BE57851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28%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66B-4699-BF0D-3390BE5785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'реализация проекта'!$C$3:$C$8</c:f>
              <c:strCache>
                <c:ptCount val="6"/>
                <c:pt idx="0">
                  <c:v>Проект выполнен полностью </c:v>
                </c:pt>
                <c:pt idx="1">
                  <c:v>Проект не начинался</c:v>
                </c:pt>
                <c:pt idx="2">
                  <c:v>Выполнено до 25%</c:v>
                </c:pt>
                <c:pt idx="3">
                  <c:v>Выполнено от 50% до 75%</c:v>
                </c:pt>
                <c:pt idx="4">
                  <c:v>Выполнено от 25% до 50%</c:v>
                </c:pt>
                <c:pt idx="5">
                  <c:v>Проект носит теоретический характер и не планируется к реализации</c:v>
                </c:pt>
              </c:strCache>
            </c:strRef>
          </c:cat>
          <c:val>
            <c:numRef>
              <c:f>'реализация проекта'!$D$3:$D$8</c:f>
              <c:numCache>
                <c:formatCode>0</c:formatCode>
                <c:ptCount val="6"/>
                <c:pt idx="0">
                  <c:v>28</c:v>
                </c:pt>
                <c:pt idx="1">
                  <c:v>19</c:v>
                </c:pt>
                <c:pt idx="2">
                  <c:v>17</c:v>
                </c:pt>
                <c:pt idx="3">
                  <c:v>17</c:v>
                </c:pt>
                <c:pt idx="4">
                  <c:v>13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66B-4699-BF0D-3390BE57851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1500">
          <a:latin typeface="Montserrat" panose="020B0604020202020204" charset="-52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9097E-6DE1-4F17-979E-E3D215B0F0A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43000"/>
            <a:ext cx="5441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2D000-B3F1-4629-ABE7-8B0816D4C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8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4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07313" algn="l" defTabSz="1814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14627" algn="l" defTabSz="1814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21940" algn="l" defTabSz="1814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29254" algn="l" defTabSz="1814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36567" algn="l" defTabSz="1814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43880" algn="l" defTabSz="1814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51194" algn="l" defTabSz="1814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258507" algn="l" defTabSz="1814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2D000-B3F1-4629-ABE7-8B0816D4C1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5456" y="2239010"/>
            <a:ext cx="18092738" cy="4763041"/>
          </a:xfrm>
        </p:spPr>
        <p:txBody>
          <a:bodyPr anchor="b"/>
          <a:lstStyle>
            <a:lvl1pPr algn="ctr">
              <a:defRPr sz="119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5456" y="7185731"/>
            <a:ext cx="18092738" cy="3303093"/>
          </a:xfrm>
        </p:spPr>
        <p:txBody>
          <a:bodyPr/>
          <a:lstStyle>
            <a:lvl1pPr marL="0" indent="0" algn="ctr">
              <a:buNone/>
              <a:defRPr sz="4800"/>
            </a:lvl1pPr>
            <a:lvl2pPr marL="907313" indent="0" algn="ctr">
              <a:buNone/>
              <a:defRPr sz="4000"/>
            </a:lvl2pPr>
            <a:lvl3pPr marL="1814627" indent="0" algn="ctr">
              <a:buNone/>
              <a:defRPr sz="3700"/>
            </a:lvl3pPr>
            <a:lvl4pPr marL="2721940" indent="0" algn="ctr">
              <a:buNone/>
              <a:defRPr sz="3200"/>
            </a:lvl4pPr>
            <a:lvl5pPr marL="3629254" indent="0" algn="ctr">
              <a:buNone/>
              <a:defRPr sz="3200"/>
            </a:lvl5pPr>
            <a:lvl6pPr marL="4536567" indent="0" algn="ctr">
              <a:buNone/>
              <a:defRPr sz="3200"/>
            </a:lvl6pPr>
            <a:lvl7pPr marL="5443880" indent="0" algn="ctr">
              <a:buNone/>
              <a:defRPr sz="3200"/>
            </a:lvl7pPr>
            <a:lvl8pPr marL="6351194" indent="0" algn="ctr">
              <a:buNone/>
              <a:defRPr sz="3200"/>
            </a:lvl8pPr>
            <a:lvl9pPr marL="7258507" indent="0" algn="ctr">
              <a:buNone/>
              <a:defRPr sz="32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93C-3CA8-4542-BA2A-C7CAB179091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3149-38E1-4A27-8ACA-74D91BB4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3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23650" cy="136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19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23650" cy="136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21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bg>
      <p:bgPr>
        <a:solidFill>
          <a:srgbClr val="264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069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879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раздела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23650" cy="1368107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7037328" y="12680331"/>
            <a:ext cx="5427821" cy="728391"/>
          </a:xfrm>
        </p:spPr>
        <p:txBody>
          <a:bodyPr/>
          <a:lstStyle/>
          <a:p>
            <a:fld id="{4BA93149-38E1-4A27-8ACA-74D91BB4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01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раздела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4123650" cy="13681075"/>
          </a:xfrm>
          <a:prstGeom prst="rect">
            <a:avLst/>
          </a:prstGeom>
        </p:spPr>
      </p:pic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7037328" y="12680331"/>
            <a:ext cx="5427821" cy="728391"/>
          </a:xfrm>
        </p:spPr>
        <p:txBody>
          <a:bodyPr/>
          <a:lstStyle/>
          <a:p>
            <a:fld id="{4BA93149-38E1-4A27-8ACA-74D91BB4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7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раздела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918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58501" y="3641953"/>
            <a:ext cx="10252551" cy="868051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212598" y="3641953"/>
            <a:ext cx="10252551" cy="868051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93C-3CA8-4542-BA2A-C7CAB179091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3149-38E1-4A27-8ACA-74D91BB4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48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1643" y="728391"/>
            <a:ext cx="20806648" cy="26443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1646" y="3353764"/>
            <a:ext cx="10205433" cy="1643628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07313" indent="0">
              <a:buNone/>
              <a:defRPr sz="4000" b="1"/>
            </a:lvl2pPr>
            <a:lvl3pPr marL="1814627" indent="0">
              <a:buNone/>
              <a:defRPr sz="3700" b="1"/>
            </a:lvl3pPr>
            <a:lvl4pPr marL="2721940" indent="0">
              <a:buNone/>
              <a:defRPr sz="3200" b="1"/>
            </a:lvl4pPr>
            <a:lvl5pPr marL="3629254" indent="0">
              <a:buNone/>
              <a:defRPr sz="3200" b="1"/>
            </a:lvl5pPr>
            <a:lvl6pPr marL="4536567" indent="0">
              <a:buNone/>
              <a:defRPr sz="3200" b="1"/>
            </a:lvl6pPr>
            <a:lvl7pPr marL="5443880" indent="0">
              <a:buNone/>
              <a:defRPr sz="3200" b="1"/>
            </a:lvl7pPr>
            <a:lvl8pPr marL="6351194" indent="0">
              <a:buNone/>
              <a:defRPr sz="3200" b="1"/>
            </a:lvl8pPr>
            <a:lvl9pPr marL="7258507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61646" y="4997393"/>
            <a:ext cx="10205433" cy="7350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212599" y="3353764"/>
            <a:ext cx="10255693" cy="1643628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07313" indent="0">
              <a:buNone/>
              <a:defRPr sz="4000" b="1"/>
            </a:lvl2pPr>
            <a:lvl3pPr marL="1814627" indent="0">
              <a:buNone/>
              <a:defRPr sz="3700" b="1"/>
            </a:lvl3pPr>
            <a:lvl4pPr marL="2721940" indent="0">
              <a:buNone/>
              <a:defRPr sz="3200" b="1"/>
            </a:lvl4pPr>
            <a:lvl5pPr marL="3629254" indent="0">
              <a:buNone/>
              <a:defRPr sz="3200" b="1"/>
            </a:lvl5pPr>
            <a:lvl6pPr marL="4536567" indent="0">
              <a:buNone/>
              <a:defRPr sz="3200" b="1"/>
            </a:lvl6pPr>
            <a:lvl7pPr marL="5443880" indent="0">
              <a:buNone/>
              <a:defRPr sz="3200" b="1"/>
            </a:lvl7pPr>
            <a:lvl8pPr marL="6351194" indent="0">
              <a:buNone/>
              <a:defRPr sz="3200" b="1"/>
            </a:lvl8pPr>
            <a:lvl9pPr marL="7258507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212599" y="4997393"/>
            <a:ext cx="10255693" cy="7350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93C-3CA8-4542-BA2A-C7CAB179091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3149-38E1-4A27-8ACA-74D91BB4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74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93C-3CA8-4542-BA2A-C7CAB179091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3149-38E1-4A27-8ACA-74D91BB4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2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23650" cy="136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78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93C-3CA8-4542-BA2A-C7CAB179091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3149-38E1-4A27-8ACA-74D91BB4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46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1643" y="912072"/>
            <a:ext cx="7780505" cy="3192251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55693" y="1969824"/>
            <a:ext cx="12212598" cy="9722431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61643" y="4104324"/>
            <a:ext cx="7780505" cy="7603765"/>
          </a:xfrm>
        </p:spPr>
        <p:txBody>
          <a:bodyPr/>
          <a:lstStyle>
            <a:lvl1pPr marL="0" indent="0">
              <a:buNone/>
              <a:defRPr sz="3200"/>
            </a:lvl1pPr>
            <a:lvl2pPr marL="907313" indent="0">
              <a:buNone/>
              <a:defRPr sz="2900"/>
            </a:lvl2pPr>
            <a:lvl3pPr marL="1814627" indent="0">
              <a:buNone/>
              <a:defRPr sz="2400"/>
            </a:lvl3pPr>
            <a:lvl4pPr marL="2721940" indent="0">
              <a:buNone/>
              <a:defRPr sz="2100"/>
            </a:lvl4pPr>
            <a:lvl5pPr marL="3629254" indent="0">
              <a:buNone/>
              <a:defRPr sz="2100"/>
            </a:lvl5pPr>
            <a:lvl6pPr marL="4536567" indent="0">
              <a:buNone/>
              <a:defRPr sz="2100"/>
            </a:lvl6pPr>
            <a:lvl7pPr marL="5443880" indent="0">
              <a:buNone/>
              <a:defRPr sz="2100"/>
            </a:lvl7pPr>
            <a:lvl8pPr marL="6351194" indent="0">
              <a:buNone/>
              <a:defRPr sz="2100"/>
            </a:lvl8pPr>
            <a:lvl9pPr marL="7258507" indent="0">
              <a:buNone/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93C-3CA8-4542-BA2A-C7CAB179091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3149-38E1-4A27-8ACA-74D91BB4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74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1643" y="912072"/>
            <a:ext cx="7780505" cy="3192251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255693" y="1969824"/>
            <a:ext cx="12212598" cy="9722431"/>
          </a:xfrm>
        </p:spPr>
        <p:txBody>
          <a:bodyPr/>
          <a:lstStyle>
            <a:lvl1pPr marL="0" indent="0">
              <a:buNone/>
              <a:defRPr sz="6400"/>
            </a:lvl1pPr>
            <a:lvl2pPr marL="907313" indent="0">
              <a:buNone/>
              <a:defRPr sz="5600"/>
            </a:lvl2pPr>
            <a:lvl3pPr marL="1814627" indent="0">
              <a:buNone/>
              <a:defRPr sz="4800"/>
            </a:lvl3pPr>
            <a:lvl4pPr marL="2721940" indent="0">
              <a:buNone/>
              <a:defRPr sz="4000"/>
            </a:lvl4pPr>
            <a:lvl5pPr marL="3629254" indent="0">
              <a:buNone/>
              <a:defRPr sz="4000"/>
            </a:lvl5pPr>
            <a:lvl6pPr marL="4536567" indent="0">
              <a:buNone/>
              <a:defRPr sz="4000"/>
            </a:lvl6pPr>
            <a:lvl7pPr marL="5443880" indent="0">
              <a:buNone/>
              <a:defRPr sz="4000"/>
            </a:lvl7pPr>
            <a:lvl8pPr marL="6351194" indent="0">
              <a:buNone/>
              <a:defRPr sz="4000"/>
            </a:lvl8pPr>
            <a:lvl9pPr marL="725850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61643" y="4104324"/>
            <a:ext cx="7780505" cy="7603765"/>
          </a:xfrm>
        </p:spPr>
        <p:txBody>
          <a:bodyPr/>
          <a:lstStyle>
            <a:lvl1pPr marL="0" indent="0">
              <a:buNone/>
              <a:defRPr sz="3200"/>
            </a:lvl1pPr>
            <a:lvl2pPr marL="907313" indent="0">
              <a:buNone/>
              <a:defRPr sz="2900"/>
            </a:lvl2pPr>
            <a:lvl3pPr marL="1814627" indent="0">
              <a:buNone/>
              <a:defRPr sz="2400"/>
            </a:lvl3pPr>
            <a:lvl4pPr marL="2721940" indent="0">
              <a:buNone/>
              <a:defRPr sz="2100"/>
            </a:lvl4pPr>
            <a:lvl5pPr marL="3629254" indent="0">
              <a:buNone/>
              <a:defRPr sz="2100"/>
            </a:lvl5pPr>
            <a:lvl6pPr marL="4536567" indent="0">
              <a:buNone/>
              <a:defRPr sz="2100"/>
            </a:lvl6pPr>
            <a:lvl7pPr marL="5443880" indent="0">
              <a:buNone/>
              <a:defRPr sz="2100"/>
            </a:lvl7pPr>
            <a:lvl8pPr marL="6351194" indent="0">
              <a:buNone/>
              <a:defRPr sz="2100"/>
            </a:lvl8pPr>
            <a:lvl9pPr marL="7258507" indent="0">
              <a:buNone/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93C-3CA8-4542-BA2A-C7CAB179091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3149-38E1-4A27-8ACA-74D91BB4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13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93C-3CA8-4542-BA2A-C7CAB179091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3149-38E1-4A27-8ACA-74D91BB4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13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7263488" y="728393"/>
            <a:ext cx="5201662" cy="115940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58502" y="728393"/>
            <a:ext cx="15303440" cy="115940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93C-3CA8-4542-BA2A-C7CAB179091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3149-38E1-4A27-8ACA-74D91BB4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93C-3CA8-4542-BA2A-C7CAB179091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3149-38E1-4A27-8ACA-74D91BB4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8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23650" cy="13681075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470248" y="0"/>
            <a:ext cx="11653403" cy="13681075"/>
          </a:xfrm>
        </p:spPr>
        <p:txBody>
          <a:bodyPr/>
          <a:lstStyle>
            <a:lvl1pPr marL="0" indent="0">
              <a:buNone/>
              <a:defRPr sz="6400"/>
            </a:lvl1pPr>
            <a:lvl2pPr marL="907313" indent="0">
              <a:buNone/>
              <a:defRPr sz="5600"/>
            </a:lvl2pPr>
            <a:lvl3pPr marL="1814627" indent="0">
              <a:buNone/>
              <a:defRPr sz="4800"/>
            </a:lvl3pPr>
            <a:lvl4pPr marL="2721940" indent="0">
              <a:buNone/>
              <a:defRPr sz="4000"/>
            </a:lvl4pPr>
            <a:lvl5pPr marL="3629254" indent="0">
              <a:buNone/>
              <a:defRPr sz="4000"/>
            </a:lvl5pPr>
            <a:lvl6pPr marL="4536567" indent="0">
              <a:buNone/>
              <a:defRPr sz="4000"/>
            </a:lvl6pPr>
            <a:lvl7pPr marL="5443880" indent="0">
              <a:buNone/>
              <a:defRPr sz="4000"/>
            </a:lvl7pPr>
            <a:lvl8pPr marL="6351194" indent="0">
              <a:buNone/>
              <a:defRPr sz="4000"/>
            </a:lvl8pPr>
            <a:lvl9pPr marL="7258507" indent="0">
              <a:buNone/>
              <a:defRPr sz="4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0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23650" cy="136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5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раздела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4123650" cy="136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7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4123650" cy="13681075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255693" y="2957444"/>
            <a:ext cx="12212598" cy="7747191"/>
          </a:xfrm>
        </p:spPr>
        <p:txBody>
          <a:bodyPr/>
          <a:lstStyle>
            <a:lvl1pPr marL="0" indent="0">
              <a:buNone/>
              <a:defRPr sz="6400"/>
            </a:lvl1pPr>
            <a:lvl2pPr marL="907313" indent="0">
              <a:buNone/>
              <a:defRPr sz="5600"/>
            </a:lvl2pPr>
            <a:lvl3pPr marL="1814627" indent="0">
              <a:buNone/>
              <a:defRPr sz="4800"/>
            </a:lvl3pPr>
            <a:lvl4pPr marL="2721940" indent="0">
              <a:buNone/>
              <a:defRPr sz="4000"/>
            </a:lvl4pPr>
            <a:lvl5pPr marL="3629254" indent="0">
              <a:buNone/>
              <a:defRPr sz="4000"/>
            </a:lvl5pPr>
            <a:lvl6pPr marL="4536567" indent="0">
              <a:buNone/>
              <a:defRPr sz="4000"/>
            </a:lvl6pPr>
            <a:lvl7pPr marL="5443880" indent="0">
              <a:buNone/>
              <a:defRPr sz="4000"/>
            </a:lvl7pPr>
            <a:lvl8pPr marL="6351194" indent="0">
              <a:buNone/>
              <a:defRPr sz="4000"/>
            </a:lvl8pPr>
            <a:lvl9pPr marL="7258507" indent="0">
              <a:buNone/>
              <a:defRPr sz="4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2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23650" cy="13681075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255693" y="2957444"/>
            <a:ext cx="12212598" cy="7747191"/>
          </a:xfrm>
        </p:spPr>
        <p:txBody>
          <a:bodyPr/>
          <a:lstStyle>
            <a:lvl1pPr marL="0" indent="0">
              <a:buNone/>
              <a:defRPr sz="6400"/>
            </a:lvl1pPr>
            <a:lvl2pPr marL="907313" indent="0">
              <a:buNone/>
              <a:defRPr sz="5600"/>
            </a:lvl2pPr>
            <a:lvl3pPr marL="1814627" indent="0">
              <a:buNone/>
              <a:defRPr sz="4800"/>
            </a:lvl3pPr>
            <a:lvl4pPr marL="2721940" indent="0">
              <a:buNone/>
              <a:defRPr sz="4000"/>
            </a:lvl4pPr>
            <a:lvl5pPr marL="3629254" indent="0">
              <a:buNone/>
              <a:defRPr sz="4000"/>
            </a:lvl5pPr>
            <a:lvl6pPr marL="4536567" indent="0">
              <a:buNone/>
              <a:defRPr sz="4000"/>
            </a:lvl6pPr>
            <a:lvl7pPr marL="5443880" indent="0">
              <a:buNone/>
              <a:defRPr sz="4000"/>
            </a:lvl7pPr>
            <a:lvl8pPr marL="6351194" indent="0">
              <a:buNone/>
              <a:defRPr sz="4000"/>
            </a:lvl8pPr>
            <a:lvl9pPr marL="7258507" indent="0">
              <a:buNone/>
              <a:defRPr sz="4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8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Рисунок с подписью">
    <p:bg>
      <p:bgPr>
        <a:solidFill>
          <a:srgbClr val="264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23650" cy="136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7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501" y="728391"/>
            <a:ext cx="20806648" cy="2644375"/>
          </a:xfrm>
          <a:prstGeom prst="rect">
            <a:avLst/>
          </a:prstGeom>
        </p:spPr>
        <p:txBody>
          <a:bodyPr vert="horz" lIns="181463" tIns="90731" rIns="181463" bIns="90731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58501" y="3641953"/>
            <a:ext cx="20806648" cy="8680518"/>
          </a:xfrm>
          <a:prstGeom prst="rect">
            <a:avLst/>
          </a:prstGeom>
        </p:spPr>
        <p:txBody>
          <a:bodyPr vert="horz" lIns="181463" tIns="90731" rIns="181463" bIns="9073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58501" y="12680331"/>
            <a:ext cx="5427821" cy="728391"/>
          </a:xfrm>
          <a:prstGeom prst="rect">
            <a:avLst/>
          </a:prstGeom>
        </p:spPr>
        <p:txBody>
          <a:bodyPr vert="horz" lIns="181463" tIns="90731" rIns="181463" bIns="90731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0393C-3CA8-4542-BA2A-C7CAB179091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990959" y="12680331"/>
            <a:ext cx="8141732" cy="728391"/>
          </a:xfrm>
          <a:prstGeom prst="rect">
            <a:avLst/>
          </a:prstGeom>
        </p:spPr>
        <p:txBody>
          <a:bodyPr vert="horz" lIns="181463" tIns="90731" rIns="181463" bIns="90731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037328" y="12680331"/>
            <a:ext cx="5427821" cy="728391"/>
          </a:xfrm>
          <a:prstGeom prst="rect">
            <a:avLst/>
          </a:prstGeom>
        </p:spPr>
        <p:txBody>
          <a:bodyPr vert="horz" lIns="181463" tIns="90731" rIns="181463" bIns="90731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93149-38E1-4A27-8ACA-74D91BB4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8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6" r:id="rId3"/>
    <p:sldLayoutId id="2147483661" r:id="rId4"/>
    <p:sldLayoutId id="2147483662" r:id="rId5"/>
    <p:sldLayoutId id="2147483668" r:id="rId6"/>
    <p:sldLayoutId id="2147483657" r:id="rId7"/>
    <p:sldLayoutId id="2147483670" r:id="rId8"/>
    <p:sldLayoutId id="2147483672" r:id="rId9"/>
    <p:sldLayoutId id="2147483663" r:id="rId10"/>
    <p:sldLayoutId id="2147483665" r:id="rId11"/>
    <p:sldLayoutId id="2147483664" r:id="rId12"/>
    <p:sldLayoutId id="2147483671" r:id="rId13"/>
    <p:sldLayoutId id="2147483674" r:id="rId14"/>
    <p:sldLayoutId id="2147483675" r:id="rId15"/>
    <p:sldLayoutId id="2147483667" r:id="rId16"/>
    <p:sldLayoutId id="2147483652" r:id="rId17"/>
    <p:sldLayoutId id="2147483653" r:id="rId18"/>
    <p:sldLayoutId id="2147483654" r:id="rId19"/>
    <p:sldLayoutId id="2147483655" r:id="rId20"/>
    <p:sldLayoutId id="2147483656" r:id="rId21"/>
    <p:sldLayoutId id="2147483669" r:id="rId22"/>
    <p:sldLayoutId id="2147483658" r:id="rId23"/>
    <p:sldLayoutId id="2147483659" r:id="rId24"/>
  </p:sldLayoutIdLst>
  <p:txStyles>
    <p:titleStyle>
      <a:lvl1pPr algn="l" defTabSz="1814627" rtl="0" eaLnBrk="1" latinLnBrk="0" hangingPunct="1">
        <a:lnSpc>
          <a:spcPct val="90000"/>
        </a:lnSpc>
        <a:spcBef>
          <a:spcPct val="0"/>
        </a:spcBef>
        <a:buNone/>
        <a:defRPr sz="8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3657" indent="-453657" algn="l" defTabSz="1814627" rtl="0" eaLnBrk="1" latinLnBrk="0" hangingPunct="1">
        <a:lnSpc>
          <a:spcPct val="90000"/>
        </a:lnSpc>
        <a:spcBef>
          <a:spcPts val="1985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60970" indent="-453657" algn="l" defTabSz="1814627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68284" indent="-453657" algn="l" defTabSz="1814627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175597" indent="-453657" algn="l" defTabSz="1814627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4082910" indent="-453657" algn="l" defTabSz="1814627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990224" indent="-453657" algn="l" defTabSz="1814627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897537" indent="-453657" algn="l" defTabSz="1814627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804851" indent="-453657" algn="l" defTabSz="1814627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712164" indent="-453657" algn="l" defTabSz="1814627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4627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07313" algn="l" defTabSz="1814627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627" algn="l" defTabSz="1814627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721940" algn="l" defTabSz="1814627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629254" algn="l" defTabSz="1814627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536567" algn="l" defTabSz="1814627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443880" algn="l" defTabSz="1814627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351194" algn="l" defTabSz="1814627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58507" algn="l" defTabSz="1814627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780" y="4035171"/>
            <a:ext cx="15527320" cy="5832865"/>
          </a:xfrm>
          <a:prstGeom prst="rect">
            <a:avLst/>
          </a:prstGeom>
          <a:noFill/>
          <a:ln w="28575">
            <a:noFill/>
          </a:ln>
        </p:spPr>
        <p:txBody>
          <a:bodyPr wrap="none" lIns="181463" tIns="90731" rIns="181463" bIns="90731" rtlCol="0">
            <a:spAutoFit/>
          </a:bodyPr>
          <a:lstStyle/>
          <a:p>
            <a:r>
              <a:rPr lang="ru-RU" sz="6100" b="1" dirty="0">
                <a:solidFill>
                  <a:srgbClr val="FFFFFF"/>
                </a:solidFill>
                <a:latin typeface="Arial" panose="020B0604020202020204"/>
              </a:rPr>
              <a:t>Анализ эффективности реализации </a:t>
            </a:r>
            <a:endParaRPr lang="en-US" sz="6100" b="1" dirty="0">
              <a:solidFill>
                <a:srgbClr val="FFFFFF"/>
              </a:solidFill>
              <a:latin typeface="Arial" panose="020B0604020202020204"/>
            </a:endParaRPr>
          </a:p>
          <a:p>
            <a:r>
              <a:rPr lang="ru-RU" sz="6100" b="1" dirty="0">
                <a:solidFill>
                  <a:srgbClr val="FFFFFF"/>
                </a:solidFill>
                <a:latin typeface="Arial" panose="020B0604020202020204"/>
              </a:rPr>
              <a:t>Государственного плана </a:t>
            </a:r>
            <a:endParaRPr lang="en-US" sz="6100" b="1" dirty="0">
              <a:solidFill>
                <a:srgbClr val="FFFFFF"/>
              </a:solidFill>
              <a:latin typeface="Arial" panose="020B0604020202020204"/>
            </a:endParaRPr>
          </a:p>
          <a:p>
            <a:r>
              <a:rPr lang="ru-RU" sz="6100" b="1" dirty="0">
                <a:solidFill>
                  <a:srgbClr val="FFFFFF"/>
                </a:solidFill>
                <a:latin typeface="Arial" panose="020B0604020202020204"/>
              </a:rPr>
              <a:t>подготовки управленческих кадров </a:t>
            </a:r>
            <a:endParaRPr lang="en-US" sz="6100" b="1" dirty="0">
              <a:solidFill>
                <a:srgbClr val="FFFFFF"/>
              </a:solidFill>
              <a:latin typeface="Arial" panose="020B0604020202020204"/>
            </a:endParaRPr>
          </a:p>
          <a:p>
            <a:r>
              <a:rPr lang="ru-RU" sz="6100" b="1" dirty="0">
                <a:solidFill>
                  <a:srgbClr val="FFFFFF"/>
                </a:solidFill>
                <a:latin typeface="Arial" panose="020B0604020202020204"/>
              </a:rPr>
              <a:t>для организаций народного хозяйства </a:t>
            </a:r>
            <a:endParaRPr lang="en-US" sz="6100" b="1" dirty="0">
              <a:solidFill>
                <a:srgbClr val="FFFFFF"/>
              </a:solidFill>
              <a:latin typeface="Arial" panose="020B0604020202020204"/>
            </a:endParaRPr>
          </a:p>
          <a:p>
            <a:r>
              <a:rPr lang="ru-RU" sz="6100" b="1" dirty="0">
                <a:solidFill>
                  <a:srgbClr val="FFFFFF"/>
                </a:solidFill>
                <a:latin typeface="Arial" panose="020B0604020202020204"/>
              </a:rPr>
              <a:t>Российской Федерации </a:t>
            </a:r>
          </a:p>
          <a:p>
            <a:r>
              <a:rPr lang="ru-RU" sz="6100" b="1" dirty="0">
                <a:solidFill>
                  <a:srgbClr val="FFFFFF"/>
                </a:solidFill>
                <a:latin typeface="Arial" panose="020B0604020202020204"/>
              </a:rPr>
              <a:t>(уч. гг. 2019/2020-2021/2022)</a:t>
            </a:r>
            <a:endParaRPr lang="en-US" sz="6100" b="1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32" y="1165426"/>
            <a:ext cx="2365524" cy="1865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715" y="1614395"/>
            <a:ext cx="7726644" cy="96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9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69" y="882636"/>
            <a:ext cx="4817066" cy="603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2838" y="229146"/>
            <a:ext cx="17934087" cy="1348512"/>
          </a:xfrm>
          <a:prstGeom prst="rect">
            <a:avLst/>
          </a:prstGeom>
          <a:noFill/>
          <a:ln w="28575">
            <a:noFill/>
          </a:ln>
        </p:spPr>
        <p:txBody>
          <a:bodyPr wrap="square" lIns="360113" tIns="180055" rIns="360113" bIns="180055" rtlCol="0">
            <a:spAutoFit/>
          </a:bodyPr>
          <a:lstStyle/>
          <a:p>
            <a:r>
              <a:rPr lang="ru-RU" sz="6400" b="1" dirty="0">
                <a:latin typeface="Montserrat" panose="00000500000000000000" pitchFamily="2" charset="0"/>
                <a:cs typeface="Arial" panose="020B0604020202020204" pitchFamily="34" charset="0"/>
              </a:rPr>
              <a:t>Национальные задачи и проекты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0632" y="1845889"/>
            <a:ext cx="11921396" cy="2069886"/>
          </a:xfrm>
          <a:prstGeom prst="rect">
            <a:avLst/>
          </a:prstGeom>
        </p:spPr>
        <p:txBody>
          <a:bodyPr wrap="square" lIns="480151" tIns="240074" rIns="480151" bIns="240074">
            <a:spAutoFit/>
          </a:bodyPr>
          <a:lstStyle/>
          <a:p>
            <a:r>
              <a:rPr lang="ru-RU" sz="3300" b="1" dirty="0">
                <a:solidFill>
                  <a:srgbClr val="C00000"/>
                </a:solidFill>
                <a:latin typeface="Montserrat" panose="020B0604020202020204" charset="-52"/>
              </a:rPr>
              <a:t>ИМПОРТОЗАМЕЩЕНИЕ – 4,4 балла из 5 </a:t>
            </a:r>
          </a:p>
          <a:p>
            <a:r>
              <a:rPr lang="ru-RU" sz="3300" i="1" dirty="0">
                <a:solidFill>
                  <a:srgbClr val="000000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(Воронежская, Калужская, Кемеровская, Челябинская области, г. Санкт-Петербург)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06306" y="3470385"/>
            <a:ext cx="987483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b="1" dirty="0">
                <a:solidFill>
                  <a:srgbClr val="C00000"/>
                </a:solidFill>
                <a:latin typeface="Montserrat" panose="020B0604020202020204" charset="-52"/>
              </a:rPr>
              <a:t>ПОВЫШЕНИЕ ПРИЗВОДИТЕЛЬНОСТИ ТРУДА – 4,1 балла из 5 </a:t>
            </a:r>
          </a:p>
          <a:p>
            <a:r>
              <a:rPr lang="ru-RU" sz="3300" i="1" dirty="0">
                <a:solidFill>
                  <a:srgbClr val="000000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(Воронежская, Калужская, Кемеровская, Пензенская, Челябинская области,  г. Санкт-Петербург) </a:t>
            </a:r>
          </a:p>
          <a:p>
            <a:pPr lvl="0" fontAlgn="base"/>
            <a:endParaRPr lang="ru-RU" sz="36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6022" y="5429352"/>
            <a:ext cx="12061825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300" b="1" dirty="0">
                <a:solidFill>
                  <a:srgbClr val="C00000"/>
                </a:solidFill>
                <a:latin typeface="Montserrat" panose="020B0604020202020204" charset="-52"/>
              </a:rPr>
              <a:t>ПОДДЕРЖКА МСП – 4,3 балла из 5 </a:t>
            </a:r>
          </a:p>
          <a:p>
            <a:r>
              <a:rPr lang="ru-RU" sz="3300" i="1" dirty="0">
                <a:solidFill>
                  <a:srgbClr val="000000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(Воронежская, Кемеровская, Челябинская области)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6022" y="9041243"/>
            <a:ext cx="12061825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300" b="1" dirty="0">
                <a:solidFill>
                  <a:srgbClr val="C00000"/>
                </a:solidFill>
                <a:latin typeface="Montserrat" panose="020B0604020202020204" charset="-52"/>
              </a:rPr>
              <a:t>ВЫСОКИЕ ТЕХНОЛОГИИ – 4,2 балла из 5 </a:t>
            </a:r>
          </a:p>
          <a:p>
            <a:r>
              <a:rPr lang="ru-RU" sz="3300" i="1" dirty="0">
                <a:solidFill>
                  <a:srgbClr val="000000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(Саратовская, Воронежская, Кемеровская, Пензенская, Ростовская, Челябинская области, г. Санкт-Петербург)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6020" y="4001299"/>
            <a:ext cx="12061825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300" b="1" dirty="0">
                <a:solidFill>
                  <a:srgbClr val="C00000"/>
                </a:solidFill>
                <a:latin typeface="Montserrat" panose="020B0604020202020204" charset="-52"/>
              </a:rPr>
              <a:t>СОДЕЙСТВИЕ ЭКСПОРТУ – 4,4 балла из 5 </a:t>
            </a:r>
          </a:p>
          <a:p>
            <a:r>
              <a:rPr lang="ru-RU" sz="3300" i="1" dirty="0">
                <a:solidFill>
                  <a:srgbClr val="000000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(Воронежская, Кемеровская, Челябинская области)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6021" y="6855174"/>
            <a:ext cx="12061825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300" b="1" dirty="0">
                <a:solidFill>
                  <a:srgbClr val="C00000"/>
                </a:solidFill>
                <a:latin typeface="Montserrat" panose="020B0604020202020204" charset="-52"/>
              </a:rPr>
              <a:t>ПРИВЛЕЧЕНИЕ ИНВЕСТИЦИЙ – 4,3 балла из 5 </a:t>
            </a:r>
          </a:p>
          <a:p>
            <a:r>
              <a:rPr lang="ru-RU" sz="3300" i="1" dirty="0">
                <a:solidFill>
                  <a:srgbClr val="000000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(Воронежская, Кемеровская, Пензенская, </a:t>
            </a:r>
            <a:endParaRPr lang="en-US" sz="3300" i="1" dirty="0">
              <a:solidFill>
                <a:srgbClr val="000000"/>
              </a:solidFill>
              <a:latin typeface="Montserrat" panose="020B0604020202020204" charset="-52"/>
              <a:ea typeface="Times New Roman" panose="02020603050405020304" pitchFamily="18" charset="0"/>
            </a:endParaRPr>
          </a:p>
          <a:p>
            <a:r>
              <a:rPr lang="ru-RU" sz="3300" i="1" dirty="0">
                <a:solidFill>
                  <a:srgbClr val="000000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Челябинская области)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06306" y="7183567"/>
            <a:ext cx="955445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b="1" dirty="0">
                <a:solidFill>
                  <a:srgbClr val="C00000"/>
                </a:solidFill>
                <a:latin typeface="Montserrat" panose="020B0604020202020204" charset="-52"/>
              </a:rPr>
              <a:t>ЦИФРОВАЯ ЭКОНОМИКА– 4,1 балл из 5 </a:t>
            </a:r>
          </a:p>
          <a:p>
            <a:r>
              <a:rPr lang="ru-RU" sz="3300" i="1" dirty="0">
                <a:solidFill>
                  <a:srgbClr val="000000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(Челябинская, Воронежская, </a:t>
            </a:r>
            <a:endParaRPr lang="en-US" sz="3300" i="1" dirty="0">
              <a:solidFill>
                <a:srgbClr val="000000"/>
              </a:solidFill>
              <a:latin typeface="Montserrat" panose="020B0604020202020204" charset="-52"/>
              <a:ea typeface="Times New Roman" panose="02020603050405020304" pitchFamily="18" charset="0"/>
            </a:endParaRPr>
          </a:p>
          <a:p>
            <a:r>
              <a:rPr lang="ru-RU" sz="3300" i="1" dirty="0">
                <a:solidFill>
                  <a:srgbClr val="000000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Кемеровская области)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6022" y="12080495"/>
            <a:ext cx="2269492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000000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регионы, в которых проектные задания способствуют реализации нацпроектов и программ в той или иной степени (оценка значимости специалистами 3 и более балла).Из анализа были исключены регионы, где количество проанализированных проектов было менее 5.</a:t>
            </a:r>
          </a:p>
        </p:txBody>
      </p:sp>
    </p:spTree>
    <p:extLst>
      <p:ext uri="{BB962C8B-B14F-4D97-AF65-F5344CB8AC3E}">
        <p14:creationId xmlns:p14="http://schemas.microsoft.com/office/powerpoint/2010/main" val="374846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69" y="882636"/>
            <a:ext cx="4817066" cy="603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2838" y="229146"/>
            <a:ext cx="17320811" cy="2333397"/>
          </a:xfrm>
          <a:prstGeom prst="rect">
            <a:avLst/>
          </a:prstGeom>
          <a:noFill/>
          <a:ln w="28575">
            <a:noFill/>
          </a:ln>
        </p:spPr>
        <p:txBody>
          <a:bodyPr wrap="square" lIns="360113" tIns="180055" rIns="360113" bIns="180055" rtlCol="0">
            <a:spAutoFit/>
          </a:bodyPr>
          <a:lstStyle/>
          <a:p>
            <a:pPr marL="0" lvl="1" defTabSz="914400"/>
            <a:r>
              <a:rPr lang="ru-RU" sz="6400" b="1" dirty="0">
                <a:latin typeface="Montserrat" panose="00000500000000000000" pitchFamily="2" charset="0"/>
                <a:cs typeface="Arial" panose="020B0604020202020204" pitchFamily="34" charset="0"/>
              </a:rPr>
              <a:t>Рекомендации в части организации обучения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2504" y="2404572"/>
            <a:ext cx="23124695" cy="9348802"/>
          </a:xfrm>
          <a:prstGeom prst="rect">
            <a:avLst/>
          </a:prstGeom>
        </p:spPr>
        <p:txBody>
          <a:bodyPr wrap="square" lIns="480151" tIns="240074" rIns="480151" bIns="240074">
            <a:spAutoFit/>
          </a:bodyPr>
          <a:lstStyle/>
          <a:p>
            <a:pPr marL="742903" indent="-742903">
              <a:buFont typeface="+mj-lt"/>
              <a:buAutoNum type="arabicPeriod"/>
            </a:pPr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Сделать инструментарий Программы более гибким, давать меньше теории, ввести более короткие тематические прикладные курсы.</a:t>
            </a:r>
          </a:p>
          <a:p>
            <a:pPr marL="742903" indent="-742903">
              <a:buFont typeface="+mj-lt"/>
              <a:buAutoNum type="arabicPeriod"/>
            </a:pPr>
            <a:endParaRPr lang="ru-RU" sz="3600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742903" indent="-742903">
              <a:buFont typeface="+mj-lt"/>
              <a:buAutoNum type="arabicPeriod"/>
            </a:pPr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Расширить направления подготовки специалистов, более полно учитывать потребности региона и запросы как со стороны регионального бизнеса, так и со стороны слушателя. При формировании направлений подготовки важно учитывать, как отраслевую специализацию регионов, так и перспективные направления, предусмотренные нацпроектами и программами. </a:t>
            </a:r>
          </a:p>
          <a:p>
            <a:pPr marL="742903" indent="-742903">
              <a:buFont typeface="+mj-lt"/>
              <a:buAutoNum type="arabicPeriod"/>
            </a:pPr>
            <a:endParaRPr lang="ru-RU" sz="3600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742903" indent="-742903">
              <a:buFont typeface="+mj-lt"/>
              <a:buAutoNum type="arabicPeriod"/>
            </a:pPr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Внедрять в программах вузов и стажировок современные технологии и методы обучения, направленные на развитие практических навыков. </a:t>
            </a:r>
          </a:p>
          <a:p>
            <a:pPr marL="742903" indent="-742903">
              <a:buFont typeface="+mj-lt"/>
              <a:buAutoNum type="arabicPeriod"/>
            </a:pPr>
            <a:endParaRPr lang="ru-RU" sz="3600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742903" indent="-742903">
              <a:buFont typeface="+mj-lt"/>
              <a:buAutoNum type="arabicPeriod"/>
            </a:pPr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Обеспечить конкуренцию образовательных организаций в регионах за подготовку специалистов.</a:t>
            </a:r>
          </a:p>
          <a:p>
            <a:pPr marL="742903" indent="-742903">
              <a:buFont typeface="+mj-lt"/>
              <a:buAutoNum type="arabicPeriod"/>
            </a:pPr>
            <a:endParaRPr lang="ru-RU" sz="3600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742903" indent="-742903">
              <a:buFont typeface="+mj-lt"/>
              <a:buAutoNum type="arabicPeriod"/>
            </a:pPr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Обратить внимание на актуальность, длительность и содержание «курсов по выбору». </a:t>
            </a:r>
          </a:p>
        </p:txBody>
      </p:sp>
    </p:spTree>
    <p:extLst>
      <p:ext uri="{BB962C8B-B14F-4D97-AF65-F5344CB8AC3E}">
        <p14:creationId xmlns:p14="http://schemas.microsoft.com/office/powerpoint/2010/main" val="2935544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69" y="882636"/>
            <a:ext cx="4817066" cy="603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2839" y="229146"/>
            <a:ext cx="17693456" cy="2333397"/>
          </a:xfrm>
          <a:prstGeom prst="rect">
            <a:avLst/>
          </a:prstGeom>
          <a:noFill/>
          <a:ln w="28575">
            <a:noFill/>
          </a:ln>
        </p:spPr>
        <p:txBody>
          <a:bodyPr wrap="square" lIns="360113" tIns="180055" rIns="360113" bIns="180055" rtlCol="0">
            <a:spAutoFit/>
          </a:bodyPr>
          <a:lstStyle/>
          <a:p>
            <a:pPr marL="0" lvl="1" defTabSz="914400"/>
            <a:r>
              <a:rPr lang="ru-RU" sz="6400" b="1" dirty="0">
                <a:latin typeface="Montserrat" panose="00000500000000000000" pitchFamily="2" charset="0"/>
                <a:cs typeface="Arial" panose="020B0604020202020204" pitchFamily="34" charset="0"/>
              </a:rPr>
              <a:t>Рекомендации в части проектной работы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2504" y="2404572"/>
            <a:ext cx="23124695" cy="2700828"/>
          </a:xfrm>
          <a:prstGeom prst="rect">
            <a:avLst/>
          </a:prstGeom>
        </p:spPr>
        <p:txBody>
          <a:bodyPr wrap="square" lIns="480151" tIns="240074" rIns="480151" bIns="240074">
            <a:spAutoFit/>
          </a:bodyPr>
          <a:lstStyle/>
          <a:p>
            <a:pPr marL="742903" indent="-742903">
              <a:buFont typeface="+mj-lt"/>
              <a:buAutoNum type="arabicPeriod"/>
            </a:pPr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Предусмотреть специальный порядок сопровождения и поддержки регионально значимых проектов выпускников.</a:t>
            </a:r>
          </a:p>
          <a:p>
            <a:pPr marL="742903" indent="-742903">
              <a:buFont typeface="+mj-lt"/>
              <a:buAutoNum type="arabicPeriod"/>
            </a:pPr>
            <a:endParaRPr lang="ru-RU" sz="3600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742903" indent="-742903">
              <a:buFont typeface="+mj-lt"/>
              <a:buAutoNum type="arabicPeriod"/>
            </a:pPr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Разработать и поддерживать онлайн-</a:t>
            </a:r>
            <a:r>
              <a:rPr lang="ru-RU" sz="3600" dirty="0" err="1">
                <a:latin typeface="Montserrat" panose="00000500000000000000" pitchFamily="2" charset="0"/>
                <a:cs typeface="Arial" panose="020B0604020202020204" pitchFamily="34" charset="0"/>
              </a:rPr>
              <a:t>репозитарий</a:t>
            </a:r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 лучших практик проектных заданий. </a:t>
            </a:r>
          </a:p>
        </p:txBody>
      </p:sp>
    </p:spTree>
    <p:extLst>
      <p:ext uri="{BB962C8B-B14F-4D97-AF65-F5344CB8AC3E}">
        <p14:creationId xmlns:p14="http://schemas.microsoft.com/office/powerpoint/2010/main" val="3420664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69" y="882636"/>
            <a:ext cx="4817066" cy="603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2839" y="229146"/>
            <a:ext cx="15261984" cy="2333397"/>
          </a:xfrm>
          <a:prstGeom prst="rect">
            <a:avLst/>
          </a:prstGeom>
          <a:noFill/>
          <a:ln w="28575">
            <a:noFill/>
          </a:ln>
        </p:spPr>
        <p:txBody>
          <a:bodyPr wrap="square" lIns="360113" tIns="180055" rIns="360113" bIns="180055" rtlCol="0">
            <a:spAutoFit/>
          </a:bodyPr>
          <a:lstStyle/>
          <a:p>
            <a:pPr marL="0" lvl="1" defTabSz="1828595"/>
            <a:r>
              <a:rPr lang="ru-RU" sz="6400" b="1" dirty="0">
                <a:latin typeface="Montserrat" panose="00000500000000000000" pitchFamily="2" charset="0"/>
                <a:cs typeface="Arial" panose="020B0604020202020204" pitchFamily="34" charset="0"/>
              </a:rPr>
              <a:t>Рекомендации в части организации стажировок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347725"/>
            <a:ext cx="8473598" cy="1100390"/>
          </a:xfrm>
          <a:prstGeom prst="rect">
            <a:avLst/>
          </a:prstGeom>
        </p:spPr>
        <p:txBody>
          <a:bodyPr wrap="square" lIns="480151" tIns="240074" rIns="480151" bIns="240074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Российские стажировки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6023" y="3891183"/>
            <a:ext cx="7944210" cy="749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03" indent="-742903">
              <a:buFont typeface="+mj-lt"/>
              <a:buAutoNum type="arabicPeriod"/>
            </a:pPr>
            <a:r>
              <a:rPr lang="ru-RU" dirty="0">
                <a:latin typeface="Montserrat" panose="00000500000000000000" pitchFamily="2" charset="0"/>
                <a:cs typeface="Arial" panose="020B0604020202020204" pitchFamily="34" charset="0"/>
              </a:rPr>
              <a:t>Выстроить более четкий механизм информирования, организации и содержания российских стажировок, обеспечить контроль их качества. </a:t>
            </a:r>
          </a:p>
          <a:p>
            <a:pPr marL="742903" indent="-742903">
              <a:buFont typeface="+mj-lt"/>
              <a:buAutoNum type="arabicPeriod"/>
            </a:pPr>
            <a:endParaRPr lang="ru-RU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742903" indent="-742903">
              <a:buFont typeface="+mj-lt"/>
              <a:buAutoNum type="arabicPeriod"/>
            </a:pPr>
            <a:r>
              <a:rPr lang="ru-RU" dirty="0">
                <a:latin typeface="Montserrat" panose="00000500000000000000" pitchFamily="2" charset="0"/>
                <a:cs typeface="Arial" panose="020B0604020202020204" pitchFamily="34" charset="0"/>
              </a:rPr>
              <a:t>Развивать </a:t>
            </a:r>
            <a:r>
              <a:rPr lang="ru-RU" dirty="0" err="1">
                <a:latin typeface="Montserrat" panose="00000500000000000000" pitchFamily="2" charset="0"/>
                <a:cs typeface="Arial" panose="020B0604020202020204" pitchFamily="34" charset="0"/>
              </a:rPr>
              <a:t>стажировочные</a:t>
            </a:r>
            <a:r>
              <a:rPr lang="ru-RU" dirty="0">
                <a:latin typeface="Montserrat" panose="00000500000000000000" pitchFamily="2" charset="0"/>
                <a:cs typeface="Arial" panose="020B0604020202020204" pitchFamily="34" charset="0"/>
              </a:rPr>
              <a:t> программы на российских предприятиях, а также за пределами домашнего региона.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71109" y="2613460"/>
            <a:ext cx="73372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Зарубежные стажировки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71109" y="3891183"/>
            <a:ext cx="10556877" cy="92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03" indent="-742903">
              <a:buFont typeface="+mj-lt"/>
              <a:buAutoNum type="arabicPeriod"/>
            </a:pPr>
            <a:r>
              <a:rPr lang="ru-RU" dirty="0">
                <a:latin typeface="Montserrat" panose="00000500000000000000" pitchFamily="2" charset="0"/>
                <a:cs typeface="Arial" panose="020B0604020202020204" pitchFamily="34" charset="0"/>
              </a:rPr>
              <a:t>Рекомендуется развивать кластерные стажировки (по направлениям бизнеса).</a:t>
            </a:r>
          </a:p>
          <a:p>
            <a:pPr marL="742903" indent="-742903">
              <a:buFont typeface="+mj-lt"/>
              <a:buAutoNum type="arabicPeriod"/>
            </a:pPr>
            <a:endParaRPr lang="ru-RU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742903" indent="-742903">
              <a:buFont typeface="+mj-lt"/>
              <a:buAutoNum type="arabicPeriod"/>
            </a:pPr>
            <a:r>
              <a:rPr lang="ru-RU" dirty="0">
                <a:latin typeface="Montserrat" panose="00000500000000000000" pitchFamily="2" charset="0"/>
                <a:cs typeface="Arial" panose="020B0604020202020204" pitchFamily="34" charset="0"/>
              </a:rPr>
              <a:t>Расширить доступ к зарубежным стажировкам на тех, кто не проходил обучение по Программе, но готов реализовывать проекты по наиболее важным сейчас направлениям (например, в целях </a:t>
            </a:r>
            <a:r>
              <a:rPr lang="ru-RU" dirty="0" err="1">
                <a:latin typeface="Montserrat" panose="00000500000000000000" pitchFamily="2" charset="0"/>
                <a:cs typeface="Arial" panose="020B0604020202020204" pitchFamily="34" charset="0"/>
              </a:rPr>
              <a:t>мпортозамещения</a:t>
            </a:r>
            <a:r>
              <a:rPr lang="ru-RU" dirty="0">
                <a:latin typeface="Montserrat" panose="00000500000000000000" pitchFamily="2" charset="0"/>
                <a:cs typeface="Arial" panose="020B0604020202020204" pitchFamily="34" charset="0"/>
              </a:rPr>
              <a:t>). </a:t>
            </a:r>
          </a:p>
          <a:p>
            <a:pPr marL="742903" indent="-742903">
              <a:buFont typeface="+mj-lt"/>
              <a:buAutoNum type="arabicPeriod"/>
            </a:pPr>
            <a:endParaRPr lang="ru-RU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742903" indent="-742903">
              <a:buFont typeface="+mj-lt"/>
              <a:buAutoNum type="arabicPeriod"/>
            </a:pPr>
            <a:r>
              <a:rPr lang="ru-RU" dirty="0">
                <a:latin typeface="Montserrat" panose="00000500000000000000" pitchFamily="2" charset="0"/>
                <a:cs typeface="Arial" panose="020B0604020202020204" pitchFamily="34" charset="0"/>
              </a:rPr>
              <a:t>При выборе стран для стажировок ориентироваться на сотрудничество с ЕАЭС, Азией, странами Персидского залива, Африкой, Южной Америкой</a:t>
            </a:r>
          </a:p>
        </p:txBody>
      </p:sp>
    </p:spTree>
    <p:extLst>
      <p:ext uri="{BB962C8B-B14F-4D97-AF65-F5344CB8AC3E}">
        <p14:creationId xmlns:p14="http://schemas.microsoft.com/office/powerpoint/2010/main" val="1566669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69" y="882636"/>
            <a:ext cx="4817066" cy="603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2839" y="229146"/>
            <a:ext cx="15261984" cy="2333397"/>
          </a:xfrm>
          <a:prstGeom prst="rect">
            <a:avLst/>
          </a:prstGeom>
          <a:noFill/>
          <a:ln w="28575">
            <a:noFill/>
          </a:ln>
        </p:spPr>
        <p:txBody>
          <a:bodyPr wrap="square" lIns="360113" tIns="180055" rIns="360113" bIns="180055" rtlCol="0">
            <a:spAutoFit/>
          </a:bodyPr>
          <a:lstStyle/>
          <a:p>
            <a:pPr marL="0" lvl="1" defTabSz="1828595"/>
            <a:r>
              <a:rPr lang="ru-RU" sz="6400" b="1" dirty="0">
                <a:latin typeface="Montserrat" panose="00000500000000000000" pitchFamily="2" charset="0"/>
                <a:cs typeface="Arial" panose="020B0604020202020204" pitchFamily="34" charset="0"/>
              </a:rPr>
              <a:t>Рекомендации в части постпрограммной работы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2504" y="2404572"/>
            <a:ext cx="23124695" cy="9595023"/>
          </a:xfrm>
          <a:prstGeom prst="rect">
            <a:avLst/>
          </a:prstGeom>
        </p:spPr>
        <p:txBody>
          <a:bodyPr wrap="square" lIns="480151" tIns="240074" rIns="480151" bIns="240074">
            <a:spAutoFit/>
          </a:bodyPr>
          <a:lstStyle/>
          <a:p>
            <a:pPr marL="742903" indent="-742903">
              <a:buFont typeface="+mj-lt"/>
              <a:buAutoNum type="arabicPeriod"/>
            </a:pPr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Предусмотреть краткосрочные программы повышения квалификации выпускников для актуализации знаний, а также организовать дополнительную подготовку (по принципу </a:t>
            </a:r>
            <a:r>
              <a:rPr lang="en-US" sz="3600" dirty="0">
                <a:latin typeface="Montserrat" panose="00000500000000000000" pitchFamily="2" charset="0"/>
                <a:cs typeface="Arial" panose="020B0604020202020204" pitchFamily="34" charset="0"/>
              </a:rPr>
              <a:t>l</a:t>
            </a:r>
            <a:r>
              <a:rPr lang="ru-RU" sz="3600" dirty="0" err="1">
                <a:latin typeface="Montserrat" panose="00000500000000000000" pitchFamily="2" charset="0"/>
                <a:cs typeface="Arial" panose="020B0604020202020204" pitchFamily="34" charset="0"/>
              </a:rPr>
              <a:t>ifelong</a:t>
            </a:r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-</a:t>
            </a:r>
            <a:r>
              <a:rPr lang="en-US" sz="3600" dirty="0">
                <a:latin typeface="Montserrat" panose="00000500000000000000" pitchFamily="2" charset="0"/>
                <a:cs typeface="Arial" panose="020B0604020202020204" pitchFamily="34" charset="0"/>
              </a:rPr>
              <a:t>learning</a:t>
            </a:r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).</a:t>
            </a:r>
          </a:p>
          <a:p>
            <a:pPr marL="742903" indent="-742903">
              <a:buFont typeface="+mj-lt"/>
              <a:buAutoNum type="arabicPeriod"/>
            </a:pPr>
            <a:endParaRPr lang="ru-RU" sz="3600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742903" indent="-742903">
              <a:buFont typeface="+mj-lt"/>
              <a:buAutoNum type="arabicPeriod"/>
            </a:pPr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Сформировать институт «наставничества» для участников Программы. </a:t>
            </a:r>
          </a:p>
          <a:p>
            <a:pPr marL="742903" indent="-742903">
              <a:buFont typeface="+mj-lt"/>
              <a:buAutoNum type="arabicPeriod"/>
            </a:pPr>
            <a:endParaRPr lang="ru-RU" sz="3600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742903" indent="-742903">
              <a:buFont typeface="+mj-lt"/>
              <a:buAutoNum type="arabicPeriod"/>
            </a:pPr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Распространить деятельность общественных организаций (ассоциаций) выпускников на другие регионы. </a:t>
            </a:r>
          </a:p>
          <a:p>
            <a:pPr marL="742903" indent="-742903">
              <a:buFont typeface="+mj-lt"/>
              <a:buAutoNum type="arabicPeriod"/>
            </a:pPr>
            <a:endParaRPr lang="ru-RU" sz="3600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742903" indent="-742903">
              <a:buFont typeface="+mj-lt"/>
              <a:buAutoNum type="arabicPeriod"/>
            </a:pPr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Организация регулярных мероприятий, конференций в </a:t>
            </a:r>
            <a:r>
              <a:rPr lang="ru-RU" sz="3600" dirty="0" err="1">
                <a:latin typeface="Montserrat" panose="00000500000000000000" pitchFamily="2" charset="0"/>
                <a:cs typeface="Arial" panose="020B0604020202020204" pitchFamily="34" charset="0"/>
              </a:rPr>
              <a:t>т.ч</a:t>
            </a:r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. на федеральном уровне.</a:t>
            </a:r>
          </a:p>
          <a:p>
            <a:pPr marL="742903" indent="-742903">
              <a:buFont typeface="+mj-lt"/>
              <a:buAutoNum type="arabicPeriod"/>
            </a:pPr>
            <a:endParaRPr lang="ru-RU" sz="3600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742903" indent="-742903">
              <a:buFont typeface="+mj-lt"/>
              <a:buAutoNum type="arabicPeriod"/>
            </a:pPr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Оказывать экспертную поддержку деятельности выпускников и организаций – участников Программы.</a:t>
            </a:r>
          </a:p>
          <a:p>
            <a:pPr marL="742903" indent="-742903">
              <a:buFont typeface="+mj-lt"/>
              <a:buAutoNum type="arabicPeriod"/>
            </a:pPr>
            <a:endParaRPr lang="ru-RU" sz="3600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742903" indent="-742903">
              <a:buFont typeface="+mj-lt"/>
              <a:buAutoNum type="arabicPeriod"/>
            </a:pPr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Сформировать сайт (сообщество в </a:t>
            </a:r>
            <a:r>
              <a:rPr lang="ru-RU" sz="3600" dirty="0" err="1">
                <a:latin typeface="Montserrat" panose="00000500000000000000" pitchFamily="2" charset="0"/>
                <a:cs typeface="Arial" panose="020B0604020202020204" pitchFamily="34" charset="0"/>
              </a:rPr>
              <a:t>соцмедиа</a:t>
            </a:r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),  координирующее деятельность выпускников и их организаций, повысить информированность выпускников. </a:t>
            </a:r>
          </a:p>
        </p:txBody>
      </p:sp>
    </p:spTree>
    <p:extLst>
      <p:ext uri="{BB962C8B-B14F-4D97-AF65-F5344CB8AC3E}">
        <p14:creationId xmlns:p14="http://schemas.microsoft.com/office/powerpoint/2010/main" val="1529344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66553" y="6229200"/>
            <a:ext cx="5901640" cy="1398952"/>
          </a:xfrm>
          <a:prstGeom prst="rect">
            <a:avLst/>
          </a:prstGeom>
          <a:noFill/>
          <a:ln w="28575">
            <a:noFill/>
          </a:ln>
        </p:spPr>
        <p:txBody>
          <a:bodyPr wrap="none" lIns="181463" tIns="90731" rIns="181463" bIns="90731" rtlCol="0">
            <a:spAutoFit/>
          </a:bodyPr>
          <a:lstStyle/>
          <a:p>
            <a:r>
              <a:rPr lang="ru-RU" sz="79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СПАСИБО</a:t>
            </a:r>
            <a:endParaRPr lang="en-US" sz="7900" b="1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63" y="1614393"/>
            <a:ext cx="7726644" cy="96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5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69" y="882636"/>
            <a:ext cx="4817066" cy="603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2839" y="229146"/>
            <a:ext cx="15261984" cy="1306978"/>
          </a:xfrm>
          <a:prstGeom prst="rect">
            <a:avLst/>
          </a:prstGeom>
          <a:noFill/>
          <a:ln w="28575">
            <a:noFill/>
          </a:ln>
        </p:spPr>
        <p:txBody>
          <a:bodyPr wrap="square" lIns="360113" tIns="180055" rIns="360113" bIns="180055" rtlCol="0">
            <a:spAutoFit/>
          </a:bodyPr>
          <a:lstStyle/>
          <a:p>
            <a:r>
              <a:rPr lang="ru-RU" sz="6100" b="1" dirty="0">
                <a:latin typeface="Montserrat" panose="00000500000000000000" pitchFamily="2" charset="0"/>
                <a:cs typeface="Arial" panose="020B0604020202020204" pitchFamily="34" charset="0"/>
              </a:rPr>
              <a:t>Инструментарий исследования</a:t>
            </a:r>
            <a:endParaRPr lang="en-US" sz="6100" b="1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3634" y="2050035"/>
            <a:ext cx="8070793" cy="1715943"/>
          </a:xfrm>
          <a:prstGeom prst="rect">
            <a:avLst/>
          </a:prstGeom>
        </p:spPr>
        <p:txBody>
          <a:bodyPr wrap="square" lIns="480151" tIns="240074" rIns="480151" bIns="240074">
            <a:spAutoFit/>
          </a:bodyPr>
          <a:lstStyle/>
          <a:p>
            <a:pPr defTabSz="4801503"/>
            <a:r>
              <a:rPr lang="ru-RU" sz="40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Количественные методы: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3635" y="3453046"/>
            <a:ext cx="9202260" cy="8363917"/>
          </a:xfrm>
          <a:prstGeom prst="rect">
            <a:avLst/>
          </a:prstGeom>
        </p:spPr>
        <p:txBody>
          <a:bodyPr wrap="square" lIns="480151" tIns="240074" rIns="480151" bIns="240074">
            <a:spAutoFit/>
          </a:bodyPr>
          <a:lstStyle/>
          <a:p>
            <a:pPr lvl="0"/>
            <a:r>
              <a:rPr lang="ru-RU" sz="3200" dirty="0">
                <a:latin typeface="Montserrat" panose="020B0604020202020204" charset="-52"/>
                <a:cs typeface="Arial" panose="020B0604020202020204" pitchFamily="34" charset="0"/>
              </a:rPr>
              <a:t>Анкетирование, которое включает сбор данных по исследованиям:</a:t>
            </a:r>
          </a:p>
          <a:p>
            <a:pPr lvl="0"/>
            <a:endParaRPr lang="ru-RU" sz="3200" dirty="0">
              <a:latin typeface="Montserrat" panose="020B0604020202020204" charset="-52"/>
              <a:cs typeface="Arial" panose="020B0604020202020204" pitchFamily="34" charset="0"/>
            </a:endParaRPr>
          </a:p>
          <a:p>
            <a:pPr lvl="0"/>
            <a:r>
              <a:rPr lang="ru-RU" sz="3200" dirty="0">
                <a:latin typeface="Montserrat" panose="020B0604020202020204" charset="-52"/>
                <a:cs typeface="Arial" panose="020B0604020202020204" pitchFamily="34" charset="0"/>
              </a:rPr>
              <a:t>«Портрет участника Госплана»;</a:t>
            </a:r>
          </a:p>
          <a:p>
            <a:pPr lvl="0"/>
            <a:endParaRPr lang="ru-RU" sz="3200" dirty="0">
              <a:latin typeface="Montserrat" panose="020B0604020202020204" charset="-52"/>
              <a:cs typeface="Arial" panose="020B0604020202020204" pitchFamily="34" charset="0"/>
            </a:endParaRPr>
          </a:p>
          <a:p>
            <a:pPr lvl="0"/>
            <a:r>
              <a:rPr lang="ru-RU" sz="3200" dirty="0">
                <a:latin typeface="Montserrat" panose="020B0604020202020204" charset="-52"/>
                <a:cs typeface="Arial" panose="020B0604020202020204" pitchFamily="34" charset="0"/>
              </a:rPr>
              <a:t>«Оценка образовательного компонента Госплана в 2019/20, 2020/21 и 2021/22 учебных годах»;</a:t>
            </a:r>
          </a:p>
          <a:p>
            <a:pPr lvl="0"/>
            <a:endParaRPr lang="ru-RU" sz="3200" dirty="0">
              <a:latin typeface="Montserrat" panose="020B0604020202020204" charset="-52"/>
            </a:endParaRPr>
          </a:p>
          <a:p>
            <a:r>
              <a:rPr lang="ru-RU" sz="3200" dirty="0">
                <a:latin typeface="Montserrat" panose="020B0604020202020204" charset="-52"/>
                <a:cs typeface="Arial" panose="020B0604020202020204" pitchFamily="34" charset="0"/>
              </a:rPr>
              <a:t>«Оценка итогов реализации Госплана».</a:t>
            </a:r>
          </a:p>
          <a:p>
            <a:endParaRPr lang="ru-RU" sz="3200" dirty="0">
              <a:latin typeface="Montserrat" panose="020B0604020202020204" charset="-52"/>
              <a:cs typeface="Arial" panose="020B0604020202020204" pitchFamily="34" charset="0"/>
            </a:endParaRPr>
          </a:p>
          <a:p>
            <a:r>
              <a:rPr lang="ru-RU" sz="3200" dirty="0">
                <a:latin typeface="Montserrat" panose="020B0604020202020204" charset="-52"/>
                <a:cs typeface="Arial" panose="020B0604020202020204" pitchFamily="34" charset="0"/>
              </a:rPr>
              <a:t>Статистический анализ.</a:t>
            </a:r>
          </a:p>
          <a:p>
            <a:r>
              <a:rPr lang="ru-RU" sz="3200" dirty="0">
                <a:latin typeface="Montserrat" panose="020B0604020202020204" charset="-52"/>
                <a:cs typeface="Arial" panose="020B0604020202020204" pitchFamily="34" charset="0"/>
              </a:rPr>
              <a:t>Многомерная статистика.</a:t>
            </a:r>
          </a:p>
          <a:p>
            <a:r>
              <a:rPr lang="ru-RU" sz="3200" dirty="0">
                <a:latin typeface="Montserrat" panose="020B0604020202020204" charset="-52"/>
                <a:cs typeface="Arial" panose="020B0604020202020204" pitchFamily="34" charset="0"/>
              </a:rPr>
              <a:t>Типологический анализ данных.</a:t>
            </a:r>
          </a:p>
          <a:p>
            <a:r>
              <a:rPr lang="ru-RU" sz="3200" dirty="0">
                <a:latin typeface="Montserrat" panose="020B0604020202020204" charset="-52"/>
                <a:cs typeface="Arial" panose="020B0604020202020204" pitchFamily="34" charset="0"/>
              </a:rPr>
              <a:t>Сравнительный метод исследования.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693023" y="2050033"/>
            <a:ext cx="11233519" cy="5112740"/>
          </a:xfrm>
          <a:prstGeom prst="rect">
            <a:avLst/>
          </a:prstGeom>
        </p:spPr>
        <p:txBody>
          <a:bodyPr wrap="square" lIns="480151" tIns="240074" rIns="480151" bIns="240074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Качественные методы: </a:t>
            </a:r>
          </a:p>
          <a:p>
            <a:endParaRPr lang="ru-RU" dirty="0"/>
          </a:p>
          <a:p>
            <a:r>
              <a:rPr lang="ru-RU" sz="3200" dirty="0">
                <a:latin typeface="Montserrat" panose="020B0604020202020204" charset="-52"/>
                <a:cs typeface="Arial" panose="020B0604020202020204" pitchFamily="34" charset="0"/>
              </a:rPr>
              <a:t>Исследование информационного пространства (</a:t>
            </a:r>
            <a:r>
              <a:rPr lang="ru-RU" sz="3200" dirty="0" err="1">
                <a:latin typeface="Montserrat" panose="020B0604020202020204" charset="-52"/>
                <a:cs typeface="Arial" panose="020B0604020202020204" pitchFamily="34" charset="0"/>
              </a:rPr>
              <a:t>desk-research</a:t>
            </a:r>
            <a:r>
              <a:rPr lang="ru-RU" sz="3200" dirty="0">
                <a:latin typeface="Montserrat" panose="020B0604020202020204" charset="-52"/>
                <a:cs typeface="Arial" panose="020B0604020202020204" pitchFamily="34" charset="0"/>
              </a:rPr>
              <a:t>).</a:t>
            </a:r>
          </a:p>
          <a:p>
            <a:r>
              <a:rPr lang="ru-RU" sz="3200" dirty="0">
                <a:latin typeface="Montserrat" panose="020B0604020202020204" charset="-52"/>
                <a:cs typeface="Arial" panose="020B0604020202020204" pitchFamily="34" charset="0"/>
              </a:rPr>
              <a:t>Текстовый анализ.</a:t>
            </a:r>
          </a:p>
          <a:p>
            <a:r>
              <a:rPr lang="ru-RU" sz="3200" dirty="0">
                <a:latin typeface="Montserrat" panose="020B0604020202020204" charset="-52"/>
                <a:cs typeface="Arial" panose="020B0604020202020204" pitchFamily="34" charset="0"/>
              </a:rPr>
              <a:t>Проективные методики.</a:t>
            </a:r>
          </a:p>
          <a:p>
            <a:r>
              <a:rPr lang="ru-RU" sz="3200" dirty="0">
                <a:latin typeface="Montserrat" panose="020B0604020202020204" charset="-52"/>
                <a:cs typeface="Arial" panose="020B0604020202020204" pitchFamily="34" charset="0"/>
              </a:rPr>
              <a:t>Метод экспертных оценок.</a:t>
            </a:r>
          </a:p>
          <a:p>
            <a:r>
              <a:rPr lang="ru-RU" sz="3200" dirty="0">
                <a:latin typeface="Montserrat" panose="020B0604020202020204" charset="-52"/>
                <a:cs typeface="Arial" panose="020B0604020202020204" pitchFamily="34" charset="0"/>
              </a:rPr>
              <a:t>Сравнительный метод исследования.</a:t>
            </a:r>
          </a:p>
          <a:p>
            <a:r>
              <a:rPr lang="ru-RU" sz="3200" dirty="0">
                <a:latin typeface="Montserrat" panose="020B0604020202020204" charset="-52"/>
                <a:cs typeface="Arial" panose="020B0604020202020204" pitchFamily="34" charset="0"/>
              </a:rPr>
              <a:t>Метод управления проектами.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693023" y="7944714"/>
            <a:ext cx="10446271" cy="3639174"/>
          </a:xfrm>
          <a:prstGeom prst="rect">
            <a:avLst/>
          </a:prstGeom>
        </p:spPr>
        <p:txBody>
          <a:bodyPr wrap="square" lIns="480151" tIns="240074" rIns="480151" bIns="240074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1640</a:t>
            </a:r>
            <a:r>
              <a:rPr lang="ru-RU" sz="9300" b="1" dirty="0">
                <a:solidFill>
                  <a:srgbClr val="00B05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Montserrat" panose="020B0604020202020204" charset="-52"/>
                <a:cs typeface="Arial" panose="020B0604020202020204" pitchFamily="34" charset="0"/>
              </a:rPr>
              <a:t>респондентов</a:t>
            </a:r>
          </a:p>
          <a:p>
            <a:r>
              <a:rPr lang="ru-RU" sz="40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63</a:t>
            </a:r>
            <a:r>
              <a:rPr lang="ru-RU" sz="3200" dirty="0">
                <a:latin typeface="Montserrat" panose="020B0604020202020204" charset="-52"/>
                <a:cs typeface="Arial" panose="020B0604020202020204" pitchFamily="34" charset="0"/>
              </a:rPr>
              <a:t> субъекта Российской Федерации</a:t>
            </a:r>
          </a:p>
          <a:p>
            <a:r>
              <a:rPr lang="ru-RU" sz="3200" dirty="0">
                <a:latin typeface="Montserrat" panose="020B0604020202020204" charset="-52"/>
                <a:cs typeface="Arial" panose="020B0604020202020204" pitchFamily="34" charset="0"/>
              </a:rPr>
              <a:t>3 учебных года:</a:t>
            </a:r>
          </a:p>
          <a:p>
            <a:r>
              <a:rPr lang="ru-RU" sz="40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2019/2020; 2020/2021;2021/2022</a:t>
            </a:r>
          </a:p>
        </p:txBody>
      </p:sp>
    </p:spTree>
    <p:extLst>
      <p:ext uri="{BB962C8B-B14F-4D97-AF65-F5344CB8AC3E}">
        <p14:creationId xmlns:p14="http://schemas.microsoft.com/office/powerpoint/2010/main" val="4280798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69" y="882636"/>
            <a:ext cx="4817066" cy="603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2839" y="229147"/>
            <a:ext cx="15261984" cy="1347911"/>
          </a:xfrm>
          <a:prstGeom prst="rect">
            <a:avLst/>
          </a:prstGeom>
          <a:noFill/>
          <a:ln w="28575">
            <a:noFill/>
          </a:ln>
        </p:spPr>
        <p:txBody>
          <a:bodyPr wrap="square" lIns="360113" tIns="180055" rIns="360113" bIns="180055" rtlCol="0">
            <a:spAutoFit/>
          </a:bodyPr>
          <a:lstStyle/>
          <a:p>
            <a:r>
              <a:rPr lang="ru-RU" sz="6400" b="1" dirty="0">
                <a:latin typeface="Montserrat" panose="00000500000000000000" pitchFamily="2" charset="0"/>
                <a:cs typeface="Arial" panose="020B0604020202020204" pitchFamily="34" charset="0"/>
              </a:rPr>
              <a:t>Образовательный компонент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3003" y="1816849"/>
            <a:ext cx="9287370" cy="11219851"/>
          </a:xfrm>
          <a:prstGeom prst="rect">
            <a:avLst/>
          </a:prstGeom>
        </p:spPr>
        <p:txBody>
          <a:bodyPr wrap="square" lIns="480151" tIns="240074" rIns="480151" bIns="240074">
            <a:spAutoFit/>
          </a:bodyPr>
          <a:lstStyle/>
          <a:p>
            <a:pPr defTabSz="3201001" fontAlgn="base">
              <a:lnSpc>
                <a:spcPct val="115000"/>
              </a:lnSpc>
            </a:pPr>
            <a:r>
              <a:rPr lang="ru-RU" sz="32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Процесс обучения</a:t>
            </a:r>
          </a:p>
          <a:p>
            <a:pPr fontAlgn="base">
              <a:lnSpc>
                <a:spcPct val="115000"/>
              </a:lnSpc>
            </a:pPr>
            <a:r>
              <a:rPr lang="ru-RU" sz="3200" dirty="0">
                <a:latin typeface="Montserrat" panose="00000500000000000000" pitchFamily="2" charset="0"/>
                <a:cs typeface="Arial" panose="020B0604020202020204" pitchFamily="34" charset="0"/>
              </a:rPr>
              <a:t>Процесс обучения в вузах, его организация в целом соответствует ожиданиям специалистов. </a:t>
            </a:r>
          </a:p>
          <a:p>
            <a:pPr fontAlgn="base">
              <a:lnSpc>
                <a:spcPct val="115000"/>
              </a:lnSpc>
            </a:pPr>
            <a:endParaRPr lang="ru-RU" sz="3200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fontAlgn="base">
              <a:lnSpc>
                <a:spcPct val="115000"/>
              </a:lnSpc>
            </a:pPr>
            <a:r>
              <a:rPr lang="ru-RU" sz="3200" b="1" dirty="0">
                <a:latin typeface="Montserrat" panose="00000500000000000000" pitchFamily="2" charset="0"/>
                <a:cs typeface="Arial" panose="020B0604020202020204" pitchFamily="34" charset="0"/>
              </a:rPr>
              <a:t>Респонденты высоко оценили уровень </a:t>
            </a:r>
            <a:r>
              <a:rPr lang="ru-RU" sz="3200" dirty="0">
                <a:latin typeface="Montserrat" panose="00000500000000000000" pitchFamily="2" charset="0"/>
                <a:cs typeface="Arial" panose="020B0604020202020204" pitchFamily="34" charset="0"/>
              </a:rPr>
              <a:t>профессионализма преподавательского состава, уровень организации учебного процесса и возможность обмена опытом и состав слушателей, использование активных методов обучения и дистанционных технологий. </a:t>
            </a:r>
          </a:p>
          <a:p>
            <a:pPr fontAlgn="base">
              <a:lnSpc>
                <a:spcPct val="115000"/>
              </a:lnSpc>
            </a:pPr>
            <a:endParaRPr lang="ru-RU" sz="3200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fontAlgn="base">
              <a:lnSpc>
                <a:spcPct val="115000"/>
              </a:lnSpc>
            </a:pPr>
            <a:r>
              <a:rPr lang="ru-RU" sz="3200" b="1" dirty="0">
                <a:latin typeface="Montserrat" panose="00000500000000000000" pitchFamily="2" charset="0"/>
                <a:cs typeface="Arial" panose="020B0604020202020204" pitchFamily="34" charset="0"/>
              </a:rPr>
              <a:t>Низкие оценки получили</a:t>
            </a:r>
            <a:r>
              <a:rPr lang="ru-RU" sz="3200" dirty="0">
                <a:latin typeface="Montserrat" panose="00000500000000000000" pitchFamily="2" charset="0"/>
                <a:cs typeface="Arial" panose="020B0604020202020204" pitchFamily="34" charset="0"/>
              </a:rPr>
              <a:t> изучение зарубежного опыта и возможность выбора интересующих курсов, уровень подготовки к стажировке и система российских стажировок.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831304" y="1816849"/>
            <a:ext cx="11233519" cy="4159689"/>
          </a:xfrm>
          <a:prstGeom prst="rect">
            <a:avLst/>
          </a:prstGeom>
        </p:spPr>
        <p:txBody>
          <a:bodyPr wrap="square" lIns="480151" tIns="240074" rIns="480151" bIns="240074">
            <a:spAutoFit/>
          </a:bodyPr>
          <a:lstStyle/>
          <a:p>
            <a:pPr defTabSz="3201001" fontAlgn="base">
              <a:lnSpc>
                <a:spcPct val="115000"/>
              </a:lnSpc>
            </a:pPr>
            <a:r>
              <a:rPr lang="ru-RU" sz="32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Актуальность и применимость дисциплин: </a:t>
            </a:r>
          </a:p>
          <a:p>
            <a:r>
              <a:rPr lang="ru-RU" sz="3200" b="1" dirty="0">
                <a:latin typeface="Montserrat" panose="00000500000000000000" pitchFamily="2" charset="0"/>
                <a:cs typeface="Arial" panose="020B0604020202020204" pitchFamily="34" charset="0"/>
              </a:rPr>
              <a:t>наибольшая: </a:t>
            </a:r>
            <a:r>
              <a:rPr lang="ru-RU" sz="3200" dirty="0">
                <a:latin typeface="Montserrat" panose="00000500000000000000" pitchFamily="2" charset="0"/>
                <a:cs typeface="Arial" panose="020B0604020202020204" pitchFamily="34" charset="0"/>
              </a:rPr>
              <a:t>управление проектами, управление персоналом, управление операциями (бизнес-процессы), разные направления менеджмента (4,6 балла из 5)</a:t>
            </a:r>
          </a:p>
          <a:p>
            <a:r>
              <a:rPr lang="ru-RU" sz="3200" b="1" dirty="0">
                <a:latin typeface="Montserrat" panose="00000500000000000000" pitchFamily="2" charset="0"/>
                <a:cs typeface="Arial" panose="020B0604020202020204" pitchFamily="34" charset="0"/>
              </a:rPr>
              <a:t>наименьшая:</a:t>
            </a:r>
            <a:r>
              <a:rPr lang="ru-RU" sz="4200" dirty="0"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Montserrat" panose="00000500000000000000" pitchFamily="2" charset="0"/>
                <a:cs typeface="Arial" panose="020B0604020202020204" pitchFamily="34" charset="0"/>
              </a:rPr>
              <a:t>экономика, финансы и учет (4,4 балла из 5)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831304" y="6004231"/>
            <a:ext cx="9262643" cy="2845086"/>
          </a:xfrm>
          <a:prstGeom prst="rect">
            <a:avLst/>
          </a:prstGeom>
        </p:spPr>
        <p:txBody>
          <a:bodyPr wrap="square" lIns="480151" tIns="240074" rIns="480151" bIns="240074">
            <a:spAutoFit/>
          </a:bodyPr>
          <a:lstStyle/>
          <a:p>
            <a:pPr defTabSz="1209674" fontAlgn="base">
              <a:lnSpc>
                <a:spcPct val="115000"/>
              </a:lnSpc>
              <a:spcBef>
                <a:spcPct val="20000"/>
              </a:spcBef>
            </a:pPr>
            <a:r>
              <a:rPr lang="ru-RU" sz="32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Проблема</a:t>
            </a:r>
          </a:p>
          <a:p>
            <a:pPr fontAlgn="base">
              <a:lnSpc>
                <a:spcPct val="115000"/>
              </a:lnSpc>
              <a:spcBef>
                <a:spcPct val="20000"/>
              </a:spcBef>
            </a:pPr>
            <a:r>
              <a:rPr lang="ru-RU" sz="3200" dirty="0">
                <a:latin typeface="Montserrat" panose="00000500000000000000" pitchFamily="2" charset="0"/>
                <a:cs typeface="Arial" panose="020B0604020202020204" pitchFamily="34" charset="0"/>
              </a:rPr>
              <a:t>быстрое устаревание преподаваемых предметов, недостаток практических занятий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019255" y="8882863"/>
            <a:ext cx="12061825" cy="4927133"/>
          </a:xfrm>
          <a:prstGeom prst="rect">
            <a:avLst/>
          </a:prstGeom>
        </p:spPr>
        <p:txBody>
          <a:bodyPr lIns="241950" tIns="120975" rIns="241950" bIns="120975">
            <a:spAutoFit/>
          </a:bodyPr>
          <a:lstStyle/>
          <a:p>
            <a:pPr defTabSz="1209674" fontAlgn="base">
              <a:lnSpc>
                <a:spcPct val="115000"/>
              </a:lnSpc>
              <a:spcBef>
                <a:spcPct val="20000"/>
              </a:spcBef>
            </a:pPr>
            <a:r>
              <a:rPr lang="ru-RU" sz="32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Предложения</a:t>
            </a:r>
          </a:p>
          <a:p>
            <a:pPr fontAlgn="base"/>
            <a:r>
              <a:rPr lang="ru-RU" sz="3200" dirty="0">
                <a:latin typeface="Montserrat" panose="00000500000000000000" pitchFamily="2" charset="0"/>
                <a:cs typeface="Arial" panose="020B0604020202020204" pitchFamily="34" charset="0"/>
              </a:rPr>
              <a:t>сделать акцент на практические дисциплины, </a:t>
            </a:r>
          </a:p>
          <a:p>
            <a:pPr fontAlgn="base"/>
            <a:r>
              <a:rPr lang="ru-RU" sz="3200" dirty="0">
                <a:latin typeface="Montserrat" panose="00000500000000000000" pitchFamily="2" charset="0"/>
                <a:cs typeface="Arial" panose="020B0604020202020204" pitchFamily="34" charset="0"/>
              </a:rPr>
              <a:t>меньше теории; ориентация на разные категории </a:t>
            </a:r>
          </a:p>
          <a:p>
            <a:pPr fontAlgn="base"/>
            <a:r>
              <a:rPr lang="ru-RU" sz="3200" dirty="0">
                <a:latin typeface="Montserrat" panose="00000500000000000000" pitchFamily="2" charset="0"/>
                <a:cs typeface="Arial" panose="020B0604020202020204" pitchFamily="34" charset="0"/>
              </a:rPr>
              <a:t>организаций; провести актуализацию дисциплин.</a:t>
            </a:r>
          </a:p>
          <a:p>
            <a:pPr fontAlgn="base"/>
            <a:endParaRPr lang="ru-RU" sz="3200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fontAlgn="base"/>
            <a:r>
              <a:rPr lang="ru-RU" sz="3200" dirty="0">
                <a:latin typeface="Montserrat" panose="00000500000000000000" pitchFamily="2" charset="0"/>
                <a:cs typeface="Arial" panose="020B0604020202020204" pitchFamily="34" charset="0"/>
              </a:rPr>
              <a:t>дополнить программы обучения дисциплинами: </a:t>
            </a:r>
          </a:p>
          <a:p>
            <a:pPr fontAlgn="base"/>
            <a:r>
              <a:rPr lang="ru-RU" sz="3200" dirty="0">
                <a:latin typeface="Montserrat" panose="00000500000000000000" pitchFamily="2" charset="0"/>
                <a:cs typeface="Arial" panose="020B0604020202020204" pitchFamily="34" charset="0"/>
              </a:rPr>
              <a:t>«внедрение инноваций», «цифровая экономика», </a:t>
            </a:r>
          </a:p>
          <a:p>
            <a:pPr fontAlgn="base"/>
            <a:r>
              <a:rPr lang="ru-RU" sz="3200" dirty="0">
                <a:latin typeface="Montserrat" panose="00000500000000000000" pitchFamily="2" charset="0"/>
                <a:cs typeface="Arial" panose="020B0604020202020204" pitchFamily="34" charset="0"/>
              </a:rPr>
              <a:t>«управление проектами и программами»; «анализ данных» и др.</a:t>
            </a:r>
          </a:p>
        </p:txBody>
      </p:sp>
    </p:spTree>
    <p:extLst>
      <p:ext uri="{BB962C8B-B14F-4D97-AF65-F5344CB8AC3E}">
        <p14:creationId xmlns:p14="http://schemas.microsoft.com/office/powerpoint/2010/main" val="3633295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69" y="882636"/>
            <a:ext cx="4817066" cy="603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2839" y="229146"/>
            <a:ext cx="15261984" cy="2394952"/>
          </a:xfrm>
          <a:prstGeom prst="rect">
            <a:avLst/>
          </a:prstGeom>
          <a:noFill/>
          <a:ln w="28575">
            <a:noFill/>
          </a:ln>
        </p:spPr>
        <p:txBody>
          <a:bodyPr wrap="square" lIns="360113" tIns="180055" rIns="360113" bIns="180055" rtlCol="0">
            <a:spAutoFit/>
          </a:bodyPr>
          <a:lstStyle/>
          <a:p>
            <a:r>
              <a:rPr lang="ru-RU" sz="6400" b="1" dirty="0">
                <a:latin typeface="Montserrat" panose="00000500000000000000" pitchFamily="2" charset="0"/>
                <a:cs typeface="Arial" panose="020B0604020202020204" pitchFamily="34" charset="0"/>
              </a:rPr>
              <a:t>Активные методы обучения. Дистанционные формы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3635" y="3151402"/>
            <a:ext cx="11295754" cy="9102581"/>
          </a:xfrm>
          <a:prstGeom prst="rect">
            <a:avLst/>
          </a:prstGeom>
        </p:spPr>
        <p:txBody>
          <a:bodyPr wrap="square" lIns="480151" tIns="240074" rIns="480151" bIns="240074">
            <a:spAutoFit/>
          </a:bodyPr>
          <a:lstStyle/>
          <a:p>
            <a:pPr lvl="0"/>
            <a:r>
              <a:rPr lang="ru-RU" sz="3500" dirty="0">
                <a:latin typeface="Montserrat" panose="020B0604020202020204" charset="-52"/>
                <a:cs typeface="Arial" panose="020B0604020202020204" pitchFamily="34" charset="0"/>
              </a:rPr>
              <a:t>За последние три года в каждом году обучения активных методов было примерно столько же, сколько традиционных - </a:t>
            </a:r>
            <a:r>
              <a:rPr lang="ru-RU" sz="3500" b="1" dirty="0">
                <a:solidFill>
                  <a:srgbClr val="C00000"/>
                </a:solidFill>
                <a:latin typeface="Montserrat" panose="020B0604020202020204" charset="-52"/>
                <a:cs typeface="Arial" panose="020B0604020202020204" pitchFamily="34" charset="0"/>
              </a:rPr>
              <a:t>47% активных и 53% - традиционных. </a:t>
            </a:r>
          </a:p>
          <a:p>
            <a:pPr lvl="0"/>
            <a:endParaRPr lang="ru-RU" sz="3500" dirty="0">
              <a:latin typeface="Montserrat" panose="020B0604020202020204" charset="-52"/>
            </a:endParaRPr>
          </a:p>
          <a:p>
            <a:pPr lvl="0"/>
            <a:endParaRPr lang="ru-RU" sz="3500" dirty="0">
              <a:latin typeface="Montserrat" panose="020B0604020202020204" charset="-52"/>
            </a:endParaRPr>
          </a:p>
          <a:p>
            <a:pPr lvl="0"/>
            <a:endParaRPr lang="ru-RU" sz="3500" dirty="0">
              <a:latin typeface="Montserrat" panose="020B0604020202020204" charset="-52"/>
            </a:endParaRPr>
          </a:p>
          <a:p>
            <a:pPr lvl="0"/>
            <a:endParaRPr lang="ru-RU" sz="3500" dirty="0">
              <a:latin typeface="Montserrat" panose="020B0604020202020204" charset="-52"/>
            </a:endParaRPr>
          </a:p>
          <a:p>
            <a:pPr lvl="0"/>
            <a:r>
              <a:rPr lang="ru-RU" sz="3500" dirty="0">
                <a:latin typeface="Montserrat" panose="020B0604020202020204" charset="-52"/>
                <a:cs typeface="Arial" panose="020B0604020202020204" pitchFamily="34" charset="0"/>
              </a:rPr>
              <a:t>Выявлен запрос слушателей:</a:t>
            </a:r>
          </a:p>
          <a:p>
            <a:pPr lvl="0"/>
            <a:endParaRPr lang="ru-RU" sz="3500" dirty="0">
              <a:latin typeface="Montserrat" panose="020B0604020202020204" charset="-52"/>
              <a:cs typeface="Arial" panose="020B0604020202020204" pitchFamily="34" charset="0"/>
            </a:endParaRPr>
          </a:p>
          <a:p>
            <a:pPr marL="742903" indent="-742903">
              <a:buAutoNum type="arabicPeriod"/>
            </a:pPr>
            <a:r>
              <a:rPr lang="ru-RU" sz="3500" dirty="0">
                <a:latin typeface="Montserrat" panose="020B0604020202020204" charset="-52"/>
                <a:cs typeface="Arial" panose="020B0604020202020204" pitchFamily="34" charset="0"/>
              </a:rPr>
              <a:t>проведение активных методов в рамках постпрограммной подготовки; </a:t>
            </a:r>
          </a:p>
          <a:p>
            <a:pPr marL="742903" indent="-742903">
              <a:buAutoNum type="arabicPeriod"/>
            </a:pPr>
            <a:r>
              <a:rPr lang="ru-RU" sz="3500" dirty="0">
                <a:latin typeface="Montserrat" panose="020B0604020202020204" charset="-52"/>
                <a:cs typeface="Arial" panose="020B0604020202020204" pitchFamily="34" charset="0"/>
              </a:rPr>
              <a:t>организация таких форматов с фокусом на прикладной аспект (реальные кейсы, разбор ситуаций, практик).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816725" y="3151402"/>
            <a:ext cx="100432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>
                <a:latin typeface="Montserrat" panose="00000500000000000000" pitchFamily="2" charset="0"/>
                <a:cs typeface="Arial" panose="020B0604020202020204" pitchFamily="34" charset="0"/>
              </a:rPr>
              <a:t>По мнению слушателей, </a:t>
            </a:r>
            <a:r>
              <a:rPr lang="ru-RU" sz="40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дистанционное обучение эффективно, но очное больше способствует целям Программы </a:t>
            </a:r>
            <a:r>
              <a:rPr lang="ru-RU" sz="4000" dirty="0">
                <a:latin typeface="Montserrat" panose="00000500000000000000" pitchFamily="2" charset="0"/>
                <a:cs typeface="Arial" panose="020B0604020202020204" pitchFamily="34" charset="0"/>
              </a:rPr>
              <a:t>(налаживание контактов, экспертная поддержка, разработка проектов), по их мнению, оптимален гибридный формат. </a:t>
            </a:r>
          </a:p>
        </p:txBody>
      </p:sp>
    </p:spTree>
    <p:extLst>
      <p:ext uri="{BB962C8B-B14F-4D97-AF65-F5344CB8AC3E}">
        <p14:creationId xmlns:p14="http://schemas.microsoft.com/office/powerpoint/2010/main" val="295722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69" y="882636"/>
            <a:ext cx="4817066" cy="603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2839" y="229146"/>
            <a:ext cx="15261984" cy="1379289"/>
          </a:xfrm>
          <a:prstGeom prst="rect">
            <a:avLst/>
          </a:prstGeom>
          <a:noFill/>
          <a:ln w="28575">
            <a:noFill/>
          </a:ln>
        </p:spPr>
        <p:txBody>
          <a:bodyPr wrap="square" lIns="360113" tIns="180055" rIns="360113" bIns="180055" rtlCol="0">
            <a:spAutoFit/>
          </a:bodyPr>
          <a:lstStyle/>
          <a:p>
            <a:r>
              <a:rPr lang="ru-RU" sz="6400" b="1" dirty="0">
                <a:latin typeface="Montserrat" panose="00000500000000000000" pitchFamily="2" charset="0"/>
                <a:cs typeface="Arial" panose="020B0604020202020204" pitchFamily="34" charset="0"/>
              </a:rPr>
              <a:t>Российские стажировки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7067" y="1803865"/>
            <a:ext cx="11295754" cy="10672241"/>
          </a:xfrm>
          <a:prstGeom prst="rect">
            <a:avLst/>
          </a:prstGeom>
        </p:spPr>
        <p:txBody>
          <a:bodyPr wrap="square" lIns="480151" tIns="240074" rIns="480151" bIns="240074">
            <a:spAutoFit/>
          </a:bodyPr>
          <a:lstStyle/>
          <a:p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По мнению специалистов, </a:t>
            </a:r>
            <a:r>
              <a:rPr lang="ru-RU" sz="40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наиболее эффективные</a:t>
            </a:r>
            <a:r>
              <a:rPr lang="ru-RU" sz="4000" b="1" dirty="0">
                <a:solidFill>
                  <a:srgbClr val="00B05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характеристики российских стажировок — степень технической и методической оснащенности стажировки, помощь со стороны куратора, организация приема стажеров, сопровождение стажировки принимающей стороной. </a:t>
            </a:r>
          </a:p>
          <a:p>
            <a:endParaRPr lang="ru-RU" sz="3600" dirty="0"/>
          </a:p>
          <a:p>
            <a:endParaRPr lang="ru-RU" sz="3600" dirty="0"/>
          </a:p>
          <a:p>
            <a:r>
              <a:rPr lang="ru-RU" sz="40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Наименее эффективные 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/>
              <a:t>- </a:t>
            </a:r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соответствие российской стажировки профилю направляющего предприятия, характеру производственной деятельности направляющего предприятия, характеру производственной деятельности предприятия специалиста.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67153" y="2517877"/>
            <a:ext cx="103409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Результативность</a:t>
            </a:r>
            <a:r>
              <a:rPr lang="ru-RU" dirty="0"/>
              <a:t> </a:t>
            </a:r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российских стажировок для слушателей </a:t>
            </a:r>
            <a:r>
              <a:rPr lang="ru-RU" sz="40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недостаточна.</a:t>
            </a:r>
            <a:r>
              <a:rPr lang="ru-RU" sz="44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lvl="0"/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Часть людей ответили, что стажировки не было.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800223" y="7691345"/>
            <a:ext cx="987483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40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60% </a:t>
            </a:r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опрошенных планируют участвовать в отборе </a:t>
            </a:r>
            <a:r>
              <a:rPr lang="ru-RU" sz="40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на зарубежную стажировку</a:t>
            </a:r>
            <a:r>
              <a:rPr lang="ru-RU" dirty="0">
                <a:effectLst>
                  <a:outerShdw sx="0" sy="0">
                    <a:srgbClr val="000000"/>
                  </a:outerShdw>
                </a:effectLst>
              </a:rPr>
              <a:t>, </a:t>
            </a:r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а</a:t>
            </a:r>
            <a:r>
              <a:rPr lang="ru-RU" sz="4000" dirty="0"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40%</a:t>
            </a:r>
            <a:r>
              <a:rPr lang="ru-RU" sz="4400" b="1" dirty="0">
                <a:solidFill>
                  <a:srgbClr val="00B05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не хотели бы стажироваться за пределами Российской Федерации. </a:t>
            </a:r>
          </a:p>
        </p:txBody>
      </p:sp>
    </p:spTree>
    <p:extLst>
      <p:ext uri="{BB962C8B-B14F-4D97-AF65-F5344CB8AC3E}">
        <p14:creationId xmlns:p14="http://schemas.microsoft.com/office/powerpoint/2010/main" val="3935554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69" y="882636"/>
            <a:ext cx="4817066" cy="603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2838" y="229146"/>
            <a:ext cx="15872219" cy="2394952"/>
          </a:xfrm>
          <a:prstGeom prst="rect">
            <a:avLst/>
          </a:prstGeom>
          <a:noFill/>
          <a:ln w="28575">
            <a:noFill/>
          </a:ln>
        </p:spPr>
        <p:txBody>
          <a:bodyPr wrap="square" lIns="360113" tIns="180055" rIns="360113" bIns="180055" rtlCol="0">
            <a:spAutoFit/>
          </a:bodyPr>
          <a:lstStyle/>
          <a:p>
            <a:r>
              <a:rPr lang="ru-RU" sz="6400" b="1" dirty="0">
                <a:latin typeface="Montserrat" panose="00000500000000000000" pitchFamily="2" charset="0"/>
                <a:cs typeface="Arial" panose="020B0604020202020204" pitchFamily="34" charset="0"/>
              </a:rPr>
              <a:t>Результативность подготовки специалиста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38885" y="3321526"/>
            <a:ext cx="1034097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71"/>
            <a:r>
              <a:rPr lang="ru-RU" sz="3000" b="1" dirty="0">
                <a:solidFill>
                  <a:srgbClr val="C00000"/>
                </a:solidFill>
                <a:latin typeface="Montserrat" panose="020B0604020202020204" charset="-52"/>
                <a:cs typeface="Arial" panose="020B0604020202020204" pitchFamily="34" charset="0"/>
              </a:rPr>
              <a:t>Приоритетные направления:</a:t>
            </a:r>
          </a:p>
          <a:p>
            <a:pPr marL="228586" indent="-228586" defTabSz="457171">
              <a:buFont typeface="+mj-lt"/>
              <a:buAutoNum type="arabicPeriod"/>
            </a:pPr>
            <a:r>
              <a:rPr lang="ru-RU" sz="3000" dirty="0">
                <a:latin typeface="Montserrat" panose="00000500000000000000" pitchFamily="2" charset="0"/>
                <a:cs typeface="Arial" panose="020B0604020202020204" pitchFamily="34" charset="0"/>
              </a:rPr>
              <a:t>внедрение новых технологических (производственных) процессов;</a:t>
            </a:r>
          </a:p>
          <a:p>
            <a:pPr marL="228586" indent="-228586" defTabSz="457171">
              <a:buFont typeface="+mj-lt"/>
              <a:buAutoNum type="arabicPeriod"/>
            </a:pPr>
            <a:r>
              <a:rPr lang="ru-RU" sz="3000" dirty="0">
                <a:latin typeface="Montserrat" panose="00000500000000000000" pitchFamily="2" charset="0"/>
                <a:cs typeface="Arial" panose="020B0604020202020204" pitchFamily="34" charset="0"/>
              </a:rPr>
              <a:t>совершенствование управления в организации в целом;</a:t>
            </a:r>
          </a:p>
          <a:p>
            <a:pPr marL="228586" indent="-228586" defTabSz="457171">
              <a:buFont typeface="+mj-lt"/>
              <a:buAutoNum type="arabicPeriod"/>
            </a:pPr>
            <a:r>
              <a:rPr lang="ru-RU" sz="3000" dirty="0">
                <a:latin typeface="Montserrat" panose="00000500000000000000" pitchFamily="2" charset="0"/>
                <a:cs typeface="Arial" panose="020B0604020202020204" pitchFamily="34" charset="0"/>
              </a:rPr>
              <a:t>освоение новых видов продукции (услуг) в существующей сфере деятельности.</a:t>
            </a:r>
          </a:p>
          <a:p>
            <a:pPr defTabSz="457171"/>
            <a:endParaRPr lang="ru-RU" sz="3000" b="1" dirty="0">
              <a:latin typeface="Montserrat" panose="020B0604020202020204" charset="-52"/>
            </a:endParaRPr>
          </a:p>
          <a:p>
            <a:pPr defTabSz="457171"/>
            <a:r>
              <a:rPr lang="ru-RU" sz="3000" b="1" dirty="0">
                <a:solidFill>
                  <a:srgbClr val="C00000"/>
                </a:solidFill>
                <a:latin typeface="Montserrat" panose="020B0604020202020204" charset="-52"/>
                <a:cs typeface="Arial" panose="020B0604020202020204" pitchFamily="34" charset="0"/>
              </a:rPr>
              <a:t>Результативность (% от ответивших)</a:t>
            </a:r>
          </a:p>
          <a:p>
            <a:pPr defTabSz="457171"/>
            <a:r>
              <a:rPr lang="ru-RU" sz="3000" dirty="0">
                <a:latin typeface="Montserrat" panose="00000500000000000000" pitchFamily="2" charset="0"/>
                <a:cs typeface="Arial" panose="020B0604020202020204" pitchFamily="34" charset="0"/>
              </a:rPr>
              <a:t>В среднем за три года </a:t>
            </a:r>
            <a:r>
              <a:rPr lang="ru-RU" sz="3000" b="1" dirty="0">
                <a:solidFill>
                  <a:srgbClr val="C00000"/>
                </a:solidFill>
                <a:latin typeface="Montserrat" panose="020B0604020202020204" charset="-52"/>
                <a:cs typeface="Arial" panose="020B0604020202020204" pitchFamily="34" charset="0"/>
              </a:rPr>
              <a:t>28%</a:t>
            </a:r>
            <a:r>
              <a:rPr lang="ru-RU" sz="3000" dirty="0">
                <a:solidFill>
                  <a:srgbClr val="C00000"/>
                </a:solidFill>
                <a:latin typeface="Montserrat" panose="020B0604020202020204" charset="-52"/>
              </a:rPr>
              <a:t> </a:t>
            </a:r>
            <a:r>
              <a:rPr lang="ru-RU" sz="3000" dirty="0">
                <a:latin typeface="Montserrat" panose="00000500000000000000" pitchFamily="2" charset="0"/>
                <a:cs typeface="Arial" panose="020B0604020202020204" pitchFamily="34" charset="0"/>
              </a:rPr>
              <a:t>респондентов в рамках выполнения проектного задания </a:t>
            </a:r>
            <a:r>
              <a:rPr lang="ru-RU" sz="3000" b="1" dirty="0">
                <a:solidFill>
                  <a:srgbClr val="C00000"/>
                </a:solidFill>
                <a:latin typeface="Montserrat" panose="020B0604020202020204" charset="-52"/>
                <a:cs typeface="Arial" panose="020B0604020202020204" pitchFamily="34" charset="0"/>
              </a:rPr>
              <a:t>смогли привлечь инвестиции</a:t>
            </a:r>
            <a:r>
              <a:rPr lang="ru-RU" sz="3000" b="1" dirty="0">
                <a:solidFill>
                  <a:schemeClr val="tx2"/>
                </a:solidFill>
                <a:latin typeface="Montserrat" panose="020B0604020202020204" charset="-52"/>
              </a:rPr>
              <a:t> </a:t>
            </a:r>
            <a:r>
              <a:rPr lang="ru-RU" sz="3000" dirty="0">
                <a:latin typeface="Montserrat" panose="020B0604020202020204" charset="-52"/>
                <a:cs typeface="Arial" panose="020B0604020202020204" pitchFamily="34" charset="0"/>
              </a:rPr>
              <a:t>в направляющую организацию, </a:t>
            </a:r>
            <a:r>
              <a:rPr lang="ru-RU" sz="3000" b="1" dirty="0">
                <a:solidFill>
                  <a:srgbClr val="C00000"/>
                </a:solidFill>
                <a:latin typeface="Montserrat" panose="020B0604020202020204" charset="-52"/>
                <a:cs typeface="Arial" panose="020B0604020202020204" pitchFamily="34" charset="0"/>
              </a:rPr>
              <a:t>из них 13% привлекли инвестиций свыше 10 млн рублей.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8916476"/>
              </p:ext>
            </p:extLst>
          </p:nvPr>
        </p:nvGraphicFramePr>
        <p:xfrm>
          <a:off x="680423" y="2819875"/>
          <a:ext cx="8497444" cy="5443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38398" y="8848983"/>
            <a:ext cx="12061825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500" dirty="0">
                <a:latin typeface="Montserrat" panose="00000500000000000000" pitchFamily="2" charset="0"/>
                <a:cs typeface="Arial" panose="020B0604020202020204" pitchFamily="34" charset="0"/>
              </a:rPr>
              <a:t>в среднем </a:t>
            </a:r>
            <a:r>
              <a:rPr lang="ru-RU" sz="35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45%</a:t>
            </a:r>
            <a:r>
              <a:rPr lang="ru-RU" sz="3500" b="1" dirty="0">
                <a:solidFill>
                  <a:srgbClr val="00B05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ru-RU" sz="3500" dirty="0">
                <a:latin typeface="Montserrat" panose="00000500000000000000" pitchFamily="2" charset="0"/>
                <a:cs typeface="Arial" panose="020B0604020202020204" pitchFamily="34" charset="0"/>
              </a:rPr>
              <a:t>специалистов реализовали проекты развития более чем на </a:t>
            </a:r>
            <a:r>
              <a:rPr lang="ru-RU" sz="35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50%</a:t>
            </a:r>
            <a:r>
              <a:rPr lang="ru-RU" sz="3500" dirty="0">
                <a:latin typeface="Montserrat" panose="00000500000000000000" pitchFamily="2" charset="0"/>
                <a:cs typeface="Arial" panose="020B0604020202020204" pitchFamily="34" charset="0"/>
              </a:rPr>
              <a:t>, из них </a:t>
            </a:r>
            <a:r>
              <a:rPr lang="ru-RU" sz="35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28%</a:t>
            </a:r>
            <a:r>
              <a:rPr lang="ru-RU" sz="3500" dirty="0">
                <a:latin typeface="Montserrat" panose="00000500000000000000" pitchFamily="2" charset="0"/>
                <a:cs typeface="Arial" panose="020B0604020202020204" pitchFamily="34" charset="0"/>
              </a:rPr>
              <a:t> реализовали его полностью. </a:t>
            </a:r>
          </a:p>
          <a:p>
            <a:endParaRPr lang="ru-RU" sz="3500" b="1" dirty="0">
              <a:solidFill>
                <a:srgbClr val="00B050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r>
              <a:rPr lang="ru-RU" sz="35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19%</a:t>
            </a:r>
            <a:r>
              <a:rPr lang="ru-RU" sz="3500" b="1" dirty="0">
                <a:solidFill>
                  <a:srgbClr val="00B05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ru-RU" sz="3500" dirty="0">
                <a:latin typeface="Montserrat" panose="00000500000000000000" pitchFamily="2" charset="0"/>
                <a:cs typeface="Arial" panose="020B0604020202020204" pitchFamily="34" charset="0"/>
              </a:rPr>
              <a:t>специалистов не приступили к реализации проекта, </a:t>
            </a:r>
            <a:r>
              <a:rPr lang="ru-RU" sz="35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17%</a:t>
            </a:r>
            <a:r>
              <a:rPr lang="ru-RU" sz="3500" dirty="0">
                <a:latin typeface="Montserrat" panose="00000500000000000000" pitchFamily="2" charset="0"/>
                <a:cs typeface="Arial" panose="020B0604020202020204" pitchFamily="34" charset="0"/>
              </a:rPr>
              <a:t> выполнили его менее чем на </a:t>
            </a:r>
            <a:r>
              <a:rPr lang="ru-RU" sz="35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38885" y="2590791"/>
            <a:ext cx="5708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Montserrat" panose="00000500000000000000" pitchFamily="2" charset="0"/>
                <a:cs typeface="Arial" panose="020B0604020202020204" pitchFamily="34" charset="0"/>
              </a:rPr>
              <a:t>Проектное задание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38886" y="10269716"/>
            <a:ext cx="6700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171">
              <a:lnSpc>
                <a:spcPct val="90000"/>
              </a:lnSpc>
            </a:pPr>
            <a:r>
              <a:rPr lang="ru-RU" sz="4000" b="1" dirty="0">
                <a:latin typeface="Montserrat" panose="00000500000000000000" pitchFamily="2" charset="0"/>
                <a:cs typeface="Arial" panose="020B0604020202020204" pitchFamily="34" charset="0"/>
              </a:rPr>
              <a:t>Проблемы реализации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538886" y="10895727"/>
            <a:ext cx="100430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86" indent="-228586" defTabSz="457171">
              <a:buFont typeface="+mj-lt"/>
              <a:buAutoNum type="arabicPeriod"/>
            </a:pPr>
            <a:r>
              <a:rPr lang="ru-RU" sz="3000" dirty="0">
                <a:latin typeface="Montserrat" panose="020B0604020202020204" charset="-52"/>
                <a:cs typeface="Arial" panose="020B0604020202020204" pitchFamily="34" charset="0"/>
              </a:rPr>
              <a:t>нехватка финансовых ресурсов;</a:t>
            </a:r>
          </a:p>
          <a:p>
            <a:pPr marL="228586" indent="-228586" defTabSz="457171">
              <a:buFont typeface="+mj-lt"/>
              <a:buAutoNum type="arabicPeriod"/>
            </a:pPr>
            <a:r>
              <a:rPr lang="ru-RU" sz="3000" dirty="0">
                <a:latin typeface="Montserrat" panose="020B0604020202020204" charset="-52"/>
                <a:cs typeface="Arial" panose="020B0604020202020204" pitchFamily="34" charset="0"/>
              </a:rPr>
              <a:t>внешние макроэкономические и политические факторы; </a:t>
            </a:r>
          </a:p>
          <a:p>
            <a:pPr marL="228586" indent="-228586" defTabSz="457171">
              <a:buFont typeface="+mj-lt"/>
              <a:buAutoNum type="arabicPeriod"/>
            </a:pPr>
            <a:r>
              <a:rPr lang="ru-RU" sz="3000" dirty="0">
                <a:latin typeface="Montserrat" panose="020B0604020202020204" charset="-52"/>
                <a:cs typeface="Arial" panose="020B0604020202020204" pitchFamily="34" charset="0"/>
              </a:rPr>
              <a:t>нехватка кадров.</a:t>
            </a:r>
          </a:p>
        </p:txBody>
      </p:sp>
    </p:spTree>
    <p:extLst>
      <p:ext uri="{BB962C8B-B14F-4D97-AF65-F5344CB8AC3E}">
        <p14:creationId xmlns:p14="http://schemas.microsoft.com/office/powerpoint/2010/main" val="87176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69" y="882636"/>
            <a:ext cx="4817066" cy="603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2839" y="229146"/>
            <a:ext cx="15261984" cy="1379289"/>
          </a:xfrm>
          <a:prstGeom prst="rect">
            <a:avLst/>
          </a:prstGeom>
          <a:noFill/>
          <a:ln w="28575">
            <a:noFill/>
          </a:ln>
        </p:spPr>
        <p:txBody>
          <a:bodyPr wrap="square" lIns="360113" tIns="180055" rIns="360113" bIns="180055" rtlCol="0">
            <a:spAutoFit/>
          </a:bodyPr>
          <a:lstStyle/>
          <a:p>
            <a:r>
              <a:rPr lang="ru-RU" sz="6400" b="1" dirty="0">
                <a:latin typeface="Montserrat" panose="00000500000000000000" pitchFamily="2" charset="0"/>
                <a:cs typeface="Arial" panose="020B0604020202020204" pitchFamily="34" charset="0"/>
              </a:rPr>
              <a:t>Достижение личных целей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6022" y="2510652"/>
            <a:ext cx="10783662" cy="8258247"/>
          </a:xfrm>
          <a:prstGeom prst="rect">
            <a:avLst/>
          </a:prstGeom>
        </p:spPr>
        <p:txBody>
          <a:bodyPr wrap="square" lIns="480151" tIns="240074" rIns="480151" bIns="240074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Изменение полномочий/должности: </a:t>
            </a:r>
            <a:endParaRPr lang="en-US" sz="4000" b="1" dirty="0">
              <a:solidFill>
                <a:srgbClr val="C00000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r>
              <a:rPr lang="ru-RU" sz="3300" dirty="0">
                <a:latin typeface="Montserrat" panose="00000500000000000000" pitchFamily="2" charset="0"/>
                <a:cs typeface="Arial" panose="020B0604020202020204" pitchFamily="34" charset="0"/>
              </a:rPr>
              <a:t>16% получили повышение до руководителя высшего звена, </a:t>
            </a:r>
            <a:endParaRPr lang="en-US" sz="3300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r>
              <a:rPr lang="ru-RU" sz="3300" dirty="0">
                <a:latin typeface="Montserrat" panose="00000500000000000000" pitchFamily="2" charset="0"/>
                <a:cs typeface="Arial" panose="020B0604020202020204" pitchFamily="34" charset="0"/>
              </a:rPr>
              <a:t>6% до руководителя среднего звена, линейных специалистов стало меньше на 3%. </a:t>
            </a:r>
          </a:p>
          <a:p>
            <a:endParaRPr lang="en-US" sz="3600" dirty="0"/>
          </a:p>
          <a:p>
            <a:endParaRPr lang="en-US" sz="3600" dirty="0"/>
          </a:p>
          <a:p>
            <a:pPr>
              <a:lnSpc>
                <a:spcPct val="90000"/>
              </a:lnSpc>
              <a:spcBef>
                <a:spcPts val="1985"/>
              </a:spcBef>
            </a:pPr>
            <a:r>
              <a:rPr lang="ru-RU" sz="40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Изменение доходов: </a:t>
            </a:r>
            <a:endParaRPr lang="en-US" sz="4000" b="1" dirty="0">
              <a:solidFill>
                <a:srgbClr val="C00000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985"/>
              </a:spcBef>
            </a:pPr>
            <a:r>
              <a:rPr lang="ru-RU" sz="3300" dirty="0">
                <a:latin typeface="Montserrat" panose="00000500000000000000" pitchFamily="2" charset="0"/>
                <a:cs typeface="Arial" panose="020B0604020202020204" pitchFamily="34" charset="0"/>
              </a:rPr>
              <a:t>в среднем за три года 62% специалистов не отмечают существенное изменение доходов, 26% считают, что их доходы увеличились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6022" y="12065908"/>
            <a:ext cx="227430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958"/>
            <a:r>
              <a:rPr lang="ru-RU" sz="3300" dirty="0">
                <a:latin typeface="Montserrat" panose="020B0604020202020204" charset="-52"/>
                <a:cs typeface="Times New Roman" panose="02020603050405020304" pitchFamily="18" charset="0"/>
              </a:rPr>
              <a:t>Личные цели достигаются меньше, чем организационные. Подготовка в рамках Госплана в восприятии респондентов помогает решать в первую очередь задачи организации, а не личные.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471305" y="2510652"/>
            <a:ext cx="8361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985"/>
              </a:spcBef>
            </a:pPr>
            <a:r>
              <a:rPr lang="ru-RU" sz="40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Приоритетные личные цели: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89369"/>
              </p:ext>
            </p:extLst>
          </p:nvPr>
        </p:nvGraphicFramePr>
        <p:xfrm>
          <a:off x="11742821" y="3601485"/>
          <a:ext cx="11807644" cy="6224559"/>
        </p:xfrm>
        <a:graphic>
          <a:graphicData uri="http://schemas.openxmlformats.org/drawingml/2006/table">
            <a:tbl>
              <a:tblPr firstRow="1" firstCol="1" bandRow="1"/>
              <a:tblGrid>
                <a:gridCol w="5816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0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0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1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-52"/>
                          <a:ea typeface="Calibri"/>
                          <a:cs typeface="Times New Roman" panose="02020603050405020304" pitchFamily="18" charset="0"/>
                        </a:rPr>
                        <a:t>Приоритетные цели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82859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-52"/>
                          <a:ea typeface="Calibri"/>
                          <a:cs typeface="Times New Roman" panose="02020603050405020304" pitchFamily="18" charset="0"/>
                        </a:rPr>
                        <a:t>Достигнуто, 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82859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-52"/>
                          <a:ea typeface="Calibri"/>
                          <a:cs typeface="Times New Roman" panose="02020603050405020304" pitchFamily="18" charset="0"/>
                        </a:rPr>
                        <a:t>Поставлено, 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-52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-52"/>
                          <a:ea typeface="Calibri"/>
                          <a:cs typeface="Times New Roman" panose="02020603050405020304" pitchFamily="18" charset="0"/>
                        </a:rPr>
                        <a:t>приобретение новых профессиональных знаний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82859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-52"/>
                          <a:ea typeface="Calibri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-52"/>
                          <a:ea typeface="Calibri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3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-52"/>
                          <a:ea typeface="Calibri"/>
                          <a:cs typeface="Times New Roman" panose="02020603050405020304" pitchFamily="18" charset="0"/>
                        </a:rPr>
                        <a:t>овладение новыми практическими навыками, методами, приемами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-52"/>
                          <a:ea typeface="Calibri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-52"/>
                          <a:ea typeface="Calibri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-52"/>
                          <a:ea typeface="Calibri"/>
                          <a:cs typeface="Times New Roman" panose="02020603050405020304" pitchFamily="18" charset="0"/>
                        </a:rPr>
                        <a:t>расширение сферы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-52"/>
                          <a:ea typeface="Calibri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-52"/>
                          <a:ea typeface="Calibri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4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-52"/>
                          <a:ea typeface="Calibri"/>
                          <a:cs typeface="Times New Roman" panose="02020603050405020304" pitchFamily="18" charset="0"/>
                        </a:rPr>
                        <a:t>разработка новых идей по профилю вашей работы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-52"/>
                          <a:ea typeface="Calibri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-52"/>
                          <a:ea typeface="Calibri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3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-52"/>
                          <a:ea typeface="Calibri"/>
                          <a:cs typeface="Times New Roman" panose="02020603050405020304" pitchFamily="18" charset="0"/>
                        </a:rPr>
                        <a:t>повышение в должности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-52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-52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307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69" y="882636"/>
            <a:ext cx="4817066" cy="603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59639" y="208380"/>
            <a:ext cx="22289520" cy="2333397"/>
          </a:xfrm>
          <a:prstGeom prst="rect">
            <a:avLst/>
          </a:prstGeom>
          <a:noFill/>
          <a:ln w="28575">
            <a:noFill/>
          </a:ln>
        </p:spPr>
        <p:txBody>
          <a:bodyPr wrap="square" lIns="360113" tIns="180055" rIns="360113" bIns="180055" rtlCol="0">
            <a:spAutoFit/>
          </a:bodyPr>
          <a:lstStyle/>
          <a:p>
            <a:pPr marL="0" lvl="1" defTabSz="914400"/>
            <a:r>
              <a:rPr lang="ru-RU" sz="6400" b="1" dirty="0">
                <a:latin typeface="Montserrat" panose="00000500000000000000" pitchFamily="2" charset="0"/>
                <a:cs typeface="Arial" panose="020B0604020202020204" pitchFamily="34" charset="0"/>
              </a:rPr>
              <a:t>Постпрограммная работа </a:t>
            </a:r>
          </a:p>
          <a:p>
            <a:pPr marL="0" lvl="1" defTabSz="914400"/>
            <a:r>
              <a:rPr lang="ru-RU" sz="6400" b="1" dirty="0">
                <a:latin typeface="Montserrat" panose="00000500000000000000" pitchFamily="2" charset="0"/>
                <a:cs typeface="Arial" panose="020B0604020202020204" pitchFamily="34" charset="0"/>
              </a:rPr>
              <a:t>специалистов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7067" y="2603295"/>
            <a:ext cx="11295754" cy="6578813"/>
          </a:xfrm>
          <a:prstGeom prst="rect">
            <a:avLst/>
          </a:prstGeom>
        </p:spPr>
        <p:txBody>
          <a:bodyPr wrap="square" lIns="480151" tIns="240074" rIns="480151" bIns="240074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Почему слушатели не принимают участие в Ассоциации выпускников:</a:t>
            </a:r>
            <a:endParaRPr lang="en-US" sz="4000" b="1" dirty="0">
              <a:solidFill>
                <a:srgbClr val="C00000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endParaRPr lang="ru-RU" sz="3600" b="1" dirty="0">
              <a:solidFill>
                <a:srgbClr val="C00000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4400" dirty="0">
                <a:latin typeface="Montserrat" panose="00000500000000000000" pitchFamily="2" charset="0"/>
                <a:cs typeface="Arial" panose="020B0604020202020204" pitchFamily="34" charset="0"/>
              </a:rPr>
              <a:t>низкая информированность о ее деятельности </a:t>
            </a:r>
          </a:p>
          <a:p>
            <a:endParaRPr lang="ru-RU" sz="3600" dirty="0"/>
          </a:p>
          <a:p>
            <a:endParaRPr lang="ru-RU" sz="36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>
                <a:latin typeface="Montserrat" panose="00000500000000000000" pitchFamily="2" charset="0"/>
                <a:cs typeface="Arial" panose="020B0604020202020204" pitchFamily="34" charset="0"/>
              </a:rPr>
              <a:t>отсутствие времени на активное участие в мероприятиях, проводимых Ассоциацией выпускников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401802" y="2507914"/>
            <a:ext cx="9874834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Участники постпрограммной работы ставят перед собой цели:</a:t>
            </a:r>
          </a:p>
          <a:p>
            <a:endParaRPr lang="ru-RU" sz="3600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получение бизнес-связей/бизнес контактов - в среднем за три года </a:t>
            </a:r>
            <a:r>
              <a:rPr lang="ru-RU" sz="3600" b="1" dirty="0">
                <a:latin typeface="Montserrat" panose="00000500000000000000" pitchFamily="2" charset="0"/>
                <a:cs typeface="Arial" panose="020B0604020202020204" pitchFamily="34" charset="0"/>
              </a:rPr>
              <a:t>57%</a:t>
            </a:r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, достигают ее в среднем </a:t>
            </a:r>
            <a:r>
              <a:rPr lang="ru-RU" sz="3600" b="1" dirty="0">
                <a:latin typeface="Montserrat" panose="00000500000000000000" pitchFamily="2" charset="0"/>
                <a:cs typeface="Arial" panose="020B0604020202020204" pitchFamily="34" charset="0"/>
              </a:rPr>
              <a:t>51%</a:t>
            </a:r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, </a:t>
            </a:r>
          </a:p>
          <a:p>
            <a:endParaRPr lang="ru-RU" sz="3600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приобретение новых профессиональных знаний - среднее – </a:t>
            </a:r>
            <a:r>
              <a:rPr lang="ru-RU" sz="3600" b="1" dirty="0">
                <a:latin typeface="Montserrat" panose="00000500000000000000" pitchFamily="2" charset="0"/>
                <a:cs typeface="Arial" panose="020B0604020202020204" pitchFamily="34" charset="0"/>
              </a:rPr>
              <a:t>50%</a:t>
            </a:r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, достигают </a:t>
            </a:r>
            <a:r>
              <a:rPr lang="ru-RU" sz="3600" b="1" dirty="0">
                <a:latin typeface="Montserrat" panose="00000500000000000000" pitchFamily="2" charset="0"/>
                <a:cs typeface="Arial" panose="020B0604020202020204" pitchFamily="34" charset="0"/>
              </a:rPr>
              <a:t>44%</a:t>
            </a:r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,</a:t>
            </a:r>
          </a:p>
          <a:p>
            <a:endParaRPr lang="ru-RU" sz="3600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овладение новыми практическими навыками, специальными методами и приемами - среднее – </a:t>
            </a:r>
            <a:r>
              <a:rPr lang="ru-RU" sz="3600" b="1" dirty="0">
                <a:latin typeface="Montserrat" panose="00000500000000000000" pitchFamily="2" charset="0"/>
                <a:cs typeface="Arial" panose="020B0604020202020204" pitchFamily="34" charset="0"/>
              </a:rPr>
              <a:t>36%</a:t>
            </a:r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, достигают – </a:t>
            </a:r>
            <a:r>
              <a:rPr lang="ru-RU" sz="3600" b="1" dirty="0">
                <a:latin typeface="Montserrat" panose="00000500000000000000" pitchFamily="2" charset="0"/>
                <a:cs typeface="Arial" panose="020B0604020202020204" pitchFamily="34" charset="0"/>
              </a:rPr>
              <a:t>37%</a:t>
            </a:r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,</a:t>
            </a:r>
          </a:p>
          <a:p>
            <a:endParaRPr lang="ru-RU" sz="3600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получение/совершенствование навыков проектной деятельности ставят и достигают – </a:t>
            </a:r>
            <a:r>
              <a:rPr lang="ru-RU" sz="3600" b="1" dirty="0">
                <a:latin typeface="Montserrat" panose="00000500000000000000" pitchFamily="2" charset="0"/>
                <a:cs typeface="Arial" panose="020B0604020202020204" pitchFamily="34" charset="0"/>
              </a:rPr>
              <a:t>32%</a:t>
            </a:r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</a:p>
          <a:p>
            <a:pPr lvl="0" fontAlgn="base"/>
            <a:endParaRPr lang="ru-RU" sz="36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2778" y="10631628"/>
            <a:ext cx="10354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Montserrat" panose="00000500000000000000" pitchFamily="2" charset="0"/>
                <a:cs typeface="Arial" panose="020B0604020202020204" pitchFamily="34" charset="0"/>
              </a:rPr>
              <a:t>Те, кто участвуют отмечают, что </a:t>
            </a:r>
            <a:r>
              <a:rPr lang="ru-RU" sz="3600" b="1" i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это дает им расширение деловых контактов и бизнес-знакомства. </a:t>
            </a:r>
          </a:p>
        </p:txBody>
      </p:sp>
    </p:spTree>
    <p:extLst>
      <p:ext uri="{BB962C8B-B14F-4D97-AF65-F5344CB8AC3E}">
        <p14:creationId xmlns:p14="http://schemas.microsoft.com/office/powerpoint/2010/main" val="2788058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69" y="882636"/>
            <a:ext cx="4817066" cy="603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2837" y="241724"/>
            <a:ext cx="18800361" cy="1348512"/>
          </a:xfrm>
          <a:prstGeom prst="rect">
            <a:avLst/>
          </a:prstGeom>
          <a:noFill/>
          <a:ln w="28575">
            <a:noFill/>
          </a:ln>
        </p:spPr>
        <p:txBody>
          <a:bodyPr wrap="square" lIns="360113" tIns="180055" rIns="360113" bIns="180055" rtlCol="0">
            <a:spAutoFit/>
          </a:bodyPr>
          <a:lstStyle/>
          <a:p>
            <a:r>
              <a:rPr lang="ru-RU" sz="6400" b="1" dirty="0">
                <a:latin typeface="Montserrat" panose="00000500000000000000" pitchFamily="2" charset="0"/>
                <a:cs typeface="Arial" panose="020B0604020202020204" pitchFamily="34" charset="0"/>
              </a:rPr>
              <a:t>Значимые для субъекта РФ проекты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2372" y="1778930"/>
            <a:ext cx="11921396" cy="3531825"/>
          </a:xfrm>
          <a:prstGeom prst="rect">
            <a:avLst/>
          </a:prstGeom>
        </p:spPr>
        <p:txBody>
          <a:bodyPr wrap="square" lIns="480151" tIns="240074" rIns="480151" bIns="240074">
            <a:spAutoFit/>
          </a:bodyPr>
          <a:lstStyle/>
          <a:p>
            <a:r>
              <a:rPr lang="ru-RU" sz="3300" b="1" dirty="0">
                <a:solidFill>
                  <a:srgbClr val="C00000"/>
                </a:solidFill>
                <a:latin typeface="Montserrat" panose="020B0604020202020204" charset="-52"/>
              </a:rPr>
              <a:t>ИНВЕСТИЦИОННЫЕ ПРОЕКТЫ – 4,4 балла из 5 </a:t>
            </a:r>
            <a:r>
              <a:rPr lang="ru-RU" sz="3300" i="1" dirty="0">
                <a:solidFill>
                  <a:srgbClr val="000000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(Ульяновская, Омская, Пензенская, Саратовская, Свердловская, Воронежская, Кемеровская, Кировская, Ростовская, Челябинская, Новосибирская, Калужская области, г. Санкт-Петербург, </a:t>
            </a:r>
            <a:r>
              <a:rPr lang="ru-RU" sz="3300" i="1" dirty="0" err="1">
                <a:solidFill>
                  <a:srgbClr val="000000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Респ</a:t>
            </a:r>
            <a:r>
              <a:rPr lang="ru-RU" sz="3300" i="1" dirty="0">
                <a:solidFill>
                  <a:srgbClr val="000000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. Татарстан)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401802" y="4592472"/>
            <a:ext cx="987483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i="1" dirty="0">
                <a:solidFill>
                  <a:srgbClr val="000000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регионы, в которых проектные задания способствуют реализации нацпроектов и программ в той или иной степени (оценка значимости специалистами 3 и более балла). Из анализа были исключены регионы, где количество проанализированных проектов было менее 5.</a:t>
            </a:r>
          </a:p>
          <a:p>
            <a:pPr lvl="0" fontAlgn="base"/>
            <a:endParaRPr lang="ru-RU" sz="36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6022" y="6023633"/>
            <a:ext cx="12061825" cy="36471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300" b="1" dirty="0">
                <a:solidFill>
                  <a:srgbClr val="C00000"/>
                </a:solidFill>
                <a:latin typeface="Montserrat" panose="020B0604020202020204" charset="-52"/>
              </a:rPr>
              <a:t>ИННОВАЦИОННЫЕ ПРОЕКТЫ – 4,1 балл из 5 </a:t>
            </a:r>
          </a:p>
          <a:p>
            <a:r>
              <a:rPr lang="ru-RU" sz="3300" i="1" dirty="0">
                <a:solidFill>
                  <a:srgbClr val="000000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(Новосибирская, Ростовская, Кировская, Челябинская, </a:t>
            </a:r>
          </a:p>
          <a:p>
            <a:r>
              <a:rPr lang="ru-RU" sz="3300" i="1" dirty="0">
                <a:solidFill>
                  <a:srgbClr val="000000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Воронежская, Калужская, Кемеровская, Свердловская, </a:t>
            </a:r>
          </a:p>
          <a:p>
            <a:r>
              <a:rPr lang="ru-RU" sz="3300" i="1" dirty="0">
                <a:solidFill>
                  <a:srgbClr val="000000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Пензенская, Новгородская,  Калининградская, </a:t>
            </a:r>
          </a:p>
          <a:p>
            <a:r>
              <a:rPr lang="ru-RU" sz="3300" i="1" dirty="0">
                <a:solidFill>
                  <a:srgbClr val="000000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Саратовская области, г. Москва, г. Санкт-Петербург)</a:t>
            </a:r>
            <a:endParaRPr lang="ru-RU" sz="33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6020" y="10687303"/>
            <a:ext cx="12061825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300" b="1" dirty="0">
                <a:solidFill>
                  <a:srgbClr val="C00000"/>
                </a:solidFill>
                <a:latin typeface="Montserrat" panose="020B0604020202020204" charset="-52"/>
              </a:rPr>
              <a:t>ПРОЕКТЫ В СОЦИАЛЬНОЙ СФЕРЕ – 4,1 балла из 5 </a:t>
            </a:r>
          </a:p>
          <a:p>
            <a:r>
              <a:rPr lang="ru-RU" sz="3300" i="1" dirty="0">
                <a:solidFill>
                  <a:srgbClr val="000000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(Воронежская, Кемеровская, г. Санкт-Петербург) </a:t>
            </a:r>
          </a:p>
        </p:txBody>
      </p:sp>
    </p:spTree>
    <p:extLst>
      <p:ext uri="{BB962C8B-B14F-4D97-AF65-F5344CB8AC3E}">
        <p14:creationId xmlns:p14="http://schemas.microsoft.com/office/powerpoint/2010/main" val="42424072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1479</Words>
  <Application>Microsoft Office PowerPoint</Application>
  <PresentationFormat>Произвольный</PresentationFormat>
  <Paragraphs>201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Wingdings</vt:lpstr>
      <vt:lpstr>Arial</vt:lpstr>
      <vt:lpstr>Calibri Light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LEE</dc:creator>
  <cp:lastModifiedBy>Admin</cp:lastModifiedBy>
  <cp:revision>80</cp:revision>
  <dcterms:created xsi:type="dcterms:W3CDTF">2022-09-19T10:28:43Z</dcterms:created>
  <dcterms:modified xsi:type="dcterms:W3CDTF">2023-02-13T11:59:41Z</dcterms:modified>
</cp:coreProperties>
</file>