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7" r:id="rId2"/>
    <p:sldId id="258" r:id="rId3"/>
    <p:sldId id="270" r:id="rId4"/>
    <p:sldId id="265" r:id="rId5"/>
    <p:sldId id="260" r:id="rId6"/>
    <p:sldId id="271" r:id="rId7"/>
    <p:sldId id="269" r:id="rId8"/>
    <p:sldId id="274" r:id="rId9"/>
    <p:sldId id="266" r:id="rId10"/>
    <p:sldId id="272" r:id="rId11"/>
    <p:sldId id="273" r:id="rId12"/>
    <p:sldId id="267" r:id="rId13"/>
    <p:sldId id="262" r:id="rId14"/>
    <p:sldId id="26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66"/>
    <a:srgbClr val="FF3300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EB23A8-F416-466E-81C0-D8BE6CB133F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A722F2-3777-42C2-AEB0-0E1FD585F6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002635" y="1242544"/>
            <a:ext cx="7892355" cy="144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 И ВЫСШЕГО ОБРАЗОВАНИЯ РОССИЙСКОЙ ФЕДЕРАЦИИ</a:t>
            </a:r>
          </a:p>
          <a:p>
            <a:pPr indent="179388" algn="ctr">
              <a:spcBef>
                <a:spcPct val="500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ВЯТСКИЙ ГОСУДАРСТВЕННЫЙ УНИВЕРСИТЕТ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образования российских и иностранных граждан</a:t>
            </a:r>
          </a:p>
          <a:p>
            <a:pPr algn="ctr" eaLnBrk="1">
              <a:lnSpc>
                <a:spcPct val="92000"/>
              </a:lnSpc>
              <a:buClrTx/>
              <a:buFontTx/>
              <a:buNone/>
            </a:pPr>
            <a:r>
              <a:rPr lang="de-DE" alt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de-DE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>
              <a:lnSpc>
                <a:spcPct val="92000"/>
              </a:lnSpc>
              <a:buClrTx/>
              <a:buFontTx/>
              <a:buNone/>
            </a:pP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de-DE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lnSpc>
                <a:spcPct val="92000"/>
              </a:lnSpc>
              <a:buClrTx/>
              <a:buFontTx/>
              <a:buNone/>
            </a:pP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r>
              <a:rPr lang="de-DE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906236" y="3197199"/>
            <a:ext cx="811054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Bookman Old Style" panose="02050604050505020204" pitchFamily="18" charset="0"/>
              </a:rPr>
              <a:t>ИТОГОВАЯ АТТЕСТАЦИОННАЯ РАБОТА </a:t>
            </a:r>
          </a:p>
          <a:p>
            <a:pPr algn="ctr">
              <a:spcBef>
                <a:spcPct val="50000"/>
              </a:spcBef>
            </a:pPr>
            <a:r>
              <a:rPr lang="ru-RU" sz="1400" dirty="0">
                <a:latin typeface="Bookman Old Style" panose="02050604050505020204" pitchFamily="18" charset="0"/>
              </a:rPr>
              <a:t>на тему :</a:t>
            </a:r>
          </a:p>
          <a:p>
            <a:pPr algn="ctr"/>
            <a:r>
              <a:rPr lang="ru-RU" b="1" dirty="0" smtClean="0">
                <a:solidFill>
                  <a:srgbClr val="FF6600"/>
                </a:solidFill>
                <a:latin typeface="Bookman Old Style" panose="02050604050505020204" pitchFamily="18" charset="0"/>
              </a:rPr>
              <a:t>РАЗРАБОТКА ПРОЕКТА РАСШИРЕНИЯ ПРОИЗВОДСТВА, КАК НАПРАВЛЕНИЕ СТРАТЕГИЧЕСКОГО РАЗВИТИЯ ПРЕДПРИЯТИЯ </a:t>
            </a:r>
          </a:p>
          <a:p>
            <a:pPr algn="ctr"/>
            <a:r>
              <a:rPr lang="ru-RU" b="1" dirty="0" smtClean="0">
                <a:solidFill>
                  <a:srgbClr val="FF6600"/>
                </a:solidFill>
                <a:latin typeface="Bookman Old Style" panose="02050604050505020204" pitchFamily="18" charset="0"/>
              </a:rPr>
              <a:t>(на примере АО «Булочно-кондитерский комбинат»)</a:t>
            </a:r>
            <a:endParaRPr lang="ru-RU" b="1" dirty="0">
              <a:solidFill>
                <a:srgbClr val="FF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224642" y="5445125"/>
            <a:ext cx="759550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Разработал слушатель                                                         </a:t>
            </a:r>
            <a:r>
              <a:rPr lang="ru-RU" sz="1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Леушина</a:t>
            </a:r>
            <a:r>
              <a:rPr lang="ru-RU" sz="14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Л.В. </a:t>
            </a:r>
            <a:endParaRPr lang="ru-RU" sz="14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Руководитель : </a:t>
            </a:r>
            <a:r>
              <a:rPr lang="ru-RU" sz="12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к.э.н., доцент                                                              </a:t>
            </a:r>
            <a:r>
              <a:rPr lang="ru-RU" sz="12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Катаева Н.Н.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84213" y="6292850"/>
            <a:ext cx="806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Bookman Old Style" panose="02050604050505020204" pitchFamily="18" charset="0"/>
              </a:rPr>
              <a:t>КИРОВ </a:t>
            </a:r>
            <a:r>
              <a:rPr lang="ru-RU" sz="1400" b="1" dirty="0" smtClean="0">
                <a:latin typeface="Bookman Old Style" panose="02050604050505020204" pitchFamily="18" charset="0"/>
              </a:rPr>
              <a:t>2022 </a:t>
            </a:r>
            <a:r>
              <a:rPr lang="ru-RU" sz="1400" b="1" dirty="0">
                <a:latin typeface="Bookman Old Style" panose="02050604050505020204" pitchFamily="18" charset="0"/>
              </a:rPr>
              <a:t>г.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5" y="145398"/>
            <a:ext cx="3091996" cy="10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86" y="43896"/>
            <a:ext cx="1760763" cy="12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281794" y="1616529"/>
          <a:ext cx="7519306" cy="47402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37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Статьи затрат по проекту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Сумма затрат, руб.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39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Затраты на организацию нового производства, в том числе: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21 527 144,00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46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Демонтаж старого оборудования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167 374,00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65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Покупка нового оборудования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19 345 100,00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66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Монтаж нового оборудования/пусконаладочные работы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1 986 350,00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91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Технологические разработки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9 750,00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42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Декларирование новой продукции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7 200,00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65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Прочие затраты на организацию производства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11 370,00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17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Затраты на работу команды проекта, в том числе: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386 830,00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Премиальный фонд оплаты труда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352 000,00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17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Представительские расходы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34 830,00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Затраты на производство продукции в тестовом режиме (1 месяц), в том числе: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642 433,03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51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сырья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269 309,20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51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Затраты на упаковочный материал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151 160,76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951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Фонд оплаты труда работников основного производства (с налоговыми отчислениями)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71 236,68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51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Коммунальные расходы (газ, электроэнергия, вода)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67 327,35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51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Амортизация и техническое обслуживание оборудования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59 943,06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951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Прочие затраты на производство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23 455,98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951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Итого, затрат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22 556 407,03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441621" y="6425293"/>
            <a:ext cx="2359479" cy="339317"/>
          </a:xfrm>
        </p:spPr>
        <p:txBody>
          <a:bodyPr/>
          <a:lstStyle/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Слайд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10 </a:t>
            </a:r>
            <a:endParaRPr lang="ru-RU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4" y="94031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6914" y="845521"/>
            <a:ext cx="736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Смета </a:t>
            </a:r>
            <a:r>
              <a:rPr lang="ru-RU" dirty="0">
                <a:latin typeface="Bookman Old Style" panose="02050604050505020204" pitchFamily="18" charset="0"/>
              </a:rPr>
              <a:t>проекта расширения производства по выпуску замороженных </a:t>
            </a:r>
            <a:r>
              <a:rPr lang="ru-RU" dirty="0" smtClean="0">
                <a:latin typeface="Bookman Old Style" panose="02050604050505020204" pitchFamily="18" charset="0"/>
              </a:rPr>
              <a:t>изделий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1214874"/>
          <a:ext cx="7687491" cy="5137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4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7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17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71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77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Идентификация рисков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anose="02050604050505020204" pitchFamily="18" charset="0"/>
                        </a:rPr>
                        <a:t>Анализ риска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anose="02050604050505020204" pitchFamily="18" charset="0"/>
                        </a:rPr>
                        <a:t>Реагирование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Риск</a:t>
                      </a:r>
                      <a:endParaRPr lang="ru-RU" sz="900" b="1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Причины</a:t>
                      </a:r>
                      <a:endParaRPr lang="ru-RU" sz="9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Вероятность возникновения риска</a:t>
                      </a:r>
                      <a:endParaRPr lang="ru-RU" sz="8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Уровень влияния в баллах (</a:t>
                      </a:r>
                      <a:r>
                        <a:rPr lang="en-US" sz="800" dirty="0">
                          <a:effectLst/>
                          <a:latin typeface="Bookman Old Style" panose="02050604050505020204" pitchFamily="18" charset="0"/>
                        </a:rPr>
                        <a:t>max </a:t>
                      </a: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5)</a:t>
                      </a:r>
                      <a:endParaRPr lang="ru-RU" sz="8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Оценка риска</a:t>
                      </a:r>
                      <a:endParaRPr lang="ru-RU" sz="8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Мера реагирования</a:t>
                      </a:r>
                      <a:endParaRPr lang="ru-RU" sz="9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472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Нарушение сроков реализация проекта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Низкий контроль за выполнением проекта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0,05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Снижение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Ограничение деятельности из-за новой волны </a:t>
                      </a:r>
                      <a:r>
                        <a:rPr lang="ru-RU" sz="900" dirty="0" err="1" smtClean="0">
                          <a:effectLst/>
                          <a:latin typeface="Bookman Old Style" panose="02050604050505020204" pitchFamily="18" charset="0"/>
                        </a:rPr>
                        <a:t>короновируса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и введение санкций против России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0,08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0,32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Активное принятие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Нехватка ресурсов или персонала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0,8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Снижение </a:t>
                      </a: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(создать резерв заранее) 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Нехватка финансирования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0,1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Снижение </a:t>
                      </a: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(создать резерв заранее) 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Конфликты между участниками проекта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0,07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0,21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Разрешение конфликтов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2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Отсутствие или недостаточный уровень квалификации персонала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Некачественный подбор команды проекта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0,05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Снижение (</a:t>
                      </a: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применение современных методов оценки при отборе) 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4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Несоответствие результатов реализации проекта запланированным показателям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Некачественное планирование проекта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0,05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anose="02050604050505020204" pitchFamily="18" charset="0"/>
                        </a:rPr>
                        <a:t>0,25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Активное принятие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52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Колебания рыночной конъюнктуры и уровня цен на готовую продукцию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Динамика рынка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Действия конкурентов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0,15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0,75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Снижение (коммерческие переговоры)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245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Риски форс-мажорных обстоятельств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Болезнь или смерть участника проекта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0,01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0,04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Пассивное принятие (</a:t>
                      </a:r>
                      <a:r>
                        <a:rPr lang="ru-RU" sz="800" dirty="0">
                          <a:effectLst/>
                          <a:latin typeface="Bookman Old Style" panose="02050604050505020204" pitchFamily="18" charset="0"/>
                        </a:rPr>
                        <a:t>реагирование в случае наступления обстоятельств) 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Всеобщая мобилизация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anose="02050604050505020204" pitchFamily="18" charset="0"/>
                        </a:rPr>
                        <a:t>0,06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Пассивное принятие 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83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Всего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3,47</a:t>
                      </a: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20573" marR="20573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0160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0829" y="877475"/>
            <a:ext cx="705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Реестр </a:t>
            </a:r>
            <a:r>
              <a:rPr lang="ru-RU" sz="1400" dirty="0">
                <a:latin typeface="Bookman Old Style" panose="02050604050505020204" pitchFamily="18" charset="0"/>
              </a:rPr>
              <a:t>рисков проекта расширения </a:t>
            </a:r>
            <a:r>
              <a:rPr lang="ru-RU" sz="1400" dirty="0" smtClean="0">
                <a:latin typeface="Bookman Old Style" panose="02050604050505020204" pitchFamily="18" charset="0"/>
              </a:rPr>
              <a:t>производства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5777" y="6466114"/>
            <a:ext cx="173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3218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471155"/>
              </p:ext>
            </p:extLst>
          </p:nvPr>
        </p:nvGraphicFramePr>
        <p:xfrm>
          <a:off x="1077685" y="1306286"/>
          <a:ext cx="7756072" cy="48541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28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1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7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5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74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67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149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 год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 год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 год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 год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 год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 за период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753">
                <a:tc gridSpan="7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Тостовые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хлеба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84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Кол-во, 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68 350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0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72 500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78 100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83 300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85 400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387 650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72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Средняя цена, 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руб./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121,30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133,43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146,77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161,45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177,60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11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Выручка, тыс. руб. (объем продаж)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8 290,9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9 673,7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11 462,9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13 448,8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15 166,6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58 042,9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58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Полная себестоимость ед. продукции,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руб./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88,60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97,46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107,21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117,93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129,72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900" b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58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Общая себестоимость, тыс. руб.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6 055,8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7 065,9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8 372,8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9 823,3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11 078,0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42 395,8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3753">
                <a:tc gridSpan="7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Замороженные полуфабрикаты ХБИ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123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Кол-во, кг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18 000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25 400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28 700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31 200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34 000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137 300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33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Средняя цена,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руб./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180,40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198,44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218,28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240,11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264,12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Выручка, тыс. руб. (объем продаж)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3 247,2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5 040,4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6 264,8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7 491,5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8 980,2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31 024,0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50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Полная себестоимость ед. продукции,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руб./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137,80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151,58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166,74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183,41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201,75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Общая себестоимость, тыс. руб.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2 480,4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3 850,1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4 785,4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5 722,4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6 859,6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23 698,0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3753">
                <a:tc gridSpan="7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Замороженные тестовые заготовки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484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Кол-во, 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33 600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38 400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40 300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42 600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44 800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199 700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72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Средняя цена,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руб./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214,30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235,73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259,30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285,23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313,76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958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Выручка, тыс. руб. (объем продаж)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7 200,5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9 052,0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10 449,9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12 150,9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14 056,3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52 909,7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958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Полная себестоимость ед. продукции,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руб./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136,00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149,60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164,56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181,02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199,12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89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Общая себестоимость, тыс. руб.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4 569,6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5 744,6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6 631,8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7 711,3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8 920,5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33 577,8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9726">
                <a:tc gridSpan="6"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Итого, объем продаж, в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тн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724,7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9726">
                <a:tc gridSpan="6"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Итого, продаж, в тыс. руб.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141 976,6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9726">
                <a:tc gridSpan="6"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Итого, общая себестоимость, тыс. руб.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99 680,4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2896" marR="22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69482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9815" y="70473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План </a:t>
            </a:r>
            <a:r>
              <a:rPr lang="ru-RU" sz="1400" dirty="0">
                <a:latin typeface="Bookman Old Style" panose="02050604050505020204" pitchFamily="18" charset="0"/>
              </a:rPr>
              <a:t>продаж замороженных хлебобулочных изделий по проекту расширения производства с учетом </a:t>
            </a:r>
            <a:r>
              <a:rPr lang="ru-RU" sz="1400" dirty="0" smtClean="0">
                <a:latin typeface="Bookman Old Style" panose="02050604050505020204" pitchFamily="18" charset="0"/>
              </a:rPr>
              <a:t>себестоимости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9256" y="6449786"/>
            <a:ext cx="185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656177"/>
          </a:xfrm>
        </p:spPr>
        <p:txBody>
          <a:bodyPr>
            <a:normAutofit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14361"/>
              </p:ext>
            </p:extLst>
          </p:nvPr>
        </p:nvGraphicFramePr>
        <p:xfrm>
          <a:off x="1135380" y="2236123"/>
          <a:ext cx="7802880" cy="3315592"/>
        </p:xfrm>
        <a:graphic>
          <a:graphicData uri="http://schemas.openxmlformats.org/drawingml/2006/table">
            <a:tbl>
              <a:tblPr firstRow="1" firstCol="1" bandRow="1"/>
              <a:tblGrid>
                <a:gridCol w="1728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96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2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7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52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4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561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 год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 год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3 год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4 год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5 год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18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Выручка, тыс. руб.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18 738,5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23 766,1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28 177,6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33 091,3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38 203,1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141 976,6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702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Себестоимость продаж, тыс. руб.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13 105,8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16 660,6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19 798,9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23 257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26 858,1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99 680,4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18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Валовая прибыль, тыс. руб.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5 632,7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7 105,5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8 378,7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9 834,3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11 345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42 296,2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29" y="94029"/>
            <a:ext cx="1340379" cy="96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5513" y="1371600"/>
            <a:ext cx="704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План </a:t>
            </a:r>
            <a:r>
              <a:rPr lang="ru-RU" dirty="0">
                <a:latin typeface="Bookman Old Style" panose="02050604050505020204" pitchFamily="18" charset="0"/>
              </a:rPr>
              <a:t>доходов и расходов по проекту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5101" y="6145534"/>
            <a:ext cx="240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513082"/>
              </p:ext>
            </p:extLst>
          </p:nvPr>
        </p:nvGraphicFramePr>
        <p:xfrm>
          <a:off x="1279074" y="4364013"/>
          <a:ext cx="7471850" cy="1897994"/>
        </p:xfrm>
        <a:graphic>
          <a:graphicData uri="http://schemas.openxmlformats.org/drawingml/2006/table">
            <a:tbl>
              <a:tblPr firstRow="1" firstCol="1" bandRow="1"/>
              <a:tblGrid>
                <a:gridCol w="1883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6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66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66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76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Показатели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2021г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(факт)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2023г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(прогноз)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Проект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2023г. (прогноз с учетом проекта)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Темп роста 2023г., %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01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Выручка, тыс. руб.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951 429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1 604 366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141 977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1 746 343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108,85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Себестоимость продаж, тыс. руб.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733 065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1 201 954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99 672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1 301 626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108,29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Валовая прибыль, тыс. руб.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218 364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402 412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42 305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444 717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110,51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Рентабельность затрат, %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29,79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33,48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42,44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34,17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0,69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8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Рентабельность продаж, %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22,95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25,08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29,8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25,47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0,39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67696" marR="67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3" y="74105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1070" y="678219"/>
            <a:ext cx="693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Расчет </a:t>
            </a:r>
            <a:r>
              <a:rPr lang="ru-RU" sz="1200" dirty="0">
                <a:latin typeface="Bookman Old Style" panose="02050604050505020204" pitchFamily="18" charset="0"/>
              </a:rPr>
              <a:t>чистого дисконтированного дохода и срока окупаемости 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9072" y="3939748"/>
            <a:ext cx="784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Оценка </a:t>
            </a:r>
            <a:r>
              <a:rPr lang="ru-RU" sz="1200" dirty="0">
                <a:latin typeface="Bookman Old Style" panose="02050604050505020204" pitchFamily="18" charset="0"/>
              </a:rPr>
              <a:t>эффективности реализации проекта расширения производства АО «БКК</a:t>
            </a:r>
            <a:r>
              <a:rPr lang="ru-RU" sz="1200" dirty="0" smtClean="0">
                <a:latin typeface="Bookman Old Style" panose="02050604050505020204" pitchFamily="18" charset="0"/>
              </a:rPr>
              <a:t>»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81575"/>
              </p:ext>
            </p:extLst>
          </p:nvPr>
        </p:nvGraphicFramePr>
        <p:xfrm>
          <a:off x="1221921" y="1034707"/>
          <a:ext cx="7633608" cy="2750286"/>
        </p:xfrm>
        <a:graphic>
          <a:graphicData uri="http://schemas.openxmlformats.org/drawingml/2006/table">
            <a:tbl>
              <a:tblPr firstRow="1" firstCol="1" bandRow="1"/>
              <a:tblGrid>
                <a:gridCol w="1008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1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5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4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2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43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3336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25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Шаг расчетного периода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25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Приток денежных средств по 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проекту, </a:t>
                      </a:r>
                      <a:r>
                        <a:rPr lang="ru-RU" sz="90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руб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25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Инвестиции по 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проекту, </a:t>
                      </a:r>
                      <a:r>
                        <a:rPr lang="ru-RU" sz="90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руб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25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Чистый поток денежных 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средств, </a:t>
                      </a:r>
                      <a:r>
                        <a:rPr lang="ru-RU" sz="90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руб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25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Дисконт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25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Дисконтированный чистый поток денежных 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средств, </a:t>
                      </a:r>
                      <a:r>
                        <a:rPr lang="ru-RU" sz="90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руб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25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NPV, </a:t>
                      </a:r>
                      <a:r>
                        <a:rPr lang="ru-RU" sz="900" dirty="0" err="1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руб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0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 период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22 556 407,03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-22'556'407.03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1.0000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-22'556'407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-22'556'407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1 период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5 632 700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5'632'725.00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0.8333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4'693'750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-17'862'657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2 период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7 105 500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7'105'461.00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0.6944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4'934'032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-12'928'625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3 период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8 378 700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8'387'695.80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0.5787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4'853'960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-8'074'665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 период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9 834 300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9'834'239.90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0.4823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4'743'054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-3'331'611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0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5 период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11 345 000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11'345'047.40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0.4019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4'559'575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1'227'964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7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42 296 200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22'556'407.03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19'748'762.07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1'227'964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45779" y="6376307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4"/>
          <p:cNvSpPr>
            <a:spLocks noChangeShapeType="1"/>
          </p:cNvSpPr>
          <p:nvPr/>
        </p:nvSpPr>
        <p:spPr bwMode="auto">
          <a:xfrm flipV="1">
            <a:off x="683973" y="89704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 flipV="1">
            <a:off x="539750" y="6381750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428750" y="5880516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Bookman Old Style" panose="02050604050505020204" pitchFamily="18" charset="0"/>
              </a:rPr>
              <a:t>Благодарю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40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endParaRPr lang="ru-RU" sz="1600" i="1" dirty="0" smtClean="0">
              <a:latin typeface="Bookman Old Style" panose="02050604050505020204" pitchFamily="18" charset="0"/>
            </a:endParaRPr>
          </a:p>
          <a:p>
            <a:pPr algn="r"/>
            <a:r>
              <a:rPr lang="ru-RU" sz="1600" i="1" dirty="0" smtClean="0">
                <a:latin typeface="Bookman Old Style" panose="02050604050505020204" pitchFamily="18" charset="0"/>
              </a:rPr>
              <a:t>как </a:t>
            </a:r>
            <a:r>
              <a:rPr lang="ru-RU" sz="1600" i="1" dirty="0">
                <a:latin typeface="Bookman Old Style" panose="02050604050505020204" pitchFamily="18" charset="0"/>
              </a:rPr>
              <a:t>направление </a:t>
            </a:r>
            <a:r>
              <a:rPr lang="ru-RU" sz="1600" i="1" dirty="0" smtClean="0">
                <a:latin typeface="Bookman Old Style" panose="02050604050505020204" pitchFamily="18" charset="0"/>
              </a:rPr>
              <a:t>стратегического </a:t>
            </a:r>
            <a:r>
              <a:rPr lang="ru-RU" sz="1600" i="1" dirty="0">
                <a:latin typeface="Bookman Old Style" panose="02050604050505020204" pitchFamily="18" charset="0"/>
              </a:rPr>
              <a:t>развития </a:t>
            </a:r>
            <a:r>
              <a:rPr lang="ru-RU" sz="1600" i="1" dirty="0" smtClean="0">
                <a:latin typeface="Bookman Old Style" panose="02050604050505020204" pitchFamily="18" charset="0"/>
              </a:rPr>
              <a:t>предприятия»</a:t>
            </a:r>
            <a:endParaRPr lang="ru-RU" sz="1600" i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4" y="15690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10124" r="1837" b="6445"/>
          <a:stretch/>
        </p:blipFill>
        <p:spPr bwMode="auto">
          <a:xfrm>
            <a:off x="1508759" y="1234440"/>
            <a:ext cx="7261915" cy="431464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06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143749" y="6399485"/>
            <a:ext cx="1835629" cy="365125"/>
          </a:xfrm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Слайд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fld id="{703412CC-0A28-444F-99CE-556C4B52212C}" type="slidenum">
              <a:rPr lang="ru-RU" sz="1400" b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ru-RU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5850" y="767174"/>
            <a:ext cx="7963259" cy="524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1" u="sng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Цель исследования </a:t>
            </a: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– разработка проекта расширения </a:t>
            </a:r>
            <a:r>
              <a:rPr lang="ru-RU" sz="1500" kern="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производства, как </a:t>
            </a: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направление стратегического развития </a:t>
            </a:r>
            <a:r>
              <a:rPr lang="ru-RU" sz="1500" kern="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АО </a:t>
            </a: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«Булочно-кондитерский комбинат».</a:t>
            </a:r>
            <a:endParaRPr lang="ru-RU" sz="1500" kern="5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Для достижения намеченной цели в работе необходимо решить следующие </a:t>
            </a:r>
            <a:r>
              <a:rPr lang="ru-RU" sz="1500" b="1" u="sng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задачи</a:t>
            </a: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:</a:t>
            </a:r>
            <a:endParaRPr lang="ru-RU" sz="1500" kern="5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SzPts val="1400"/>
              <a:buFont typeface="+mj-lt"/>
              <a:buAutoNum type="arabicPeriod"/>
              <a:tabLst>
                <a:tab pos="270510" algn="l"/>
                <a:tab pos="450215" algn="l"/>
                <a:tab pos="630555" algn="l"/>
              </a:tabLst>
            </a:pPr>
            <a:r>
              <a:rPr lang="ru-RU" sz="1500" dirty="0">
                <a:latin typeface="Bookman Old Style" panose="02050604050505020204" pitchFamily="18" charset="0"/>
              </a:rPr>
              <a:t>определить сущность и </a:t>
            </a:r>
            <a:r>
              <a:rPr lang="ru-RU" sz="1500" dirty="0" smtClean="0">
                <a:latin typeface="Bookman Old Style" panose="02050604050505020204" pitchFamily="18" charset="0"/>
              </a:rPr>
              <a:t>подходы </a:t>
            </a:r>
            <a:r>
              <a:rPr lang="ru-RU" sz="1500" dirty="0">
                <a:latin typeface="Bookman Old Style" panose="02050604050505020204" pitchFamily="18" charset="0"/>
              </a:rPr>
              <a:t>к разработке проекта расширения производства, как направления стратегического развития предприятия</a:t>
            </a:r>
            <a:r>
              <a:rPr lang="ru-RU" sz="1500" dirty="0" smtClean="0">
                <a:latin typeface="Bookman Old Style" panose="020506040505050202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SzPts val="1400"/>
              <a:buFont typeface="+mj-lt"/>
              <a:buAutoNum type="arabicPeriod"/>
              <a:tabLst>
                <a:tab pos="270510" algn="l"/>
                <a:tab pos="450215" algn="l"/>
                <a:tab pos="63055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дать </a:t>
            </a:r>
            <a:r>
              <a:rPr lang="ru-RU" sz="1500" dirty="0">
                <a:latin typeface="Bookman Old Style" panose="02050604050505020204" pitchFamily="18" charset="0"/>
              </a:rPr>
              <a:t>социально-экономическую характеристику и проанализировать финансово-хозяйственную деятельность АО «БКК</a:t>
            </a:r>
            <a:r>
              <a:rPr lang="ru-RU" sz="1500" dirty="0" smtClean="0">
                <a:latin typeface="Bookman Old Style" panose="02050604050505020204" pitchFamily="18" charset="0"/>
              </a:rPr>
              <a:t>»;</a:t>
            </a:r>
          </a:p>
          <a:p>
            <a:pPr marL="342900" indent="-342900" algn="just">
              <a:lnSpc>
                <a:spcPct val="150000"/>
              </a:lnSpc>
              <a:buSzPts val="1400"/>
              <a:buFont typeface="+mj-lt"/>
              <a:buAutoNum type="arabicPeriod"/>
              <a:tabLst>
                <a:tab pos="270510" algn="l"/>
                <a:tab pos="450215" algn="l"/>
                <a:tab pos="63055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провести </a:t>
            </a:r>
            <a:r>
              <a:rPr lang="ru-RU" sz="1500" dirty="0">
                <a:latin typeface="Bookman Old Style" panose="02050604050505020204" pitchFamily="18" charset="0"/>
              </a:rPr>
              <a:t>стратегический анализ и определить стратегические направления деятельности предприятия; 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150000"/>
              </a:lnSpc>
              <a:buSzPts val="1400"/>
              <a:buFont typeface="+mj-lt"/>
              <a:buAutoNum type="arabicPeriod"/>
              <a:tabLst>
                <a:tab pos="270510" algn="l"/>
                <a:tab pos="450215" algn="l"/>
                <a:tab pos="63055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разработать </a:t>
            </a:r>
            <a:r>
              <a:rPr lang="ru-RU" sz="1500" dirty="0">
                <a:latin typeface="Bookman Old Style" panose="02050604050505020204" pitchFamily="18" charset="0"/>
              </a:rPr>
              <a:t>проект расширения производства и оценить его экономическую эффективность</a:t>
            </a:r>
            <a:r>
              <a:rPr lang="ru-RU" sz="1500" dirty="0" smtClean="0">
                <a:latin typeface="Bookman Old Style" panose="02050604050505020204" pitchFamily="18" charset="0"/>
              </a:rPr>
              <a:t>.</a:t>
            </a:r>
            <a:endParaRPr lang="ru-RU" sz="1500" kern="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b="1" u="sng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Объект исследования </a:t>
            </a: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– АО «Булочно-кондитерский комбинат». </a:t>
            </a:r>
          </a:p>
          <a:p>
            <a:pPr algn="just">
              <a:lnSpc>
                <a:spcPct val="150000"/>
              </a:lnSpc>
            </a:pPr>
            <a:r>
              <a:rPr lang="ru-RU" sz="1500" b="1" u="sng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Предмет исследования </a:t>
            </a: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- оценка направлений стратегического развития производства и разработка </a:t>
            </a:r>
            <a:r>
              <a:rPr lang="ru-RU" sz="1500" kern="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проекта </a:t>
            </a:r>
            <a:r>
              <a:rPr lang="ru-RU" sz="1500" kern="0" dirty="0">
                <a:latin typeface="Bookman Old Style" panose="02050604050505020204" pitchFamily="18" charset="0"/>
                <a:ea typeface="Calibri" panose="020F0502020204030204" pitchFamily="34" charset="0"/>
              </a:rPr>
              <a:t>расширения производства</a:t>
            </a:r>
            <a:r>
              <a:rPr lang="ru-RU" sz="1500" kern="5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RU" sz="1500" kern="5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40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endParaRPr lang="ru-RU" sz="1600" i="1" dirty="0" smtClean="0">
              <a:latin typeface="Bookman Old Style" panose="02050604050505020204" pitchFamily="18" charset="0"/>
            </a:endParaRPr>
          </a:p>
          <a:p>
            <a:pPr algn="r"/>
            <a:r>
              <a:rPr lang="ru-RU" sz="1600" i="1" dirty="0" smtClean="0">
                <a:latin typeface="Bookman Old Style" panose="02050604050505020204" pitchFamily="18" charset="0"/>
              </a:rPr>
              <a:t>как </a:t>
            </a:r>
            <a:r>
              <a:rPr lang="ru-RU" sz="1600" i="1" dirty="0">
                <a:latin typeface="Bookman Old Style" panose="02050604050505020204" pitchFamily="18" charset="0"/>
              </a:rPr>
              <a:t>направление </a:t>
            </a:r>
            <a:r>
              <a:rPr lang="ru-RU" sz="1600" i="1" dirty="0" smtClean="0">
                <a:latin typeface="Bookman Old Style" panose="02050604050505020204" pitchFamily="18" charset="0"/>
              </a:rPr>
              <a:t>стратегического </a:t>
            </a:r>
            <a:r>
              <a:rPr lang="ru-RU" sz="1600" i="1" dirty="0">
                <a:latin typeface="Bookman Old Style" panose="02050604050505020204" pitchFamily="18" charset="0"/>
              </a:rPr>
              <a:t>развития </a:t>
            </a:r>
            <a:r>
              <a:rPr lang="ru-RU" sz="1600" i="1" dirty="0" smtClean="0">
                <a:latin typeface="Bookman Old Style" panose="02050604050505020204" pitchFamily="18" charset="0"/>
              </a:rPr>
              <a:t>предприятия»</a:t>
            </a:r>
            <a:endParaRPr lang="ru-RU" sz="16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4" y="94031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47805"/>
              </p:ext>
            </p:extLst>
          </p:nvPr>
        </p:nvGraphicFramePr>
        <p:xfrm>
          <a:off x="1107843" y="1420217"/>
          <a:ext cx="7842174" cy="50057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2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3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216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Наименование показателей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2019г.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2020г.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2021г.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2021г. в 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Bookman Old Style"/>
                        <a:ea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%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к 2019г.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24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Среднегодовая стоимость основных средств, тыс.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593 240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599 694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621 741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104,8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Фондоотдача,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1,60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1,72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1,98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123,7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21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Фондовооруженность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, тыс. руб./1 работника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1577,77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1612,08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1727,06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109,5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7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Рентабельность основных средств, 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11,25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7,25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4,31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24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Среднегодовая стоимость оборотных средств, тыс.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312120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242719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273631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87,7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Коэффициент оборачиваемости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3,05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4,24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4,51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147,9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Период оборота, дни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119,74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86,14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80,95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67,6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Среднесписочная численность персонала, чел.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376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372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360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95,7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Приходится выручки на 1 работника, тыс.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2530,40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2764,84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3427,28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135,44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Выручка, тыс.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951429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1028521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1233821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129,7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Себестоимость продаж, тыс.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733065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701773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926668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126,4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Валовая прибыль, тыс.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218 364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326 748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307 153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140,66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Чистая прибыль, тыс. руб.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66 768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43 466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26 774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40,1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Рентабельность затрат, 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9,11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6,19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2,89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-6,22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183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Times New Roman"/>
                        </a:rPr>
                        <a:t>Рентабельность продаж, %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15" marR="44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5,65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8,34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3,25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Bookman Old Style"/>
                          <a:ea typeface="Times New Roman"/>
                        </a:rPr>
                        <a:t>-2,40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115" marR="441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6957"/>
            <a:ext cx="1314451" cy="9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6193" y="1018976"/>
            <a:ext cx="657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Показатели </a:t>
            </a:r>
            <a:r>
              <a:rPr lang="ru-RU" sz="1600" dirty="0">
                <a:latin typeface="Bookman Old Style" panose="02050604050505020204" pitchFamily="18" charset="0"/>
              </a:rPr>
              <a:t>деятельности АО «БКК</a:t>
            </a:r>
            <a:r>
              <a:rPr lang="ru-RU" sz="1600" dirty="0" smtClean="0">
                <a:latin typeface="Bookman Old Style" panose="02050604050505020204" pitchFamily="18" charset="0"/>
              </a:rPr>
              <a:t>»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9885" y="6488666"/>
            <a:ext cx="151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fld id="{703412CC-0A28-444F-99CE-556C4B52212C}" type="slidenum">
              <a:rPr lang="ru-RU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/>
              <a:t>3</a:t>
            </a:fld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285168"/>
              </p:ext>
            </p:extLst>
          </p:nvPr>
        </p:nvGraphicFramePr>
        <p:xfrm>
          <a:off x="1289956" y="1265464"/>
          <a:ext cx="7698921" cy="50994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2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6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50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4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Внешняя среда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077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SWOT-анализ 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ru-RU" sz="900" b="1" u="sng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Возможности</a:t>
                      </a:r>
                      <a:r>
                        <a:rPr lang="ru-RU" sz="900" b="1" u="sng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Привычки и культура потребления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Меры поддержки государства, профильных министерств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Привлечение новых технологических разработок в сфере деятельности предприятия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Отсутствие федеральных конкурентов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Угрозы</a:t>
                      </a:r>
                      <a:r>
                        <a:rPr lang="ru-RU" sz="900" b="1" u="sng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Высокая конкуренция в отрасли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Относительно низкие барьеры входа в отрасль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Появление конкурентоспособных товаров-субститутов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Темпы инфляции и дефляции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Цены на энергоресурсы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Снижение благосостояния 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населения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3486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Внутренняя среда</a:t>
                      </a:r>
                      <a:endParaRPr lang="ru-RU" sz="10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Сильные стороны: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Размеры и мощность организации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Качество продукции, высокие стандарты безопасности продукции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Узнаваемость бренда, забота об имидже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Маркетинговая позиция в области рекламы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Работа над контролем качества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Компетенция и профессионализм сотрудников, квалификация руководителей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Доходы, прибыль, финансовая деятельность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СИВ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  <a:tab pos="11239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Разработка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и вывод на рынок новых товаров; </a:t>
                      </a: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новой технологии производства по запросам рынка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  <a:tab pos="11239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Модернизация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действующего ассортимента под потребителя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  <a:tab pos="11239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Совершенствование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клиентского сервиса (прием заказов, логистика)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  <a:tab pos="11239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Участие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в госпрограммах поддержки бизнеса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СИУ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Снижение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себестоимости и максимальный выпуск продукции за счет эффекта масштаба, снижения издержек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Вывод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линейки продукции эконом-сегмента, работа с растущим сегментом </a:t>
                      </a: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дискаунтеров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Развитие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Интернет-продаж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2075" algn="l"/>
                        </a:tabLst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Из-за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потери части экспортного рынка  - разработка стратегии развития на внутреннем рынке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Слабые стороны: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Тип и возраст оборудования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Эффективность реализации проектов изменений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Качество маркетинговых исследований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Процедура привлечения и отбора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Эффективность системы вознаграждения и мотивации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Взаимодействие между службами, коммуникация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ru-RU" sz="900" b="1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СЛВ</a:t>
                      </a: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Оптимизация комплекса-маркетинга в области исследований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Повышение эффективности проектного управления в компании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Совершенствование технологий производства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2395" algn="l"/>
                        </a:tabLst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Совершенствование системы менеджмента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СЛУ</a:t>
                      </a: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Модернизация оборудования с целью повышения качества продукции, расширения ассортимента, выпуска новых продуктов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</a:rPr>
                        <a:t>Повышение эффективности кадровой политики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26719" marR="26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65" y="94031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4160" y="870447"/>
            <a:ext cx="637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SWOT-анализ </a:t>
            </a:r>
            <a:r>
              <a:rPr lang="ru-RU" sz="1400" dirty="0">
                <a:latin typeface="Bookman Old Style" panose="02050604050505020204" pitchFamily="18" charset="0"/>
              </a:rPr>
              <a:t>АО «Булочно-кондитерский комбинат»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1529" y="6534834"/>
            <a:ext cx="16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fld id="{703412CC-0A28-444F-99CE-556C4B52212C}" type="slidenum">
              <a:rPr lang="ru-RU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/>
              <a:t>4</a:t>
            </a:fld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279" y="966050"/>
            <a:ext cx="7498080" cy="707571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600" dirty="0" smtClean="0">
                <a:latin typeface="Bookman Old Style" panose="02050604050505020204" pitchFamily="18" charset="0"/>
              </a:rPr>
              <a:t>Обзор </a:t>
            </a:r>
            <a:r>
              <a:rPr lang="ru-RU" sz="1600" dirty="0">
                <a:latin typeface="Bookman Old Style" panose="02050604050505020204" pitchFamily="18" charset="0"/>
              </a:rPr>
              <a:t>основных крупных производителей замороженного хлеба в России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4" y="94031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07719"/>
              </p:ext>
            </p:extLst>
          </p:nvPr>
        </p:nvGraphicFramePr>
        <p:xfrm>
          <a:off x="1191987" y="1665513"/>
          <a:ext cx="7764234" cy="4514849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{21E4AEA4-8DFA-4A89-87EB-49C32662AFE0}</a:tableStyleId>
              </a:tblPr>
              <a:tblGrid>
                <a:gridCol w="429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7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9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37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69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    №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Наименование компании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Позиционирование компании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Регион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производства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Годовой оборот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выручка), тыс. руб.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ООО «</a:t>
                      </a:r>
                      <a:r>
                        <a:rPr lang="ru-RU" sz="9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Лантманнен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Юнибейк</a:t>
                      </a:r>
                      <a:r>
                        <a:rPr lang="ru-RU" sz="9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»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Производство замороженных и свежих хлебобулочных изделий 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Московская область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3 227 910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ООО «Буше»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Ведущий производитель замороженных полуфабрикатов хлебобулочных изделий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г. Санкт-Петербург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2 938 100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ОАО «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Каравай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(группа 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компаний)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Это лучшие традиции хлебопечения, инновации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г. Санкт-Петербург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6 560 670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cap="all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ООО «Европейский Хлеб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Производство замороженных хлебобулочных и слоеных изделий с 2005 года в России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Ленинградская область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386 525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cap="all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ООО «</a:t>
                      </a:r>
                      <a:r>
                        <a:rPr lang="ru-RU" sz="900" baseline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Маген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-Д»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Поставщик замороженных хлебобулочных полуфабрикатов для крупных сетей и бизнеса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г. Москва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cap="all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188 354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19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cap="all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ООО «Сибирский Гурман»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Комбинат Полуфабрикатов </a:t>
                      </a: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Один из крупнейших производителей замороженных полуфабрикатов, имеет лидирующие позиции по продажам на рынках от Урала до Дальнего Востока.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Новосибирская Область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4 109 320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6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cap="all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Московский Булочно-Кондитерский Комбинат «Коломенский»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Лидер по производству хлебобулочных изделий в России. На рынке с 1956 года.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г. Москва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14 247 500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29451" y="6384471"/>
            <a:ext cx="187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5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00166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18559" y="5872786"/>
            <a:ext cx="7274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ookman Old Style" panose="02050604050505020204" pitchFamily="18" charset="0"/>
              </a:rPr>
              <a:t>Виды замороженных изделий, планируемых к выпуску 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H:\ИАР рабочие варианты\тосто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2" y="3540872"/>
            <a:ext cx="4049486" cy="158629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66214" y="6365228"/>
            <a:ext cx="158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fld id="{703412CC-0A28-444F-99CE-556C4B52212C}" type="slidenum">
              <a:rPr lang="ru-RU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pPr algn="r"/>
              <a:t>6</a:t>
            </a:fld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7" name="Picture 3" descr="H:\ИАР рабочие варианты\круасс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96" y="1134141"/>
            <a:ext cx="2302326" cy="1476197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ИАР рабочие варианты\maxresdefault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32" y="1154991"/>
            <a:ext cx="2380211" cy="1455347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8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ИАР рабочие варианты\w400h4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474954"/>
            <a:ext cx="2473779" cy="1626509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8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66164" y="5127171"/>
            <a:ext cx="25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Bookman Old Style" panose="02050604050505020204" pitchFamily="18" charset="0"/>
              </a:rPr>
              <a:t>Тостовый</a:t>
            </a:r>
            <a:r>
              <a:rPr lang="ru-RU" sz="1200" dirty="0" smtClean="0">
                <a:latin typeface="Bookman Old Style" panose="02050604050505020204" pitchFamily="18" charset="0"/>
              </a:rPr>
              <a:t> хлеб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(выпечка 100%)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3625" y="5213866"/>
            <a:ext cx="244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Багет французский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(выпечка 95%)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896" y="2743690"/>
            <a:ext cx="230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Bookman Old Style" panose="02050604050505020204" pitchFamily="18" charset="0"/>
              </a:rPr>
              <a:t>Круассан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(технология формовки)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5232" y="2743690"/>
            <a:ext cx="219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Слойки </a:t>
            </a:r>
          </a:p>
          <a:p>
            <a:r>
              <a:rPr lang="ru-RU" sz="1200" dirty="0" smtClean="0">
                <a:latin typeface="Bookman Old Style" panose="02050604050505020204" pitchFamily="18" charset="0"/>
              </a:rPr>
              <a:t>(тестовая заготовка)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925450"/>
              </p:ext>
            </p:extLst>
          </p:nvPr>
        </p:nvGraphicFramePr>
        <p:xfrm>
          <a:off x="1436915" y="1133453"/>
          <a:ext cx="7405008" cy="5273562"/>
        </p:xfrm>
        <a:graphic>
          <a:graphicData uri="http://schemas.openxmlformats.org/drawingml/2006/table">
            <a:tbl>
              <a:tblPr firstRow="1" firstCol="1" bandRow="1"/>
              <a:tblGrid>
                <a:gridCol w="1787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7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758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Название проекта: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Проект «Расширение производства - Выпуск замороженных хлебобулочных изделий»</a:t>
                      </a:r>
                      <a:endParaRPr lang="ru-RU" sz="9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58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Краткое название: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Проект «Расширение производства»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79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Инициаторы: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АО «Булочно-кондитерский комбинат»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58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Дата представления: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01.03.2022г.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79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Подготовил: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Леушина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Л.В.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78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Содержание проекта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275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Обоснование инициации проекта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Рост рыночной активности в категории хлебной заморозки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Запросы крупных клиентов-заказчиков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Отсутствие конкурентов в регионе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Наличие свободных площадей для организации производства, складских помещений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155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Цели проекта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Стратегические цели – формирование условий для расширения рынка сбыта согласно поставленным планам и задачам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Краткосрочные цели: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 повышение финансовых показателей деятельности;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 повышение конкурентоспособности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 привлечение новых покупателей.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5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Продукт проекта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Цех по производству замороженных хлебобулочных изделий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517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Результаты проекта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Увеличение объемов производства и продаж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Охват новых рынков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Повышение конкурентоспособности предприятия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Рост прибыли предприятия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5050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Ограничения проекта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637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Критические ограничения по времени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Установка морозильного комплекса – 3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месяца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Окупаемость проекта –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5 лет.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75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Ограничения на затраты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Бюджет проекта –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22 556 407,03</a:t>
                      </a: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75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Ограничения на штат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Производство нового продукта освоить действующим штатом сотрудников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637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Другие ограничения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Запуск производства нового продукта должен начаться без остановки работы действующих поточных линий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4396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Критерии оценки успешности проекта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Начало производства до «31» января 2023 года и в рамках утвержденного бюджета;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Увеличение объемов продаж за счет расширения производства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на 5 %, начиная с 2023 года.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Выход на окупаемость до конца 2027 года. 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5106" marR="25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94031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1" y="757874"/>
            <a:ext cx="6490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Устав </a:t>
            </a:r>
            <a:r>
              <a:rPr lang="ru-RU" sz="1400" dirty="0">
                <a:latin typeface="Bookman Old Style" panose="02050604050505020204" pitchFamily="18" charset="0"/>
              </a:rPr>
              <a:t>проекта расширения производства АО «БКК</a:t>
            </a:r>
            <a:r>
              <a:rPr lang="ru-RU" sz="1400" dirty="0" smtClean="0">
                <a:latin typeface="Bookman Old Style" panose="02050604050505020204" pitchFamily="18" charset="0"/>
              </a:rPr>
              <a:t>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15" y="6488668"/>
            <a:ext cx="185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№ 7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8" y="151181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8557" y="838379"/>
            <a:ext cx="751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Планирование </a:t>
            </a:r>
            <a:r>
              <a:rPr lang="ru-RU" sz="1200" dirty="0">
                <a:latin typeface="Bookman Old Style" panose="02050604050505020204" pitchFamily="18" charset="0"/>
              </a:rPr>
              <a:t>сроков проекта в </a:t>
            </a:r>
            <a:r>
              <a:rPr lang="en-US" sz="1200" dirty="0">
                <a:latin typeface="Bookman Old Style" panose="02050604050505020204" pitchFamily="18" charset="0"/>
              </a:rPr>
              <a:t>MS Project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402639"/>
          </a:xfrm>
        </p:spPr>
        <p:txBody>
          <a:bodyPr>
            <a:normAutofit fontScale="90000"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19350" y="3726180"/>
            <a:ext cx="7476852" cy="2484079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1073" y="6210259"/>
            <a:ext cx="6033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Сетевая </a:t>
            </a:r>
            <a:r>
              <a:rPr lang="ru-RU" sz="1200" dirty="0">
                <a:latin typeface="Bookman Old Style" panose="02050604050505020204" pitchFamily="18" charset="0"/>
              </a:rPr>
              <a:t>диаграмма проекта (фрагмент)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281792" y="1180693"/>
          <a:ext cx="7551964" cy="2427307"/>
        </p:xfrm>
        <a:graphic>
          <a:graphicData uri="http://schemas.openxmlformats.org/drawingml/2006/table">
            <a:tbl>
              <a:tblPr firstRow="1" firstCol="1" bandRow="1"/>
              <a:tblGrid>
                <a:gridCol w="4564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1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54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Название задачи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Длительность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Начало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Окончание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Расширение производства - Выпуск замороженных хлебобулочных изделий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236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Вт 01.03.22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Вт 24.01.23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9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1.Принятие 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решения о запуске проекта в АО «БКК»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16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Вт 01.03.22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Вт 22.03.22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0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2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. Подготовка и проектирование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147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Ср 23.03.22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Чт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13.10.22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5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2.1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. Проектирование нового производства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26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Ср 23.03.22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Ср 27.04.22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2.2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. Подготовка к запуску технологической линии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109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Чт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28.04.22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Вт 27.09.22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2.3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. Планирование производства нового вида продукции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12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Ср 28.09.22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Чт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13.10.22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</a:t>
                      </a:r>
                      <a:r>
                        <a:rPr lang="ru-RU" sz="900" baseline="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3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. Выбор ресурсов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30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Пт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14.10.22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Чт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24.11.22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309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4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. Начало </a:t>
                      </a: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производства в тестовом режиме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Times New Roman"/>
                      </a:endParaRP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39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Пт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25.11.22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Ср 18.01.23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   5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. Завершение работ по проекту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4 дней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 err="1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Чт</a:t>
                      </a: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 19.01.23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effectLst/>
                          <a:latin typeface="Bookman Old Style" panose="02050604050505020204" pitchFamily="18" charset="0"/>
                          <a:ea typeface="Times New Roman"/>
                        </a:rPr>
                        <a:t>Вт 24.01.23</a:t>
                      </a:r>
                    </a:p>
                  </a:txBody>
                  <a:tcPr marL="8055" marR="8055" marT="8055" marB="8055" anchor="ctr">
                    <a:lnL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25393" y="634875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94031"/>
            <a:ext cx="1208314" cy="8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6092" y="5297917"/>
            <a:ext cx="745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Оборудование</a:t>
            </a:r>
            <a:r>
              <a:rPr lang="ru-RU" sz="1400" dirty="0">
                <a:latin typeface="Bookman Old Style" panose="02050604050505020204" pitchFamily="18" charset="0"/>
              </a:rPr>
              <a:t>, необходимое для производства замороженных хлебобулочных </a:t>
            </a:r>
            <a:r>
              <a:rPr lang="ru-RU" sz="1400" dirty="0" smtClean="0">
                <a:latin typeface="Bookman Old Style" panose="02050604050505020204" pitchFamily="18" charset="0"/>
              </a:rPr>
              <a:t>изделий (часть участка шоковой заморозки)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645920" y="29623"/>
            <a:ext cx="7498080" cy="610457"/>
          </a:xfrm>
        </p:spPr>
        <p:txBody>
          <a:bodyPr>
            <a:normAutofit/>
          </a:bodyPr>
          <a:lstStyle/>
          <a:p>
            <a:pPr algn="r"/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Тема ИАР: «Разработка проекта расширения производства, </a:t>
            </a:r>
            <a:b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как направление стратегического развития предприятия»</a:t>
            </a:r>
          </a:p>
        </p:txBody>
      </p:sp>
      <p:pic>
        <p:nvPicPr>
          <p:cNvPr id="8" name="Объект 7" descr="product-cost-im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r="10135"/>
          <a:stretch/>
        </p:blipFill>
        <p:spPr bwMode="auto">
          <a:xfrm>
            <a:off x="1592037" y="2214766"/>
            <a:ext cx="3241220" cy="2667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9" descr="https://profholod.ru/upload/iblock/8cd/8cda0c48af9aca9895b199b1afa3b72d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93" y="2244160"/>
            <a:ext cx="3396343" cy="2662576"/>
          </a:xfrm>
          <a:prstGeom prst="rect">
            <a:avLst/>
          </a:prstGeom>
          <a:noFill/>
          <a:ln>
            <a:solidFill>
              <a:sysClr val="windowText" lastClr="000000">
                <a:lumMod val="85000"/>
                <a:lumOff val="15000"/>
              </a:sys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75707" y="1469571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Bookman Old Style" panose="02050604050505020204" pitchFamily="18" charset="0"/>
              </a:rPr>
              <a:t>Низкотемпературная морозильная </a:t>
            </a:r>
            <a:endParaRPr lang="ru-RU" sz="1200" dirty="0">
              <a:latin typeface="Bookman Old Style" panose="02050604050505020204" pitchFamily="18" charset="0"/>
            </a:endParaRPr>
          </a:p>
          <a:p>
            <a:pPr algn="ctr"/>
            <a:r>
              <a:rPr lang="ru-RU" sz="1200" i="1" dirty="0">
                <a:latin typeface="Bookman Old Style" panose="02050604050505020204" pitchFamily="18" charset="0"/>
              </a:rPr>
              <a:t>камера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321" y="1469571"/>
            <a:ext cx="338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latin typeface="Bookman Old Style" panose="02050604050505020204" pitchFamily="18" charset="0"/>
              </a:rPr>
              <a:t>Вход в холодильное складское помещение </a:t>
            </a:r>
            <a:r>
              <a:rPr lang="ru-RU" sz="1200" i="1" dirty="0" smtClean="0">
                <a:latin typeface="Bookman Old Style" panose="02050604050505020204" pitchFamily="18" charset="0"/>
              </a:rPr>
              <a:t>(</a:t>
            </a:r>
            <a:r>
              <a:rPr lang="ru-RU" sz="1200" i="1" dirty="0">
                <a:latin typeface="Bookman Old Style" panose="02050604050505020204" pitchFamily="18" charset="0"/>
              </a:rPr>
              <a:t>установка </a:t>
            </a:r>
            <a:r>
              <a:rPr lang="ru-RU" sz="1200" i="1" dirty="0" smtClean="0">
                <a:latin typeface="Bookman Old Style" panose="02050604050505020204" pitchFamily="18" charset="0"/>
              </a:rPr>
              <a:t>холодильных откатных дверей)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04908" y="6237515"/>
            <a:ext cx="1967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Слайд №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796</TotalTime>
  <Words>2206</Words>
  <Application>Microsoft Office PowerPoint</Application>
  <PresentationFormat>Экран (4:3)</PresentationFormat>
  <Paragraphs>681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Презентация PowerPoint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Тема ИАР: «Разработка проекта расширения производства,  как направление стратегического развития предприятия»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Катаева Наталья</dc:creator>
  <cp:lastModifiedBy>op.assist01</cp:lastModifiedBy>
  <cp:revision>63</cp:revision>
  <dcterms:created xsi:type="dcterms:W3CDTF">2022-11-24T09:23:29Z</dcterms:created>
  <dcterms:modified xsi:type="dcterms:W3CDTF">2022-12-01T11:05:31Z</dcterms:modified>
</cp:coreProperties>
</file>