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480" r:id="rId3"/>
    <p:sldId id="505" r:id="rId4"/>
    <p:sldId id="506" r:id="rId5"/>
    <p:sldId id="508" r:id="rId6"/>
    <p:sldId id="507" r:id="rId7"/>
    <p:sldId id="491" r:id="rId8"/>
    <p:sldId id="494" r:id="rId9"/>
    <p:sldId id="512" r:id="rId10"/>
    <p:sldId id="262" r:id="rId11"/>
    <p:sldId id="483" r:id="rId12"/>
    <p:sldId id="283" r:id="rId13"/>
    <p:sldId id="270" r:id="rId14"/>
    <p:sldId id="265" r:id="rId15"/>
    <p:sldId id="272" r:id="rId16"/>
    <p:sldId id="269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Play" panose="020B0604020202020204" charset="0"/>
      <p:regular r:id="rId27"/>
      <p:bold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Roboto Light" panose="02000000000000000000" pitchFamily="2" charset="0"/>
      <p:regular r:id="rId33"/>
      <p:bold r:id="rId34"/>
      <p:italic r:id="rId35"/>
      <p:boldItalic r:id="rId36"/>
    </p:embeddedFont>
    <p:embeddedFont>
      <p:font typeface="Roboto Medium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938B"/>
    <a:srgbClr val="2D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007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07b07762_1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07b07762_1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5080" lvl="0" indent="-29210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spcBef>
                <a:spcPts val="5"/>
              </a:spcBef>
              <a:spcAft>
                <a:spcPts val="0"/>
              </a:spcAft>
              <a:buClr>
                <a:srgbClr val="5A5550"/>
              </a:buClr>
              <a:buSzPts val="2000"/>
              <a:buFont typeface="Roboto"/>
              <a:buNone/>
            </a:pPr>
            <a:endParaRPr dirty="0"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547673fcd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40625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547673fcd_0_148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3700" marR="12700" lvl="0" indent="0" algn="l" rtl="0">
              <a:lnSpc>
                <a:spcPct val="102099"/>
              </a:lnSpc>
              <a:spcBef>
                <a:spcPts val="23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6f413172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6f4131721_0_10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3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Распространенность заболеваемости сахарным диабетом (СД) прогрессивно увеличивается во всех странах мира.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данным Международной Федерации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изучению диабета в 2015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 в мире насчитывалось 415 млн </a:t>
            </a:r>
            <a:r>
              <a:rPr lang="ru-RU" sz="1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человек, страдающих диабетом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(8.8% </a:t>
            </a:r>
            <a:r>
              <a:rPr lang="ru-RU" sz="1000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всего населения)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прогнозам ученых, к 2040 г. это число достигнет 642 млн , при этом более 90% составят лица с СД 2 типа . 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b="1" i="0" u="none" strike="noStrike" cap="none" baseline="0" dirty="0">
                <a:solidFill>
                  <a:srgbClr val="000000"/>
                </a:solidFill>
                <a:effectLst/>
                <a:uFillTx/>
                <a:latin typeface="+mn-lt"/>
              </a:rPr>
              <a:t>Список литературы 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ea typeface="MS PGothic" panose="020B0600070205080204" pitchFamily="34" charset="-128"/>
              </a:rPr>
              <a:t>1. International Diabetes Federation. IDF Diabetes Atlas. 7th </a:t>
            </a:r>
            <a:r>
              <a:rPr lang="en-GB" sz="1200" dirty="0" err="1">
                <a:solidFill>
                  <a:srgbClr val="002060"/>
                </a:solidFill>
                <a:ea typeface="MS PGothic" panose="020B0600070205080204" pitchFamily="34" charset="-128"/>
              </a:rPr>
              <a:t>edn</a:t>
            </a:r>
            <a:r>
              <a:rPr lang="en-GB" sz="1200" dirty="0">
                <a:solidFill>
                  <a:srgbClr val="002060"/>
                </a:solidFill>
                <a:ea typeface="MS PGothic" panose="020B0600070205080204" pitchFamily="34" charset="-128"/>
              </a:rPr>
              <a:t>. 2015. www.idf.org/diabetesatlas (accessed 14 Dec 2015); </a:t>
            </a:r>
            <a:br>
              <a:rPr lang="en-GB" sz="1200" dirty="0">
                <a:solidFill>
                  <a:srgbClr val="002060"/>
                </a:solidFill>
                <a:ea typeface="MS PGothic" panose="020B0600070205080204" pitchFamily="34" charset="-128"/>
              </a:rPr>
            </a:br>
            <a:r>
              <a:rPr lang="en-GB" sz="1200" dirty="0">
                <a:solidFill>
                  <a:srgbClr val="002060"/>
                </a:solidFill>
                <a:ea typeface="MS PGothic" panose="020B0600070205080204" pitchFamily="34" charset="-128"/>
              </a:rPr>
              <a:t>2. WHO. Diabetes. Fact sheet no. 312. 2015. www.who.int/mediacentre/factsheets/fs312/en/ (accessed 14 Dec 2015)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61D32-8C67-4913-A7E3-71BAF33285C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3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5243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7687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26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016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2454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6650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ef0a94c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ef0a94c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75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878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607009" y="803342"/>
            <a:ext cx="4472646" cy="34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60" b="0" i="0" u="none" strike="noStrike" cap="none">
                <a:solidFill>
                  <a:srgbClr val="6C6966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819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697955" y="1368708"/>
            <a:ext cx="7748089" cy="348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207935" marR="0" lvl="0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5869" marR="0" lvl="1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623804" marR="0" lvl="2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831738" marR="0" lvl="3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039673" marR="0" lvl="4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1247607" marR="0" lvl="5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1455542" marR="0" lvl="6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1663476" marR="0" lvl="7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1871411" marR="0" lvl="8" indent="-10396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1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19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-medkarta.r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8A7AE8-5318-D2E3-CEEF-1599CBDC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944" y="0"/>
            <a:ext cx="1621056" cy="51435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9BB065-DAE7-4411-980C-00E3C16FA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021" y="173240"/>
            <a:ext cx="2695846" cy="479702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D920DA-C1E1-BBC2-E678-A3FA50D4C8DB}"/>
              </a:ext>
            </a:extLst>
          </p:cNvPr>
          <p:cNvSpPr/>
          <p:nvPr/>
        </p:nvSpPr>
        <p:spPr>
          <a:xfrm>
            <a:off x="1676040" y="286964"/>
            <a:ext cx="579192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800" b="1" cap="none" spc="0" dirty="0">
                <a:ln/>
                <a:solidFill>
                  <a:srgbClr val="002060"/>
                </a:solidFill>
                <a:effectLst/>
              </a:rPr>
              <a:t>АТТЕСТАЦИОННАЯ РАБОТА</a:t>
            </a:r>
          </a:p>
          <a:p>
            <a:pPr algn="ctr"/>
            <a:r>
              <a:rPr lang="ru-RU" sz="1600" b="1" cap="none" spc="0" dirty="0">
                <a:ln/>
                <a:solidFill>
                  <a:srgbClr val="002060"/>
                </a:solidFill>
                <a:effectLst/>
              </a:rPr>
              <a:t>на тему</a:t>
            </a:r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:</a:t>
            </a:r>
          </a:p>
          <a:p>
            <a:pPr algn="ctr"/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«Разработка стратегии вывода на рынок </a:t>
            </a:r>
          </a:p>
          <a:p>
            <a:pPr algn="ctr"/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социально-значимого Проекта «</a:t>
            </a:r>
            <a:r>
              <a:rPr lang="ru-RU" sz="2400" b="1" cap="none" spc="0" dirty="0" err="1">
                <a:ln/>
                <a:solidFill>
                  <a:srgbClr val="002060"/>
                </a:solidFill>
                <a:effectLst/>
              </a:rPr>
              <a:t>ДиаКлуб</a:t>
            </a:r>
            <a:r>
              <a:rPr lang="ru-RU" sz="2400" b="1" cap="none" spc="0" dirty="0">
                <a:ln/>
                <a:solidFill>
                  <a:srgbClr val="002060"/>
                </a:solidFill>
                <a:effectLst/>
              </a:rPr>
              <a:t>»</a:t>
            </a:r>
          </a:p>
        </p:txBody>
      </p:sp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617FF934-A51E-3F45-1A44-37CE4E128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1216" y="2645114"/>
            <a:ext cx="5700032" cy="1929991"/>
          </a:xfrm>
        </p:spPr>
        <p:txBody>
          <a:bodyPr/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Работа выполнена слушателем программы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Григорян Л.Т.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Bef>
                <a:spcPts val="200"/>
              </a:spcBef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  <a:endParaRPr lang="ru-RU" sz="1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" algn="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квалифицированный практик</a:t>
            </a:r>
            <a:r>
              <a:rPr lang="ru-RU" sz="1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по маркетингу 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 algn="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«РДЭ Инжиниринг»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 algn="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Кирсанова Ирина Анатольевна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BEED1-0CDA-42FE-B912-AB30B11DD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203" y="3610109"/>
            <a:ext cx="671162" cy="5353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D8D205-4D1F-D936-A147-F4ADFF639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562" y="173240"/>
            <a:ext cx="1255307" cy="12477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1C8070-80DE-4CD5-81E7-5ABE44C3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995" y="1465052"/>
            <a:ext cx="1244010" cy="2213396"/>
          </a:xfrm>
          <a:prstGeom prst="rect">
            <a:avLst/>
          </a:prstGeom>
        </p:spPr>
      </p:pic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903766" y="49257"/>
            <a:ext cx="6953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002060"/>
                </a:solidFill>
              </a:rPr>
              <a:t>Экосистема – социальная сеть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288700" y="2328300"/>
            <a:ext cx="2814300" cy="385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</a:rPr>
              <a:t>Школа Диабета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6041013" y="2361420"/>
            <a:ext cx="2814300" cy="385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</a:rPr>
              <a:t>Дневник Диабета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3164850" y="3527371"/>
            <a:ext cx="2814300" cy="385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</a:rPr>
              <a:t>Новости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8" name="Google Shape;128;p19"/>
          <p:cNvSpPr txBox="1"/>
          <p:nvPr/>
        </p:nvSpPr>
        <p:spPr>
          <a:xfrm>
            <a:off x="6041013" y="2713500"/>
            <a:ext cx="28143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" sz="1000" b="1" dirty="0">
                <a:solidFill>
                  <a:srgbClr val="002060"/>
                </a:solidFill>
              </a:rPr>
              <a:t>Динамическое наблюдение за показателями самоконтроля. </a:t>
            </a:r>
          </a:p>
          <a:p>
            <a:pPr marL="1651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" sz="1000" b="1" dirty="0">
                <a:solidFill>
                  <a:srgbClr val="002060"/>
                </a:solidFill>
              </a:rPr>
              <a:t>Вес, рост, АД, уровень глюкозы, холестерина.</a:t>
            </a:r>
          </a:p>
          <a:p>
            <a:pPr marL="1651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" sz="1000" b="1" dirty="0">
                <a:solidFill>
                  <a:srgbClr val="002060"/>
                </a:solidFill>
              </a:rPr>
              <a:t>Соответствие индивидуальным целевым параметрам. </a:t>
            </a:r>
          </a:p>
          <a:p>
            <a:pPr marL="1651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" sz="1000" b="1" dirty="0">
                <a:solidFill>
                  <a:srgbClr val="002060"/>
                </a:solidFill>
              </a:rPr>
              <a:t>Уведомления и напоминания </a:t>
            </a:r>
          </a:p>
          <a:p>
            <a:pPr marL="1651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" sz="1000" b="1" dirty="0">
                <a:solidFill>
                  <a:srgbClr val="002060"/>
                </a:solidFill>
              </a:rPr>
              <a:t>Возможность предоставления доступа пользователям сети. </a:t>
            </a:r>
            <a:endParaRPr sz="1000" b="1" dirty="0">
              <a:solidFill>
                <a:srgbClr val="002060"/>
              </a:solidFill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288700" y="2571750"/>
            <a:ext cx="2814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5080" lvl="0" indent="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" sz="1000" b="1" dirty="0">
                <a:solidFill>
                  <a:srgbClr val="002060"/>
                </a:solidFill>
              </a:rPr>
              <a:t>Образовательный блок с элементами тестировани, анализа результатов  и обратной связи.</a:t>
            </a:r>
          </a:p>
          <a:p>
            <a:pPr marL="0" marR="5080" lvl="0" indent="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" sz="1000" b="1" dirty="0">
                <a:solidFill>
                  <a:srgbClr val="002060"/>
                </a:solidFill>
              </a:rPr>
              <a:t>Уроки. Книги. Публикации. Статьи. Обучающие ролики. </a:t>
            </a:r>
          </a:p>
          <a:p>
            <a:pPr marL="0" marR="5080" lvl="0" indent="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" sz="1000" b="1" dirty="0">
                <a:solidFill>
                  <a:srgbClr val="002060"/>
                </a:solidFill>
              </a:rPr>
              <a:t>Правовые аспекты</a:t>
            </a:r>
          </a:p>
          <a:p>
            <a:pPr marL="0" marR="5080" lvl="0" indent="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" sz="1000" b="1" dirty="0">
                <a:solidFill>
                  <a:srgbClr val="002060"/>
                </a:solidFill>
              </a:rPr>
              <a:t>Бонусная программа мотивации. ДиаМонеты, Диакоины</a:t>
            </a:r>
          </a:p>
          <a:p>
            <a:pPr marL="0" marR="5080" lvl="0" indent="0" algn="l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2973462" y="3861227"/>
            <a:ext cx="2814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-RU" sz="1000" b="1" dirty="0">
                <a:solidFill>
                  <a:srgbClr val="002060"/>
                </a:solidFill>
              </a:rPr>
              <a:t>Новые статьи</a:t>
            </a:r>
          </a:p>
          <a:p>
            <a:pPr marL="1651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-RU" sz="1000" b="1" dirty="0">
                <a:solidFill>
                  <a:srgbClr val="002060"/>
                </a:solidFill>
              </a:rPr>
              <a:t>Публикации</a:t>
            </a:r>
          </a:p>
          <a:p>
            <a:pPr marL="1651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-RU" sz="1000" b="1" dirty="0">
                <a:solidFill>
                  <a:srgbClr val="002060"/>
                </a:solidFill>
              </a:rPr>
              <a:t>Новости в мире диабета</a:t>
            </a:r>
          </a:p>
          <a:p>
            <a:pPr marL="1651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r>
              <a:rPr lang="ru-RU" sz="1000" b="1" dirty="0">
                <a:solidFill>
                  <a:srgbClr val="002060"/>
                </a:solidFill>
              </a:rPr>
              <a:t>Новости в научном сегменте</a:t>
            </a:r>
          </a:p>
          <a:p>
            <a:pPr marL="1651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</a:pPr>
            <a:endParaRPr sz="1000" dirty="0">
              <a:solidFill>
                <a:schemeClr val="dk2"/>
              </a:solidFill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418088" y="417562"/>
            <a:ext cx="307849" cy="914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/>
          <p:nvPr/>
        </p:nvSpPr>
        <p:spPr>
          <a:xfrm>
            <a:off x="3103000" y="595606"/>
            <a:ext cx="2814300" cy="3852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FFFFFF"/>
                </a:solidFill>
              </a:rPr>
              <a:t>Диа Клуб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3102975" y="1140266"/>
            <a:ext cx="2814325" cy="63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5080" lvl="0" indent="0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</a:rPr>
              <a:t>Социальная сеть, с возможностью само поддержки и обмена опытом. </a:t>
            </a:r>
          </a:p>
          <a:p>
            <a:pPr marL="0" marR="5080" lvl="0" indent="0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</a:rPr>
              <a:t>Горячая линия партнеров</a:t>
            </a:r>
          </a:p>
          <a:p>
            <a:pPr marL="0" marR="5080" lvl="0" indent="0" rtl="0">
              <a:lnSpc>
                <a:spcPct val="102099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</a:rPr>
              <a:t>Геолокация</a:t>
            </a:r>
            <a:endParaRPr sz="1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/>
          <p:nvPr/>
        </p:nvSpPr>
        <p:spPr>
          <a:xfrm>
            <a:off x="4342982" y="4194"/>
            <a:ext cx="4800697" cy="51348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2"/>
          <p:cNvSpPr/>
          <p:nvPr/>
        </p:nvSpPr>
        <p:spPr>
          <a:xfrm>
            <a:off x="4469130" y="2527"/>
            <a:ext cx="4674500" cy="514065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350576" y="289897"/>
            <a:ext cx="4442493" cy="34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6" rIns="0" bIns="0" anchor="t" anchorCtr="0">
            <a:noAutofit/>
          </a:bodyPr>
          <a:lstStyle/>
          <a:p>
            <a:pPr marL="5776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Профиль Пользовател</a:t>
            </a:r>
            <a:r>
              <a:rPr lang="ru-RU" sz="2800" dirty="0">
                <a:latin typeface="Arial"/>
                <a:ea typeface="Arial"/>
                <a:cs typeface="Arial"/>
                <a:sym typeface="Arial"/>
              </a:rPr>
              <a:t>я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133188" y="630725"/>
            <a:ext cx="4152399" cy="333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196" rIns="0" bIns="0" anchor="t" anchorCtr="0">
            <a:noAutofit/>
          </a:bodyPr>
          <a:lstStyle/>
          <a:p>
            <a:pPr marL="5776" marR="2310">
              <a:lnSpc>
                <a:spcPct val="101400"/>
              </a:lnSpc>
            </a:pPr>
            <a:endParaRPr sz="1800" b="1" dirty="0">
              <a:solidFill>
                <a:srgbClr val="5A555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5776" marR="2310">
              <a:lnSpc>
                <a:spcPct val="101400"/>
              </a:lnSpc>
            </a:pPr>
            <a:r>
              <a:rPr lang="ru-RU" sz="1800" b="1" dirty="0">
                <a:solidFill>
                  <a:srgbClr val="5A5550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Фотография профиля</a:t>
            </a:r>
            <a:endParaRPr sz="2000" b="1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Ник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(придумывается пользователем)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Сторис (история) размещается пользователем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С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татус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(выбирается из списка) – предоставится заказчиком ( врач, пациент)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Пол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(выставляется из списка)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Возраст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(выставляется из списка)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Геолокация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(Страна, город) определяется автоматически или выставляется вручную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Основной язык (языки)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выбирается из списка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Тип диабета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(выбирается из списка)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Стаж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(выставляется год заболевания, стаж высчитывается автоматически)</a:t>
            </a: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marL="207935" indent="-161727">
              <a:spcBef>
                <a:spcPts val="2"/>
              </a:spcBef>
              <a:buClr>
                <a:srgbClr val="5A5550"/>
              </a:buClr>
              <a:buSzPts val="2000"/>
              <a:buFont typeface="Roboto"/>
              <a:buChar char="●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Анимация Доктор Ли с приветствием и предложением выполнить задание и заработать Диа Деньги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>
              <a:spcBef>
                <a:spcPts val="2"/>
              </a:spcBef>
            </a:pPr>
            <a:endParaRPr sz="910" dirty="0">
              <a:solidFill>
                <a:schemeClr val="dk1"/>
              </a:solidFill>
              <a:highlight>
                <a:srgbClr val="FF0000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5879389" y="279499"/>
            <a:ext cx="2139519" cy="4458593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4177" y="727693"/>
            <a:ext cx="1909942" cy="339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2EC225-3E31-46AD-8D29-2CCBD7491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001" y="905656"/>
            <a:ext cx="1551106" cy="3206277"/>
          </a:xfrm>
          <a:prstGeom prst="rect">
            <a:avLst/>
          </a:prstGeom>
        </p:spPr>
      </p:pic>
      <p:sp>
        <p:nvSpPr>
          <p:cNvPr id="9" name="Куб 8">
            <a:extLst>
              <a:ext uri="{FF2B5EF4-FFF2-40B4-BE49-F238E27FC236}">
                <a16:creationId xmlns:a16="http://schemas.microsoft.com/office/drawing/2014/main" id="{24D7C861-1A1A-4EF7-9FF6-A2E1C7770544}"/>
              </a:ext>
            </a:extLst>
          </p:cNvPr>
          <p:cNvSpPr/>
          <p:nvPr/>
        </p:nvSpPr>
        <p:spPr>
          <a:xfrm>
            <a:off x="7587779" y="850239"/>
            <a:ext cx="233716" cy="231902"/>
          </a:xfrm>
          <a:prstGeom prst="cub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277FAFA-A0D8-4FA0-97BA-31E53DE72120}"/>
              </a:ext>
            </a:extLst>
          </p:cNvPr>
          <p:cNvSpPr/>
          <p:nvPr/>
        </p:nvSpPr>
        <p:spPr>
          <a:xfrm>
            <a:off x="6403091" y="954917"/>
            <a:ext cx="1045607" cy="254448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err="1">
                <a:solidFill>
                  <a:srgbClr val="002060"/>
                </a:solidFill>
              </a:rPr>
              <a:t>Диа</a:t>
            </a:r>
            <a:r>
              <a:rPr lang="ru-RU" sz="1000" dirty="0">
                <a:solidFill>
                  <a:srgbClr val="002060"/>
                </a:solidFill>
              </a:rPr>
              <a:t> </a:t>
            </a:r>
            <a:r>
              <a:rPr lang="ru-RU" sz="1000" dirty="0" err="1">
                <a:solidFill>
                  <a:srgbClr val="002060"/>
                </a:solidFill>
              </a:rPr>
              <a:t>Лайф</a:t>
            </a:r>
            <a:endParaRPr lang="ru-RU" sz="1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6"/>
          <p:cNvSpPr/>
          <p:nvPr/>
        </p:nvSpPr>
        <p:spPr>
          <a:xfrm>
            <a:off x="3712622" y="0"/>
            <a:ext cx="5431057" cy="514313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46"/>
          <p:cNvSpPr/>
          <p:nvPr/>
        </p:nvSpPr>
        <p:spPr>
          <a:xfrm>
            <a:off x="3712622" y="0"/>
            <a:ext cx="5431057" cy="5143139"/>
          </a:xfrm>
          <a:prstGeom prst="rect">
            <a:avLst/>
          </a:prstGeom>
          <a:blipFill rotWithShape="1">
            <a:blip r:embed="rId4">
              <a:alphaModFix amt="48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46"/>
          <p:cNvSpPr txBox="1">
            <a:spLocks noGrp="1"/>
          </p:cNvSpPr>
          <p:nvPr>
            <p:ph type="title"/>
          </p:nvPr>
        </p:nvSpPr>
        <p:spPr>
          <a:xfrm>
            <a:off x="240030" y="356448"/>
            <a:ext cx="3370461" cy="34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6" rIns="0" bIns="0" anchor="t" anchorCtr="0">
            <a:noAutofit/>
          </a:bodyPr>
          <a:lstStyle/>
          <a:p>
            <a:pPr marL="5776"/>
            <a:r>
              <a:rPr lang="ru-RU" sz="2183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СОЦИАЛЬНАЯ СЕТЬ ДЛЯ ДИАБЕТОЛОГОВ</a:t>
            </a:r>
            <a:br>
              <a:rPr lang="ru-RU" sz="2183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</a:br>
            <a:r>
              <a:rPr lang="ru-RU" sz="2183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ЭНДОКРИНОЛОГОВ</a:t>
            </a:r>
            <a:r>
              <a:rPr lang="en-US" sz="2183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sz="2183" b="1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50" name="Google Shape;750;p46"/>
          <p:cNvSpPr txBox="1"/>
          <p:nvPr/>
        </p:nvSpPr>
        <p:spPr>
          <a:xfrm>
            <a:off x="240030" y="1660744"/>
            <a:ext cx="3745793" cy="237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79" rIns="0" bIns="0" anchor="t" anchorCtr="0">
            <a:noAutofit/>
          </a:bodyPr>
          <a:lstStyle/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ФУНКЦИОНАЛ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: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Roboto Medium"/>
              <a:cs typeface="Times New Roman" panose="02020603050405020304" pitchFamily="18" charset="0"/>
              <a:sym typeface="Roboto Medium"/>
            </a:endParaRPr>
          </a:p>
          <a:p>
            <a:pPr marL="5776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Roboto Medium"/>
              <a:cs typeface="Times New Roman" panose="02020603050405020304" pitchFamily="18" charset="0"/>
              <a:sym typeface="Roboto Medium"/>
            </a:endParaRP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-возможность обмена опытом 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-возможность общения с зарубежными коллегами на понятном языке (автоперевод)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-возможность коммуникации с пациентами (доступ к дневникам пациентов)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-доступ к справочникам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-доступ к публикациям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-возможность читать информацию на понятном языке (автоперевод)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-доступ к новостям</a:t>
            </a:r>
          </a:p>
          <a:p>
            <a:pPr marL="5776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  <a:sym typeface="Roboto Medium"/>
              </a:rPr>
              <a:t>-проведение онлайн конференций, вебинаров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ea typeface="Roboto Medium"/>
              <a:cs typeface="Times New Roman" panose="02020603050405020304" pitchFamily="18" charset="0"/>
              <a:sym typeface="Roboto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 txBox="1">
            <a:spLocks noGrp="1"/>
          </p:cNvSpPr>
          <p:nvPr>
            <p:ph type="title"/>
          </p:nvPr>
        </p:nvSpPr>
        <p:spPr>
          <a:xfrm>
            <a:off x="200524" y="97512"/>
            <a:ext cx="5528873" cy="57264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Целевая аудитория</a:t>
            </a:r>
            <a:endParaRPr b="1" dirty="0">
              <a:solidFill>
                <a:srgbClr val="002060"/>
              </a:solidFill>
            </a:endParaRPr>
          </a:p>
        </p:txBody>
      </p:sp>
      <p:sp>
        <p:nvSpPr>
          <p:cNvPr id="345" name="Google Shape;345;p33"/>
          <p:cNvSpPr/>
          <p:nvPr/>
        </p:nvSpPr>
        <p:spPr>
          <a:xfrm>
            <a:off x="214235" y="2885960"/>
            <a:ext cx="2056290" cy="385171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algn="ctr"/>
            <a:r>
              <a:rPr lang="ru-RU" sz="1410" b="1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Фарм</a:t>
            </a:r>
            <a:r>
              <a:rPr lang="en-US" sz="1410" b="1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компании</a:t>
            </a:r>
            <a:endParaRPr sz="1410" b="1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6" name="Google Shape;346;p33"/>
          <p:cNvSpPr/>
          <p:nvPr/>
        </p:nvSpPr>
        <p:spPr>
          <a:xfrm>
            <a:off x="4653726" y="2881230"/>
            <a:ext cx="2056290" cy="385171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algn="ctr"/>
            <a:r>
              <a:rPr lang="ru-RU" sz="1410" b="1" dirty="0">
                <a:solidFill>
                  <a:srgbClr val="FFFFFF"/>
                </a:solidFill>
                <a:latin typeface="Roboto Medium"/>
                <a:cs typeface="Roboto Medium"/>
                <a:sym typeface="Roboto Medium"/>
              </a:rPr>
              <a:t>АССОЦИАЦИИ</a:t>
            </a:r>
            <a:endParaRPr sz="1410" b="1" dirty="0">
              <a:solidFill>
                <a:srgbClr val="FFFFFF"/>
              </a:solidFill>
            </a:endParaRPr>
          </a:p>
        </p:txBody>
      </p:sp>
      <p:sp>
        <p:nvSpPr>
          <p:cNvPr id="347" name="Google Shape;347;p33"/>
          <p:cNvSpPr/>
          <p:nvPr/>
        </p:nvSpPr>
        <p:spPr>
          <a:xfrm>
            <a:off x="6873473" y="2885960"/>
            <a:ext cx="2056290" cy="385171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algn="ctr"/>
            <a:r>
              <a:rPr lang="en-US" sz="1410" b="1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Ф</a:t>
            </a:r>
            <a:r>
              <a:rPr lang="ru-RU" sz="1410" b="1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ОНД</a:t>
            </a:r>
            <a:endParaRPr sz="1410" b="1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8" name="Google Shape;348;p33"/>
          <p:cNvSpPr txBox="1"/>
          <p:nvPr/>
        </p:nvSpPr>
        <p:spPr>
          <a:xfrm>
            <a:off x="4653726" y="3266401"/>
            <a:ext cx="2056290" cy="147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Пациентские ассоциации</a:t>
            </a:r>
          </a:p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Врачебные ассоциации</a:t>
            </a:r>
          </a:p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Некоммерческие организации</a:t>
            </a:r>
            <a:endParaRPr sz="1000" b="1" dirty="0">
              <a:solidFill>
                <a:schemeClr val="dk2"/>
              </a:solidFill>
            </a:endParaRPr>
          </a:p>
        </p:txBody>
      </p:sp>
      <p:sp>
        <p:nvSpPr>
          <p:cNvPr id="349" name="Google Shape;349;p33"/>
          <p:cNvSpPr txBox="1"/>
          <p:nvPr/>
        </p:nvSpPr>
        <p:spPr>
          <a:xfrm>
            <a:off x="295964" y="3635725"/>
            <a:ext cx="2056290" cy="7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Статьи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Новости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Изобретения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Публикации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Исследования </a:t>
            </a:r>
            <a:endParaRPr sz="1000" b="1" dirty="0">
              <a:solidFill>
                <a:schemeClr val="dk2"/>
              </a:solidFill>
            </a:endParaRPr>
          </a:p>
        </p:txBody>
      </p:sp>
      <p:sp>
        <p:nvSpPr>
          <p:cNvPr id="351" name="Google Shape;351;p33"/>
          <p:cNvSpPr/>
          <p:nvPr/>
        </p:nvSpPr>
        <p:spPr>
          <a:xfrm>
            <a:off x="2433982" y="2882100"/>
            <a:ext cx="2056290" cy="385171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algn="ctr"/>
            <a:r>
              <a:rPr lang="ru-RU" sz="1410" b="1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СМИ</a:t>
            </a:r>
            <a:endParaRPr sz="1410" b="1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52" name="Google Shape;352;p33"/>
          <p:cNvSpPr txBox="1"/>
          <p:nvPr/>
        </p:nvSpPr>
        <p:spPr>
          <a:xfrm>
            <a:off x="2453096" y="3631682"/>
            <a:ext cx="2056290" cy="73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Новости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Публикации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Формирование рейтингов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r>
              <a:rPr lang="ru-RU" sz="1000" b="1" dirty="0">
                <a:solidFill>
                  <a:schemeClr val="dk2"/>
                </a:solidFill>
              </a:rPr>
              <a:t>Освещение мероприятий</a:t>
            </a:r>
          </a:p>
          <a:p>
            <a:pPr marR="5776">
              <a:lnSpc>
                <a:spcPct val="102099"/>
              </a:lnSpc>
              <a:spcBef>
                <a:spcPts val="1001"/>
              </a:spcBef>
            </a:pPr>
            <a:endParaRPr sz="1000" b="1" dirty="0">
              <a:solidFill>
                <a:schemeClr val="dk2"/>
              </a:solidFill>
            </a:endParaRPr>
          </a:p>
        </p:txBody>
      </p:sp>
      <p:pic>
        <p:nvPicPr>
          <p:cNvPr id="353" name="Google Shape;35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705" y="1414272"/>
            <a:ext cx="1342590" cy="10693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4" name="Google Shape;354;p33"/>
          <p:cNvCxnSpPr/>
          <p:nvPr/>
        </p:nvCxnSpPr>
        <p:spPr>
          <a:xfrm>
            <a:off x="200524" y="2677600"/>
            <a:ext cx="8742952" cy="9687"/>
          </a:xfrm>
          <a:prstGeom prst="straightConnector1">
            <a:avLst/>
          </a:prstGeom>
          <a:noFill/>
          <a:ln w="38100" cap="flat" cmpd="sng">
            <a:solidFill>
              <a:srgbClr val="32B8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55" name="Google Shape;355;p33"/>
          <p:cNvSpPr txBox="1"/>
          <p:nvPr/>
        </p:nvSpPr>
        <p:spPr>
          <a:xfrm>
            <a:off x="6873475" y="3266401"/>
            <a:ext cx="2056290" cy="1477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Поддержка членов клуба</a:t>
            </a:r>
          </a:p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Благотворительная деятельность</a:t>
            </a:r>
          </a:p>
          <a:p>
            <a:pPr marL="51984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1000" b="1" dirty="0">
                <a:solidFill>
                  <a:schemeClr val="dk2"/>
                </a:solidFill>
              </a:rPr>
              <a:t>Организация мероприятий</a:t>
            </a:r>
            <a:endParaRPr sz="1000" b="1" dirty="0">
              <a:solidFill>
                <a:schemeClr val="dk2"/>
              </a:solidFill>
            </a:endParaRPr>
          </a:p>
          <a:p>
            <a:pPr>
              <a:lnSpc>
                <a:spcPct val="115000"/>
              </a:lnSpc>
              <a:spcBef>
                <a:spcPts val="1592"/>
              </a:spcBef>
              <a:spcAft>
                <a:spcPts val="1592"/>
              </a:spcAft>
            </a:pPr>
            <a:endParaRPr sz="819" dirty="0">
              <a:solidFill>
                <a:schemeClr val="dk2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2492F2-231E-4C03-B633-71C4C6E43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705" y="180580"/>
            <a:ext cx="1517721" cy="270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25408-49A7-0E81-0575-9CCDAD3BBDC8}"/>
              </a:ext>
            </a:extLst>
          </p:cNvPr>
          <p:cNvSpPr txBox="1"/>
          <p:nvPr/>
        </p:nvSpPr>
        <p:spPr>
          <a:xfrm>
            <a:off x="200524" y="809158"/>
            <a:ext cx="42897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˗В2С Люди с сахарным диабетом</a:t>
            </a:r>
          </a:p>
          <a:p>
            <a:r>
              <a:rPr lang="ru-RU" b="1" dirty="0">
                <a:solidFill>
                  <a:srgbClr val="002060"/>
                </a:solidFill>
              </a:rPr>
              <a:t>˗В2С Люди в зоне риска по диабету и </a:t>
            </a:r>
          </a:p>
          <a:p>
            <a:r>
              <a:rPr lang="ru-RU" b="1" dirty="0">
                <a:solidFill>
                  <a:srgbClr val="002060"/>
                </a:solidFill>
              </a:rPr>
              <a:t> с избыточной массой тела;</a:t>
            </a:r>
          </a:p>
          <a:p>
            <a:r>
              <a:rPr lang="ru-RU" b="1" dirty="0">
                <a:solidFill>
                  <a:srgbClr val="002060"/>
                </a:solidFill>
              </a:rPr>
              <a:t>˗В2С Родственники и близкие людей с диабетом;</a:t>
            </a:r>
          </a:p>
          <a:p>
            <a:r>
              <a:rPr lang="ru-RU" b="1" dirty="0">
                <a:solidFill>
                  <a:srgbClr val="002060"/>
                </a:solidFill>
              </a:rPr>
              <a:t>˗В2В Компании - партнеры.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511964" y="456133"/>
            <a:ext cx="8520008" cy="572640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r>
              <a:rPr lang="en-US" sz="2183" dirty="0">
                <a:solidFill>
                  <a:srgbClr val="002060"/>
                </a:solidFill>
              </a:rPr>
              <a:t>ДОРОЖНАЯ КАРТА</a:t>
            </a:r>
            <a:r>
              <a:rPr lang="ru-RU" sz="2183" dirty="0">
                <a:solidFill>
                  <a:srgbClr val="002060"/>
                </a:solidFill>
              </a:rPr>
              <a:t> и стратегические цели компании</a:t>
            </a:r>
            <a:endParaRPr dirty="0">
              <a:solidFill>
                <a:srgbClr val="002060"/>
              </a:solidFill>
            </a:endParaRPr>
          </a:p>
        </p:txBody>
      </p:sp>
      <p:cxnSp>
        <p:nvCxnSpPr>
          <p:cNvPr id="274" name="Google Shape;274;p28"/>
          <p:cNvCxnSpPr/>
          <p:nvPr/>
        </p:nvCxnSpPr>
        <p:spPr>
          <a:xfrm>
            <a:off x="576440" y="1821886"/>
            <a:ext cx="7898523" cy="0"/>
          </a:xfrm>
          <a:prstGeom prst="straightConnector1">
            <a:avLst/>
          </a:prstGeom>
          <a:noFill/>
          <a:ln w="76200" cap="flat" cmpd="sng">
            <a:solidFill>
              <a:srgbClr val="32B8D9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75" name="Google Shape;275;p28"/>
          <p:cNvSpPr txBox="1">
            <a:spLocks noGrp="1"/>
          </p:cNvSpPr>
          <p:nvPr>
            <p:ph type="body" idx="1"/>
          </p:nvPr>
        </p:nvSpPr>
        <p:spPr>
          <a:xfrm>
            <a:off x="564302" y="1450757"/>
            <a:ext cx="796811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 algn="ctr">
              <a:spcAft>
                <a:spcPts val="1592"/>
              </a:spcAft>
              <a:buNone/>
            </a:pPr>
            <a:r>
              <a:rPr lang="ru-RU" sz="1092" b="1" dirty="0"/>
              <a:t>1</a:t>
            </a:r>
            <a:r>
              <a:rPr lang="en-US" sz="1092" b="1" dirty="0" err="1"/>
              <a:t>кв</a:t>
            </a:r>
            <a:r>
              <a:rPr lang="en-US" sz="1092" b="1" dirty="0"/>
              <a:t> 20</a:t>
            </a:r>
            <a:r>
              <a:rPr lang="ru-RU" sz="1092" b="1" dirty="0"/>
              <a:t>23</a:t>
            </a:r>
            <a:endParaRPr sz="1092" b="1" dirty="0"/>
          </a:p>
        </p:txBody>
      </p: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1763748" y="1919333"/>
            <a:ext cx="1602081" cy="859437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Beta приложение для 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Школа Диабета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Диа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Клуб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ru-RU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Диа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Дневник, Новости, Благотворительный Фонд. </a:t>
            </a:r>
            <a:endParaRPr sz="819" dirty="0">
              <a:solidFill>
                <a:srgbClr val="002060"/>
              </a:solidFill>
            </a:endParaRPr>
          </a:p>
        </p:txBody>
      </p:sp>
      <p:sp>
        <p:nvSpPr>
          <p:cNvPr id="277" name="Google Shape;277;p28"/>
          <p:cNvSpPr/>
          <p:nvPr/>
        </p:nvSpPr>
        <p:spPr>
          <a:xfrm>
            <a:off x="869724" y="1723501"/>
            <a:ext cx="185968" cy="173279"/>
          </a:xfrm>
          <a:prstGeom prst="ellipse">
            <a:avLst/>
          </a:prstGeom>
          <a:solidFill>
            <a:srgbClr val="32B8D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endParaRPr sz="637"/>
          </a:p>
        </p:txBody>
      </p:sp>
      <p:sp>
        <p:nvSpPr>
          <p:cNvPr id="278" name="Google Shape;278;p28"/>
          <p:cNvSpPr txBox="1">
            <a:spLocks noGrp="1"/>
          </p:cNvSpPr>
          <p:nvPr>
            <p:ph type="body" idx="1"/>
          </p:nvPr>
        </p:nvSpPr>
        <p:spPr>
          <a:xfrm>
            <a:off x="564302" y="1916848"/>
            <a:ext cx="1602081" cy="859437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Стадия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идеи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и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формирования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команды</a:t>
            </a:r>
            <a:endParaRPr lang="ru-RU"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Поиск инвестиций</a:t>
            </a:r>
            <a:endParaRPr sz="819" dirty="0">
              <a:solidFill>
                <a:srgbClr val="002060"/>
              </a:solidFill>
            </a:endParaRPr>
          </a:p>
        </p:txBody>
      </p:sp>
      <p:sp>
        <p:nvSpPr>
          <p:cNvPr id="279" name="Google Shape;279;p28"/>
          <p:cNvSpPr txBox="1">
            <a:spLocks noGrp="1"/>
          </p:cNvSpPr>
          <p:nvPr>
            <p:ph type="body" idx="1"/>
          </p:nvPr>
        </p:nvSpPr>
        <p:spPr>
          <a:xfrm>
            <a:off x="1962462" y="1450757"/>
            <a:ext cx="796811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 algn="ctr">
              <a:spcAft>
                <a:spcPts val="1592"/>
              </a:spcAft>
              <a:buNone/>
            </a:pPr>
            <a:r>
              <a:rPr lang="ru-RU" sz="1092" b="1" dirty="0"/>
              <a:t>2</a:t>
            </a:r>
            <a:r>
              <a:rPr lang="en-US" sz="1092" b="1" dirty="0" err="1"/>
              <a:t>кв</a:t>
            </a:r>
            <a:r>
              <a:rPr lang="en-US" sz="1092" b="1" dirty="0"/>
              <a:t> 20</a:t>
            </a:r>
            <a:r>
              <a:rPr lang="ru-RU" sz="1092" b="1" dirty="0"/>
              <a:t>23</a:t>
            </a:r>
            <a:endParaRPr sz="1092" b="1" dirty="0"/>
          </a:p>
        </p:txBody>
      </p:sp>
      <p:sp>
        <p:nvSpPr>
          <p:cNvPr id="280" name="Google Shape;280;p28"/>
          <p:cNvSpPr/>
          <p:nvPr/>
        </p:nvSpPr>
        <p:spPr>
          <a:xfrm>
            <a:off x="2267883" y="1723501"/>
            <a:ext cx="185968" cy="173279"/>
          </a:xfrm>
          <a:prstGeom prst="ellipse">
            <a:avLst/>
          </a:prstGeom>
          <a:solidFill>
            <a:srgbClr val="32B8D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endParaRPr sz="637"/>
          </a:p>
        </p:txBody>
      </p:sp>
      <p:sp>
        <p:nvSpPr>
          <p:cNvPr id="281" name="Google Shape;281;p28"/>
          <p:cNvSpPr txBox="1">
            <a:spLocks noGrp="1"/>
          </p:cNvSpPr>
          <p:nvPr>
            <p:ph type="body" idx="1"/>
          </p:nvPr>
        </p:nvSpPr>
        <p:spPr>
          <a:xfrm>
            <a:off x="3480746" y="1450757"/>
            <a:ext cx="796811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 algn="ctr">
              <a:spcAft>
                <a:spcPts val="1592"/>
              </a:spcAft>
              <a:buNone/>
            </a:pPr>
            <a:r>
              <a:rPr lang="ru-RU" sz="1092" b="1" dirty="0"/>
              <a:t>3</a:t>
            </a:r>
            <a:r>
              <a:rPr lang="en-US" sz="1092" b="1" dirty="0" err="1"/>
              <a:t>кв</a:t>
            </a:r>
            <a:r>
              <a:rPr lang="en-US" sz="1092" b="1" dirty="0"/>
              <a:t> 20</a:t>
            </a:r>
            <a:r>
              <a:rPr lang="ru-RU" sz="1092" b="1" dirty="0"/>
              <a:t>23</a:t>
            </a:r>
            <a:endParaRPr sz="1092" b="1" dirty="0"/>
          </a:p>
        </p:txBody>
      </p:sp>
      <p:sp>
        <p:nvSpPr>
          <p:cNvPr id="282" name="Google Shape;282;p28"/>
          <p:cNvSpPr/>
          <p:nvPr/>
        </p:nvSpPr>
        <p:spPr>
          <a:xfrm>
            <a:off x="3786167" y="1723513"/>
            <a:ext cx="185968" cy="173279"/>
          </a:xfrm>
          <a:prstGeom prst="ellipse">
            <a:avLst/>
          </a:prstGeom>
          <a:solidFill>
            <a:srgbClr val="32B8D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endParaRPr sz="637"/>
          </a:p>
        </p:txBody>
      </p:sp>
      <p:sp>
        <p:nvSpPr>
          <p:cNvPr id="283" name="Google Shape;283;p28"/>
          <p:cNvSpPr txBox="1">
            <a:spLocks noGrp="1"/>
          </p:cNvSpPr>
          <p:nvPr>
            <p:ph type="body" idx="1"/>
          </p:nvPr>
        </p:nvSpPr>
        <p:spPr>
          <a:xfrm>
            <a:off x="3433424" y="1916843"/>
            <a:ext cx="1602081" cy="112167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Релиз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приложения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для iOS и Android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Чат-бот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Геолокация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Переводчик</a:t>
            </a:r>
            <a:endParaRPr sz="819" dirty="0">
              <a:solidFill>
                <a:srgbClr val="002060"/>
              </a:solidFill>
            </a:endParaRPr>
          </a:p>
        </p:txBody>
      </p:sp>
      <p:sp>
        <p:nvSpPr>
          <p:cNvPr id="284" name="Google Shape;284;p28"/>
          <p:cNvSpPr txBox="1">
            <a:spLocks noGrp="1"/>
          </p:cNvSpPr>
          <p:nvPr>
            <p:ph type="body" idx="1"/>
          </p:nvPr>
        </p:nvSpPr>
        <p:spPr>
          <a:xfrm>
            <a:off x="4923647" y="1450769"/>
            <a:ext cx="947577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 algn="ctr">
              <a:spcAft>
                <a:spcPts val="1592"/>
              </a:spcAft>
              <a:buNone/>
            </a:pPr>
            <a:r>
              <a:rPr lang="ru-RU" sz="1092" b="1" dirty="0"/>
              <a:t>4</a:t>
            </a:r>
            <a:r>
              <a:rPr lang="en-US" sz="1092" b="1" dirty="0" err="1"/>
              <a:t>кв</a:t>
            </a:r>
            <a:r>
              <a:rPr lang="en-US" sz="1092" b="1" dirty="0"/>
              <a:t> 20</a:t>
            </a:r>
            <a:r>
              <a:rPr lang="ru-RU" sz="1092" b="1" dirty="0"/>
              <a:t>2</a:t>
            </a:r>
            <a:r>
              <a:rPr lang="en-US" sz="1092" b="1" dirty="0"/>
              <a:t>3</a:t>
            </a:r>
            <a:endParaRPr sz="1092" b="1" dirty="0"/>
          </a:p>
        </p:txBody>
      </p:sp>
      <p:sp>
        <p:nvSpPr>
          <p:cNvPr id="285" name="Google Shape;285;p28"/>
          <p:cNvSpPr/>
          <p:nvPr/>
        </p:nvSpPr>
        <p:spPr>
          <a:xfrm>
            <a:off x="6735527" y="1723501"/>
            <a:ext cx="185968" cy="173279"/>
          </a:xfrm>
          <a:prstGeom prst="ellipse">
            <a:avLst/>
          </a:prstGeom>
          <a:solidFill>
            <a:srgbClr val="32B8D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endParaRPr sz="637"/>
          </a:p>
        </p:txBody>
      </p:sp>
      <p:sp>
        <p:nvSpPr>
          <p:cNvPr id="286" name="Google Shape;286;p28"/>
          <p:cNvSpPr txBox="1">
            <a:spLocks noGrp="1"/>
          </p:cNvSpPr>
          <p:nvPr>
            <p:ph type="body" idx="1"/>
          </p:nvPr>
        </p:nvSpPr>
        <p:spPr>
          <a:xfrm>
            <a:off x="6458093" y="1931510"/>
            <a:ext cx="1787503" cy="112167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родвижение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в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соцсетях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ru-RU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родвижение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среди врачебного сообщества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Выстраивание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отношений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с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партнерами</a:t>
            </a:r>
            <a:endParaRPr lang="ru-RU"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Развитие приложения 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7" name="Google Shape;287;p28"/>
          <p:cNvCxnSpPr/>
          <p:nvPr/>
        </p:nvCxnSpPr>
        <p:spPr>
          <a:xfrm flipH="1">
            <a:off x="8500165" y="1906070"/>
            <a:ext cx="17328" cy="1455544"/>
          </a:xfrm>
          <a:prstGeom prst="straightConnector1">
            <a:avLst/>
          </a:prstGeom>
          <a:noFill/>
          <a:ln w="76200" cap="flat" cmpd="sng">
            <a:solidFill>
              <a:srgbClr val="32B8D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28"/>
          <p:cNvCxnSpPr/>
          <p:nvPr/>
        </p:nvCxnSpPr>
        <p:spPr>
          <a:xfrm rot="10800000">
            <a:off x="4638248" y="3462034"/>
            <a:ext cx="3874902" cy="3547"/>
          </a:xfrm>
          <a:prstGeom prst="straightConnector1">
            <a:avLst/>
          </a:prstGeom>
          <a:noFill/>
          <a:ln w="76200" cap="flat" cmpd="sng">
            <a:solidFill>
              <a:srgbClr val="32B8D9"/>
            </a:solidFill>
            <a:prstDash val="dot"/>
            <a:round/>
            <a:headEnd type="none" w="med" len="med"/>
            <a:tailEnd type="stealth" w="med" len="med"/>
          </a:ln>
        </p:spPr>
      </p:cxnSp>
      <p:sp>
        <p:nvSpPr>
          <p:cNvPr id="289" name="Google Shape;289;p28"/>
          <p:cNvSpPr txBox="1"/>
          <p:nvPr/>
        </p:nvSpPr>
        <p:spPr>
          <a:xfrm>
            <a:off x="4678883" y="3993313"/>
            <a:ext cx="3929887" cy="103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Аудио/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видео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онлайн</a:t>
            </a: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звонки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Развитие </a:t>
            </a:r>
            <a:r>
              <a:rPr lang="en-US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систем</a:t>
            </a: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ы на основе искусственного интеллекта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Реализация партнерских интерфейсов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Геолокация и поиск клиник, лабораторий, аптек , нормативно-правовых документов, помощи</a:t>
            </a: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Развитие благотворительного фонда</a:t>
            </a: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Расширение партнерских программ и программ лояльности для пользователей приложением</a:t>
            </a: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Привлечение лидеров мнения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SzPts val="1800"/>
              <a:buFont typeface="Roboto"/>
              <a:buChar char="●"/>
            </a:pPr>
            <a:endParaRPr sz="819" dirty="0"/>
          </a:p>
        </p:txBody>
      </p:sp>
      <p:sp>
        <p:nvSpPr>
          <p:cNvPr id="290" name="Google Shape;290;p28"/>
          <p:cNvSpPr txBox="1">
            <a:spLocks noGrp="1"/>
          </p:cNvSpPr>
          <p:nvPr>
            <p:ph type="body" idx="1"/>
          </p:nvPr>
        </p:nvSpPr>
        <p:spPr>
          <a:xfrm>
            <a:off x="4741063" y="3565262"/>
            <a:ext cx="1130134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>
              <a:spcAft>
                <a:spcPts val="1592"/>
              </a:spcAft>
              <a:buNone/>
            </a:pPr>
            <a:r>
              <a:rPr lang="en-US" sz="1092" b="1" dirty="0">
                <a:solidFill>
                  <a:srgbClr val="002060"/>
                </a:solidFill>
              </a:rPr>
              <a:t>20</a:t>
            </a:r>
            <a:r>
              <a:rPr lang="ru-RU" sz="1092" b="1" dirty="0">
                <a:solidFill>
                  <a:srgbClr val="002060"/>
                </a:solidFill>
              </a:rPr>
              <a:t>25</a:t>
            </a:r>
            <a:r>
              <a:rPr lang="en-US" sz="1092" b="1" dirty="0">
                <a:solidFill>
                  <a:srgbClr val="002060"/>
                </a:solidFill>
              </a:rPr>
              <a:t>-202</a:t>
            </a:r>
            <a:r>
              <a:rPr lang="ru-RU" sz="1092" b="1" dirty="0">
                <a:solidFill>
                  <a:srgbClr val="002060"/>
                </a:solidFill>
              </a:rPr>
              <a:t>6</a:t>
            </a:r>
          </a:p>
          <a:p>
            <a:pPr marL="0" indent="0">
              <a:spcAft>
                <a:spcPts val="1592"/>
              </a:spcAft>
              <a:buNone/>
            </a:pPr>
            <a:endParaRPr lang="ru-RU" sz="1092" b="1" dirty="0">
              <a:solidFill>
                <a:srgbClr val="002060"/>
              </a:solidFill>
            </a:endParaRPr>
          </a:p>
          <a:p>
            <a:pPr marL="0" indent="0">
              <a:spcAft>
                <a:spcPts val="1592"/>
              </a:spcAft>
              <a:buNone/>
            </a:pPr>
            <a:endParaRPr lang="ru-RU" sz="1092" b="1" dirty="0">
              <a:solidFill>
                <a:srgbClr val="002060"/>
              </a:solidFill>
            </a:endParaRPr>
          </a:p>
          <a:p>
            <a:pPr marL="0" indent="0">
              <a:spcAft>
                <a:spcPts val="1592"/>
              </a:spcAft>
              <a:buNone/>
            </a:pPr>
            <a:endParaRPr lang="ru-RU" sz="1092" b="1" dirty="0">
              <a:solidFill>
                <a:srgbClr val="002060"/>
              </a:solidFill>
            </a:endParaRPr>
          </a:p>
          <a:p>
            <a:pPr marL="0" indent="0">
              <a:spcAft>
                <a:spcPts val="1592"/>
              </a:spcAft>
              <a:buNone/>
            </a:pPr>
            <a:endParaRPr lang="en-US" sz="1092" b="1" dirty="0">
              <a:solidFill>
                <a:srgbClr val="002060"/>
              </a:solidFill>
            </a:endParaRPr>
          </a:p>
          <a:p>
            <a:pPr marL="0" indent="0">
              <a:spcAft>
                <a:spcPts val="1592"/>
              </a:spcAft>
              <a:buNone/>
            </a:pPr>
            <a:endParaRPr sz="1092" b="1" dirty="0"/>
          </a:p>
        </p:txBody>
      </p:sp>
      <p:sp>
        <p:nvSpPr>
          <p:cNvPr id="291" name="Google Shape;291;p28"/>
          <p:cNvSpPr txBox="1">
            <a:spLocks noGrp="1"/>
          </p:cNvSpPr>
          <p:nvPr>
            <p:ph type="body" idx="1"/>
          </p:nvPr>
        </p:nvSpPr>
        <p:spPr>
          <a:xfrm>
            <a:off x="4971321" y="1931504"/>
            <a:ext cx="1602081" cy="112167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Масштабирование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en-US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</a:t>
            </a:r>
            <a:r>
              <a:rPr lang="ru-RU" sz="819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одписки</a:t>
            </a:r>
            <a:endParaRPr lang="ru-RU"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819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Договора с партнерами </a:t>
            </a:r>
            <a:endParaRPr sz="819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5304451" y="1723501"/>
            <a:ext cx="185968" cy="173279"/>
          </a:xfrm>
          <a:prstGeom prst="ellipse">
            <a:avLst/>
          </a:prstGeom>
          <a:solidFill>
            <a:srgbClr val="32B8D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1580" tIns="41580" rIns="41580" bIns="41580" anchor="ctr" anchorCtr="0">
            <a:noAutofit/>
          </a:bodyPr>
          <a:lstStyle/>
          <a:p>
            <a:endParaRPr sz="637"/>
          </a:p>
        </p:txBody>
      </p:sp>
      <p:sp>
        <p:nvSpPr>
          <p:cNvPr id="293" name="Google Shape;293;p28"/>
          <p:cNvSpPr txBox="1">
            <a:spLocks noGrp="1"/>
          </p:cNvSpPr>
          <p:nvPr>
            <p:ph type="body" idx="1"/>
          </p:nvPr>
        </p:nvSpPr>
        <p:spPr>
          <a:xfrm>
            <a:off x="6354722" y="1450769"/>
            <a:ext cx="947577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 algn="ctr">
              <a:spcAft>
                <a:spcPts val="1592"/>
              </a:spcAft>
              <a:buNone/>
            </a:pPr>
            <a:r>
              <a:rPr lang="ru-RU" sz="1092" b="1" dirty="0"/>
              <a:t>1</a:t>
            </a:r>
            <a:r>
              <a:rPr lang="en-US" sz="1092" b="1" dirty="0" err="1"/>
              <a:t>кв</a:t>
            </a:r>
            <a:r>
              <a:rPr lang="en-US" sz="1092" b="1" dirty="0"/>
              <a:t> 20</a:t>
            </a:r>
            <a:r>
              <a:rPr lang="ru-RU" sz="1092" b="1" dirty="0"/>
              <a:t>24</a:t>
            </a:r>
            <a:endParaRPr sz="1092" b="1" dirty="0"/>
          </a:p>
        </p:txBody>
      </p:sp>
      <p:sp>
        <p:nvSpPr>
          <p:cNvPr id="294" name="Google Shape;294;p28"/>
          <p:cNvSpPr txBox="1">
            <a:spLocks noGrp="1"/>
          </p:cNvSpPr>
          <p:nvPr>
            <p:ph type="body" idx="1"/>
          </p:nvPr>
        </p:nvSpPr>
        <p:spPr>
          <a:xfrm>
            <a:off x="603600" y="3026874"/>
            <a:ext cx="1801693" cy="276155"/>
          </a:xfrm>
          <a:prstGeom prst="rect">
            <a:avLst/>
          </a:prstGeom>
        </p:spPr>
        <p:txBody>
          <a:bodyPr spcFirstLastPara="1" wrap="square" lIns="91426" tIns="91426" rIns="91426" bIns="91426" anchor="t" anchorCtr="0">
            <a:noAutofit/>
          </a:bodyPr>
          <a:lstStyle/>
          <a:p>
            <a:pPr marL="0" indent="0">
              <a:spcAft>
                <a:spcPts val="1592"/>
              </a:spcAft>
              <a:buNone/>
            </a:pPr>
            <a:r>
              <a:rPr lang="en-US" sz="1637" b="1" dirty="0" err="1">
                <a:solidFill>
                  <a:srgbClr val="002060"/>
                </a:solidFill>
              </a:rPr>
              <a:t>Цели</a:t>
            </a:r>
            <a:r>
              <a:rPr lang="en-US" sz="1637" b="1" dirty="0">
                <a:solidFill>
                  <a:srgbClr val="002060"/>
                </a:solidFill>
              </a:rPr>
              <a:t> к 202</a:t>
            </a:r>
            <a:r>
              <a:rPr lang="ru-RU" sz="1637" b="1" dirty="0">
                <a:solidFill>
                  <a:srgbClr val="002060"/>
                </a:solidFill>
              </a:rPr>
              <a:t>4</a:t>
            </a:r>
            <a:endParaRPr sz="1637" b="1" dirty="0">
              <a:solidFill>
                <a:srgbClr val="002060"/>
              </a:solidFill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347670" y="3416406"/>
            <a:ext cx="3929887" cy="124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80" tIns="41580" rIns="41580" bIns="41580" anchor="t" anchorCtr="0">
            <a:noAutofit/>
          </a:bodyPr>
          <a:lstStyle/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en-US" sz="1092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Загрузки</a:t>
            </a:r>
            <a:r>
              <a:rPr lang="en-US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92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приложения</a:t>
            </a:r>
            <a:r>
              <a:rPr lang="en-US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5 000 000 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en-US" sz="1092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Активные</a:t>
            </a:r>
            <a:r>
              <a:rPr lang="en-US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92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пользователи</a:t>
            </a:r>
            <a:r>
              <a:rPr lang="en-US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650 000 </a:t>
            </a:r>
            <a:r>
              <a:rPr lang="en-US" sz="1092" b="1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чел</a:t>
            </a:r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Активные подписки -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en-US" sz="1092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Врачи</a:t>
            </a:r>
            <a:r>
              <a:rPr lang="en-US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-RU" sz="1092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в социальной сети – 1000 человек.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Партнерские договора – 10 фарм компаний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-производители мед оборудований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-производители изделий мед назначения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-лаборатории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-страховые компании</a:t>
            </a:r>
          </a:p>
          <a:p>
            <a:pPr marL="207935" indent="-173279">
              <a:buClr>
                <a:srgbClr val="5A5550"/>
              </a:buClr>
              <a:buSzPts val="2400"/>
              <a:buFont typeface="Roboto"/>
              <a:buChar char="●"/>
            </a:pP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-партнеры с рынка медицинского туризма  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5"/>
          <p:cNvSpPr/>
          <p:nvPr/>
        </p:nvSpPr>
        <p:spPr>
          <a:xfrm>
            <a:off x="7600605" y="1584122"/>
            <a:ext cx="304394" cy="304394"/>
          </a:xfrm>
          <a:custGeom>
            <a:avLst/>
            <a:gdLst/>
            <a:ahLst/>
            <a:cxnLst/>
            <a:rect l="l" t="t" r="r" b="b"/>
            <a:pathLst>
              <a:path w="669290" h="669290" extrusionOk="0">
                <a:moveTo>
                  <a:pt x="334368" y="0"/>
                </a:moveTo>
                <a:lnTo>
                  <a:pt x="0" y="334381"/>
                </a:lnTo>
                <a:lnTo>
                  <a:pt x="334368" y="668750"/>
                </a:lnTo>
                <a:lnTo>
                  <a:pt x="668737" y="334381"/>
                </a:lnTo>
                <a:lnTo>
                  <a:pt x="334368" y="0"/>
                </a:lnTo>
                <a:close/>
              </a:path>
            </a:pathLst>
          </a:custGeom>
          <a:solidFill>
            <a:srgbClr val="32B8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404633" y="1930645"/>
            <a:ext cx="2585269" cy="136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620" rIns="0" bIns="0" anchor="t" anchorCtr="0">
            <a:noAutofit/>
          </a:bodyPr>
          <a:lstStyle/>
          <a:p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Мобильное приложение для </a:t>
            </a:r>
            <a:r>
              <a:rPr lang="ru-RU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пользователей</a:t>
            </a:r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Beta</a:t>
            </a:r>
            <a:r>
              <a:rPr lang="ru-RU" sz="11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приложение для пользователей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Школа Диабета, ДиаКлуб, ДиаДневник, </a:t>
            </a:r>
            <a:r>
              <a:rPr lang="ru-RU" sz="110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ДиаНовости</a:t>
            </a:r>
            <a:r>
              <a:rPr lang="ru-RU" sz="11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Интеграция геолокации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Переводчик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Регистрация как медицинское программное обеспечение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Регистрация как оператор </a:t>
            </a:r>
            <a:r>
              <a:rPr lang="ru-RU" sz="1100" dirty="0" err="1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п.д</a:t>
            </a: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.</a:t>
            </a:r>
          </a:p>
          <a:p>
            <a:pPr marL="207935" indent="-155951">
              <a:buClr>
                <a:srgbClr val="5A5550"/>
              </a:buClr>
              <a:buFont typeface="Roboto"/>
              <a:buChar char="●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Регистрация интеллектуальной собственности</a:t>
            </a:r>
            <a:endParaRPr lang="ru-RU" sz="1100" dirty="0">
              <a:solidFill>
                <a:srgbClr val="002060"/>
              </a:solidFill>
            </a:endParaRPr>
          </a:p>
          <a:p>
            <a:pPr marL="207935"/>
            <a:endParaRPr sz="1092" dirty="0">
              <a:solidFill>
                <a:srgbClr val="5A55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35"/>
          <p:cNvSpPr txBox="1">
            <a:spLocks noGrp="1"/>
          </p:cNvSpPr>
          <p:nvPr>
            <p:ph type="title"/>
          </p:nvPr>
        </p:nvSpPr>
        <p:spPr>
          <a:xfrm>
            <a:off x="314198" y="127464"/>
            <a:ext cx="6498584" cy="34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6" rIns="0" bIns="0" anchor="t" anchorCtr="0">
            <a:noAutofit/>
          </a:bodyPr>
          <a:lstStyle/>
          <a:p>
            <a:pPr marL="5776"/>
            <a:r>
              <a:rPr lang="ru-RU" sz="218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ИНВЕСТИЦИИ</a:t>
            </a:r>
            <a:r>
              <a:rPr lang="en-US" sz="2183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И ДОРОЖНАЯ КАРТА</a:t>
            </a:r>
            <a:endParaRPr sz="2183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5"/>
          <p:cNvSpPr/>
          <p:nvPr/>
        </p:nvSpPr>
        <p:spPr>
          <a:xfrm>
            <a:off x="1211534" y="1584122"/>
            <a:ext cx="304394" cy="304393"/>
          </a:xfrm>
          <a:custGeom>
            <a:avLst/>
            <a:gdLst/>
            <a:ahLst/>
            <a:cxnLst/>
            <a:rect l="l" t="t" r="r" b="b"/>
            <a:pathLst>
              <a:path w="669290" h="669289" extrusionOk="0">
                <a:moveTo>
                  <a:pt x="334368" y="0"/>
                </a:moveTo>
                <a:lnTo>
                  <a:pt x="0" y="334381"/>
                </a:lnTo>
                <a:lnTo>
                  <a:pt x="334368" y="668750"/>
                </a:lnTo>
                <a:lnTo>
                  <a:pt x="668737" y="334381"/>
                </a:lnTo>
                <a:lnTo>
                  <a:pt x="334368" y="0"/>
                </a:lnTo>
                <a:close/>
              </a:path>
            </a:pathLst>
          </a:custGeom>
          <a:solidFill>
            <a:srgbClr val="32B8D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>
            <a:off x="305979" y="563692"/>
            <a:ext cx="2115505" cy="1022756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0" tIns="121000" rIns="0" bIns="0" anchor="t" anchorCtr="0">
            <a:noAutofit/>
          </a:bodyPr>
          <a:lstStyle/>
          <a:p>
            <a:pPr marL="274358" marR="266561" algn="ctr">
              <a:lnSpc>
                <a:spcPct val="101400"/>
              </a:lnSpc>
            </a:pPr>
            <a:endParaRPr lang="ru-RU" sz="1364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74358" marR="266561" algn="ctr">
              <a:lnSpc>
                <a:spcPct val="101400"/>
              </a:lnSpc>
            </a:pPr>
            <a:r>
              <a:rPr lang="ru-RU" sz="1364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Расходы на </a:t>
            </a:r>
            <a:r>
              <a:rPr lang="ru-RU" sz="1364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2023г</a:t>
            </a:r>
            <a:endParaRPr sz="1364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274358" marR="266561" algn="ctr">
              <a:lnSpc>
                <a:spcPct val="101400"/>
              </a:lnSpc>
            </a:pPr>
            <a:r>
              <a:rPr lang="ru-RU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7</a:t>
            </a:r>
            <a:r>
              <a:rPr lang="en-US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364" dirty="0" err="1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млн</a:t>
            </a:r>
            <a:r>
              <a:rPr lang="ru-RU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.</a:t>
            </a:r>
            <a:r>
              <a:rPr lang="en-US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1364" dirty="0" err="1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рублей</a:t>
            </a:r>
            <a:endParaRPr sz="1364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274358" marR="266561" algn="ctr">
              <a:lnSpc>
                <a:spcPct val="101400"/>
              </a:lnSpc>
            </a:pPr>
            <a:r>
              <a:rPr lang="en-US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endParaRPr sz="1364" dirty="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6489309" y="1918637"/>
            <a:ext cx="2445969" cy="1858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4104" rIns="0" bIns="0" anchor="t" anchorCtr="0">
            <a:noAutofit/>
          </a:bodyPr>
          <a:lstStyle/>
          <a:p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Развитие продукта:</a:t>
            </a:r>
            <a:endParaRPr sz="1092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656" marR="2310">
              <a:lnSpc>
                <a:spcPct val="131900"/>
              </a:lnSpc>
              <a:buSzPts val="2400"/>
            </a:pPr>
            <a:r>
              <a:rPr lang="en-US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Аудио </a:t>
            </a: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и видео звонки</a:t>
            </a:r>
            <a:endParaRPr sz="1100" dirty="0">
              <a:solidFill>
                <a:srgbClr val="002060"/>
              </a:solidFill>
              <a:latin typeface="Roboto"/>
              <a:cs typeface="Roboto"/>
              <a:sym typeface="Roboto"/>
            </a:endParaRPr>
          </a:p>
          <a:p>
            <a:pPr marL="34656" marR="2310">
              <a:lnSpc>
                <a:spcPct val="131900"/>
              </a:lnSpc>
              <a:buSzPts val="2400"/>
            </a:pPr>
            <a:r>
              <a:rPr lang="en-US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Развитие системы рекомендаций на основе </a:t>
            </a: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искуственного интеллекта,</a:t>
            </a:r>
            <a:r>
              <a:rPr lang="en-US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 опросов</a:t>
            </a: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 и информации</a:t>
            </a:r>
            <a:endParaRPr sz="1100" dirty="0">
              <a:solidFill>
                <a:srgbClr val="002060"/>
              </a:solidFill>
              <a:latin typeface="Roboto"/>
              <a:cs typeface="Roboto"/>
              <a:sym typeface="Roboto"/>
            </a:endParaRPr>
          </a:p>
          <a:p>
            <a:pPr marL="34656" marR="2310">
              <a:lnSpc>
                <a:spcPct val="131900"/>
              </a:lnSpc>
              <a:buSzPts val="2400"/>
            </a:pPr>
            <a:r>
              <a:rPr lang="en-US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Реализация партнерских интерфейсов</a:t>
            </a: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.</a:t>
            </a:r>
            <a:endParaRPr sz="1100" dirty="0">
              <a:solidFill>
                <a:srgbClr val="002060"/>
              </a:solidFill>
              <a:latin typeface="Roboto"/>
              <a:cs typeface="Roboto"/>
              <a:sym typeface="Roboto"/>
            </a:endParaRPr>
          </a:p>
          <a:p>
            <a:pPr marL="34656" marR="2310">
              <a:lnSpc>
                <a:spcPct val="131900"/>
              </a:lnSpc>
              <a:buSzPts val="2400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Разработка игр тренирующих когнитивные навыки пациентов </a:t>
            </a:r>
          </a:p>
          <a:p>
            <a:pPr marL="34656" marR="2310">
              <a:lnSpc>
                <a:spcPct val="131900"/>
              </a:lnSpc>
              <a:buSzPts val="2400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Активная жизнь Ассоциаций</a:t>
            </a:r>
          </a:p>
          <a:p>
            <a:pPr marL="34656" marR="2310">
              <a:lnSpc>
                <a:spcPct val="131900"/>
              </a:lnSpc>
              <a:buSzPts val="2400"/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"/>
              </a:rPr>
              <a:t>Организация онлайн конференций для пациентов и их родственников, врачей и ассоциаций.</a:t>
            </a:r>
            <a:endParaRPr sz="1100" dirty="0">
              <a:solidFill>
                <a:srgbClr val="002060"/>
              </a:solidFill>
              <a:latin typeface="Roboto"/>
              <a:cs typeface="Roboto"/>
              <a:sym typeface="Roboto Medium"/>
            </a:endParaRPr>
          </a:p>
          <a:p>
            <a:pPr marR="2310">
              <a:lnSpc>
                <a:spcPct val="131900"/>
              </a:lnSpc>
            </a:pPr>
            <a:endParaRPr sz="819" dirty="0">
              <a:solidFill>
                <a:srgbClr val="5A555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6653285" y="609122"/>
            <a:ext cx="2115505" cy="964359"/>
          </a:xfrm>
          <a:prstGeom prst="rect">
            <a:avLst/>
          </a:prstGeom>
          <a:solidFill>
            <a:srgbClr val="32B8D9"/>
          </a:solidFill>
          <a:ln>
            <a:noFill/>
          </a:ln>
        </p:spPr>
        <p:txBody>
          <a:bodyPr spcFirstLastPara="1" wrap="square" lIns="0" tIns="162296" rIns="0" bIns="0" anchor="t" anchorCtr="0">
            <a:noAutofit/>
          </a:bodyPr>
          <a:lstStyle/>
          <a:p>
            <a:pPr algn="ctr"/>
            <a:endParaRPr lang="ru-RU" sz="1364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ru-RU" sz="136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Расходы на 2025 г.</a:t>
            </a:r>
          </a:p>
          <a:p>
            <a:pPr algn="ctr"/>
            <a:r>
              <a:rPr lang="ru-RU" sz="1364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10 млн. рублей</a:t>
            </a:r>
            <a:endParaRPr sz="1364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04" name="Google Shape;404;p35"/>
          <p:cNvCxnSpPr/>
          <p:nvPr/>
        </p:nvCxnSpPr>
        <p:spPr>
          <a:xfrm>
            <a:off x="317931" y="1896552"/>
            <a:ext cx="8508138" cy="0"/>
          </a:xfrm>
          <a:prstGeom prst="straightConnector1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05" name="Google Shape;405;p35"/>
          <p:cNvSpPr txBox="1"/>
          <p:nvPr/>
        </p:nvSpPr>
        <p:spPr>
          <a:xfrm>
            <a:off x="3428539" y="563692"/>
            <a:ext cx="2115505" cy="1022756"/>
          </a:xfrm>
          <a:prstGeom prst="rect">
            <a:avLst/>
          </a:prstGeom>
          <a:solidFill>
            <a:srgbClr val="A64BF9"/>
          </a:solidFill>
          <a:ln>
            <a:noFill/>
          </a:ln>
        </p:spPr>
        <p:txBody>
          <a:bodyPr spcFirstLastPara="1" wrap="square" lIns="0" tIns="162296" rIns="0" bIns="0" anchor="t" anchorCtr="0">
            <a:noAutofit/>
          </a:bodyPr>
          <a:lstStyle/>
          <a:p>
            <a:pPr algn="ctr"/>
            <a:endParaRPr sz="1364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ctr"/>
            <a:r>
              <a:rPr lang="ru-RU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Расходы на 2024г.</a:t>
            </a:r>
          </a:p>
          <a:p>
            <a:pPr algn="ctr"/>
            <a:r>
              <a:rPr lang="ru-RU" sz="1364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7 млн. рублей</a:t>
            </a:r>
            <a:endParaRPr sz="1364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ctr"/>
            <a:endParaRPr sz="1364" dirty="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4380034" y="1570074"/>
            <a:ext cx="304394" cy="304394"/>
          </a:xfrm>
          <a:custGeom>
            <a:avLst/>
            <a:gdLst/>
            <a:ahLst/>
            <a:cxnLst/>
            <a:rect l="l" t="t" r="r" b="b"/>
            <a:pathLst>
              <a:path w="669290" h="669290" extrusionOk="0">
                <a:moveTo>
                  <a:pt x="334368" y="0"/>
                </a:moveTo>
                <a:lnTo>
                  <a:pt x="0" y="334381"/>
                </a:lnTo>
                <a:lnTo>
                  <a:pt x="334368" y="668750"/>
                </a:lnTo>
                <a:lnTo>
                  <a:pt x="668737" y="334381"/>
                </a:lnTo>
                <a:lnTo>
                  <a:pt x="334368" y="0"/>
                </a:lnTo>
                <a:close/>
              </a:path>
            </a:pathLst>
          </a:custGeom>
          <a:solidFill>
            <a:srgbClr val="A64BF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81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5"/>
          <p:cNvSpPr txBox="1"/>
          <p:nvPr/>
        </p:nvSpPr>
        <p:spPr>
          <a:xfrm>
            <a:off x="3446971" y="1862460"/>
            <a:ext cx="2585269" cy="203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620" rIns="0" bIns="0" anchor="t" anchorCtr="0">
            <a:noAutofit/>
          </a:bodyPr>
          <a:lstStyle/>
          <a:p>
            <a:pPr marR="2310">
              <a:lnSpc>
                <a:spcPct val="131900"/>
              </a:lnSpc>
            </a:pPr>
            <a:r>
              <a:rPr lang="ru-RU" sz="1092" b="1" dirty="0">
                <a:solidFill>
                  <a:srgbClr val="5A5550"/>
                </a:solidFill>
                <a:latin typeface="Roboto"/>
                <a:ea typeface="Roboto"/>
                <a:cs typeface="Roboto"/>
                <a:sym typeface="Roboto"/>
              </a:rPr>
              <a:t>       </a:t>
            </a:r>
            <a:r>
              <a:rPr lang="en-US" sz="1092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Поиск инвестиций  для:</a:t>
            </a:r>
            <a:endParaRPr sz="819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2310">
              <a:lnSpc>
                <a:spcPct val="131900"/>
              </a:lnSpc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 Medium"/>
              </a:rPr>
              <a:t>Развития сети на основе элементов искусственного интеллекта</a:t>
            </a:r>
          </a:p>
          <a:p>
            <a:pPr marR="2310">
              <a:lnSpc>
                <a:spcPct val="131900"/>
              </a:lnSpc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 Medium"/>
              </a:rPr>
              <a:t>Интеграция чат-бота</a:t>
            </a:r>
          </a:p>
          <a:p>
            <a:pPr marR="2310">
              <a:lnSpc>
                <a:spcPct val="131900"/>
              </a:lnSpc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 Medium"/>
              </a:rPr>
              <a:t>Маркетинга и масштабирования</a:t>
            </a:r>
          </a:p>
          <a:p>
            <a:pPr marR="2310">
              <a:lnSpc>
                <a:spcPct val="131900"/>
              </a:lnSpc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 Medium"/>
              </a:rPr>
              <a:t>Формирования партнерских программ и программ лояльности для пользователей</a:t>
            </a:r>
          </a:p>
          <a:p>
            <a:pPr marR="2310">
              <a:lnSpc>
                <a:spcPct val="131900"/>
              </a:lnSpc>
            </a:pPr>
            <a:r>
              <a:rPr lang="ru-RU" sz="1100" dirty="0">
                <a:solidFill>
                  <a:srgbClr val="002060"/>
                </a:solidFill>
                <a:latin typeface="Roboto"/>
                <a:cs typeface="Roboto"/>
                <a:sym typeface="Roboto Medium"/>
              </a:rPr>
              <a:t>Развитие благотворительного фонда</a:t>
            </a:r>
          </a:p>
          <a:p>
            <a:pPr marR="2310">
              <a:lnSpc>
                <a:spcPct val="131900"/>
              </a:lnSpc>
            </a:pPr>
            <a:endParaRPr sz="819" dirty="0">
              <a:solidFill>
                <a:srgbClr val="5A555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"/>
          <p:cNvSpPr txBox="1"/>
          <p:nvPr/>
        </p:nvSpPr>
        <p:spPr>
          <a:xfrm>
            <a:off x="2555755" y="1918304"/>
            <a:ext cx="4032490" cy="50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924" rIns="0" bIns="0" anchor="t" anchorCtr="0">
            <a:noAutofit/>
          </a:bodyPr>
          <a:lstStyle/>
          <a:p>
            <a:pPr marL="5776" algn="ctr"/>
            <a:r>
              <a:rPr lang="en-US" sz="2183">
                <a:solidFill>
                  <a:srgbClr val="6C6966"/>
                </a:solidFill>
                <a:latin typeface="Roboto"/>
                <a:ea typeface="Roboto"/>
                <a:cs typeface="Roboto"/>
                <a:sym typeface="Roboto"/>
              </a:rPr>
              <a:t>Спасибо за внимание!</a:t>
            </a:r>
            <a:endParaRPr sz="2183">
              <a:solidFill>
                <a:srgbClr val="6C6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32"/>
          <p:cNvSpPr txBox="1"/>
          <p:nvPr/>
        </p:nvSpPr>
        <p:spPr>
          <a:xfrm>
            <a:off x="3099673" y="2337198"/>
            <a:ext cx="2944652" cy="340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6" rIns="0" bIns="0" anchor="t" anchorCtr="0">
            <a:noAutofit/>
          </a:bodyPr>
          <a:lstStyle/>
          <a:p>
            <a:pPr marL="5776" algn="ctr"/>
            <a:r>
              <a:rPr lang="en-US" sz="1364">
                <a:solidFill>
                  <a:srgbClr val="6C6966"/>
                </a:solidFill>
                <a:uFill>
                  <a:noFill/>
                </a:uFill>
                <a:hlinkClick r:id="rId3"/>
              </a:rPr>
              <a:t>info@i-medkarta.ru</a:t>
            </a:r>
            <a:endParaRPr sz="1364">
              <a:solidFill>
                <a:srgbClr val="6C696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F25FF-023E-403C-90D4-301824EE5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" y="0"/>
            <a:ext cx="914323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303388-99DF-4854-907A-1DD5AEFC4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5639" y="2308887"/>
            <a:ext cx="1492722" cy="26582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60;p14">
            <a:extLst>
              <a:ext uri="{FF2B5EF4-FFF2-40B4-BE49-F238E27FC236}">
                <a16:creationId xmlns:a16="http://schemas.microsoft.com/office/drawing/2014/main" id="{A5E807EE-8130-444D-A159-CDED9174E9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5308" y="181"/>
            <a:ext cx="1618370" cy="5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7834" y="195429"/>
            <a:ext cx="7452304" cy="594248"/>
          </a:xfrm>
          <a:prstGeom prst="rect">
            <a:avLst/>
          </a:prstGeom>
        </p:spPr>
        <p:txBody>
          <a:bodyPr vert="horz" lIns="0" tIns="34287" rIns="68575" bIns="34287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1800" b="0" kern="1000" dirty="0">
                <a:solidFill>
                  <a:srgbClr val="002060"/>
                </a:solidFill>
                <a:latin typeface="+mn-lt"/>
                <a:cs typeface="Arial"/>
              </a:rPr>
              <a:t>Распространенность сахарного диабета в мире постоянно растет</a:t>
            </a:r>
            <a:endParaRPr lang="en-GB" sz="1800" b="0" kern="100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6112" y="648788"/>
            <a:ext cx="6371778" cy="3834157"/>
          </a:xfrm>
          <a:prstGeom prst="rect">
            <a:avLst/>
          </a:prstGeom>
        </p:spPr>
        <p:txBody>
          <a:bodyPr vert="horz" lIns="0" tIns="34287" rIns="68575" bIns="34287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002060"/>
              </a:buClr>
            </a:pPr>
            <a:r>
              <a:rPr lang="ru-RU" sz="1350" dirty="0">
                <a:solidFill>
                  <a:srgbClr val="002060"/>
                </a:solidFill>
                <a:latin typeface="+mj-lt"/>
              </a:rPr>
              <a:t>Распространенность диабета постоянно увеличивается</a:t>
            </a:r>
            <a:r>
              <a:rPr lang="en-GB" sz="1350" baseline="30000" dirty="0">
                <a:solidFill>
                  <a:srgbClr val="002060"/>
                </a:solidFill>
                <a:latin typeface="+mj-lt"/>
              </a:rPr>
              <a:t>1</a:t>
            </a:r>
          </a:p>
          <a:p>
            <a:pPr lvl="1"/>
            <a:r>
              <a:rPr lang="ru-RU" sz="1200" dirty="0">
                <a:solidFill>
                  <a:srgbClr val="002060"/>
                </a:solidFill>
                <a:latin typeface="+mj-lt"/>
              </a:rPr>
              <a:t> в 2015 году в мире было 415 млн человек, страдающих диабетом </a:t>
            </a:r>
            <a:r>
              <a:rPr lang="en-GB" sz="1200" dirty="0">
                <a:solidFill>
                  <a:srgbClr val="002060"/>
                </a:solidFill>
                <a:latin typeface="+mj-lt"/>
              </a:rPr>
              <a:t>(8.8% 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всего населения)</a:t>
            </a:r>
            <a:r>
              <a:rPr lang="en-GB" sz="1200" baseline="30000" dirty="0">
                <a:solidFill>
                  <a:srgbClr val="002060"/>
                </a:solidFill>
                <a:latin typeface="+mj-lt"/>
              </a:rPr>
              <a:t>1</a:t>
            </a:r>
          </a:p>
          <a:p>
            <a:pPr marL="257155" indent="-257155" defTabSz="685747">
              <a:spcBef>
                <a:spcPts val="450"/>
              </a:spcBef>
              <a:buClr>
                <a:srgbClr val="79AA38"/>
              </a:buClr>
              <a:defRPr/>
            </a:pPr>
            <a:endParaRPr lang="en-GB" sz="1350" baseline="30000" dirty="0">
              <a:solidFill>
                <a:srgbClr val="4D4D4F"/>
              </a:solidFill>
              <a:latin typeface="+mj-lt"/>
            </a:endParaRPr>
          </a:p>
          <a:p>
            <a:pPr marL="257155" indent="-257155" defTabSz="685747">
              <a:spcBef>
                <a:spcPts val="450"/>
              </a:spcBef>
              <a:buClr>
                <a:srgbClr val="79AA38"/>
              </a:buClr>
              <a:defRPr/>
            </a:pPr>
            <a:endParaRPr lang="en-GB" sz="1350" dirty="0">
              <a:solidFill>
                <a:srgbClr val="4D4D4F"/>
              </a:solidFill>
              <a:latin typeface="+mj-lt"/>
            </a:endParaRPr>
          </a:p>
          <a:p>
            <a:pPr marL="257155" indent="-257155" defTabSz="685747">
              <a:spcBef>
                <a:spcPts val="450"/>
              </a:spcBef>
              <a:buClr>
                <a:srgbClr val="79AA38"/>
              </a:buClr>
              <a:defRPr/>
            </a:pPr>
            <a:endParaRPr lang="en-GB" sz="1350" dirty="0">
              <a:solidFill>
                <a:srgbClr val="4D4D4F"/>
              </a:solidFill>
              <a:latin typeface="+mj-lt"/>
            </a:endParaRPr>
          </a:p>
          <a:p>
            <a:pPr marL="557170" lvl="1" indent="-214297" defTabSz="685747">
              <a:spcBef>
                <a:spcPts val="450"/>
              </a:spcBef>
              <a:buClrTx/>
              <a:defRPr/>
            </a:pPr>
            <a:endParaRPr lang="en-GB" sz="1200" dirty="0">
              <a:solidFill>
                <a:srgbClr val="4D4D4F"/>
              </a:solidFill>
              <a:latin typeface="+mj-lt"/>
            </a:endParaRPr>
          </a:p>
          <a:p>
            <a:pPr marL="557170" lvl="1" indent="-214297" defTabSz="685747">
              <a:spcBef>
                <a:spcPts val="450"/>
              </a:spcBef>
              <a:buClrTx/>
              <a:defRPr/>
            </a:pPr>
            <a:endParaRPr lang="en-GB" sz="1200" dirty="0">
              <a:solidFill>
                <a:srgbClr val="4D4D4F"/>
              </a:solidFill>
              <a:latin typeface="+mj-lt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6173695" y="1829469"/>
            <a:ext cx="137898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79AA38"/>
              </a:buClr>
            </a:pPr>
            <a:r>
              <a:rPr lang="en-GB" sz="2100" b="1" dirty="0">
                <a:solidFill>
                  <a:srgbClr val="FF0000"/>
                </a:solidFill>
                <a:latin typeface="+mj-lt"/>
              </a:rPr>
              <a:t>90% </a:t>
            </a:r>
            <a:br>
              <a:rPr lang="en-GB" sz="2400" b="1" dirty="0">
                <a:solidFill>
                  <a:srgbClr val="267836"/>
                </a:solidFill>
                <a:latin typeface="+mj-lt"/>
              </a:rPr>
            </a:br>
            <a:r>
              <a:rPr lang="ru-RU" sz="1050" dirty="0">
                <a:solidFill>
                  <a:srgbClr val="002060"/>
                </a:solidFill>
                <a:latin typeface="+mj-lt"/>
              </a:rPr>
              <a:t>случаев приходится на СД 2 типа</a:t>
            </a:r>
            <a:r>
              <a:rPr lang="en-GB" sz="1350" baseline="30000" dirty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809695" y="1421859"/>
            <a:ext cx="0" cy="1923185"/>
          </a:xfrm>
          <a:prstGeom prst="line">
            <a:avLst/>
          </a:prstGeom>
          <a:noFill/>
          <a:ln w="762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8" name="Straight Connector 8"/>
          <p:cNvCxnSpPr/>
          <p:nvPr/>
        </p:nvCxnSpPr>
        <p:spPr>
          <a:xfrm>
            <a:off x="5570689" y="1427572"/>
            <a:ext cx="269452" cy="0"/>
          </a:xfrm>
          <a:prstGeom prst="line">
            <a:avLst/>
          </a:prstGeom>
          <a:noFill/>
          <a:ln w="7620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9" name="Straight Connector 21"/>
          <p:cNvCxnSpPr/>
          <p:nvPr/>
        </p:nvCxnSpPr>
        <p:spPr>
          <a:xfrm>
            <a:off x="5565927" y="3345044"/>
            <a:ext cx="269452" cy="0"/>
          </a:xfrm>
          <a:prstGeom prst="line">
            <a:avLst/>
          </a:prstGeom>
          <a:noFill/>
          <a:ln w="76200" cap="flat" cmpd="sng" algn="ctr">
            <a:solidFill>
              <a:srgbClr val="002060"/>
            </a:solidFill>
            <a:prstDash val="solid"/>
          </a:ln>
          <a:effectLst/>
        </p:spPr>
      </p:cxnSp>
      <p:sp>
        <p:nvSpPr>
          <p:cNvPr id="10" name="Up Arrow 37"/>
          <p:cNvSpPr/>
          <p:nvPr/>
        </p:nvSpPr>
        <p:spPr>
          <a:xfrm rot="5400000">
            <a:off x="5828604" y="2218995"/>
            <a:ext cx="340558" cy="328914"/>
          </a:xfrm>
          <a:prstGeom prst="upArrow">
            <a:avLst/>
          </a:prstGeom>
          <a:solidFill>
            <a:srgbClr val="002060"/>
          </a:solidFill>
          <a:ln w="1079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algn="ctr" defTabSz="685747">
              <a:buClrTx/>
              <a:defRPr/>
            </a:pPr>
            <a:endParaRPr lang="en-GB" sz="1050" dirty="0">
              <a:solidFill>
                <a:srgbClr val="4D4D4F">
                  <a:lumMod val="50000"/>
                </a:srgb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1" name="Footer Placeholder 9"/>
          <p:cNvSpPr txBox="1">
            <a:spLocks/>
          </p:cNvSpPr>
          <p:nvPr/>
        </p:nvSpPr>
        <p:spPr>
          <a:xfrm>
            <a:off x="1143241" y="4785840"/>
            <a:ext cx="5766157" cy="273825"/>
          </a:xfrm>
          <a:prstGeom prst="rect">
            <a:avLst/>
          </a:prstGeom>
        </p:spPr>
        <p:txBody>
          <a:bodyPr vert="horz" lIns="68575" tIns="34287" rIns="68575" bIns="34287" rtlCol="0" anchor="b" anchorCtr="0"/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47">
              <a:buClrTx/>
              <a:defRPr/>
            </a:pPr>
            <a:r>
              <a:rPr lang="en-GB" sz="825" dirty="0">
                <a:solidFill>
                  <a:srgbClr val="002060"/>
                </a:solidFill>
                <a:ea typeface="MS PGothic" panose="020B0600070205080204" pitchFamily="34" charset="-128"/>
              </a:rPr>
              <a:t>1. International Diabetes Federation. IDF Diabetes Atlas. 7th </a:t>
            </a:r>
            <a:r>
              <a:rPr lang="en-GB" sz="825" dirty="0" err="1">
                <a:solidFill>
                  <a:srgbClr val="002060"/>
                </a:solidFill>
                <a:ea typeface="MS PGothic" panose="020B0600070205080204" pitchFamily="34" charset="-128"/>
              </a:rPr>
              <a:t>edn</a:t>
            </a:r>
            <a:r>
              <a:rPr lang="en-GB" sz="825" dirty="0">
                <a:solidFill>
                  <a:srgbClr val="002060"/>
                </a:solidFill>
                <a:ea typeface="MS PGothic" panose="020B0600070205080204" pitchFamily="34" charset="-128"/>
              </a:rPr>
              <a:t>. 2015. www.idf.org/diabetesatlas (accessed 14 Dec 2015); </a:t>
            </a:r>
            <a:br>
              <a:rPr lang="en-GB" sz="825" dirty="0">
                <a:solidFill>
                  <a:srgbClr val="002060"/>
                </a:solidFill>
                <a:ea typeface="MS PGothic" panose="020B0600070205080204" pitchFamily="34" charset="-128"/>
              </a:rPr>
            </a:br>
            <a:r>
              <a:rPr lang="en-GB" sz="825" dirty="0">
                <a:solidFill>
                  <a:srgbClr val="002060"/>
                </a:solidFill>
                <a:ea typeface="MS PGothic" panose="020B0600070205080204" pitchFamily="34" charset="-128"/>
              </a:rPr>
              <a:t>2. WHO. Diabetes. Fact sheet no. 312. 2015. www.who.int/mediacentre/factsheets/fs312/en/ (accessed 14 Dec 2015)</a:t>
            </a:r>
          </a:p>
        </p:txBody>
      </p:sp>
      <p:sp>
        <p:nvSpPr>
          <p:cNvPr id="13" name="Rectangle 19"/>
          <p:cNvSpPr/>
          <p:nvPr/>
        </p:nvSpPr>
        <p:spPr>
          <a:xfrm>
            <a:off x="1818686" y="3510600"/>
            <a:ext cx="78098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685747">
              <a:buClrTx/>
              <a:defRPr/>
            </a:pPr>
            <a:r>
              <a:rPr lang="en-GB" sz="2100" b="1" dirty="0">
                <a:solidFill>
                  <a:srgbClr val="002060"/>
                </a:solidFill>
                <a:latin typeface="+mj-lt"/>
              </a:rPr>
              <a:t>201</a:t>
            </a:r>
            <a:r>
              <a:rPr lang="ru-RU" sz="2100" b="1" dirty="0">
                <a:solidFill>
                  <a:srgbClr val="002060"/>
                </a:solidFill>
                <a:latin typeface="+mj-lt"/>
              </a:rPr>
              <a:t>5</a:t>
            </a:r>
            <a:endParaRPr lang="en-GB" sz="21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9683" y="3817792"/>
            <a:ext cx="170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7">
              <a:buClrTx/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1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 из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11 </a:t>
            </a:r>
            <a:r>
              <a:rPr lang="ru-RU" sz="1350" dirty="0">
                <a:solidFill>
                  <a:srgbClr val="002060"/>
                </a:solidFill>
                <a:latin typeface="+mj-lt"/>
              </a:rPr>
              <a:t>взрослых </a:t>
            </a:r>
          </a:p>
          <a:p>
            <a:pPr algn="ctr" defTabSz="685747">
              <a:buClrTx/>
              <a:defRPr/>
            </a:pPr>
            <a:r>
              <a:rPr lang="ru-RU" sz="1050" dirty="0">
                <a:solidFill>
                  <a:srgbClr val="002060"/>
                </a:solidFill>
                <a:latin typeface="+mj-lt"/>
              </a:rPr>
              <a:t>болеет СД</a:t>
            </a:r>
            <a:endParaRPr lang="en-US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Rectangle 22"/>
          <p:cNvSpPr/>
          <p:nvPr/>
        </p:nvSpPr>
        <p:spPr>
          <a:xfrm>
            <a:off x="4717383" y="3510600"/>
            <a:ext cx="78098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47">
              <a:buClrTx/>
              <a:defRPr/>
            </a:pPr>
            <a:r>
              <a:rPr lang="en-GB" sz="2100" b="1" dirty="0">
                <a:solidFill>
                  <a:srgbClr val="002060"/>
                </a:solidFill>
                <a:latin typeface="+mj-lt"/>
              </a:rPr>
              <a:t>2040</a:t>
            </a:r>
            <a:endParaRPr lang="en-GB" sz="21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01989" y="3817791"/>
            <a:ext cx="15559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7">
              <a:buClrTx/>
              <a:defRPr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1 </a:t>
            </a:r>
            <a:r>
              <a:rPr lang="ru-RU" sz="1800" dirty="0">
                <a:solidFill>
                  <a:srgbClr val="FF0000"/>
                </a:solidFill>
                <a:latin typeface="+mj-lt"/>
              </a:rPr>
              <a:t>из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10 </a:t>
            </a:r>
            <a:r>
              <a:rPr lang="ru-RU" sz="1350" dirty="0">
                <a:solidFill>
                  <a:srgbClr val="002060"/>
                </a:solidFill>
                <a:latin typeface="+mj-lt"/>
              </a:rPr>
              <a:t>взрослых будет болеть СД</a:t>
            </a:r>
            <a:endParaRPr lang="en-US" sz="135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Rectangle 45"/>
          <p:cNvSpPr/>
          <p:nvPr/>
        </p:nvSpPr>
        <p:spPr>
          <a:xfrm>
            <a:off x="2195905" y="1270035"/>
            <a:ext cx="167866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47">
              <a:buClr>
                <a:srgbClr val="267836"/>
              </a:buClr>
              <a:defRPr/>
            </a:pPr>
            <a:r>
              <a:rPr lang="en-GB" sz="1800" b="1" dirty="0">
                <a:solidFill>
                  <a:srgbClr val="FF0000"/>
                </a:solidFill>
                <a:latin typeface="+mj-lt"/>
              </a:rPr>
              <a:t>+ 227 </a:t>
            </a:r>
            <a:br>
              <a:rPr lang="en-GB" sz="1050" b="1" dirty="0">
                <a:solidFill>
                  <a:srgbClr val="4D4D4F"/>
                </a:solidFill>
                <a:latin typeface="+mj-lt"/>
              </a:rPr>
            </a:br>
            <a:r>
              <a:rPr lang="ru-RU" sz="1050" dirty="0">
                <a:solidFill>
                  <a:srgbClr val="002060"/>
                </a:solidFill>
                <a:latin typeface="+mj-lt"/>
              </a:rPr>
              <a:t>млн взрослых пациентов в </a:t>
            </a:r>
            <a:r>
              <a:rPr lang="en-GB" sz="1050" dirty="0">
                <a:solidFill>
                  <a:srgbClr val="002060"/>
                </a:solidFill>
                <a:latin typeface="+mj-lt"/>
              </a:rPr>
              <a:t>2040</a:t>
            </a:r>
          </a:p>
        </p:txBody>
      </p:sp>
      <p:cxnSp>
        <p:nvCxnSpPr>
          <p:cNvPr id="24" name="Straight Connector 65"/>
          <p:cNvCxnSpPr/>
          <p:nvPr/>
        </p:nvCxnSpPr>
        <p:spPr>
          <a:xfrm>
            <a:off x="2766653" y="2151280"/>
            <a:ext cx="863178" cy="5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5" name="Straight Connector 68"/>
          <p:cNvCxnSpPr/>
          <p:nvPr/>
        </p:nvCxnSpPr>
        <p:spPr>
          <a:xfrm>
            <a:off x="2813939" y="2155837"/>
            <a:ext cx="863178" cy="5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6" name="Straight Connector 69"/>
          <p:cNvCxnSpPr/>
          <p:nvPr/>
        </p:nvCxnSpPr>
        <p:spPr>
          <a:xfrm>
            <a:off x="2808263" y="2154055"/>
            <a:ext cx="863178" cy="5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122" name="Picture 2" descr="ÐÐ°ÑÑÐ¸Ð½ÐºÐ¸ Ð¿Ð¾ Ð·Ð°Ð¿ÑÐ¾ÑÑ transparent people icon 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33" y="1357260"/>
            <a:ext cx="828883" cy="21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transparent people icon 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50" y="1846424"/>
            <a:ext cx="631890" cy="16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709883" y="2306101"/>
            <a:ext cx="487019" cy="211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/>
              <a:t>415</a:t>
            </a:r>
          </a:p>
          <a:p>
            <a:pPr algn="ctr"/>
            <a:r>
              <a:rPr lang="ru-RU" sz="1500" b="1" dirty="0"/>
              <a:t>млн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00991" y="1928086"/>
            <a:ext cx="487019" cy="211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/>
              <a:t>642</a:t>
            </a:r>
          </a:p>
          <a:p>
            <a:pPr algn="ctr"/>
            <a:r>
              <a:rPr lang="ru-RU" sz="1500" b="1" dirty="0"/>
              <a:t>млн</a:t>
            </a:r>
          </a:p>
        </p:txBody>
      </p:sp>
      <p:pic>
        <p:nvPicPr>
          <p:cNvPr id="5128" name="Picture 8" descr="ÐÐ°ÑÑÐ¸Ð½ÐºÐ¸ Ð¿Ð¾ Ð·Ð°Ð¿ÑÐ¾ÑÑ transparent icon increas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43" y="2016298"/>
            <a:ext cx="1474795" cy="142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2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94530" y="0"/>
            <a:ext cx="7503330" cy="4968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регионах 80% пациентов не имеют доступа к эндокринологам и школам диабета.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•Большинство пациентов могли бы предотвратить заболевание и/или его осложнения, зная о своих рисках заранее.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•СД – заболевание хроническое и нуждается в пожизненном обучении и контроле, но на сегодняшний день увы отсутствуют инструменты, которые индивидуализировали образовательный блок относительно собственных рисков.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•Отсутствие возможности оперативно получить совет по текущему состоянию, приводит к увеличению риска развития осложнений.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•Большой объем информационного мусора в просторах интернет дезориентирует людей, что негативно отражается на их здоровье.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•Социальная сеть с элементами образования легко масштабируема и предоставит доступ максимальному количеству пользователей в регионах.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•Система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скринингов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анкет позволит сгенерировать индивидуальную программу образования и профилактики для каждого пациента, что позволит своевременно </a:t>
            </a:r>
            <a:r>
              <a:rPr lang="ru-RU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профилактировать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снизить риск развития осложнений.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•СД – заболевание хроническое, а социальная сеть с элементом образования — это дополнительная возможность получения образования непрерывно.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•Социальная сеть так же является инструментом и площадкой взаимопомощи, где более опытные и обученные диабетики, делятся опытом и поддерживают новичков.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•Ресурс и контент контролируется и наполняется исключительно из достоверных медицинских источников и регулярно обновляется.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6730" y="0"/>
            <a:ext cx="10172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94530" y="-800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Рынок В2С    Актуальность для пользователей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9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174540" y="75900"/>
            <a:ext cx="7117802" cy="4968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b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знаний о том, как помогать близкому человеку с СД приводит к конфликтам, страху и тревожным состояниям, что ухудшает качество жизни как самого диабетика, так и близких ему людей.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и навыки о питании, образе жизни и оказании помощи близкому человеку с СД гарантируют улучшение качества жизни.</a:t>
            </a:r>
            <a:endParaRPr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342" y="-57150"/>
            <a:ext cx="185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7454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Рынок В2С Актуальность для родственников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BBF9E3-BE61-81F3-472A-0E594AA6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40" y="3199559"/>
            <a:ext cx="2872740" cy="161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390110-3A92-A56A-6991-EE2AEE374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364" y="3199559"/>
            <a:ext cx="2586046" cy="161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215BAF-5010-76C7-6C82-6694AE83A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494" y="3101954"/>
            <a:ext cx="2633368" cy="1713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785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174540" y="308225"/>
            <a:ext cx="7117802" cy="4968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/>
              <a:t>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времени на врачебном приеме для обучения пациентов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необходимого финансирования школ здоровья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Неграмотность пациентов приводит к плохому контролю заболевания, декомпенсации и развитию осложнений, требующих госпитализаций и часто приводящие к инвалидизации пациентов, таких пациентов гораздо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лечить и наблюдать.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342" y="0"/>
            <a:ext cx="185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74540" y="23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Рынок В2С    Актуальность для врачей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4203E7-78C7-C620-22D0-592AAE53CE58}"/>
              </a:ext>
            </a:extLst>
          </p:cNvPr>
          <p:cNvSpPr txBox="1"/>
          <p:nvPr/>
        </p:nvSpPr>
        <p:spPr>
          <a:xfrm>
            <a:off x="174540" y="2868811"/>
            <a:ext cx="516327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рационально будет использовано время на врачебном приеме, если пациент уже обучен.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время врачей будет более рационально использовано.</a:t>
            </a:r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Пациенты с хорошей компенсацией и обученные более привержены к лечению, что не приведет к профессиональному выгоранию врачей.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EB797A-9DDF-01E1-DD86-74AB870AA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810" y="2571750"/>
            <a:ext cx="3206115" cy="2137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8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5F4008-7A81-7030-ED44-F29D63DD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51" y="3879591"/>
            <a:ext cx="1969660" cy="1107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2342" y="0"/>
            <a:ext cx="185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273240" y="155975"/>
            <a:ext cx="8421900" cy="4968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 связи с отсутствием инструментов по раннему скринингу риска осложнений СД, большинство осложнений диагностируются на поздней стадии, что приводит к дополнительным затратам со стороны государства.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•Переход на систему ОМС привел к деградации превентивной медицины и ликвидации большинства школ здоровья, где пациенты получали необходимые навыки и объем информации по профилактике.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 период пандемии и эпидемий, возможности проведения массовых занятий сводятся к 0.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•Профилактика у людей с риском развития СД приведет к снижению заболеваемости СД.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•Ранний скрининг осложнений-позволит генерировать программу профилактики и снизить риск развития осложнений.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•Потребность в финансировании школ СД резко снизится, инструмент повысит доступность школы диабета минимизировав человеческий фактор.</a:t>
            </a: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•В период пандемии и эпидемий особенно важен дистанционный доступ к информации и контроль здоровья у диабетиков.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74540" y="118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  Актуальность для государства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D6C501-DF37-084E-2D2B-9AE5540AE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773" y="3827563"/>
            <a:ext cx="2068383" cy="1202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B31305-AB0B-A9C9-F544-C9CA3D16C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463" y="3855360"/>
            <a:ext cx="1851658" cy="1200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325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342" y="0"/>
            <a:ext cx="185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174540" y="232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rgbClr val="002060"/>
                </a:solidFill>
              </a:rPr>
              <a:t>Ключевая задача, которую решает платформа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174540" y="805025"/>
            <a:ext cx="6271980" cy="4968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marR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2060"/>
                </a:solidFill>
              </a:rPr>
              <a:t>	Ключевая задача проекта — обучить людей с сахарным диабетом (СД) и их родственников образу жизни, при котором заболевание становится управляемым, риск к осложнениям снижается, что влияет на улучшение качества жизни людей с диабетом и их родных и близких, а также на снижение затрат государства и здравоохранения, а также собственных затрат на лечение осложнений, госпитализацию и инвалидизацию.</a:t>
            </a: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4E8A7-9569-C51E-27F0-1665161D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47" y="3343886"/>
            <a:ext cx="2904891" cy="1634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00F6F-66CD-DC3E-62C0-F0691B3A4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228" y="3277173"/>
            <a:ext cx="2786292" cy="1700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703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2342" y="0"/>
            <a:ext cx="18516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511868" y="2251710"/>
            <a:ext cx="2583180" cy="4616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2060"/>
                </a:solidFill>
              </a:rPr>
              <a:t>SWOT</a:t>
            </a:r>
            <a:r>
              <a:rPr lang="ru-RU" sz="2000" b="1" dirty="0">
                <a:solidFill>
                  <a:srgbClr val="002060"/>
                </a:solidFill>
              </a:rPr>
              <a:t> анализ</a:t>
            </a:r>
            <a:r>
              <a:rPr lang="ru" sz="2000" b="1" dirty="0">
                <a:solidFill>
                  <a:srgbClr val="002060"/>
                </a:solidFill>
              </a:rPr>
              <a:t>:</a:t>
            </a:r>
            <a:endParaRPr sz="2400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C8A380E-D159-FDA7-4DBF-70B4461A6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4835"/>
              </p:ext>
            </p:extLst>
          </p:nvPr>
        </p:nvGraphicFramePr>
        <p:xfrm>
          <a:off x="57150" y="91614"/>
          <a:ext cx="9029700" cy="4960271"/>
        </p:xfrm>
        <a:graphic>
          <a:graphicData uri="http://schemas.openxmlformats.org/drawingml/2006/table">
            <a:tbl>
              <a:tblPr firstRow="1" firstCol="1" bandRow="1"/>
              <a:tblGrid>
                <a:gridCol w="4846320">
                  <a:extLst>
                    <a:ext uri="{9D8B030D-6E8A-4147-A177-3AD203B41FA5}">
                      <a16:colId xmlns:a16="http://schemas.microsoft.com/office/drawing/2014/main" val="2430249739"/>
                    </a:ext>
                  </a:extLst>
                </a:gridCol>
                <a:gridCol w="4183380">
                  <a:extLst>
                    <a:ext uri="{9D8B030D-6E8A-4147-A177-3AD203B41FA5}">
                      <a16:colId xmlns:a16="http://schemas.microsoft.com/office/drawing/2014/main" val="1888647574"/>
                    </a:ext>
                  </a:extLst>
                </a:gridCol>
              </a:tblGrid>
              <a:tr h="2006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Сильные стороны (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Strengths)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1.Высокое качество продукции (платформа основана на утвержденных мировых протоколах и рекомендациях российских экспертных организаций)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2.Хороший сервис (персонализация данных, высокая скорость обслуживания)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3.Гибкость в отношении ценовой политики для партнеров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4.Бесплатный доступ для основного потребителя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5.Наличие РУ, СС, соответствие продукции государственным стандартам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6.Многофункциональность (Дневник, соцсеть, юридическая помощь)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7.Фонд взаимопомощи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8.Высокая квалификация персонала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30555" algn="l"/>
                        </a:tabLst>
                      </a:pPr>
                      <a:r>
                        <a:rPr lang="ru-RU" sz="11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801" marR="26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Слабые стороны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(Weaknesses)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1.Недостаток финансирования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2.Кадровый дефицит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3.Стартап, нуждающийся в продвижении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4.Отсутствие аналогов и истории развития подобных проектов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5.Низкая узнаваемость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6.Сложность в разработке, связанная с защитой, передачей и хранением персональных данных</a:t>
                      </a:r>
                    </a:p>
                  </a:txBody>
                  <a:tcPr marL="26801" marR="26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570397"/>
                  </a:ext>
                </a:extLst>
              </a:tr>
              <a:tr h="2251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Возможности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(Opportunities)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1.Введение новых тенденций, ориентированных на рынок превентивной медицины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2.Расширение рынков, появление новых сегментов рынка в связи с политикой импортозамещения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3.Ослабление ограничивающих законов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4.Рост спроса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5.Доступ к новейшим технологиям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6.Повышение требований к качеству продукции со стороны клиентов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7.Благоприятный сдвиг в валютных курсах</a:t>
                      </a:r>
                    </a:p>
                  </a:txBody>
                  <a:tcPr marL="26801" marR="26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80340" algn="l"/>
                        </a:tabLs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Угрозы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Thrats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1.Новые законодательные ограничения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2.Замедление роста рынка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3.Санкции и снижение спроса западных компаний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4.Неблагоприятный сдвиг в курсах валют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5.Усиление конкуренции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6.Появление новых конкурентов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7.Ужесточение требований в правовом поле </a:t>
                      </a:r>
                    </a:p>
                  </a:txBody>
                  <a:tcPr marL="26801" marR="26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38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90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4932" y="0"/>
            <a:ext cx="142906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074670" y="221050"/>
            <a:ext cx="21831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</a:rPr>
              <a:t>PEST </a:t>
            </a:r>
            <a:r>
              <a:rPr lang="ru-RU" sz="2400" b="1" dirty="0">
                <a:solidFill>
                  <a:srgbClr val="002060"/>
                </a:solidFill>
              </a:rPr>
              <a:t>анализ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FCD5340-3B7D-4EB9-D4B1-F649BCBD1C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013365"/>
              </p:ext>
            </p:extLst>
          </p:nvPr>
        </p:nvGraphicFramePr>
        <p:xfrm>
          <a:off x="617538" y="793750"/>
          <a:ext cx="7308850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34236" imgH="4724558" progId="Excel.Sheet.12">
                  <p:embed/>
                </p:oleObj>
              </mc:Choice>
              <mc:Fallback>
                <p:oleObj name="Worksheet" r:id="rId4" imgW="6334236" imgH="4724558" progId="Excel.Shee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7538" y="793750"/>
                        <a:ext cx="7308850" cy="430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030329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12862</TotalTime>
  <Words>1775</Words>
  <Application>Microsoft Office PowerPoint</Application>
  <PresentationFormat>Экран (16:9)</PresentationFormat>
  <Paragraphs>278</Paragraphs>
  <Slides>16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Roboto Medium</vt:lpstr>
      <vt:lpstr>Arial</vt:lpstr>
      <vt:lpstr>Times New Roman</vt:lpstr>
      <vt:lpstr>Calibri</vt:lpstr>
      <vt:lpstr>Play</vt:lpstr>
      <vt:lpstr>Cambria</vt:lpstr>
      <vt:lpstr>Roboto Light</vt:lpstr>
      <vt:lpstr>Roboto</vt:lpstr>
      <vt:lpstr>Simple Light</vt:lpstr>
      <vt:lpstr>Worksheet</vt:lpstr>
      <vt:lpstr>Презентация PowerPoint</vt:lpstr>
      <vt:lpstr>Презентация PowerPoint</vt:lpstr>
      <vt:lpstr>Рынок В2С    Актуальность для пользователей</vt:lpstr>
      <vt:lpstr>Рынок В2С Актуальность для родственников</vt:lpstr>
      <vt:lpstr>Рынок В2С    Актуальность для врачей</vt:lpstr>
      <vt:lpstr>  Актуальность для государства</vt:lpstr>
      <vt:lpstr>Ключевая задача, которую решает платформа</vt:lpstr>
      <vt:lpstr>SWOT анализ:</vt:lpstr>
      <vt:lpstr>PEST анализ</vt:lpstr>
      <vt:lpstr>Экосистема – социальная сеть </vt:lpstr>
      <vt:lpstr>Профиль Пользователя</vt:lpstr>
      <vt:lpstr>СОЦИАЛЬНАЯ СЕТЬ ДЛЯ ДИАБЕТОЛОГОВ ЭНДОКРИНОЛОГОВ </vt:lpstr>
      <vt:lpstr>Целевая аудитория</vt:lpstr>
      <vt:lpstr>ДОРОЖНАЯ КАРТА и стратегические цели компании</vt:lpstr>
      <vt:lpstr>ИНВЕСТИЦИИ И ДОРОЖНАЯ КАРТА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 Фальковская</cp:lastModifiedBy>
  <cp:revision>53</cp:revision>
  <dcterms:modified xsi:type="dcterms:W3CDTF">2022-12-14T16:13:50Z</dcterms:modified>
</cp:coreProperties>
</file>