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9"/>
  </p:notesMasterIdLst>
  <p:sldIdLst>
    <p:sldId id="256" r:id="rId2"/>
    <p:sldId id="264" r:id="rId3"/>
    <p:sldId id="263" r:id="rId4"/>
    <p:sldId id="265" r:id="rId5"/>
    <p:sldId id="260" r:id="rId6"/>
    <p:sldId id="261" r:id="rId7"/>
    <p:sldId id="271" r:id="rId8"/>
    <p:sldId id="262" r:id="rId9"/>
    <p:sldId id="267" r:id="rId10"/>
    <p:sldId id="272" r:id="rId11"/>
    <p:sldId id="268" r:id="rId12"/>
    <p:sldId id="269" r:id="rId13"/>
    <p:sldId id="273" r:id="rId14"/>
    <p:sldId id="274" r:id="rId15"/>
    <p:sldId id="275" r:id="rId16"/>
    <p:sldId id="277" r:id="rId17"/>
    <p:sldId id="276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112031502615137"/>
          <c:y val="0.12759529535795483"/>
          <c:w val="0.92258337169056259"/>
          <c:h val="0.653845393561402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инвестиций, млр.руб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8.8490000000000002</c:v>
                </c:pt>
                <c:pt idx="1">
                  <c:v>9.6790000000000003</c:v>
                </c:pt>
                <c:pt idx="2">
                  <c:v>14.528</c:v>
                </c:pt>
                <c:pt idx="3">
                  <c:v>15.12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1-49D1-BCE0-075D2E7C00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объектов, шт.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</c:v>
                </c:pt>
                <c:pt idx="1">
                  <c:v>51</c:v>
                </c:pt>
                <c:pt idx="2">
                  <c:v>64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1-49D1-BCE0-075D2E7C00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Удаленных от города свыше 100 км.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 (план)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</c:v>
                </c:pt>
                <c:pt idx="1">
                  <c:v>43</c:v>
                </c:pt>
                <c:pt idx="2">
                  <c:v>50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1-49D1-BCE0-075D2E7C00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2295552"/>
        <c:axId val="92297472"/>
        <c:axId val="0"/>
      </c:bar3DChart>
      <c:catAx>
        <c:axId val="922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297472"/>
        <c:crosses val="autoZero"/>
        <c:auto val="1"/>
        <c:lblAlgn val="ctr"/>
        <c:lblOffset val="100"/>
        <c:noMultiLvlLbl val="0"/>
      </c:catAx>
      <c:valAx>
        <c:axId val="922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295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00206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112031502615131"/>
          <c:y val="0.12759529535795483"/>
          <c:w val="0.92258337169056259"/>
          <c:h val="0.653845393561402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инвестиций, млр.руб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13.3</c:v>
                </c:pt>
                <c:pt idx="1">
                  <c:v>28</c:v>
                </c:pt>
                <c:pt idx="2">
                  <c:v>28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5-4B4D-BEC5-566F046791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объектов, шт.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 (план)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25-4B4D-BEC5-566F046791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Удаленных от города свыше 100 км.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 (план)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25-4B4D-BEC5-566F046791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2278784"/>
        <c:axId val="92280320"/>
        <c:axId val="0"/>
      </c:bar3DChart>
      <c:catAx>
        <c:axId val="922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280320"/>
        <c:crosses val="autoZero"/>
        <c:auto val="1"/>
        <c:lblAlgn val="ctr"/>
        <c:lblOffset val="100"/>
        <c:noMultiLvlLbl val="0"/>
      </c:catAx>
      <c:valAx>
        <c:axId val="9228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278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DED76-9F43-4C59-9A6C-9339D6742A33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9937-0DD4-4ED8-A7D7-59BA85C8B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2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9937-0DD4-4ED8-A7D7-59BA85C8BB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0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9937-0DD4-4ED8-A7D7-59BA85C8BBC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3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6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0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946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8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0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8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2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2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1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7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1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3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3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4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4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9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8DC98-1DF2-4951-8473-EE11E17C8AA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4BC6-05AA-4B5C-8BCA-4225A2506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72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9484" y="9029445"/>
            <a:ext cx="7569454" cy="566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tatic.tildacdn.com/tild3031-3235-4963-a538-613366336531/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07" y="582438"/>
            <a:ext cx="5240593" cy="21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1308" y="444787"/>
            <a:ext cx="4253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Слушатели гр. № ППУИСК-21/22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Анна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Черняев Евгений</a:t>
            </a:r>
          </a:p>
        </p:txBody>
      </p:sp>
      <p:pic>
        <p:nvPicPr>
          <p:cNvPr id="4" name="Picture 2" descr="https://abali.ru/wp-content/uploads/2011/01/gerb_nizhegorodskoy_oblas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09" y="1614563"/>
            <a:ext cx="4000303" cy="45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41807" y="3228907"/>
            <a:ext cx="5109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 строительного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при реализации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 инвестиционной программы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42031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882" y="405867"/>
            <a:ext cx="10639461" cy="1337873"/>
          </a:xfrm>
        </p:spPr>
        <p:txBody>
          <a:bodyPr>
            <a:noAutofit/>
          </a:bodyPr>
          <a:lstStyle/>
          <a:p>
            <a:pPr indent="457200" algn="ctr">
              <a:lnSpc>
                <a:spcPct val="100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Обзор и анализ существующих автоматизированных систем управления строительной отраслью (процессом строительного контроля)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97443"/>
              </p:ext>
            </p:extLst>
          </p:nvPr>
        </p:nvGraphicFramePr>
        <p:xfrm>
          <a:off x="673397" y="1658683"/>
          <a:ext cx="7970874" cy="49431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42306">
                  <a:extLst>
                    <a:ext uri="{9D8B030D-6E8A-4147-A177-3AD203B41FA5}">
                      <a16:colId xmlns:a16="http://schemas.microsoft.com/office/drawing/2014/main" val="4138730358"/>
                    </a:ext>
                  </a:extLst>
                </a:gridCol>
                <a:gridCol w="1026332">
                  <a:extLst>
                    <a:ext uri="{9D8B030D-6E8A-4147-A177-3AD203B41FA5}">
                      <a16:colId xmlns:a16="http://schemas.microsoft.com/office/drawing/2014/main" val="2323807221"/>
                    </a:ext>
                  </a:extLst>
                </a:gridCol>
                <a:gridCol w="1026332">
                  <a:extLst>
                    <a:ext uri="{9D8B030D-6E8A-4147-A177-3AD203B41FA5}">
                      <a16:colId xmlns:a16="http://schemas.microsoft.com/office/drawing/2014/main" val="1152457276"/>
                    </a:ext>
                  </a:extLst>
                </a:gridCol>
                <a:gridCol w="1158030">
                  <a:extLst>
                    <a:ext uri="{9D8B030D-6E8A-4147-A177-3AD203B41FA5}">
                      <a16:colId xmlns:a16="http://schemas.microsoft.com/office/drawing/2014/main" val="2294922329"/>
                    </a:ext>
                  </a:extLst>
                </a:gridCol>
                <a:gridCol w="1158937">
                  <a:extLst>
                    <a:ext uri="{9D8B030D-6E8A-4147-A177-3AD203B41FA5}">
                      <a16:colId xmlns:a16="http://schemas.microsoft.com/office/drawing/2014/main" val="3948611780"/>
                    </a:ext>
                  </a:extLst>
                </a:gridCol>
                <a:gridCol w="1158937">
                  <a:extLst>
                    <a:ext uri="{9D8B030D-6E8A-4147-A177-3AD203B41FA5}">
                      <a16:colId xmlns:a16="http://schemas.microsoft.com/office/drawing/2014/main" val="1990659584"/>
                    </a:ext>
                  </a:extLst>
                </a:gridCol>
              </a:tblGrid>
              <a:tr h="371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программного продукта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характеристики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37780"/>
                  </a:ext>
                </a:extLst>
              </a:tr>
              <a:tr h="1674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решаемых задач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российским условиям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Программная совместимость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01628"/>
                  </a:ext>
                </a:extLst>
              </a:tr>
              <a:tr h="545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Autodesk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BIM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360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270339"/>
                  </a:ext>
                </a:extLst>
              </a:tr>
              <a:tr h="27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Lement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242631"/>
                  </a:ext>
                </a:extLst>
              </a:tr>
              <a:tr h="27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Fieldwire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475297"/>
                  </a:ext>
                </a:extLst>
              </a:tr>
              <a:tr h="27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Radar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666978"/>
                  </a:ext>
                </a:extLst>
              </a:tr>
              <a:tr h="272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СтройКонтроль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760162"/>
                  </a:ext>
                </a:extLst>
              </a:tr>
              <a:tr h="1090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Адепт: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Стройконтроль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/Исполнительная документация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14" marR="5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5582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99031" y="3160741"/>
            <a:ext cx="2836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Адепт: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Стройконтроль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Адепт: Исполнительная документация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 для внедрения </a:t>
            </a:r>
          </a:p>
        </p:txBody>
      </p:sp>
    </p:spTree>
    <p:extLst>
      <p:ext uri="{BB962C8B-B14F-4D97-AF65-F5344CB8AC3E}">
        <p14:creationId xmlns:p14="http://schemas.microsoft.com/office/powerpoint/2010/main" val="288378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261" y="325734"/>
            <a:ext cx="6546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Адепт: Исполнительная документация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1" y="931187"/>
            <a:ext cx="4774018" cy="30118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28930" y="886943"/>
            <a:ext cx="6415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исполнительной документации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38091" y="1607578"/>
            <a:ext cx="6471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факта выполненных работ ответственным за работу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39814" y="2334571"/>
            <a:ext cx="5937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контроль материалов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28930" y="2729156"/>
            <a:ext cx="5810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журналы работ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8930" y="3160824"/>
            <a:ext cx="553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освидетельствования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8930" y="3592492"/>
            <a:ext cx="6341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и согласование документов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1" y="4261244"/>
            <a:ext cx="4774018" cy="23309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418" y="4261244"/>
            <a:ext cx="5175953" cy="23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9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2227" y="373544"/>
            <a:ext cx="5445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Адепт: Строительный контроль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7" y="3606932"/>
            <a:ext cx="1724173" cy="286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400" y="3606932"/>
            <a:ext cx="1830177" cy="28682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7" y="967123"/>
            <a:ext cx="5553271" cy="25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301804" y="1124658"/>
            <a:ext cx="51287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Инспекции. Строительный контроль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1804" y="1612713"/>
            <a:ext cx="55025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Мобильное решение для строительного контроля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1804" y="2433822"/>
            <a:ext cx="398724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Блок Монитор руководителя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1804" y="2962354"/>
            <a:ext cx="390286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Анализ проблем по объекту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01804" y="3429519"/>
            <a:ext cx="49196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Фотофиксация и накопительный график работ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1804" y="4337596"/>
            <a:ext cx="387118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Журнал авторского надзора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01804" y="4825651"/>
            <a:ext cx="53323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Согласование документов 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57179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3" y="401153"/>
            <a:ext cx="6791538" cy="52978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12911" y="766672"/>
            <a:ext cx="39340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Адепт объединяет работу всех участников строительства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65310" y="3284002"/>
            <a:ext cx="3877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Проектировщик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Подрядные организации СМР</a:t>
            </a:r>
          </a:p>
        </p:txBody>
      </p:sp>
    </p:spTree>
    <p:extLst>
      <p:ext uri="{BB962C8B-B14F-4D97-AF65-F5344CB8AC3E}">
        <p14:creationId xmlns:p14="http://schemas.microsoft.com/office/powerpoint/2010/main" val="213157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893" y="612981"/>
            <a:ext cx="1120317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ПО Адепт в ГКУ НО «Нижегородстройзаказчик»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в эксплуатацию делится на несколько этапов: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Определение спецификации. Срок – 1 день.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Подготовка и согласование лицензионного договора. Срок - 5 дней.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Оплата по лицензионному договору.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Передача неисключительных прав по договору. Срок – 5 дней.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Обучение пользователей. Срок – 3 дня.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Проработка дорожной карты ввода в эксплуатацию системы. Срок – 3 дня.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Ввод в эксплуатацию. Срок – 15-30 дней.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 Определение задач для доработки в системе. Срок – 7 дней параллельно с вводом в эксплуатацию.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	Техническое задание. Срок – 10-15 дней.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	 Оценка технического задания. Согласование бюджета и условий оплаты. Формирование графика выполнения работ и оплата по нему. Срок – 4 дня.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	 Договор на оказание услуг по доработкам. Срок – 5 дней.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	 Разработка, внедрение функций в действующую систему и оплата.</a:t>
            </a:r>
          </a:p>
        </p:txBody>
      </p:sp>
    </p:spTree>
    <p:extLst>
      <p:ext uri="{BB962C8B-B14F-4D97-AF65-F5344CB8AC3E}">
        <p14:creationId xmlns:p14="http://schemas.microsoft.com/office/powerpoint/2010/main" val="350546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841" y="435934"/>
            <a:ext cx="8750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ОЦЕНКА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1237" y="1214543"/>
            <a:ext cx="110046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ГКУ НО «Нижегородстройзаказчик», как получателя бюджетных средств, экономический эффект выступает в виде экономии трудовых и финансовых ресурсов, получаемой от: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снижения трудоемкости процесса строительного контроля;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трудозатрат на поиск и подготовку документов;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экономии на расходных материалах (канцелярские товары, ГСМ, аренда складов).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54315"/>
              </p:ext>
            </p:extLst>
          </p:nvPr>
        </p:nvGraphicFramePr>
        <p:xfrm>
          <a:off x="893133" y="3143888"/>
          <a:ext cx="10388010" cy="14630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666614">
                  <a:extLst>
                    <a:ext uri="{9D8B030D-6E8A-4147-A177-3AD203B41FA5}">
                      <a16:colId xmlns:a16="http://schemas.microsoft.com/office/drawing/2014/main" val="2589690585"/>
                    </a:ext>
                  </a:extLst>
                </a:gridCol>
                <a:gridCol w="3721396">
                  <a:extLst>
                    <a:ext uri="{9D8B030D-6E8A-4147-A177-3AD203B41FA5}">
                      <a16:colId xmlns:a16="http://schemas.microsoft.com/office/drawing/2014/main" val="2305913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Затратная часть проекта внедрения ПО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305 000,00 рублей/год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604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Доходная часть проекта внедрения ПО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3 657 503,72 рублей/год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9483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6689" y="4735857"/>
            <a:ext cx="10483702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Экономическая эффективность от внедрения программных продуктов Адепт для Учреждения за год составит: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 = Эр 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3 657 503,72 – 0,15 * 305 000,00 = 3 611 753,72 руб.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77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580" y="293809"/>
            <a:ext cx="10815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проекта существуют Риски, но план по их предотвращению тщательно прорабатывается: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59664"/>
              </p:ext>
            </p:extLst>
          </p:nvPr>
        </p:nvGraphicFramePr>
        <p:xfrm>
          <a:off x="786580" y="849967"/>
          <a:ext cx="10736827" cy="561956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926813">
                  <a:extLst>
                    <a:ext uri="{9D8B030D-6E8A-4147-A177-3AD203B41FA5}">
                      <a16:colId xmlns:a16="http://schemas.microsoft.com/office/drawing/2014/main" val="4002538050"/>
                    </a:ext>
                  </a:extLst>
                </a:gridCol>
                <a:gridCol w="1607697">
                  <a:extLst>
                    <a:ext uri="{9D8B030D-6E8A-4147-A177-3AD203B41FA5}">
                      <a16:colId xmlns:a16="http://schemas.microsoft.com/office/drawing/2014/main" val="4280205672"/>
                    </a:ext>
                  </a:extLst>
                </a:gridCol>
                <a:gridCol w="1600625">
                  <a:extLst>
                    <a:ext uri="{9D8B030D-6E8A-4147-A177-3AD203B41FA5}">
                      <a16:colId xmlns:a16="http://schemas.microsoft.com/office/drawing/2014/main" val="3179965488"/>
                    </a:ext>
                  </a:extLst>
                </a:gridCol>
                <a:gridCol w="2968987">
                  <a:extLst>
                    <a:ext uri="{9D8B030D-6E8A-4147-A177-3AD203B41FA5}">
                      <a16:colId xmlns:a16="http://schemas.microsoft.com/office/drawing/2014/main" val="2874754188"/>
                    </a:ext>
                  </a:extLst>
                </a:gridCol>
                <a:gridCol w="2632705">
                  <a:extLst>
                    <a:ext uri="{9D8B030D-6E8A-4147-A177-3AD203B41FA5}">
                      <a16:colId xmlns:a16="http://schemas.microsoft.com/office/drawing/2014/main" val="86065645"/>
                    </a:ext>
                  </a:extLst>
                </a:gridCol>
              </a:tblGrid>
              <a:tr h="534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наступления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тяжести последствий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в случае наступления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 снижения риска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extLst>
                  <a:ext uri="{0D108BD9-81ED-4DB2-BD59-A6C34878D82A}">
                    <a16:rowId xmlns:a16="http://schemas.microsoft.com/office/drawing/2014/main" val="112478473"/>
                  </a:ext>
                </a:extLst>
              </a:tr>
              <a:tr h="864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об обязательном хранении данных на бумажных носителях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 целесообразности внедрения проекта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закрытой базы данных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extLst>
                  <a:ext uri="{0D108BD9-81ED-4DB2-BD59-A6C34878D82A}">
                    <a16:rowId xmlns:a16="http://schemas.microsoft.com/office/drawing/2014/main" val="688846699"/>
                  </a:ext>
                </a:extLst>
              </a:tr>
              <a:tr h="75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компьютерная грамотность пользователей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отторжение системы, некорректная работы, медленная работа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пользователей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extLst>
                  <a:ext uri="{0D108BD9-81ED-4DB2-BD59-A6C34878D82A}">
                    <a16:rowId xmlns:a16="http://schemas.microsoft.com/office/drawing/2014/main" val="4082493637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платы за пользование ПО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бюджета на дальнейшее продление доступа к системе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бюджета на следующий год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extLst>
                  <a:ext uri="{0D108BD9-81ED-4DB2-BD59-A6C34878D82A}">
                    <a16:rowId xmlns:a16="http://schemas.microsoft.com/office/drawing/2014/main" val="1262053988"/>
                  </a:ext>
                </a:extLst>
              </a:tr>
              <a:tr h="644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 поставки обновлений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доступа к новым версиям программы, отсутствие улучшений в системе, устранения ошибок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программиста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extLst>
                  <a:ext uri="{0D108BD9-81ED-4DB2-BD59-A6C34878D82A}">
                    <a16:rowId xmlns:a16="http://schemas.microsoft.com/office/drawing/2014/main" val="312322467"/>
                  </a:ext>
                </a:extLst>
              </a:tr>
              <a:tr h="534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 техподдержки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помощи при возникновении ошибок при работе в системе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Заблаговременное обучение своего специалиста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extLst>
                  <a:ext uri="{0D108BD9-81ED-4DB2-BD59-A6C34878D82A}">
                    <a16:rowId xmlns:a16="http://schemas.microsoft.com/office/drawing/2014/main" val="1996605482"/>
                  </a:ext>
                </a:extLst>
              </a:tr>
              <a:tr h="644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 возможности приобретения самой платформы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Невозможность внедрения системы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другого ПО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extLst>
                  <a:ext uri="{0D108BD9-81ED-4DB2-BD59-A6C34878D82A}">
                    <a16:rowId xmlns:a16="http://schemas.microsoft.com/office/drawing/2014/main" val="3943731359"/>
                  </a:ext>
                </a:extLst>
              </a:tr>
              <a:tr h="424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 атака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 доступа к системе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ИТ отдела, подготовка специалистов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extLst>
                  <a:ext uri="{0D108BD9-81ED-4DB2-BD59-A6C34878D82A}">
                    <a16:rowId xmlns:a16="http://schemas.microsoft.com/office/drawing/2014/main" val="1611879411"/>
                  </a:ext>
                </a:extLst>
              </a:tr>
              <a:tr h="424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Критическая ошибка системы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Прекращение доступа к системе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ИТ отдела, подготовка специалистов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63" marR="36863" marT="36863" marB="36863" anchor="ctr"/>
                </a:tc>
                <a:extLst>
                  <a:ext uri="{0D108BD9-81ED-4DB2-BD59-A6C34878D82A}">
                    <a16:rowId xmlns:a16="http://schemas.microsoft.com/office/drawing/2014/main" val="65668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47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0725" y="2244045"/>
            <a:ext cx="10473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5462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604" y="652360"/>
            <a:ext cx="10682633" cy="184503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аттестационной работы является разработка проекта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строительного контроля в ГКУ НО «Нижегородстройзаказчик»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1145" y="2497393"/>
            <a:ext cx="108955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 необходимо решить основные задачи: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Исследовать аспекты деятельности организации в области           строительного контроля;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Провести обзор и анализ рынка существующих автоматизированных систем управления строительной отраслью;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Выбрать и обосновать программный продукт;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Раскрыть функциональные возможности программного продукта;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Оценить эффективность и риски внедрения предлагаемого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07732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4521" y="315663"/>
            <a:ext cx="10389724" cy="9033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исследования является деятельность ГКУ НО «Нижегородстройзаказчик»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9263" y="1326784"/>
            <a:ext cx="10544982" cy="35812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Государственное казенное учреждение Нижегородской области «Нижегородстройзаказчик» (далее - ГКУ НО «Нижегородстройзаказчик») является главным оператором реализации адресных инвестиционных программ регионального и федерального значения на территории Нижегородской области (далее – АИП), в которых основная доля объектов относится к отраслям: «Образование», «Здравоохранение», «Спорт».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1612" y="4908011"/>
            <a:ext cx="10682633" cy="9523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 направлений деятельности Учреждения – является осуществление функций строительного контроля при строительстве и реконструкции объектов капитального строительства социального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321125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227" y="1838218"/>
            <a:ext cx="6055800" cy="4719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проекты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8227" y="420687"/>
            <a:ext cx="10332832" cy="1329455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ГКУ НО «Нижегородстройзаказчик», как организации, осуществляющей функции государственного заказчика при строительстве социально-значимых для Нижегородской области объектов, начинается с 1959 г.</a:t>
            </a:r>
          </a:p>
        </p:txBody>
      </p:sp>
      <p:pic>
        <p:nvPicPr>
          <p:cNvPr id="1026" name="Picture 2" descr="https://files.pravda-nn.ru/2020/11/perinatalnyj-tsentr-dzerzhinsk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46" y="2519976"/>
            <a:ext cx="6569689" cy="396931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53872" y="2522894"/>
            <a:ext cx="2736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Перинатальный центр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г.Дзержинск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3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1676" y="426783"/>
            <a:ext cx="6567948" cy="2438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Clr>
                <a:srgbClr val="E78712"/>
              </a:buClr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Clr>
                <a:srgbClr val="E78712"/>
              </a:buClr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Clr>
                <a:srgbClr val="E78712"/>
              </a:buClr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Clr>
                <a:srgbClr val="E78712"/>
              </a:buClr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580" y="4689988"/>
            <a:ext cx="46762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еще 25 Физкультурно-оздоровительных комплексов по всей Нижегородской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66" y="426784"/>
            <a:ext cx="4922595" cy="308482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623708" y="1252528"/>
            <a:ext cx="4109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Нижегородский Кадетский Корпус Приволжского Федерального Округа Имени Генерала Армии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Маргелова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Ф.</a:t>
            </a:r>
          </a:p>
        </p:txBody>
      </p:sp>
      <p:pic>
        <p:nvPicPr>
          <p:cNvPr id="2050" name="Picture 2" descr="https://nne.ru/wp-content/uploads/2019/11/MO18STThRfM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17" y="3099378"/>
            <a:ext cx="5089743" cy="330726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9063" y="3746854"/>
            <a:ext cx="305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 "Энергия"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Дальнее Константиново</a:t>
            </a:r>
          </a:p>
        </p:txBody>
      </p:sp>
    </p:spTree>
    <p:extLst>
      <p:ext uri="{BB962C8B-B14F-4D97-AF65-F5344CB8AC3E}">
        <p14:creationId xmlns:p14="http://schemas.microsoft.com/office/powerpoint/2010/main" val="3827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30" y="639838"/>
            <a:ext cx="10290940" cy="557832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05787" y="557472"/>
            <a:ext cx="1048370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контроль, осуществляемый ГКУ НО «Нижегородстройзаказчик», являющимся государственным заказчиком, включает проведение следующих контрольных мероприятий: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а) проверка полноты и соблюдения установленных сроков выполнения подрядчиком входного контроля и достоверности документирования его результатов;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б) проверка выполнения подрядчиком контрольных мероприятий по соблюдению правил складирования и хранения применяемой продукции, материалов, оборудования и достоверности документирования его результатов;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в) проверка полноты и соблюдения установленных сроков выполнения подрядчиком контроля последовательности и состава технологических операций по осуществлению строительства объектов капитального строительства и достоверности документирования его результатов;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г) совместно с подрядчиком освидетельствование скрытых работ и промежуточная приемка возведенных строительных конструкций, влияющих на безопасность объекта капитального строительства, участков сетей инженерно-технического обеспечения;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д) проверка совместно с подрядчиком соответствия законченного строительством объекта требованиям проектной и подготовленной на ее основе рабочей документации, результатам инженерных изысканий, требованиям градостроительного плана земельного участка, требованиям технических регламентов</a:t>
            </a:r>
          </a:p>
        </p:txBody>
      </p:sp>
    </p:spTree>
    <p:extLst>
      <p:ext uri="{BB962C8B-B14F-4D97-AF65-F5344CB8AC3E}">
        <p14:creationId xmlns:p14="http://schemas.microsoft.com/office/powerpoint/2010/main" val="25162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65711" y="292705"/>
          <a:ext cx="6419880" cy="296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5114260" y="3369464"/>
          <a:ext cx="6645349" cy="320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43553" y="434306"/>
            <a:ext cx="4416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Объем освоенных инвестиций на строительство объектов социальной сферы, реализуемых в рамках АИП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711" y="3462378"/>
            <a:ext cx="44149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освоенных инвестиций на строительство объектов социальной сферы, реализуемых в рамках концессионных соглашений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igital-build.ru/wp-content/uploads/2022/03/image4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33" y="1127051"/>
            <a:ext cx="9569302" cy="5316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22475" y="329608"/>
            <a:ext cx="999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и возможности бумажного строительного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78100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2873" y="609324"/>
            <a:ext cx="10561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деятельность ГКУ НО «Нижегородстройзаказчик» выявлена необходимость разработки подходов, направленных на оптимизацию процесса строительного контроля за реализацией инвестиционных проектов по строительству объектов социального значения: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возможность постоянного контроля за ходом строительства удаленных Объектов без необходимости непосредственного присутствия специалистов;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отказ от бумажного документооборота, что позволяет минимизировать человеческий фактор и затраты на архив;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защита документов цифровой подписью.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0102" y="4625739"/>
            <a:ext cx="11061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строительный контроль предполагает выполнение множество задач.</a:t>
            </a:r>
          </a:p>
        </p:txBody>
      </p:sp>
    </p:spTree>
    <p:extLst>
      <p:ext uri="{BB962C8B-B14F-4D97-AF65-F5344CB8AC3E}">
        <p14:creationId xmlns:p14="http://schemas.microsoft.com/office/powerpoint/2010/main" val="3167895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876</TotalTime>
  <Words>1175</Words>
  <Application>Microsoft Office PowerPoint</Application>
  <PresentationFormat>Широкоэкранный</PresentationFormat>
  <Paragraphs>185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Контур</vt:lpstr>
      <vt:lpstr>Презентация PowerPoint</vt:lpstr>
      <vt:lpstr>Презентация PowerPoint</vt:lpstr>
      <vt:lpstr>Объектом исследования является деятельность ГКУ НО «Нижегородстройзаказчик»</vt:lpstr>
      <vt:lpstr>Реализованные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 и анализ существующих автоматизированных систем управления строительной отраслью (процессом строительного контроля)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Макарова</dc:creator>
  <cp:lastModifiedBy>Черняев Е.Е.</cp:lastModifiedBy>
  <cp:revision>84</cp:revision>
  <cp:lastPrinted>2022-10-29T06:53:30Z</cp:lastPrinted>
  <dcterms:created xsi:type="dcterms:W3CDTF">2022-02-07T16:22:26Z</dcterms:created>
  <dcterms:modified xsi:type="dcterms:W3CDTF">2022-10-31T06:50:43Z</dcterms:modified>
</cp:coreProperties>
</file>