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  <p:sldMasterId id="2147484404" r:id="rId2"/>
  </p:sldMasterIdLst>
  <p:notesMasterIdLst>
    <p:notesMasterId r:id="rId18"/>
  </p:notesMasterIdLst>
  <p:handoutMasterIdLst>
    <p:handoutMasterId r:id="rId19"/>
  </p:handoutMasterIdLst>
  <p:sldIdLst>
    <p:sldId id="467" r:id="rId3"/>
    <p:sldId id="561" r:id="rId4"/>
    <p:sldId id="562" r:id="rId5"/>
    <p:sldId id="552" r:id="rId6"/>
    <p:sldId id="553" r:id="rId7"/>
    <p:sldId id="568" r:id="rId8"/>
    <p:sldId id="569" r:id="rId9"/>
    <p:sldId id="570" r:id="rId10"/>
    <p:sldId id="571" r:id="rId11"/>
    <p:sldId id="572" r:id="rId12"/>
    <p:sldId id="574" r:id="rId13"/>
    <p:sldId id="573" r:id="rId14"/>
    <p:sldId id="575" r:id="rId15"/>
    <p:sldId id="577" r:id="rId16"/>
    <p:sldId id="551" r:id="rId17"/>
  </p:sldIdLst>
  <p:sldSz cx="9144000" cy="6858000" type="screen4x3"/>
  <p:notesSz cx="6858000" cy="97107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3931">
          <p15:clr>
            <a:srgbClr val="A4A3A4"/>
          </p15:clr>
        </p15:guide>
        <p15:guide id="3" orient="horz" pos="1933">
          <p15:clr>
            <a:srgbClr val="A4A3A4"/>
          </p15:clr>
        </p15:guide>
        <p15:guide id="4" orient="horz" pos="3372">
          <p15:clr>
            <a:srgbClr val="A4A3A4"/>
          </p15:clr>
        </p15:guide>
        <p15:guide id="5" orient="horz" pos="1632">
          <p15:clr>
            <a:srgbClr val="A4A3A4"/>
          </p15:clr>
        </p15:guide>
        <p15:guide id="6" orient="horz" pos="944">
          <p15:clr>
            <a:srgbClr val="A4A3A4"/>
          </p15:clr>
        </p15:guide>
        <p15:guide id="7" orient="horz" pos="2144">
          <p15:clr>
            <a:srgbClr val="A4A3A4"/>
          </p15:clr>
        </p15:guide>
        <p15:guide id="8" pos="1029">
          <p15:clr>
            <a:srgbClr val="A4A3A4"/>
          </p15:clr>
        </p15:guide>
        <p15:guide id="9" pos="113">
          <p15:clr>
            <a:srgbClr val="A4A3A4"/>
          </p15:clr>
        </p15:guide>
        <p15:guide id="10" pos="1845">
          <p15:clr>
            <a:srgbClr val="A4A3A4"/>
          </p15:clr>
        </p15:guide>
        <p15:guide id="11" pos="2881">
          <p15:clr>
            <a:srgbClr val="A4A3A4"/>
          </p15:clr>
        </p15:guide>
        <p15:guide id="12" pos="4851">
          <p15:clr>
            <a:srgbClr val="A4A3A4"/>
          </p15:clr>
        </p15:guide>
        <p15:guide id="13" pos="158">
          <p15:clr>
            <a:srgbClr val="A4A3A4"/>
          </p15:clr>
        </p15:guide>
        <p15:guide id="14" pos="4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000066"/>
    <a:srgbClr val="CCECFF"/>
    <a:srgbClr val="006699"/>
    <a:srgbClr val="009999"/>
    <a:srgbClr val="006666"/>
    <a:srgbClr val="00808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0" autoAdjust="0"/>
    <p:restoredTop sz="97509" autoAdjust="0"/>
  </p:normalViewPr>
  <p:slideViewPr>
    <p:cSldViewPr snapToGrid="0">
      <p:cViewPr>
        <p:scale>
          <a:sx n="94" d="100"/>
          <a:sy n="94" d="100"/>
        </p:scale>
        <p:origin x="-1166" y="-10"/>
      </p:cViewPr>
      <p:guideLst>
        <p:guide orient="horz" pos="799"/>
        <p:guide orient="horz" pos="3931"/>
        <p:guide orient="horz" pos="1933"/>
        <p:guide orient="horz" pos="3372"/>
        <p:guide orient="horz" pos="1632"/>
        <p:guide orient="horz" pos="944"/>
        <p:guide orient="horz" pos="2144"/>
        <p:guide pos="1029"/>
        <p:guide pos="113"/>
        <p:guide pos="1845"/>
        <p:guide pos="2881"/>
        <p:guide pos="4851"/>
        <p:guide pos="158"/>
        <p:guide pos="41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30" y="-102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900CCC-E21B-444A-9F02-CDED6C053F2E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3CC7D4-7ADB-4D4D-B9AA-A6DBDB3F15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419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613275"/>
            <a:ext cx="5489575" cy="437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1788"/>
            <a:ext cx="2973388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1788"/>
            <a:ext cx="2973388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416EDA-1031-4E03-ABC0-7924A1B3A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5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7092280" cy="3603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/>
          <a:lstStyle>
            <a:lvl1pPr marL="233363" indent="-165100">
              <a:buClrTx/>
              <a:buFont typeface="Arial" pitchFamily="34" charset="0"/>
              <a:buChar char="•"/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690563" indent="-236538">
              <a:buClrTx/>
              <a:buFont typeface="Arial" pitchFamily="34" charset="0"/>
              <a:buChar char="−"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34EA1BFF-887E-4E43-8EB4-F158C330A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8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001A-4551-4E09-9207-C6AB395C2A17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5A13-119E-4468-A041-34D5CF632C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9762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81BAE1F-E7D9-4DA7-8E15-8B3019D63EB1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3AB4EF-D7A5-4F86-B1FB-88CDA29DB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89634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A5A4-FC17-435B-9BC4-F0E42446E0DD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C346-0337-4F03-8404-94D730EBB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62563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E89A-E04C-4809-BF9D-FFCEDC828E6D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6FCF-3A2D-4AF7-8675-1043A2995D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18651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ADBD-0021-4829-9007-8A90A6ABBB40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8BBD-DC66-454C-8A6E-B97FB34D95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41138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06788" y="6505575"/>
            <a:ext cx="2133600" cy="325438"/>
          </a:xfrm>
          <a:prstGeom prst="rect">
            <a:avLst/>
          </a:prstGeom>
        </p:spPr>
        <p:txBody>
          <a:bodyPr/>
          <a:lstStyle>
            <a:lvl1pPr eaLnBrk="1" hangingPunct="1">
              <a:defRPr sz="1600"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B34657-E388-436D-B1FF-9DB18C39C745}" type="datetime4">
              <a:rPr lang="ru-RU"/>
              <a:pPr>
                <a:defRPr/>
              </a:pPr>
              <a:t>31 октября 2022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14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062"/>
            <a:ext cx="7092280" cy="360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84784"/>
            <a:ext cx="8713092" cy="14034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33363" indent="-165100">
              <a:buClrTx/>
              <a:buFont typeface="Arial" pitchFamily="34" charset="0"/>
              <a:buChar char="•"/>
              <a:defRPr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457200" indent="-169863">
              <a:buClrTx/>
              <a:buFont typeface="Arial" pitchFamily="34" charset="0"/>
              <a:buChar char="−"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690563" indent="-180975">
              <a:buClrTx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914400" indent="-169863">
              <a:buClrTx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147763" indent="-180975">
              <a:buClrTx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79388" y="908720"/>
            <a:ext cx="871309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Arial" pitchFamily="34" charset="0"/>
              <a:buNone/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690563" indent="-236538">
              <a:buClr>
                <a:srgbClr val="002060"/>
              </a:buClr>
              <a:buFont typeface="Arial" pitchFamily="34" charset="0"/>
              <a:buChar char="−"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02060"/>
              </a:buCl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002060"/>
              </a:buCl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002060"/>
              </a:buClr>
              <a:defRPr sz="11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CF77840E-E5B4-4E56-90B2-FEDA7B97ED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7315200" y="423863"/>
            <a:ext cx="1763713" cy="261937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100" i="1">
                <a:solidFill>
                  <a:srgbClr val="00206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C8A7122-C69B-4F24-800E-3D73E7F364D3}" type="datetime4">
              <a:rPr lang="ru-RU"/>
              <a:pPr>
                <a:defRPr/>
              </a:pPr>
              <a:t>31 октября 2022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5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1A4A-1435-4CFF-ADFA-82593E38CF74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F4B9-7E4D-4D05-9D1D-9BF8A8F53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88965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734B-0A28-4A61-AC16-FABE54E9A410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CB29-54E7-4E10-BD1B-4B918AFE3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6742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008F-80D3-400D-AED4-80D547DEE2A4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5D9A-14EC-4389-90A1-2B74CE36B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105983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89BF-53F0-4DB8-B6C4-076F3E42B383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4659-E76D-4A69-94D8-029271D95D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74809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6603-6010-40CC-8785-95063BFF1372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B7B5-87B1-4463-9569-98C4CE9CB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79107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FE09-570A-4A3B-A8BD-4E8EDB49DAC4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BFA5-DED0-43DB-A87D-13DF84EEC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01885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GAZ-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74613"/>
            <a:ext cx="1828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70929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42338" y="6524625"/>
            <a:ext cx="566737" cy="293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B1A1F46-EEF9-4B45-A424-0BC6F535B8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Calibri" pitchFamily="34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anose="05040102010807070707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1AEA10-FD74-4681-AD69-D59E7A00A677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E2F557-CA26-4DAB-88BF-8B8445B0B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68" r:id="rId2"/>
    <p:sldLayoutId id="2147484577" r:id="rId3"/>
    <p:sldLayoutId id="2147484569" r:id="rId4"/>
    <p:sldLayoutId id="2147484570" r:id="rId5"/>
    <p:sldLayoutId id="2147484571" r:id="rId6"/>
    <p:sldLayoutId id="2147484578" r:id="rId7"/>
    <p:sldLayoutId id="2147484579" r:id="rId8"/>
    <p:sldLayoutId id="2147484580" r:id="rId9"/>
    <p:sldLayoutId id="2147484572" r:id="rId10"/>
    <p:sldLayoutId id="2147484581" r:id="rId11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5"/>
          <p:cNvSpPr txBox="1">
            <a:spLocks/>
          </p:cNvSpPr>
          <p:nvPr/>
        </p:nvSpPr>
        <p:spPr>
          <a:xfrm>
            <a:off x="528638" y="1870075"/>
            <a:ext cx="8445500" cy="182086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«Инвестиционная площадка в г. Кстово. Складской комплекс – проект и реализация»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60350" y="1176338"/>
            <a:ext cx="8623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kern="0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Аттестационная работа: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03275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41" name="Прямоугольник 17"/>
          <p:cNvSpPr>
            <a:spLocks noChangeArrowheads="1"/>
          </p:cNvSpPr>
          <p:nvPr/>
        </p:nvSpPr>
        <p:spPr bwMode="auto">
          <a:xfrm>
            <a:off x="6149975" y="3690938"/>
            <a:ext cx="28241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000" b="1" u="sng">
                <a:solidFill>
                  <a:srgbClr val="002060"/>
                </a:solidFill>
              </a:rPr>
              <a:t>Выполнил:</a:t>
            </a:r>
            <a:r>
              <a:rPr lang="ru-RU" altLang="en-US" sz="2000" b="1">
                <a:solidFill>
                  <a:srgbClr val="002060"/>
                </a:solidFill>
              </a:rPr>
              <a:t> </a:t>
            </a:r>
          </a:p>
          <a:p>
            <a:r>
              <a:rPr lang="ru-RU" altLang="ru-RU" sz="1600">
                <a:solidFill>
                  <a:srgbClr val="002060"/>
                </a:solidFill>
              </a:rPr>
              <a:t>Слушатель  группы</a:t>
            </a:r>
            <a:endParaRPr lang="en-US" altLang="ru-RU" sz="1600">
              <a:solidFill>
                <a:srgbClr val="002060"/>
              </a:solidFill>
            </a:endParaRPr>
          </a:p>
          <a:p>
            <a:r>
              <a:rPr lang="ru-RU" altLang="ru-RU" sz="1600">
                <a:solidFill>
                  <a:srgbClr val="002060"/>
                </a:solidFill>
              </a:rPr>
              <a:t>№ ППУИСК-21/22</a:t>
            </a:r>
          </a:p>
          <a:p>
            <a:r>
              <a:rPr lang="ru-RU" altLang="en-US" sz="2000" i="1">
                <a:solidFill>
                  <a:srgbClr val="002060"/>
                </a:solidFill>
              </a:rPr>
              <a:t>Варызгин А.А</a:t>
            </a:r>
            <a:r>
              <a:rPr lang="ru-RU" altLang="en-US" sz="1600" i="1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 sz="2000" b="1" u="sng">
                <a:solidFill>
                  <a:srgbClr val="002060"/>
                </a:solidFill>
              </a:rPr>
              <a:t>Руководитель</a:t>
            </a:r>
            <a:r>
              <a:rPr lang="ru-RU" altLang="en-US" sz="1600" b="1" u="sng">
                <a:solidFill>
                  <a:srgbClr val="002060"/>
                </a:solidFill>
              </a:rPr>
              <a:t>:</a:t>
            </a:r>
            <a:r>
              <a:rPr lang="ru-RU" altLang="en-US" sz="1600">
                <a:solidFill>
                  <a:srgbClr val="002060"/>
                </a:solidFill>
              </a:rPr>
              <a:t> </a:t>
            </a:r>
          </a:p>
          <a:p>
            <a:r>
              <a:rPr lang="ru-RU" altLang="ru-RU" sz="1600">
                <a:solidFill>
                  <a:srgbClr val="002060"/>
                </a:solidFill>
              </a:rPr>
              <a:t> Научный руководитель                                                      доцент, канд. техн. наук  </a:t>
            </a:r>
          </a:p>
          <a:p>
            <a:r>
              <a:rPr lang="ru-RU" altLang="en-US" sz="2000" i="1">
                <a:solidFill>
                  <a:srgbClr val="002060"/>
                </a:solidFill>
              </a:rPr>
              <a:t>Седельникова И.М.</a:t>
            </a:r>
          </a:p>
        </p:txBody>
      </p:sp>
      <p:sp>
        <p:nvSpPr>
          <p:cNvPr id="14342" name="Прямоугольник 18"/>
          <p:cNvSpPr>
            <a:spLocks noChangeArrowheads="1"/>
          </p:cNvSpPr>
          <p:nvPr/>
        </p:nvSpPr>
        <p:spPr bwMode="auto">
          <a:xfrm>
            <a:off x="1741488" y="6215063"/>
            <a:ext cx="6019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en-US" sz="1000" b="1" i="1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en-US" sz="1000" b="1" i="1">
                <a:solidFill>
                  <a:srgbClr val="002060"/>
                </a:solidFill>
              </a:rPr>
              <a:t>Нижний Новгород, 2022 г.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60350" y="196850"/>
            <a:ext cx="8713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2972-ECBE-4A43-B8BD-FCD54EE0CD28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740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136376" y="735013"/>
            <a:ext cx="8893175" cy="1563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план развития инвестиционной площадки компании ООО «ФИНКО» в г. Кстово: </a:t>
            </a:r>
          </a:p>
          <a:p>
            <a:pPr algn="ctr" eaLnBrk="1" hangingPunct="1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2 – теплые склады, 3 – холодный склад, 4 – офисные помещения, 5 – КПП, 6 – здание охраны</a:t>
            </a:r>
            <a:endParaRPr lang="ru-RU" alt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30" y="2368213"/>
            <a:ext cx="6289667" cy="40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2972-ECBE-4A43-B8BD-FCD54EE0CD2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740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120650" y="839788"/>
            <a:ext cx="8893175" cy="5718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план развития инвестиционной площадки компании ООО «ФИНКО» в г. Кстово: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участка составляет 21200 кв. м, совокупная площадь складских помещений планируется в размере 3550 кв. м. Из них: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теплых складов (1, 2) – 2700 кв. м.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холодных складов (3) – 860 кв. м. </a:t>
            </a: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открытого хранения – 1200 кв. м. </a:t>
            </a: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офисных помещений (4) – 620 кв. м. </a:t>
            </a: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КПП, пункт охраны (5, 6) – 50 кв. м.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на территории будет выделена зона для стоянки грузового транспорта – 2300 кв. м, парковка для клиентов и сотрудников офиса на 40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машиномест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480 кв. м.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</p:spTree>
    <p:extLst>
      <p:ext uri="{BB962C8B-B14F-4D97-AF65-F5344CB8AC3E}">
        <p14:creationId xmlns:p14="http://schemas.microsoft.com/office/powerpoint/2010/main" val="41634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2972-ECBE-4A43-B8BD-FCD54EE0CD28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740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125412" y="794620"/>
            <a:ext cx="8893175" cy="9419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распределительного склада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77" y="1743743"/>
            <a:ext cx="5889246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2972-ECBE-4A43-B8BD-FCD54EE0CD28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740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120650" y="769938"/>
            <a:ext cx="8893175" cy="5788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1338"/>
              </p:ext>
            </p:extLst>
          </p:nvPr>
        </p:nvGraphicFramePr>
        <p:xfrm>
          <a:off x="1099457" y="1415144"/>
          <a:ext cx="6966857" cy="5105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746"/>
                <a:gridCol w="3093955"/>
                <a:gridCol w="1136390"/>
                <a:gridCol w="2347766"/>
              </a:tblGrid>
              <a:tr h="625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затрат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выполнения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208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Планировка территории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 2023 г.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625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исследование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геологии грунтов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 2022 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208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ограждения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2023 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41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блок контейнера для охраны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2023 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625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-бетонного покрытия для проезда и стоянки автотранспорта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- июль2023г.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625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технических условий подключения к сетям энергоснабжающих организаций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2022 –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2023 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41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трансформаторной подстанции 100 квт, с монтажем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2023 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41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холодного склада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=860 м2)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- октябрь 2023 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41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складского оборудования и вилочного погрузчика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- октябрь 2023 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208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Поиск, отбор и обучение персонала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октябрь 2023 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  <a:tr h="208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16772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9817" y="927750"/>
            <a:ext cx="8484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Оценка финансовых затрат первой очереди строительства, тыс. рублей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2972-ECBE-4A43-B8BD-FCD54EE0CD28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740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125412" y="787400"/>
            <a:ext cx="8893175" cy="5788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8457" y="940905"/>
            <a:ext cx="78377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Расчет окупаемости первоначальных инвестиций при 80% заполняемости свободных складских площадей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59542"/>
              </p:ext>
            </p:extLst>
          </p:nvPr>
        </p:nvGraphicFramePr>
        <p:xfrm>
          <a:off x="718456" y="1948544"/>
          <a:ext cx="7690531" cy="4071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982"/>
                <a:gridCol w="1419381"/>
                <a:gridCol w="1030425"/>
                <a:gridCol w="982581"/>
                <a:gridCol w="982581"/>
                <a:gridCol w="982581"/>
              </a:tblGrid>
              <a:tr h="26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4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TC,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7429200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7429200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7429200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7429200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5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11383240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11383240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11383240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11383240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3954040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3954040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3954040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3954040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95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с учетом дисконта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(TR-TC)/(1+r)^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3530392,9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3152136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2814408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2512864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95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с учетом дисконта накопительным итогом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(TR-TC)/(1+r)^i,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3530392,9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6682529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9496937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12009801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Исходные инвестиции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Io,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10722000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5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приведенная стоимость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1287801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2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50838" y="2470150"/>
            <a:ext cx="8623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Спасибо за внимание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105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2972-ECBE-4A43-B8BD-FCD54EE0CD2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740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120650" y="769938"/>
            <a:ext cx="8893175" cy="5788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1CBE9"/>
              </a:gs>
              <a:gs pos="55000">
                <a:srgbClr val="99CCFF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en-US" altLang="ru-RU" sz="1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многие промышленные компании стремятся сформировать эффективные цепи поставок, ориентированные по основному материальному потоку, при этом включающие в себя участников, добавляющих ценность в виде комплексных услуг по консолидации материальных потоков и организации их оптимальной доставки. При этом выстраиваются отношения на долгосрочной основе с доказавшими свою состоятельность логистическими операторами. В итоге такие компании становятся полноправными участниками цепей поставок промышленных предприятий. 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особую значимость приобретают инвестиционные решения в области складской и транспортной логистики, направленные на повышение конкурентоспособности цепочки поставок в целом.</a:t>
            </a:r>
            <a:endParaRPr lang="ru-RU" altLang="ru-RU" sz="1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FD737-290E-4430-B25A-84E82EECD31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28663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47663" y="66675"/>
            <a:ext cx="8713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sp>
        <p:nvSpPr>
          <p:cNvPr id="16389" name="Скругленный прямоугольник 7"/>
          <p:cNvSpPr>
            <a:spLocks noChangeArrowheads="1"/>
          </p:cNvSpPr>
          <p:nvPr/>
        </p:nvSpPr>
        <p:spPr bwMode="auto">
          <a:xfrm>
            <a:off x="0" y="858838"/>
            <a:ext cx="9144000" cy="43275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аттестационной работы: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проекта развития инвестиционной площадки компании ООО «ФИНКО» в городе Кстово на базе создания современного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мультимодального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складского комплекса для повышения эффективности и конкурентоспособности существующих цепей поставок и дальнейшего роста бизнеса.</a:t>
            </a:r>
            <a:endParaRPr lang="ru-RU" altLang="ru-RU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ООО «ФИНКО» и приобретенная в собственность инвестиционная площадка, расположенная в городе Кстово Нижегородской области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altLang="ru-RU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 исследования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проекта, направленного на создание современного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складского комплекса на инвестиционной площадке в городе Кстово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100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6390" name="Picture 12" descr="https://cdn1-media.rabota.ru/processor/logo/original/2018/04/10/finko-ooo-torgovo-stroitelnaja-kompanij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729163"/>
            <a:ext cx="2765425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C5F30-693E-4A67-99EC-092B0E8A53A5}" type="slidenum">
              <a:rPr lang="ru-RU" altLang="ru-RU"/>
              <a:pPr>
                <a:defRPr/>
              </a:pPr>
              <a:t>4</a:t>
            </a:fld>
            <a:endParaRPr lang="ru-RU" alt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8265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412" name="Прямоугольник 10"/>
          <p:cNvSpPr>
            <a:spLocks noChangeArrowheads="1"/>
          </p:cNvSpPr>
          <p:nvPr/>
        </p:nvSpPr>
        <p:spPr bwMode="auto">
          <a:xfrm>
            <a:off x="347663" y="1030288"/>
            <a:ext cx="41814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«ФИНКО»</a:t>
            </a: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ИНН: 5262324450, КПП: 526201001, </a:t>
            </a:r>
          </a:p>
          <a:p>
            <a:pPr algn="just"/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ОГРН: 1155262012586.</a:t>
            </a:r>
          </a:p>
          <a:p>
            <a:pPr algn="just"/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нахождения: Нижегородская область, г. Нижний Новгород, ул. Шекспира, д. № 4А.</a:t>
            </a:r>
          </a:p>
        </p:txBody>
      </p:sp>
      <p:sp>
        <p:nvSpPr>
          <p:cNvPr id="17413" name="Прямоугольник 11"/>
          <p:cNvSpPr>
            <a:spLocks noChangeArrowheads="1"/>
          </p:cNvSpPr>
          <p:nvPr/>
        </p:nvSpPr>
        <p:spPr bwMode="auto">
          <a:xfrm>
            <a:off x="4300538" y="3794125"/>
            <a:ext cx="4597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200"/>
              </a:spcBef>
            </a:pP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деятельности: </a:t>
            </a:r>
          </a:p>
          <a:p>
            <a:pPr algn="just" eaLnBrk="1" hangingPunct="1">
              <a:spcBef>
                <a:spcPts val="200"/>
              </a:spcBef>
            </a:pP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строительство индивидуальных жилых домов на собственных и арендованных участках земли;</a:t>
            </a:r>
          </a:p>
          <a:p>
            <a:pPr algn="just" eaLnBrk="1" hangingPunct="1">
              <a:spcBef>
                <a:spcPts val="200"/>
              </a:spcBef>
            </a:pPr>
            <a:r>
              <a:rPr lang="ru-RU" alt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продажа стеновых строительных материалов, огнеупорная продукция и специальные цементы.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pic>
        <p:nvPicPr>
          <p:cNvPr id="1741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211263"/>
            <a:ext cx="31877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051175"/>
            <a:ext cx="1790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409950"/>
            <a:ext cx="20510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8" descr="https://svitcegli.ua/image/cache/catalog/keraterm-38-1200x7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4986338"/>
            <a:ext cx="21717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1B771-52EF-4D9F-926E-B75D84E96FC5}" type="slidenum">
              <a:rPr lang="ru-RU" altLang="ru-RU"/>
              <a:pPr>
                <a:defRPr/>
              </a:pPr>
              <a:t>5</a:t>
            </a:fld>
            <a:endParaRPr lang="ru-RU" altLang="ru-RU" dirty="0"/>
          </a:p>
        </p:txBody>
      </p:sp>
      <p:pic>
        <p:nvPicPr>
          <p:cNvPr id="1843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88"/>
            <a:ext cx="9156700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99"/>
          <p:cNvSpPr>
            <a:spLocks/>
          </p:cNvSpPr>
          <p:nvPr/>
        </p:nvSpPr>
        <p:spPr bwMode="auto">
          <a:xfrm>
            <a:off x="1079500" y="974725"/>
            <a:ext cx="7151688" cy="677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ru-RU" sz="2000" b="1" dirty="0" smtClean="0">
              <a:solidFill>
                <a:srgbClr val="1737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Огнеупорные материалы</a:t>
            </a:r>
          </a:p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9" name="Скругленный прямоугольник 100"/>
          <p:cNvSpPr>
            <a:spLocks/>
          </p:cNvSpPr>
          <p:nvPr/>
        </p:nvSpPr>
        <p:spPr bwMode="auto">
          <a:xfrm>
            <a:off x="2138363" y="2205038"/>
            <a:ext cx="6110287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Богдановичское ОАО «Огнеупоры» </a:t>
            </a: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0" name="Скругленный прямоугольник 102"/>
          <p:cNvSpPr>
            <a:spLocks/>
          </p:cNvSpPr>
          <p:nvPr/>
        </p:nvSpPr>
        <p:spPr bwMode="auto">
          <a:xfrm>
            <a:off x="2120900" y="2633663"/>
            <a:ext cx="6110288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АО «Сухоложский огнеупорный завод»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8441" name="Скругленный прямоугольник 106"/>
          <p:cNvSpPr>
            <a:spLocks/>
          </p:cNvSpPr>
          <p:nvPr/>
        </p:nvSpPr>
        <p:spPr bwMode="auto">
          <a:xfrm>
            <a:off x="2120900" y="3043238"/>
            <a:ext cx="6110288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ООО «Рузаевский завод керамических изделий»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8442" name="Скругленный прямоугольник 108"/>
          <p:cNvSpPr>
            <a:spLocks/>
          </p:cNvSpPr>
          <p:nvPr/>
        </p:nvSpPr>
        <p:spPr bwMode="auto">
          <a:xfrm>
            <a:off x="2120900" y="3856038"/>
            <a:ext cx="6110288" cy="3492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</a:rPr>
              <a:t>Потребители: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18443" name="Скругленный прямоугольник 109"/>
          <p:cNvSpPr>
            <a:spLocks/>
          </p:cNvSpPr>
          <p:nvPr/>
        </p:nvSpPr>
        <p:spPr bwMode="auto">
          <a:xfrm>
            <a:off x="2154238" y="4657725"/>
            <a:ext cx="6076950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ПАО «Лукойл»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8444" name="Скругленный прямоугольник 110"/>
          <p:cNvSpPr>
            <a:spLocks/>
          </p:cNvSpPr>
          <p:nvPr/>
        </p:nvSpPr>
        <p:spPr bwMode="auto">
          <a:xfrm>
            <a:off x="2154238" y="5037138"/>
            <a:ext cx="6086475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АО «ЕвроСибЭнерго»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8445" name="Скругленный прямоугольник 111"/>
          <p:cNvSpPr>
            <a:spLocks/>
          </p:cNvSpPr>
          <p:nvPr/>
        </p:nvSpPr>
        <p:spPr bwMode="auto">
          <a:xfrm>
            <a:off x="2171700" y="5838825"/>
            <a:ext cx="6076950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ФКП «Завод им. Я.М. Свердлова»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cxnSp>
        <p:nvCxnSpPr>
          <p:cNvPr id="18446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812925" y="1652588"/>
            <a:ext cx="28575" cy="432593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824038" y="2357438"/>
            <a:ext cx="322262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838325" y="2778125"/>
            <a:ext cx="3079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1858963" y="4432300"/>
            <a:ext cx="2952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1844675" y="4808538"/>
            <a:ext cx="2952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Прямая соединительная линия 23"/>
          <p:cNvCxnSpPr>
            <a:cxnSpLocks noChangeShapeType="1"/>
            <a:endCxn id="18444" idx="1"/>
          </p:cNvCxnSpPr>
          <p:nvPr/>
        </p:nvCxnSpPr>
        <p:spPr bwMode="auto">
          <a:xfrm>
            <a:off x="1846263" y="5189538"/>
            <a:ext cx="3079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1836738" y="5978525"/>
            <a:ext cx="2952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3" name="Скругленный прямоугольник 100"/>
          <p:cNvSpPr>
            <a:spLocks/>
          </p:cNvSpPr>
          <p:nvPr/>
        </p:nvSpPr>
        <p:spPr bwMode="auto">
          <a:xfrm>
            <a:off x="2138363" y="1771650"/>
            <a:ext cx="6092825" cy="3048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</a:rPr>
              <a:t>Поставщики:</a:t>
            </a: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54" name="Скругленный прямоугольник 109"/>
          <p:cNvSpPr>
            <a:spLocks/>
          </p:cNvSpPr>
          <p:nvPr/>
        </p:nvSpPr>
        <p:spPr bwMode="auto">
          <a:xfrm>
            <a:off x="2146300" y="4279900"/>
            <a:ext cx="6084888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АО «ОКБМ Африкантов»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8455" name="Скругленный прямоугольник 111"/>
          <p:cNvSpPr>
            <a:spLocks/>
          </p:cNvSpPr>
          <p:nvPr/>
        </p:nvSpPr>
        <p:spPr bwMode="auto">
          <a:xfrm>
            <a:off x="2138363" y="5424488"/>
            <a:ext cx="6092825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АО «Корунд-Циан</a:t>
            </a:r>
            <a:r>
              <a:rPr lang="ru-RU" altLang="ru-RU">
                <a:latin typeface="Times New Roman" panose="02020603050405020304" pitchFamily="18" charset="0"/>
              </a:rPr>
              <a:t>»</a:t>
            </a:r>
            <a:endParaRPr lang="ru-RU" altLang="ru-RU">
              <a:solidFill>
                <a:srgbClr val="000000"/>
              </a:solidFill>
            </a:endParaRPr>
          </a:p>
        </p:txBody>
      </p:sp>
      <p:cxnSp>
        <p:nvCxnSpPr>
          <p:cNvPr id="18456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1824038" y="1997075"/>
            <a:ext cx="322262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1838325" y="3206750"/>
            <a:ext cx="3079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Прямая соединительная линия 39"/>
          <p:cNvCxnSpPr>
            <a:cxnSpLocks noChangeShapeType="1"/>
          </p:cNvCxnSpPr>
          <p:nvPr/>
        </p:nvCxnSpPr>
        <p:spPr bwMode="auto">
          <a:xfrm>
            <a:off x="1836738" y="4024313"/>
            <a:ext cx="2952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9" name="Прямая соединительная линия 43"/>
          <p:cNvCxnSpPr>
            <a:cxnSpLocks noChangeShapeType="1"/>
          </p:cNvCxnSpPr>
          <p:nvPr/>
        </p:nvCxnSpPr>
        <p:spPr bwMode="auto">
          <a:xfrm>
            <a:off x="1836738" y="5592763"/>
            <a:ext cx="2952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674B8-2E05-422C-B5B4-CC673D5912B9}" type="slidenum">
              <a:rPr lang="ru-RU" altLang="ru-RU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1945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88"/>
            <a:ext cx="9156700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99"/>
          <p:cNvSpPr>
            <a:spLocks/>
          </p:cNvSpPr>
          <p:nvPr/>
        </p:nvSpPr>
        <p:spPr bwMode="auto">
          <a:xfrm>
            <a:off x="1079500" y="974725"/>
            <a:ext cx="7151688" cy="677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ru-RU" sz="2000" b="1" dirty="0" smtClean="0">
              <a:solidFill>
                <a:srgbClr val="1737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Огнеупорные материалы</a:t>
            </a:r>
          </a:p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3" name="Скругленный прямоугольник 100"/>
          <p:cNvSpPr>
            <a:spLocks/>
          </p:cNvSpPr>
          <p:nvPr/>
        </p:nvSpPr>
        <p:spPr bwMode="auto">
          <a:xfrm>
            <a:off x="2138363" y="2205038"/>
            <a:ext cx="6110287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ООО «ФЭСТА»</a:t>
            </a: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4" name="Скругленный прямоугольник 102"/>
          <p:cNvSpPr>
            <a:spLocks/>
          </p:cNvSpPr>
          <p:nvPr/>
        </p:nvSpPr>
        <p:spPr bwMode="auto">
          <a:xfrm>
            <a:off x="2120900" y="2633663"/>
            <a:ext cx="6110288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ООО ТД «НАРТИ»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9465" name="Скругленный прямоугольник 106"/>
          <p:cNvSpPr>
            <a:spLocks/>
          </p:cNvSpPr>
          <p:nvPr/>
        </p:nvSpPr>
        <p:spPr bwMode="auto">
          <a:xfrm>
            <a:off x="2120900" y="3043238"/>
            <a:ext cx="6110288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anose="02020603050405020304" pitchFamily="18" charset="0"/>
              </a:rPr>
              <a:t>ООО «Фирма Мост»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cxnSp>
        <p:nvCxnSpPr>
          <p:cNvPr id="19466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812925" y="1652588"/>
            <a:ext cx="25400" cy="1554162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824038" y="2357438"/>
            <a:ext cx="322262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838325" y="2778125"/>
            <a:ext cx="3079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Скругленный прямоугольник 100"/>
          <p:cNvSpPr>
            <a:spLocks/>
          </p:cNvSpPr>
          <p:nvPr/>
        </p:nvSpPr>
        <p:spPr bwMode="auto">
          <a:xfrm>
            <a:off x="2138363" y="1771650"/>
            <a:ext cx="6092825" cy="3048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конкуренты:</a:t>
            </a: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470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1824038" y="1997075"/>
            <a:ext cx="322262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1838325" y="3206750"/>
            <a:ext cx="3079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pic>
        <p:nvPicPr>
          <p:cNvPr id="1947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841750"/>
            <a:ext cx="23780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94113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4" descr="http://xn--80a7adg9b.xn--p1ai/sites/default/files/styles/uc_product/public/219_big.png?itok=uuB-h0N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87900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4577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6" descr="http://xn--80a7adg9b.xn--p1ai/sites/default/files/styles/uc_product/public/6fa755fe11da0cb932e1e40018a5ce65.jpg?itok=qBuBwyV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564063"/>
            <a:ext cx="20113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72514-9D3B-4260-BEBE-196905B55C28}" type="slidenum">
              <a:rPr lang="ru-RU" altLang="ru-RU"/>
              <a:pPr>
                <a:defRPr/>
              </a:pPr>
              <a:t>7</a:t>
            </a:fld>
            <a:endParaRPr lang="ru-RU" altLang="ru-RU" dirty="0"/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88"/>
            <a:ext cx="9156700" cy="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99"/>
          <p:cNvSpPr>
            <a:spLocks/>
          </p:cNvSpPr>
          <p:nvPr/>
        </p:nvSpPr>
        <p:spPr bwMode="auto">
          <a:xfrm>
            <a:off x="1079500" y="974725"/>
            <a:ext cx="7151688" cy="677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ru-RU" sz="2000" b="1" dirty="0" smtClean="0">
              <a:solidFill>
                <a:srgbClr val="1737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ООО «ФИНКО»</a:t>
            </a:r>
          </a:p>
          <a:p>
            <a:pPr algn="ctr" eaLnBrk="1" hangingPunct="1">
              <a:defRPr/>
            </a:pPr>
            <a:endParaRPr lang="ru-RU" altLang="ru-RU" sz="2400" b="1" dirty="0" smtClean="0">
              <a:solidFill>
                <a:srgbClr val="1737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7" name="Скругленный прямоугольник 100"/>
          <p:cNvSpPr>
            <a:spLocks/>
          </p:cNvSpPr>
          <p:nvPr/>
        </p:nvSpPr>
        <p:spPr bwMode="auto">
          <a:xfrm>
            <a:off x="2138363" y="1874838"/>
            <a:ext cx="6110287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Отсутствует собственный склад</a:t>
            </a: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8" name="Скругленный прямоугольник 102"/>
          <p:cNvSpPr>
            <a:spLocks/>
          </p:cNvSpPr>
          <p:nvPr/>
        </p:nvSpPr>
        <p:spPr bwMode="auto">
          <a:xfrm>
            <a:off x="2120900" y="2432050"/>
            <a:ext cx="6110288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Высокий уровень затрат на перевозку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0489" name="Скругленный прямоугольник 106"/>
          <p:cNvSpPr>
            <a:spLocks/>
          </p:cNvSpPr>
          <p:nvPr/>
        </p:nvSpPr>
        <p:spPr bwMode="auto">
          <a:xfrm>
            <a:off x="2132013" y="2905125"/>
            <a:ext cx="6110287" cy="6778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</a:rPr>
              <a:t>Арендуемые площади ограничивают товарооборот</a:t>
            </a:r>
            <a:endParaRPr lang="ru-RU" altLang="ru-RU" sz="2400">
              <a:solidFill>
                <a:srgbClr val="000000"/>
              </a:solidFill>
            </a:endParaRPr>
          </a:p>
        </p:txBody>
      </p:sp>
      <p:cxnSp>
        <p:nvCxnSpPr>
          <p:cNvPr id="20490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812925" y="1652588"/>
            <a:ext cx="25400" cy="1554162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824038" y="2038350"/>
            <a:ext cx="322262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838325" y="2608263"/>
            <a:ext cx="3079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1838325" y="3206750"/>
            <a:ext cx="307975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pic>
        <p:nvPicPr>
          <p:cNvPr id="2049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3656013"/>
            <a:ext cx="49085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Прямоугольник 10"/>
          <p:cNvSpPr>
            <a:spLocks noChangeArrowheads="1"/>
          </p:cNvSpPr>
          <p:nvPr/>
        </p:nvSpPr>
        <p:spPr bwMode="auto">
          <a:xfrm>
            <a:off x="209550" y="3848100"/>
            <a:ext cx="36925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>
                <a:latin typeface="Times New Roman" panose="02020603050405020304" pitchFamily="18" charset="0"/>
              </a:rPr>
              <a:t>В 2021 г. приобретён земельный участок промышленного назначения площадью 2,2 га под складское хозяйство в городе Кстово</a:t>
            </a: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2972-ECBE-4A43-B8BD-FCD54EE0CD2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740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120650" y="769938"/>
            <a:ext cx="8893175" cy="8462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спроса на складскую недвижимость в г. Н-Новгород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4" y="2009027"/>
            <a:ext cx="7753869" cy="43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2972-ECBE-4A43-B8BD-FCD54EE0CD2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740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120650" y="759305"/>
            <a:ext cx="8893175" cy="5788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ru-RU" alt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663" y="87313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n w="0"/>
                <a:solidFill>
                  <a:srgbClr val="1CADE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ННГАСУ, Межотраслевой институт повышения квалификации и переподготовки кадров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32123"/>
              </p:ext>
            </p:extLst>
          </p:nvPr>
        </p:nvGraphicFramePr>
        <p:xfrm>
          <a:off x="1176040" y="751587"/>
          <a:ext cx="6685614" cy="579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5891"/>
                <a:gridCol w="2235749"/>
                <a:gridCol w="2203974"/>
              </a:tblGrid>
              <a:tr h="2081799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SWOT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-анализ ООО «ФИНКО»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 Сила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Многолетний опыт работы на рынке строительства.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Квалифицированные и обученные кадры.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Опыт реализации технически сложных проектов.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Выстроенные эффективные коммуникации с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энергоснабжающими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организациями.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Работа на электронных торговых площадках В2В.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Участок земли в собственности в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промзоне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Кстово.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Weakness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 Слабость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Небольшой штат сотрудников.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Отсутствие четкой стратегии развития предприятия.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Отсутствие собственных складских и офисных помещений.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Устаревшая складская техника.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Нехватка специалистов в области логистики и перемещения товаров. 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</a:tr>
              <a:tr h="1768610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                   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Возможности 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Развитие информационных технологий в сфере логистики.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Потребность в оказании комплексных услуг по хранению, сборке и поставке продукции в сегменте «огнеупоров».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Наличие потенциальных потребителей огнеупорных материалов в ПФО.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Передача на аутсорсинг логистических функций.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СТРАТЕГИИ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Расширение географии поставок огнеупорной продукции, работ.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Освоение новых видов деятельности.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Усовершенствование работ с закупочными системами и тендерными площадками.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Усовершенствование системы контроля качества. 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Работа на повышение репутации предприятия.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СТРАТЕГИИ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Расширение штата отдела продаж.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проекта развития инвестиционной площадки в городе Кстово на базе строительства складского комплекса. 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Разработка стратегии развития ООО «ФИНКО».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Омоложение кадрового состава рабочих на линии.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5.Мотивация имеющегося персонала на повышение эффективности работы.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</a:tr>
              <a:tr h="1559818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 Угрозы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Высокие банковские ставки по кредитам.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Нарастающий экономический кризис.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Наличие сильных игроков на рынке.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Таможенные барьеры на ввоз товаров из-за рубежа, санкции.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-СТРАТЕГИИ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Формирование гибкой ценовой политики.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квалификации специалистов.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Снижение затрат на хранение и транспортировку продукции. 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Увеличение объёмов продаж огнеупорной продукции на внутреннем рынке.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СТРАТЕГИИ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Прекращение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сотрудничества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сомнительными контрагентами.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Запрет сделок с пост-оплатой.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28" marR="273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0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Метро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4_Метро">
      <a:majorFont>
        <a:latin typeface="Calibri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BE0E3"/>
            </a:gs>
            <a:gs pos="100000">
              <a:srgbClr val="BBE0E3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Метро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33730</TotalTime>
  <Words>1023</Words>
  <Application>Microsoft Office PowerPoint</Application>
  <PresentationFormat>Экран (4:3)</PresentationFormat>
  <Paragraphs>264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5_Метро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Андрияно</cp:lastModifiedBy>
  <cp:revision>911</cp:revision>
  <cp:lastPrinted>2013-10-17T08:57:38Z</cp:lastPrinted>
  <dcterms:created xsi:type="dcterms:W3CDTF">2011-09-02T04:43:05Z</dcterms:created>
  <dcterms:modified xsi:type="dcterms:W3CDTF">2022-10-31T07:04:39Z</dcterms:modified>
</cp:coreProperties>
</file>