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4"/>
    <p:sldMasterId id="2147483689" r:id="rId5"/>
  </p:sldMasterIdLst>
  <p:notesMasterIdLst>
    <p:notesMasterId r:id="rId20"/>
  </p:notesMasterIdLst>
  <p:handoutMasterIdLst>
    <p:handoutMasterId r:id="rId21"/>
  </p:handoutMasterIdLst>
  <p:sldIdLst>
    <p:sldId id="306" r:id="rId6"/>
    <p:sldId id="361" r:id="rId7"/>
    <p:sldId id="341" r:id="rId8"/>
    <p:sldId id="368" r:id="rId9"/>
    <p:sldId id="370" r:id="rId10"/>
    <p:sldId id="363" r:id="rId11"/>
    <p:sldId id="358" r:id="rId12"/>
    <p:sldId id="366" r:id="rId13"/>
    <p:sldId id="364" r:id="rId14"/>
    <p:sldId id="353" r:id="rId15"/>
    <p:sldId id="369" r:id="rId16"/>
    <p:sldId id="367" r:id="rId17"/>
    <p:sldId id="360" r:id="rId18"/>
    <p:sldId id="354" r:id="rId1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vtina Goldinova" initials="AG" lastIdx="1" clrIdx="0">
    <p:extLst>
      <p:ext uri="{19B8F6BF-5375-455C-9EA6-DF929625EA0E}">
        <p15:presenceInfo xmlns:p15="http://schemas.microsoft.com/office/powerpoint/2012/main" userId="53145d37b03108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003E99"/>
    <a:srgbClr val="FFFFCC"/>
    <a:srgbClr val="AEE0F0"/>
    <a:srgbClr val="99CCFF"/>
    <a:srgbClr val="FFFFFF"/>
    <a:srgbClr val="243970"/>
    <a:srgbClr val="000AB4"/>
    <a:srgbClr val="FF9900"/>
    <a:srgbClr val="FE5D4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464" autoAdjust="0"/>
  </p:normalViewPr>
  <p:slideViewPr>
    <p:cSldViewPr snapToGrid="0" snapToObjects="1">
      <p:cViewPr varScale="1">
        <p:scale>
          <a:sx n="115" d="100"/>
          <a:sy n="115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23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95691373142034E-2"/>
          <c:y val="0.1573781591907753"/>
          <c:w val="0.89175812651952402"/>
          <c:h val="0.716148319013645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затрат проекта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4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30-40DB-9335-A440D05A5930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30-40DB-9335-A440D05A593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30-40DB-9335-A440D05A5930}"/>
              </c:ext>
            </c:extLst>
          </c:dPt>
          <c:dPt>
            <c:idx val="3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30-40DB-9335-A440D05A5930}"/>
              </c:ext>
            </c:extLst>
          </c:dPt>
          <c:dPt>
            <c:idx val="4"/>
            <c:bubble3D val="0"/>
            <c:spPr>
              <a:solidFill>
                <a:schemeClr val="accent5">
                  <a:shade val="5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30-40DB-9335-A440D05A5930}"/>
              </c:ext>
            </c:extLst>
          </c:dPt>
          <c:dLbls>
            <c:dLbl>
              <c:idx val="0"/>
              <c:layout>
                <c:manualLayout>
                  <c:x val="0.20095062254768647"/>
                  <c:y val="0.12596602671857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2EB3D7-BAA7-4F7C-A59D-28486DDF4939}" type="CATEGORYNAME">
                      <a:rPr lang="ru-RU" sz="1600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 sz="1600" b="1" dirty="0" smtClean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>
                      <a:defRPr sz="1600" b="1">
                        <a:solidFill>
                          <a:schemeClr val="tx2">
                            <a:lumMod val="50000"/>
                          </a:schemeClr>
                        </a:solidFill>
                      </a:defRPr>
                    </a:pPr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895 </a:t>
                    </a:r>
                    <a:r>
                      <a: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тыс. руб.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17455848046437"/>
                      <c:h val="0.153303370786516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30-40DB-9335-A440D05A5930}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D7BBB5-3118-4301-A57F-EA1106ED5BFE}" type="CATEGORYNAME">
                      <a:rPr lang="ru-RU" sz="1600" b="1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268 </a:t>
                    </a:r>
                    <a:r>
                      <a: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тыс. руб.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30-40DB-9335-A440D05A5930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33C7BE-6A69-4EAB-B74E-31900BC6FFF7}" type="CATEGORYNAME">
                      <a:rPr lang="ru-RU"/>
                      <a:pPr>
                        <a:defRPr sz="16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/>
                      <a:t> </a:t>
                    </a:r>
                    <a:r>
                      <a:rPr lang="ru-RU" dirty="0" smtClean="0"/>
                      <a:t>350 </a:t>
                    </a:r>
                    <a:r>
                      <a:rPr lang="ru-RU" dirty="0"/>
                      <a:t>тыс. руб.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30-40DB-9335-A440D05A5930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D6D754-BB20-4E1F-9E34-14CD2F853062}" type="CATEGORYNAME">
                      <a:rPr lang="ru-RU"/>
                      <a:pPr>
                        <a:defRPr sz="16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/>
                      <a:t> </a:t>
                    </a:r>
                    <a:r>
                      <a:rPr lang="ru-RU" dirty="0" smtClean="0"/>
                      <a:t>150 </a:t>
                    </a:r>
                    <a:r>
                      <a:rPr lang="ru-RU" dirty="0"/>
                      <a:t>тыс. руб.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30-40DB-9335-A440D05A5930}"/>
                </c:ext>
              </c:extLst>
            </c:dLbl>
            <c:dLbl>
              <c:idx val="4"/>
              <c:layout>
                <c:manualLayout>
                  <c:x val="0.14742941400490631"/>
                  <c:y val="-0.27334512961160762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1063035132082"/>
                      <c:h val="9.4516853932584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030-40DB-9335-A440D05A5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Расходы на оплату труда</c:v>
                </c:pt>
                <c:pt idx="1">
                  <c:v>Страховые взносы</c:v>
                </c:pt>
                <c:pt idx="2">
                  <c:v>Расходы на оборудование</c:v>
                </c:pt>
                <c:pt idx="3">
                  <c:v>Непредвиденные расходы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 formatCode="General">
                  <c:v>895</c:v>
                </c:pt>
                <c:pt idx="1">
                  <c:v>268</c:v>
                </c:pt>
                <c:pt idx="2" formatCode="General">
                  <c:v>350</c:v>
                </c:pt>
                <c:pt idx="3">
                  <c:v>151</c:v>
                </c:pt>
                <c:pt idx="4" formatCode="General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30-40DB-9335-A440D05A593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66D99-8DA7-4560-9C87-90F5426636C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85766-BB58-495A-9A9B-04B529A8B6D8}" type="pres">
      <dgm:prSet presAssocID="{F0366D99-8DA7-4560-9C87-90F5426636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F33E4-11F7-40F6-826D-F29C66A0EB17}" type="presOf" srcId="{F0366D99-8DA7-4560-9C87-90F5426636C4}" destId="{2FB85766-BB58-495A-9A9B-04B529A8B6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95FC1-F25B-4F2B-84DB-977A6ED37F5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71D44DC-B827-45B3-A947-5CACAEA0E390}" type="pres">
      <dgm:prSet presAssocID="{B6395FC1-F25B-4F2B-84DB-977A6ED37F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9774E-9B6C-4A30-B64A-1E0AEDEFF68A}" type="presOf" srcId="{B6395FC1-F25B-4F2B-84DB-977A6ED37F59}" destId="{D71D44DC-B827-45B3-A947-5CACAEA0E39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C5D32-55EE-4D2A-978D-9A74D9B2BE6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FC0F51-3E56-462D-9E02-FFAA19604632}" type="pres">
      <dgm:prSet presAssocID="{658C5D32-55EE-4D2A-978D-9A74D9B2BE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0E156-0C71-4BCB-9886-9B1A75F30B81}" type="presOf" srcId="{658C5D32-55EE-4D2A-978D-9A74D9B2BE65}" destId="{C0FC0F51-3E56-462D-9E02-FFAA196046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8E35B-3FBB-4DD7-9729-0BAE31414A6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6A4C186-9624-4E2B-8554-A34330A0D631}" type="pres">
      <dgm:prSet presAssocID="{9C48E35B-3FBB-4DD7-9729-0BAE31414A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37CEA-DEE1-438B-BC52-02767131045B}" type="presOf" srcId="{9C48E35B-3FBB-4DD7-9729-0BAE31414A6D}" destId="{56A4C186-9624-4E2B-8554-A34330A0D6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018109-7821-4167-A64C-014122CB2B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9A2D30-86CC-4B07-A857-246153D79D82}" type="pres">
      <dgm:prSet presAssocID="{3C018109-7821-4167-A64C-014122CB2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F404E-B90C-483E-9D84-89C97E6C5F40}" type="presOf" srcId="{3C018109-7821-4167-A64C-014122CB2B76}" destId="{769A2D30-86CC-4B07-A857-246153D79D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E3D3F9-9EB6-4CA6-9859-A5B2174186A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7BA902-C489-4796-A24D-9862B8EBADCC}" type="pres">
      <dgm:prSet presAssocID="{D5E3D3F9-9EB6-4CA6-9859-A5B2174186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7379C-C3A7-4881-AA03-2B02DE7125D3}" type="presOf" srcId="{D5E3D3F9-9EB6-4CA6-9859-A5B2174186A1}" destId="{867BA902-C489-4796-A24D-9862B8EBAD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C7F594-AD30-46FC-8D23-AF90A19D2A6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465A7C-1A43-4ABC-8CC8-81F3284321E6}" type="pres">
      <dgm:prSet presAssocID="{A4C7F594-AD30-46FC-8D23-AF90A19D2A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AD9C2-685B-4AE1-ABB1-D057E7305631}" type="presOf" srcId="{A4C7F594-AD30-46FC-8D23-AF90A19D2A63}" destId="{42465A7C-1A43-4ABC-8CC8-81F3284321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EE6025-57EB-45AF-A1DD-C6923CB06A2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A2CDA0-1324-42F4-93BF-97FB35937AA7}" type="pres">
      <dgm:prSet presAssocID="{F1EE6025-57EB-45AF-A1DD-C6923CB06A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02609-F1B7-44D0-8B50-69F75B61227A}" type="presOf" srcId="{F1EE6025-57EB-45AF-A1DD-C6923CB06A22}" destId="{80A2CDA0-1324-42F4-93BF-97FB35937A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5B53BB-1859-489B-8531-DCD4EA66117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B276EA-03F1-46A4-843A-5B9829627F8D}" type="pres">
      <dgm:prSet presAssocID="{BF5B53BB-1859-489B-8531-DCD4EA6611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857BF52-9E7D-4D73-8FE8-5B28D9B833F2}" type="presOf" srcId="{BF5B53BB-1859-489B-8531-DCD4EA66117E}" destId="{86B276EA-03F1-46A4-843A-5B9829627F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E1E0D-6387-483F-88F0-8A8082C6BBE3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2104-3AB1-4CAA-ADB8-7BE0D4B29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3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A513-E8E4-B742-BB6C-5C810BFC7409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47F16-199B-0D4A-9DAB-9B95471B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1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722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Стоимость проекта может составить около 600 </a:t>
            </a:r>
            <a:r>
              <a:rPr lang="ru-RU" dirty="0" err="1" smtClean="0"/>
              <a:t>тыс.рублей</a:t>
            </a:r>
            <a:r>
              <a:rPr lang="ru-RU" dirty="0" smtClean="0"/>
              <a:t>, из которых </a:t>
            </a:r>
            <a:r>
              <a:rPr lang="ru-RU" baseline="0" dirty="0" smtClean="0"/>
              <a:t>171 </a:t>
            </a:r>
            <a:r>
              <a:rPr lang="ru-RU" baseline="0" dirty="0" err="1" smtClean="0"/>
              <a:t>т.р</a:t>
            </a:r>
            <a:r>
              <a:rPr lang="ru-RU" baseline="0" dirty="0" smtClean="0"/>
              <a:t> стоимость железа (самого терминала), а остальное это программное обеспечение. При этом стоимость проекта может быть снижена за счет программного обеспечения, в зависимости от наполнения функциями и необходимости интеграции с имеющимися программами, такими как </a:t>
            </a:r>
            <a:r>
              <a:rPr lang="en-US" baseline="0" dirty="0" smtClean="0"/>
              <a:t>Docs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биллинг</a:t>
            </a:r>
            <a:r>
              <a:rPr lang="ru-RU" baseline="0" dirty="0" smtClean="0"/>
              <a:t>, </a:t>
            </a:r>
            <a:r>
              <a:rPr lang="en-US" baseline="0" dirty="0" smtClean="0"/>
              <a:t>CRM</a:t>
            </a:r>
            <a:r>
              <a:rPr lang="ru-RU" baseline="0" dirty="0" smtClean="0"/>
              <a:t> и прочее.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9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2020 году в связи с пандемией </a:t>
            </a:r>
            <a:r>
              <a:rPr lang="en-US" dirty="0" smtClean="0"/>
              <a:t>Covid-19 </a:t>
            </a:r>
            <a:r>
              <a:rPr lang="ru-RU" dirty="0" smtClean="0"/>
              <a:t>нам пришлось пересмотреть способ</a:t>
            </a:r>
            <a:r>
              <a:rPr lang="ru-RU" baseline="0" dirty="0" smtClean="0"/>
              <a:t> взаимодействия с нашими клиентами. Коммерческая дирекция </a:t>
            </a:r>
            <a:r>
              <a:rPr lang="ru-RU" baseline="0" dirty="0" err="1" smtClean="0"/>
              <a:t>ОмВК</a:t>
            </a:r>
            <a:r>
              <a:rPr lang="ru-RU" baseline="0" dirty="0" smtClean="0"/>
              <a:t> перешла на удаленную работу и наши клиенты растерялись. Начали звонить, писать и оставлять множество обращений через все каналы связи дублируя их. Резко возросло количество электронных обращений через сайт, а также в ящиках в офисах обслуживания абонентов. Рост таких обращений составил  300%. </a:t>
            </a:r>
          </a:p>
          <a:p>
            <a:r>
              <a:rPr lang="ru-RU" baseline="0" dirty="0" smtClean="0"/>
              <a:t>До пандемии клиенты могли принести обращение, сразу зарегистрировать его  и получить входящий номер, а сейчас вынуждены оставлять все документы в ящике и затем звонить в контакт-центр и уточнять дошло ли их письмо. А  так как клиенты не знают номер обращения, то найти и отследить данное письмо достаточно сложно. Что касается офисов, то они работают только по предварительной записи. До пандемии можно было решить вопрос здесь и сейчас. В текущий момент без предварительной записи сделать это невозможно. Для пожилых людей использование интернета для решения своих вопросов  в Водоканале не всегда доступно, да и оплату им привычнее производить в наших кассах. А это много контактов по пути следования в офис Водоканала.  Наша компания заботится о своих клиентах и о сотрудниках и пытается решить вопрос: как безопасно взаимодействовать с клиентами? Как быстро и качественно решать их вопросы?!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7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 представлен</a:t>
            </a:r>
            <a:r>
              <a:rPr lang="ru-RU" baseline="0" dirty="0" smtClean="0"/>
              <a:t> основной функционал терминала : Регистрация письменных обращений сразу в</a:t>
            </a:r>
            <a:r>
              <a:rPr lang="en-US" baseline="0" dirty="0" smtClean="0"/>
              <a:t> WSS Docs</a:t>
            </a:r>
            <a:r>
              <a:rPr lang="ru-RU" baseline="0" dirty="0" smtClean="0"/>
              <a:t>, выдача готовых ответов на обращения, видео-консультации и оплата за услуги </a:t>
            </a:r>
            <a:r>
              <a:rPr lang="ru-RU" baseline="0" dirty="0" err="1" smtClean="0"/>
              <a:t>ВиВ</a:t>
            </a:r>
            <a:r>
              <a:rPr lang="ru-RU" baseline="0" dirty="0" smtClean="0"/>
              <a:t>.  Вместе с тем возможно заказать ввод в эксплуатацию приборов учета, а также заказать услуги Сервисного центра.  Каждый город может для себя определить приоритетные направления и в зависимости от этого выбрать наполнение терминала.  Например, для</a:t>
            </a:r>
            <a:r>
              <a:rPr lang="ru-RU" strike="noStrike" baseline="0" dirty="0" smtClean="0"/>
              <a:t> нашего города  важно автоматизировать регистрацию входящих писем и документов в офисах Центра обслуживания абонентов и  тем самым снизить нагрузку на сотрудников при обработке документов. </a:t>
            </a:r>
            <a:endParaRPr lang="ru-RU" strike="noStrike" dirty="0" smtClean="0"/>
          </a:p>
          <a:p>
            <a:endParaRPr lang="ru-RU" baseline="0" dirty="0" smtClean="0"/>
          </a:p>
          <a:p>
            <a:r>
              <a:rPr lang="ru-RU" baseline="0" dirty="0" smtClean="0"/>
              <a:t>.</a:t>
            </a:r>
            <a:r>
              <a:rPr lang="ru-RU" strike="sngStrike" baseline="0" dirty="0" smtClean="0"/>
              <a:t>. 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 уже сейчас есть терминалы по вводу показаний и печати счетов-фактур. Наш опыт </a:t>
            </a:r>
            <a:r>
              <a:rPr lang="ru-RU" strike="sngStrike" baseline="0" dirty="0" err="1" smtClean="0"/>
              <a:t>показывает,что</a:t>
            </a:r>
            <a:r>
              <a:rPr lang="ru-RU" strike="sngStrike" baseline="0" dirty="0" smtClean="0"/>
              <a:t> даже граждане пенсионного возраста активно пользуются терминалами и у них не возникает проблем. Самостоятельно обращаются к </a:t>
            </a:r>
            <a:r>
              <a:rPr lang="ru-RU" strike="sngStrike" baseline="0" dirty="0" err="1" smtClean="0"/>
              <a:t>терминалу,получают</a:t>
            </a:r>
            <a:r>
              <a:rPr lang="ru-RU" strike="sngStrike" baseline="0" dirty="0" smtClean="0"/>
              <a:t> </a:t>
            </a:r>
            <a:r>
              <a:rPr lang="ru-RU" strike="sngStrike" baseline="0" dirty="0" err="1" smtClean="0"/>
              <a:t>квитанцию,передают</a:t>
            </a:r>
            <a:r>
              <a:rPr lang="ru-RU" strike="sngStrike" baseline="0" dirty="0" smtClean="0"/>
              <a:t> показания-все это уже реально и норма для клиентов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 представлен</a:t>
            </a:r>
            <a:r>
              <a:rPr lang="ru-RU" baseline="0" dirty="0" smtClean="0"/>
              <a:t> основной функционал терминала : Регистрация письменных обращений сразу в</a:t>
            </a:r>
            <a:r>
              <a:rPr lang="en-US" baseline="0" dirty="0" smtClean="0"/>
              <a:t> WSS Docs</a:t>
            </a:r>
            <a:r>
              <a:rPr lang="ru-RU" baseline="0" dirty="0" smtClean="0"/>
              <a:t>, выдача готовых ответов на обращения, видео-консультации и оплата за услуги </a:t>
            </a:r>
            <a:r>
              <a:rPr lang="ru-RU" baseline="0" dirty="0" err="1" smtClean="0"/>
              <a:t>ВиВ</a:t>
            </a:r>
            <a:r>
              <a:rPr lang="ru-RU" baseline="0" dirty="0" smtClean="0"/>
              <a:t>.  Вместе с тем возможно заказать ввод в эксплуатацию приборов учета, а также заказать услуги Сервисного центра.  Каждый город может для себя определить приоритетные направления и в зависимости от этого выбрать наполнение терминала.  Например, для</a:t>
            </a:r>
            <a:r>
              <a:rPr lang="ru-RU" strike="noStrike" baseline="0" dirty="0" smtClean="0"/>
              <a:t> нашего города  важно автоматизировать регистрацию входящих писем и документов в офисах Центра обслуживания абонентов и  тем самым снизить нагрузку на сотрудников при обработке документов. </a:t>
            </a:r>
            <a:endParaRPr lang="ru-RU" strike="noStrike" dirty="0" smtClean="0"/>
          </a:p>
          <a:p>
            <a:endParaRPr lang="ru-RU" baseline="0" dirty="0" smtClean="0"/>
          </a:p>
          <a:p>
            <a:r>
              <a:rPr lang="ru-RU" baseline="0" dirty="0" smtClean="0"/>
              <a:t>.</a:t>
            </a:r>
            <a:r>
              <a:rPr lang="ru-RU" strike="sngStrike" baseline="0" dirty="0" smtClean="0"/>
              <a:t>. 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 уже сейчас есть терминалы по вводу показаний и печати счетов-фактур. Наш опыт </a:t>
            </a:r>
            <a:r>
              <a:rPr lang="ru-RU" strike="sngStrike" baseline="0" dirty="0" err="1" smtClean="0"/>
              <a:t>показывает,что</a:t>
            </a:r>
            <a:r>
              <a:rPr lang="ru-RU" strike="sngStrike" baseline="0" dirty="0" smtClean="0"/>
              <a:t> даже граждане пенсионного возраста активно пользуются терминалами и у них не возникает проблем. Самостоятельно обращаются к </a:t>
            </a:r>
            <a:r>
              <a:rPr lang="ru-RU" strike="sngStrike" baseline="0" dirty="0" err="1" smtClean="0"/>
              <a:t>терминалу,получают</a:t>
            </a:r>
            <a:r>
              <a:rPr lang="ru-RU" strike="sngStrike" baseline="0" dirty="0" smtClean="0"/>
              <a:t> </a:t>
            </a:r>
            <a:r>
              <a:rPr lang="ru-RU" strike="sngStrike" baseline="0" dirty="0" err="1" smtClean="0"/>
              <a:t>квитанцию,передают</a:t>
            </a:r>
            <a:r>
              <a:rPr lang="ru-RU" strike="sngStrike" baseline="0" dirty="0" smtClean="0"/>
              <a:t> показания-все это уже реально и норма для клиентов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 представлен</a:t>
            </a:r>
            <a:r>
              <a:rPr lang="ru-RU" baseline="0" dirty="0" smtClean="0"/>
              <a:t> основной функционал терминала : Регистрация письменных обращений сразу в</a:t>
            </a:r>
            <a:r>
              <a:rPr lang="en-US" baseline="0" dirty="0" smtClean="0"/>
              <a:t> WSS Docs</a:t>
            </a:r>
            <a:r>
              <a:rPr lang="ru-RU" baseline="0" dirty="0" smtClean="0"/>
              <a:t>, выдача готовых ответов на обращения, видео-консультации и оплата за услуги </a:t>
            </a:r>
            <a:r>
              <a:rPr lang="ru-RU" baseline="0" dirty="0" err="1" smtClean="0"/>
              <a:t>ВиВ</a:t>
            </a:r>
            <a:r>
              <a:rPr lang="ru-RU" baseline="0" dirty="0" smtClean="0"/>
              <a:t>.  Вместе с тем возможно заказать ввод в эксплуатацию приборов учета, а также заказать услуги Сервисного центра.  Каждый город может для себя определить приоритетные направления и в зависимости от этого выбрать наполнение терминала.  Например, для</a:t>
            </a:r>
            <a:r>
              <a:rPr lang="ru-RU" strike="noStrike" baseline="0" dirty="0" smtClean="0"/>
              <a:t> нашего города  важно автоматизировать регистрацию входящих писем и документов в офисах Центра обслуживания абонентов и  тем самым снизить нагрузку на сотрудников при обработке документов. </a:t>
            </a:r>
            <a:endParaRPr lang="ru-RU" strike="noStrike" dirty="0" smtClean="0"/>
          </a:p>
          <a:p>
            <a:endParaRPr lang="ru-RU" baseline="0" dirty="0" smtClean="0"/>
          </a:p>
          <a:p>
            <a:r>
              <a:rPr lang="ru-RU" baseline="0" dirty="0" smtClean="0"/>
              <a:t>.</a:t>
            </a:r>
            <a:r>
              <a:rPr lang="ru-RU" strike="sngStrike" baseline="0" dirty="0" smtClean="0"/>
              <a:t>. 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 уже сейчас есть терминалы по вводу показаний и печати счетов-фактур. Наш опыт </a:t>
            </a:r>
            <a:r>
              <a:rPr lang="ru-RU" strike="sngStrike" baseline="0" dirty="0" err="1" smtClean="0"/>
              <a:t>показывает,что</a:t>
            </a:r>
            <a:r>
              <a:rPr lang="ru-RU" strike="sngStrike" baseline="0" dirty="0" smtClean="0"/>
              <a:t> даже граждане пенсионного возраста активно пользуются терминалами и у них не возникает проблем. Самостоятельно обращаются к </a:t>
            </a:r>
            <a:r>
              <a:rPr lang="ru-RU" strike="sngStrike" baseline="0" dirty="0" err="1" smtClean="0"/>
              <a:t>терминалу,получают</a:t>
            </a:r>
            <a:r>
              <a:rPr lang="ru-RU" strike="sngStrike" baseline="0" dirty="0" smtClean="0"/>
              <a:t> </a:t>
            </a:r>
            <a:r>
              <a:rPr lang="ru-RU" strike="sngStrike" baseline="0" dirty="0" err="1" smtClean="0"/>
              <a:t>квитанцию,передают</a:t>
            </a:r>
            <a:r>
              <a:rPr lang="ru-RU" strike="sngStrike" baseline="0" dirty="0" smtClean="0"/>
              <a:t> показания-все это уже реально и норма для клиентов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4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 представлен</a:t>
            </a:r>
            <a:r>
              <a:rPr lang="ru-RU" baseline="0" dirty="0" smtClean="0"/>
              <a:t> основной функционал терминала : Регистрация письменных обращений сразу в</a:t>
            </a:r>
            <a:r>
              <a:rPr lang="en-US" baseline="0" dirty="0" smtClean="0"/>
              <a:t> WSS Docs</a:t>
            </a:r>
            <a:r>
              <a:rPr lang="ru-RU" baseline="0" dirty="0" smtClean="0"/>
              <a:t>, выдача готовых ответов на обращения, видео-консультации и оплата за услуги </a:t>
            </a:r>
            <a:r>
              <a:rPr lang="ru-RU" baseline="0" dirty="0" err="1" smtClean="0"/>
              <a:t>ВиВ</a:t>
            </a:r>
            <a:r>
              <a:rPr lang="ru-RU" baseline="0" dirty="0" smtClean="0"/>
              <a:t>.  Вместе с тем возможно заказать ввод в эксплуатацию приборов учета, а также заказать услуги Сервисного центра.  Каждый город может для себя определить приоритетные направления и в зависимости от этого выбрать наполнение терминала.  Например, для</a:t>
            </a:r>
            <a:r>
              <a:rPr lang="ru-RU" strike="noStrike" baseline="0" dirty="0" smtClean="0"/>
              <a:t> нашего города  важно автоматизировать регистрацию входящих писем и документов в офисах Центра обслуживания абонентов и  тем самым снизить нагрузку на сотрудников при обработке документов. </a:t>
            </a:r>
            <a:endParaRPr lang="ru-RU" strike="noStrike" dirty="0" smtClean="0"/>
          </a:p>
          <a:p>
            <a:endParaRPr lang="ru-RU" baseline="0" dirty="0" smtClean="0"/>
          </a:p>
          <a:p>
            <a:r>
              <a:rPr lang="ru-RU" baseline="0" dirty="0" smtClean="0"/>
              <a:t>.</a:t>
            </a:r>
            <a:r>
              <a:rPr lang="ru-RU" strike="sngStrike" baseline="0" dirty="0" smtClean="0"/>
              <a:t>. 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 уже сейчас есть терминалы по вводу показаний и печати счетов-фактур. Наш опыт </a:t>
            </a:r>
            <a:r>
              <a:rPr lang="ru-RU" strike="sngStrike" baseline="0" dirty="0" err="1" smtClean="0"/>
              <a:t>показывает,что</a:t>
            </a:r>
            <a:r>
              <a:rPr lang="ru-RU" strike="sngStrike" baseline="0" dirty="0" smtClean="0"/>
              <a:t> даже граждане пенсионного возраста активно пользуются терминалами и у них не возникает проблем. Самостоятельно обращаются к </a:t>
            </a:r>
            <a:r>
              <a:rPr lang="ru-RU" strike="sngStrike" baseline="0" dirty="0" err="1" smtClean="0"/>
              <a:t>терминалу,получают</a:t>
            </a:r>
            <a:r>
              <a:rPr lang="ru-RU" strike="sngStrike" baseline="0" dirty="0" smtClean="0"/>
              <a:t> </a:t>
            </a:r>
            <a:r>
              <a:rPr lang="ru-RU" strike="sngStrike" baseline="0" dirty="0" err="1" smtClean="0"/>
              <a:t>квитанцию,передают</a:t>
            </a:r>
            <a:r>
              <a:rPr lang="ru-RU" strike="sngStrike" baseline="0" dirty="0" smtClean="0"/>
              <a:t> показания-все это уже реально и норма для клиентов </a:t>
            </a:r>
            <a:r>
              <a:rPr lang="ru-RU" strike="sngStrike" baseline="0" dirty="0" err="1" smtClean="0"/>
              <a:t>ОмВК</a:t>
            </a:r>
            <a:r>
              <a:rPr lang="ru-RU" strike="sngStrike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1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Реализовать мой проект возможно</a:t>
            </a:r>
            <a:r>
              <a:rPr lang="ru-RU" baseline="0" dirty="0" smtClean="0"/>
              <a:t> в 2022 году. К сентябрю установить в водоканале, а к декабрю установить в помещениях УК, торговых площадках или </a:t>
            </a:r>
            <a:r>
              <a:rPr lang="ru-RU" baseline="0" dirty="0" err="1" smtClean="0"/>
              <a:t>др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ресур</a:t>
            </a:r>
            <a:r>
              <a:rPr lang="ru-RU" baseline="0" dirty="0" smtClean="0"/>
              <a:t>. Организациях.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Реализовать мой проект возможно</a:t>
            </a:r>
            <a:r>
              <a:rPr lang="ru-RU" baseline="0" dirty="0" smtClean="0"/>
              <a:t> в 2022 году. К сентябрю установить в водоканале, а к декабрю установить в помещениях УК, торговых площадках или </a:t>
            </a:r>
            <a:r>
              <a:rPr lang="ru-RU" baseline="0" dirty="0" err="1" smtClean="0"/>
              <a:t>др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ресур</a:t>
            </a:r>
            <a:r>
              <a:rPr lang="ru-RU" baseline="0" dirty="0" smtClean="0"/>
              <a:t>. Организациях.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F16-199B-0D4A-9DAB-9B95471BAC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3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75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56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90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5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3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3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0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88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92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50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84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99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0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36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9266" y="888363"/>
            <a:ext cx="1121091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 userDrawn="1"/>
        </p:nvSpPr>
        <p:spPr>
          <a:xfrm>
            <a:off x="10840301" y="6366402"/>
            <a:ext cx="881039" cy="331811"/>
          </a:xfrm>
          <a:prstGeom prst="rect">
            <a:avLst/>
          </a:prstGeom>
        </p:spPr>
        <p:txBody>
          <a:bodyPr vert="horz" lIns="62215" tIns="31107" rIns="62215" bIns="31107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817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817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5" y="388979"/>
            <a:ext cx="11210919" cy="364003"/>
          </a:xfrm>
        </p:spPr>
        <p:txBody>
          <a:bodyPr>
            <a:noAutofit/>
          </a:bodyPr>
          <a:lstStyle>
            <a:lvl1pPr marL="0" indent="0">
              <a:buNone/>
              <a:defRPr sz="1361" b="1"/>
            </a:lvl1pPr>
            <a:lvl2pPr marL="311079" indent="0">
              <a:buNone/>
              <a:defRPr sz="1361" b="1"/>
            </a:lvl2pPr>
            <a:lvl3pPr marL="622158" indent="0">
              <a:buNone/>
              <a:defRPr sz="1361" b="1"/>
            </a:lvl3pPr>
            <a:lvl4pPr marL="933237" indent="0">
              <a:buNone/>
              <a:defRPr sz="1361" b="1"/>
            </a:lvl4pPr>
            <a:lvl5pPr marL="1244315" indent="0">
              <a:buNone/>
              <a:defRPr sz="1361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62736-DFC7-4E78-8668-F11166839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7315" y="114658"/>
            <a:ext cx="966519" cy="7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4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5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3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5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32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81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41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4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285" name="Google Shape;285;p9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9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9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9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9" name="Google Shape;289;p9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3" name="Google Shape;293;p9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9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9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9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9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9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2" name="Google Shape;312;p9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804302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16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9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8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44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текст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74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30">
            <a:extLst>
              <a:ext uri="{FF2B5EF4-FFF2-40B4-BE49-F238E27FC236}">
                <a16:creationId xmlns:a16="http://schemas.microsoft.com/office/drawing/2014/main" id="{080C0823-1E24-554C-BAE4-F04F3396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4" y="6524629"/>
            <a:ext cx="9866313" cy="1809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788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374D5914-974A-D940-8B90-E5645566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8613" y="6524629"/>
            <a:ext cx="1223963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</a:defRPr>
            </a:lvl1pPr>
          </a:lstStyle>
          <a:p>
            <a:fld id="{7C7D532E-3593-A840-B9CC-8F0616FAE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9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91" r:id="rId22"/>
    <p:sldLayoutId id="2147483695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685800" rtl="0" eaLnBrk="1" latinLnBrk="0" hangingPunct="1">
        <a:lnSpc>
          <a:spcPct val="90000"/>
        </a:lnSpc>
        <a:spcBef>
          <a:spcPts val="75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685800" rtl="0" eaLnBrk="1" latinLnBrk="0" hangingPunct="1">
        <a:lnSpc>
          <a:spcPct val="90000"/>
        </a:lnSpc>
        <a:spcBef>
          <a:spcPts val="375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-257175" algn="l" defTabSz="685800" rtl="0" eaLnBrk="1" latinLnBrk="0" hangingPunct="1">
        <a:lnSpc>
          <a:spcPct val="90000"/>
        </a:lnSpc>
        <a:spcBef>
          <a:spcPts val="375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685800" rtl="0" eaLnBrk="1" latinLnBrk="0" hangingPunct="1">
        <a:lnSpc>
          <a:spcPct val="90000"/>
        </a:lnSpc>
        <a:spcBef>
          <a:spcPts val="375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1073" userDrawn="1">
          <p15:clr>
            <a:srgbClr val="F26B43"/>
          </p15:clr>
        </p15:guide>
        <p15:guide id="3" pos="1187" userDrawn="1">
          <p15:clr>
            <a:srgbClr val="F26B43"/>
          </p15:clr>
        </p15:guide>
        <p15:guide id="4" pos="1959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pos="2865" userDrawn="1">
          <p15:clr>
            <a:srgbClr val="F26B43"/>
          </p15:clr>
        </p15:guide>
        <p15:guide id="7" pos="2979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3772" userDrawn="1">
          <p15:clr>
            <a:srgbClr val="F26B43"/>
          </p15:clr>
        </p15:guide>
        <p15:guide id="10" pos="4679" userDrawn="1">
          <p15:clr>
            <a:srgbClr val="F26B43"/>
          </p15:clr>
        </p15:guide>
        <p15:guide id="11" pos="4793" userDrawn="1">
          <p15:clr>
            <a:srgbClr val="F26B43"/>
          </p15:clr>
        </p15:guide>
        <p15:guide id="12" pos="5564" userDrawn="1">
          <p15:clr>
            <a:srgbClr val="F26B43"/>
          </p15:clr>
        </p15:guide>
        <p15:guide id="13" pos="5700" userDrawn="1">
          <p15:clr>
            <a:srgbClr val="F26B43"/>
          </p15:clr>
        </p15:guide>
        <p15:guide id="14" pos="6495" userDrawn="1">
          <p15:clr>
            <a:srgbClr val="F26B43"/>
          </p15:clr>
        </p15:guide>
        <p15:guide id="15" pos="6607" userDrawn="1">
          <p15:clr>
            <a:srgbClr val="F26B43"/>
          </p15:clr>
        </p15:guide>
        <p15:guide id="16" pos="7379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orient="horz" pos="2024" userDrawn="1">
          <p15:clr>
            <a:srgbClr val="F26B43"/>
          </p15:clr>
        </p15:guide>
        <p15:guide id="19" orient="horz" pos="1638" userDrawn="1">
          <p15:clr>
            <a:srgbClr val="F26B43"/>
          </p15:clr>
        </p15:guide>
        <p15:guide id="20" orient="horz" pos="1525" userDrawn="1">
          <p15:clr>
            <a:srgbClr val="F26B43"/>
          </p15:clr>
        </p15:guide>
        <p15:guide id="21" orient="horz" pos="1139" userDrawn="1">
          <p15:clr>
            <a:srgbClr val="F26B43"/>
          </p15:clr>
        </p15:guide>
        <p15:guide id="22" orient="horz" pos="1026" userDrawn="1">
          <p15:clr>
            <a:srgbClr val="F26B43"/>
          </p15:clr>
        </p15:guide>
        <p15:guide id="23" orient="horz" pos="663" userDrawn="1">
          <p15:clr>
            <a:srgbClr val="F26B43"/>
          </p15:clr>
        </p15:guide>
        <p15:guide id="24" orient="horz" pos="55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2523" userDrawn="1">
          <p15:clr>
            <a:srgbClr val="F26B43"/>
          </p15:clr>
        </p15:guide>
        <p15:guide id="27" orient="horz" pos="2636" userDrawn="1">
          <p15:clr>
            <a:srgbClr val="F26B43"/>
          </p15:clr>
        </p15:guide>
        <p15:guide id="28" orient="horz" pos="3022" userDrawn="1">
          <p15:clr>
            <a:srgbClr val="F26B43"/>
          </p15:clr>
        </p15:guide>
        <p15:guide id="29" orient="horz" pos="3135" userDrawn="1">
          <p15:clr>
            <a:srgbClr val="F26B43"/>
          </p15:clr>
        </p15:guide>
        <p15:guide id="30" orient="horz" pos="3521" userDrawn="1">
          <p15:clr>
            <a:srgbClr val="F26B43"/>
          </p15:clr>
        </p15:guide>
        <p15:guide id="31" orient="horz" pos="3634" userDrawn="1">
          <p15:clr>
            <a:srgbClr val="F26B43"/>
          </p15:clr>
        </p15:guide>
        <p15:guide id="32" orient="horz" pos="4020" userDrawn="1">
          <p15:clr>
            <a:srgbClr val="F26B43"/>
          </p15:clr>
        </p15:guide>
        <p15:guide id="33" orient="horz" pos="4110" userDrawn="1">
          <p15:clr>
            <a:srgbClr val="F26B43"/>
          </p15:clr>
        </p15:guide>
        <p15:guide id="34" orient="horz" pos="4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4" r:id="rId3"/>
    <p:sldLayoutId id="214748369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9" Type="http://schemas.openxmlformats.org/officeDocument/2006/relationships/diagramLayout" Target="../diagrams/layout7.xml"/><Relationship Id="rId3" Type="http://schemas.openxmlformats.org/officeDocument/2006/relationships/image" Target="../media/image24.png"/><Relationship Id="rId21" Type="http://schemas.openxmlformats.org/officeDocument/2006/relationships/diagramColors" Target="../diagrams/colors3.xml"/><Relationship Id="rId34" Type="http://schemas.openxmlformats.org/officeDocument/2006/relationships/diagramLayout" Target="../diagrams/layout6.xml"/><Relationship Id="rId42" Type="http://schemas.microsoft.com/office/2007/relationships/diagramDrawing" Target="../diagrams/drawing7.xml"/><Relationship Id="rId47" Type="http://schemas.microsoft.com/office/2007/relationships/diagramDrawing" Target="../diagrams/drawing8.xml"/><Relationship Id="rId50" Type="http://schemas.openxmlformats.org/officeDocument/2006/relationships/diagramQuickStyle" Target="../diagrams/quickStyle9.xml"/><Relationship Id="rId7" Type="http://schemas.openxmlformats.org/officeDocument/2006/relationships/image" Target="../media/image18.sv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33" Type="http://schemas.openxmlformats.org/officeDocument/2006/relationships/diagramData" Target="../diagrams/data6.xml"/><Relationship Id="rId38" Type="http://schemas.openxmlformats.org/officeDocument/2006/relationships/diagramData" Target="../diagrams/data7.xml"/><Relationship Id="rId46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29" Type="http://schemas.openxmlformats.org/officeDocument/2006/relationships/diagramLayout" Target="../diagrams/layout5.xml"/><Relationship Id="rId41" Type="http://schemas.openxmlformats.org/officeDocument/2006/relationships/diagramColors" Target="../diagrams/colors7.xml"/><Relationship Id="rId54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11" Type="http://schemas.openxmlformats.org/officeDocument/2006/relationships/diagramColors" Target="../diagrams/colors1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37" Type="http://schemas.microsoft.com/office/2007/relationships/diagramDrawing" Target="../diagrams/drawing6.xml"/><Relationship Id="rId40" Type="http://schemas.openxmlformats.org/officeDocument/2006/relationships/diagramQuickStyle" Target="../diagrams/quickStyle7.xml"/><Relationship Id="rId45" Type="http://schemas.openxmlformats.org/officeDocument/2006/relationships/diagramQuickStyle" Target="../diagrams/quickStyle8.xml"/><Relationship Id="rId53" Type="http://schemas.openxmlformats.org/officeDocument/2006/relationships/image" Target="../media/image26.png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36" Type="http://schemas.openxmlformats.org/officeDocument/2006/relationships/diagramColors" Target="../diagrams/colors6.xml"/><Relationship Id="rId49" Type="http://schemas.openxmlformats.org/officeDocument/2006/relationships/diagramLayout" Target="../diagrams/layout9.xml"/><Relationship Id="rId10" Type="http://schemas.openxmlformats.org/officeDocument/2006/relationships/diagramQuickStyle" Target="../diagrams/quickStyle1.xml"/><Relationship Id="rId19" Type="http://schemas.openxmlformats.org/officeDocument/2006/relationships/diagramLayout" Target="../diagrams/layout3.xml"/><Relationship Id="rId31" Type="http://schemas.openxmlformats.org/officeDocument/2006/relationships/diagramColors" Target="../diagrams/colors5.xml"/><Relationship Id="rId44" Type="http://schemas.openxmlformats.org/officeDocument/2006/relationships/diagramLayout" Target="../diagrams/layout8.xml"/><Relationship Id="rId52" Type="http://schemas.microsoft.com/office/2007/relationships/diagramDrawing" Target="../diagrams/drawing9.xml"/><Relationship Id="rId4" Type="http://schemas.openxmlformats.org/officeDocument/2006/relationships/image" Target="../media/image25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Relationship Id="rId35" Type="http://schemas.openxmlformats.org/officeDocument/2006/relationships/diagramQuickStyle" Target="../diagrams/quickStyle6.xml"/><Relationship Id="rId43" Type="http://schemas.openxmlformats.org/officeDocument/2006/relationships/diagramData" Target="../diagrams/data8.xml"/><Relationship Id="rId48" Type="http://schemas.openxmlformats.org/officeDocument/2006/relationships/diagramData" Target="../diagrams/data9.xml"/><Relationship Id="rId8" Type="http://schemas.openxmlformats.org/officeDocument/2006/relationships/diagramData" Target="../diagrams/data1.xml"/><Relationship Id="rId51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a2/f6/40/a2f64036499b0d4e56386c1637438e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3449" y="1136853"/>
            <a:ext cx="6858001" cy="45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F2FBCA-EAEC-BD4D-A59A-1A34F94E8573}"/>
              </a:ext>
            </a:extLst>
          </p:cNvPr>
          <p:cNvSpPr/>
          <p:nvPr/>
        </p:nvSpPr>
        <p:spPr>
          <a:xfrm>
            <a:off x="3868341" y="262143"/>
            <a:ext cx="6452394" cy="6084887"/>
          </a:xfrm>
          <a:prstGeom prst="rect">
            <a:avLst/>
          </a:prstGeom>
          <a:noFill/>
          <a:ln w="7302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75549-7455-BE4C-9035-E8DE59300131}"/>
              </a:ext>
            </a:extLst>
          </p:cNvPr>
          <p:cNvSpPr txBox="1"/>
          <p:nvPr/>
        </p:nvSpPr>
        <p:spPr>
          <a:xfrm>
            <a:off x="5917613" y="1853938"/>
            <a:ext cx="4220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Трансформация </a:t>
            </a:r>
            <a:r>
              <a:rPr lang="ru-RU" sz="2400" b="1" dirty="0"/>
              <a:t>системы </a:t>
            </a:r>
            <a:r>
              <a:rPr lang="ru-RU" sz="2400" b="1" dirty="0" smtClean="0"/>
              <a:t>коммуникации</a:t>
            </a:r>
          </a:p>
          <a:p>
            <a:pPr algn="ctr"/>
            <a:r>
              <a:rPr lang="ru-RU" sz="2400" b="1" dirty="0" smtClean="0"/>
              <a:t>с клиентами </a:t>
            </a:r>
          </a:p>
          <a:p>
            <a:pPr algn="ctr"/>
            <a:r>
              <a:rPr lang="ru-RU" sz="2400" b="1" dirty="0" smtClean="0"/>
              <a:t>в Коммерческой дирекции </a:t>
            </a:r>
            <a:endParaRPr lang="ru-RU" sz="2400" b="1" dirty="0"/>
          </a:p>
          <a:p>
            <a:pPr algn="ctr"/>
            <a:r>
              <a:rPr lang="ru-RU" sz="2400" b="1" dirty="0" smtClean="0"/>
              <a:t>АО </a:t>
            </a:r>
            <a:r>
              <a:rPr lang="ru-RU" sz="2400" b="1" dirty="0"/>
              <a:t>«ОмскВодоканал»</a:t>
            </a:r>
            <a:endParaRPr lang="ru-RU" sz="2400" b="1" dirty="0">
              <a:solidFill>
                <a:srgbClr val="0069B4"/>
              </a:solidFill>
            </a:endParaRPr>
          </a:p>
        </p:txBody>
      </p:sp>
      <p:pic>
        <p:nvPicPr>
          <p:cNvPr id="7" name="Рисунок 6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100E3D5-753C-49E2-826A-90BEAA9D1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307" y="1210722"/>
            <a:ext cx="4069611" cy="4004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FC16D-1613-4D49-8A2C-E3ECD92136C6}"/>
              </a:ext>
            </a:extLst>
          </p:cNvPr>
          <p:cNvSpPr txBox="1"/>
          <p:nvPr/>
        </p:nvSpPr>
        <p:spPr>
          <a:xfrm>
            <a:off x="7162799" y="4537707"/>
            <a:ext cx="2612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9B4"/>
                </a:solidFill>
              </a:rPr>
              <a:t>Выполнила: Лебедь А.А. </a:t>
            </a:r>
          </a:p>
          <a:p>
            <a:endParaRPr lang="ru-RU" sz="1600" dirty="0">
              <a:solidFill>
                <a:srgbClr val="0069B4"/>
              </a:solidFill>
            </a:endParaRPr>
          </a:p>
          <a:p>
            <a:r>
              <a:rPr lang="ru-RU" sz="1600" dirty="0" smtClean="0">
                <a:solidFill>
                  <a:srgbClr val="0069B4"/>
                </a:solidFill>
              </a:rPr>
              <a:t>Научный руководитель:</a:t>
            </a:r>
          </a:p>
          <a:p>
            <a:r>
              <a:rPr lang="ru-RU" sz="1600" dirty="0" smtClean="0">
                <a:solidFill>
                  <a:srgbClr val="0069B4"/>
                </a:solidFill>
              </a:rPr>
              <a:t>доцент, к.н.э. Чернобаева Г.Е.</a:t>
            </a:r>
            <a:endParaRPr lang="ru-RU" sz="1600" dirty="0">
              <a:solidFill>
                <a:srgbClr val="0069B4"/>
              </a:solidFill>
            </a:endParaRPr>
          </a:p>
          <a:p>
            <a:endParaRPr lang="ru-RU" sz="1600" dirty="0">
              <a:solidFill>
                <a:srgbClr val="0069B4"/>
              </a:solidFill>
            </a:endParaRPr>
          </a:p>
          <a:p>
            <a:r>
              <a:rPr lang="ru-RU" sz="1600" dirty="0" smtClean="0">
                <a:solidFill>
                  <a:srgbClr val="0069B4"/>
                </a:solidFill>
              </a:rPr>
              <a:t>Омск  - 2022 г. </a:t>
            </a:r>
            <a:endParaRPr lang="ru-RU" sz="1600" dirty="0">
              <a:solidFill>
                <a:srgbClr val="0069B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762674" cy="6858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255"/>
          <p:cNvSpPr/>
          <p:nvPr/>
        </p:nvSpPr>
        <p:spPr>
          <a:xfrm>
            <a:off x="5966788" y="11959"/>
            <a:ext cx="6275832" cy="6851579"/>
          </a:xfrm>
          <a:prstGeom prst="rect">
            <a:avLst/>
          </a:prstGeom>
          <a:solidFill>
            <a:srgbClr val="B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组合 253"/>
          <p:cNvGrpSpPr/>
          <p:nvPr/>
        </p:nvGrpSpPr>
        <p:grpSpPr>
          <a:xfrm>
            <a:off x="6137553" y="590735"/>
            <a:ext cx="5529625" cy="5813138"/>
            <a:chOff x="5951983" y="1035896"/>
            <a:chExt cx="5529625" cy="5813138"/>
          </a:xfrm>
        </p:grpSpPr>
        <p:grpSp>
          <p:nvGrpSpPr>
            <p:cNvPr id="5" name="Group 54"/>
            <p:cNvGrpSpPr/>
            <p:nvPr/>
          </p:nvGrpSpPr>
          <p:grpSpPr>
            <a:xfrm>
              <a:off x="5951983" y="1035896"/>
              <a:ext cx="5529625" cy="5813138"/>
              <a:chOff x="6230840" y="1044862"/>
              <a:chExt cx="5529625" cy="5813138"/>
            </a:xfrm>
          </p:grpSpPr>
          <p:sp>
            <p:nvSpPr>
              <p:cNvPr id="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10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7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26"/>
                <p:cNvSpPr>
                  <a:spLocks/>
                </p:cNvSpPr>
                <p:nvPr/>
              </p:nvSpPr>
              <p:spPr bwMode="auto">
                <a:xfrm>
                  <a:off x="5333889" y="166095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0" name="Freeform: Shape 227"/>
                <p:cNvSpPr>
                  <a:spLocks/>
                </p:cNvSpPr>
                <p:nvPr/>
              </p:nvSpPr>
              <p:spPr bwMode="auto">
                <a:xfrm>
                  <a:off x="5306930" y="1801879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9" name="Oval 236"/>
                <p:cNvSpPr>
                  <a:spLocks/>
                </p:cNvSpPr>
                <p:nvPr/>
              </p:nvSpPr>
              <p:spPr bwMode="auto">
                <a:xfrm>
                  <a:off x="4746916" y="3312813"/>
                  <a:ext cx="61271" cy="61271"/>
                </a:xfrm>
                <a:prstGeom prst="ellipse">
                  <a:avLst/>
                </a:pr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0" name="Freeform: Shape 237"/>
                <p:cNvSpPr>
                  <a:spLocks/>
                </p:cNvSpPr>
                <p:nvPr/>
              </p:nvSpPr>
              <p:spPr bwMode="auto">
                <a:xfrm>
                  <a:off x="4507961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30 h 30"/>
                    <a:gd name="T14" fmla="*/ 15 w 30"/>
                    <a:gd name="T15" fmla="*/ 0 h 30"/>
                    <a:gd name="T16" fmla="*/ 0 w 30"/>
                    <a:gd name="T17" fmla="*/ 15 h 30"/>
                    <a:gd name="T18" fmla="*/ 15 w 30"/>
                    <a:gd name="T19" fmla="*/ 30 h 30"/>
                    <a:gd name="T20" fmla="*/ 15 w 30"/>
                    <a:gd name="T21" fmla="*/ 30 h 30"/>
                    <a:gd name="T22" fmla="*/ 15 w 30"/>
                    <a:gd name="T23" fmla="*/ 23 h 30"/>
                    <a:gd name="T24" fmla="*/ 15 w 30"/>
                    <a:gd name="T25" fmla="*/ 23 h 30"/>
                    <a:gd name="T26" fmla="*/ 15 w 30"/>
                    <a:gd name="T27" fmla="*/ 23 h 30"/>
                    <a:gd name="T28" fmla="*/ 7 w 30"/>
                    <a:gd name="T29" fmla="*/ 15 h 30"/>
                    <a:gd name="T30" fmla="*/ 15 w 30"/>
                    <a:gd name="T31" fmla="*/ 7 h 30"/>
                    <a:gd name="T32" fmla="*/ 15 w 30"/>
                    <a:gd name="T33" fmla="*/ 7 h 30"/>
                    <a:gd name="T34" fmla="*/ 15 w 30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lnTo>
                        <a:pt x="15" y="30"/>
                      </a:lnTo>
                      <a:close/>
                      <a:moveTo>
                        <a:pt x="15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1" name="Freeform: Shape 238"/>
                <p:cNvSpPr>
                  <a:spLocks/>
                </p:cNvSpPr>
                <p:nvPr/>
              </p:nvSpPr>
              <p:spPr bwMode="auto">
                <a:xfrm>
                  <a:off x="4494481" y="3462313"/>
                  <a:ext cx="159304" cy="57594"/>
                </a:xfrm>
                <a:custGeom>
                  <a:avLst/>
                  <a:gdLst>
                    <a:gd name="T0" fmla="*/ 3 w 36"/>
                    <a:gd name="T1" fmla="*/ 13 h 13"/>
                    <a:gd name="T2" fmla="*/ 5 w 36"/>
                    <a:gd name="T3" fmla="*/ 12 h 13"/>
                    <a:gd name="T4" fmla="*/ 18 w 36"/>
                    <a:gd name="T5" fmla="*/ 4 h 13"/>
                    <a:gd name="T6" fmla="*/ 31 w 36"/>
                    <a:gd name="T7" fmla="*/ 12 h 13"/>
                    <a:gd name="T8" fmla="*/ 35 w 36"/>
                    <a:gd name="T9" fmla="*/ 12 h 13"/>
                    <a:gd name="T10" fmla="*/ 35 w 36"/>
                    <a:gd name="T11" fmla="*/ 9 h 13"/>
                    <a:gd name="T12" fmla="*/ 18 w 36"/>
                    <a:gd name="T13" fmla="*/ 0 h 13"/>
                    <a:gd name="T14" fmla="*/ 1 w 36"/>
                    <a:gd name="T15" fmla="*/ 9 h 13"/>
                    <a:gd name="T16" fmla="*/ 1 w 36"/>
                    <a:gd name="T17" fmla="*/ 12 h 13"/>
                    <a:gd name="T18" fmla="*/ 3 w 36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3" y="13"/>
                      </a:move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8" y="7"/>
                        <a:pt x="13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4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ubicBezTo>
                        <a:pt x="11" y="0"/>
                        <a:pt x="5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2" name="Freeform: Shape 239"/>
                <p:cNvSpPr>
                  <a:spLocks/>
                </p:cNvSpPr>
                <p:nvPr/>
              </p:nvSpPr>
              <p:spPr bwMode="auto">
                <a:xfrm>
                  <a:off x="4750592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0 h 30"/>
                    <a:gd name="T2" fmla="*/ 15 w 30"/>
                    <a:gd name="T3" fmla="*/ 0 h 30"/>
                    <a:gd name="T4" fmla="*/ 15 w 30"/>
                    <a:gd name="T5" fmla="*/ 7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23 h 30"/>
                    <a:gd name="T14" fmla="*/ 15 w 30"/>
                    <a:gd name="T15" fmla="*/ 23 h 30"/>
                    <a:gd name="T16" fmla="*/ 15 w 30"/>
                    <a:gd name="T17" fmla="*/ 30 h 30"/>
                    <a:gd name="T18" fmla="*/ 15 w 30"/>
                    <a:gd name="T19" fmla="*/ 30 h 30"/>
                    <a:gd name="T20" fmla="*/ 30 w 30"/>
                    <a:gd name="T21" fmla="*/ 15 h 30"/>
                    <a:gd name="T22" fmla="*/ 15 w 30"/>
                    <a:gd name="T23" fmla="*/ 0 h 30"/>
                    <a:gd name="T24" fmla="*/ 15 w 30"/>
                    <a:gd name="T25" fmla="*/ 0 h 30"/>
                    <a:gd name="T26" fmla="*/ 0 w 30"/>
                    <a:gd name="T27" fmla="*/ 15 h 30"/>
                    <a:gd name="T28" fmla="*/ 15 w 30"/>
                    <a:gd name="T29" fmla="*/ 30 h 30"/>
                    <a:gd name="T30" fmla="*/ 15 w 30"/>
                    <a:gd name="T31" fmla="*/ 23 h 30"/>
                    <a:gd name="T32" fmla="*/ 7 w 30"/>
                    <a:gd name="T33" fmla="*/ 15 h 30"/>
                    <a:gd name="T34" fmla="*/ 15 w 30"/>
                    <a:gd name="T35" fmla="*/ 7 h 30"/>
                    <a:gd name="T36" fmla="*/ 15 w 30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lose/>
                      <a:moveTo>
                        <a:pt x="15" y="0"/>
                      </a:move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3" name="Freeform: Shape 240"/>
                <p:cNvSpPr>
                  <a:spLocks/>
                </p:cNvSpPr>
                <p:nvPr/>
              </p:nvSpPr>
              <p:spPr bwMode="auto">
                <a:xfrm>
                  <a:off x="4737113" y="346231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4" name="Freeform: Shape 241"/>
                <p:cNvSpPr>
                  <a:spLocks/>
                </p:cNvSpPr>
                <p:nvPr/>
              </p:nvSpPr>
              <p:spPr bwMode="auto">
                <a:xfrm>
                  <a:off x="4618248" y="3348350"/>
                  <a:ext cx="234054" cy="273267"/>
                </a:xfrm>
                <a:custGeom>
                  <a:avLst/>
                  <a:gdLst>
                    <a:gd name="T0" fmla="*/ 36 w 53"/>
                    <a:gd name="T1" fmla="*/ 22 h 62"/>
                    <a:gd name="T2" fmla="*/ 37 w 53"/>
                    <a:gd name="T3" fmla="*/ 23 h 62"/>
                    <a:gd name="T4" fmla="*/ 51 w 53"/>
                    <a:gd name="T5" fmla="*/ 17 h 62"/>
                    <a:gd name="T6" fmla="*/ 53 w 53"/>
                    <a:gd name="T7" fmla="*/ 12 h 62"/>
                    <a:gd name="T8" fmla="*/ 48 w 53"/>
                    <a:gd name="T9" fmla="*/ 11 h 62"/>
                    <a:gd name="T10" fmla="*/ 39 w 53"/>
                    <a:gd name="T11" fmla="*/ 15 h 62"/>
                    <a:gd name="T12" fmla="*/ 38 w 53"/>
                    <a:gd name="T13" fmla="*/ 15 h 62"/>
                    <a:gd name="T14" fmla="*/ 23 w 53"/>
                    <a:gd name="T15" fmla="*/ 0 h 62"/>
                    <a:gd name="T16" fmla="*/ 21 w 53"/>
                    <a:gd name="T17" fmla="*/ 0 h 62"/>
                    <a:gd name="T18" fmla="*/ 0 w 53"/>
                    <a:gd name="T19" fmla="*/ 21 h 62"/>
                    <a:gd name="T20" fmla="*/ 0 w 53"/>
                    <a:gd name="T21" fmla="*/ 22 h 62"/>
                    <a:gd name="T22" fmla="*/ 15 w 53"/>
                    <a:gd name="T23" fmla="*/ 35 h 62"/>
                    <a:gd name="T24" fmla="*/ 15 w 53"/>
                    <a:gd name="T25" fmla="*/ 36 h 62"/>
                    <a:gd name="T26" fmla="*/ 8 w 53"/>
                    <a:gd name="T27" fmla="*/ 52 h 62"/>
                    <a:gd name="T28" fmla="*/ 8 w 53"/>
                    <a:gd name="T29" fmla="*/ 54 h 62"/>
                    <a:gd name="T30" fmla="*/ 13 w 53"/>
                    <a:gd name="T31" fmla="*/ 60 h 62"/>
                    <a:gd name="T32" fmla="*/ 16 w 53"/>
                    <a:gd name="T33" fmla="*/ 62 h 62"/>
                    <a:gd name="T34" fmla="*/ 19 w 53"/>
                    <a:gd name="T35" fmla="*/ 61 h 62"/>
                    <a:gd name="T36" fmla="*/ 20 w 53"/>
                    <a:gd name="T37" fmla="*/ 55 h 62"/>
                    <a:gd name="T38" fmla="*/ 18 w 53"/>
                    <a:gd name="T39" fmla="*/ 53 h 62"/>
                    <a:gd name="T40" fmla="*/ 18 w 53"/>
                    <a:gd name="T41" fmla="*/ 51 h 62"/>
                    <a:gd name="T42" fmla="*/ 25 w 53"/>
                    <a:gd name="T43" fmla="*/ 34 h 62"/>
                    <a:gd name="T44" fmla="*/ 25 w 53"/>
                    <a:gd name="T45" fmla="*/ 32 h 62"/>
                    <a:gd name="T46" fmla="*/ 17 w 53"/>
                    <a:gd name="T47" fmla="*/ 25 h 62"/>
                    <a:gd name="T48" fmla="*/ 17 w 53"/>
                    <a:gd name="T49" fmla="*/ 23 h 62"/>
                    <a:gd name="T50" fmla="*/ 26 w 53"/>
                    <a:gd name="T51" fmla="*/ 14 h 62"/>
                    <a:gd name="T52" fmla="*/ 27 w 53"/>
                    <a:gd name="T53" fmla="*/ 15 h 62"/>
                    <a:gd name="T54" fmla="*/ 36 w 53"/>
                    <a:gd name="T5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" h="62">
                      <a:moveTo>
                        <a:pt x="36" y="22"/>
                      </a:move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6"/>
                        <a:pt x="53" y="14"/>
                        <a:pt x="53" y="12"/>
                      </a:cubicBezTo>
                      <a:cubicBezTo>
                        <a:pt x="52" y="11"/>
                        <a:pt x="50" y="10"/>
                        <a:pt x="48" y="11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5"/>
                        <a:pt x="38" y="15"/>
                        <a:pt x="38" y="15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3" y="25"/>
                        <a:pt x="12" y="32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4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4" y="61"/>
                        <a:pt x="15" y="62"/>
                        <a:pt x="16" y="62"/>
                      </a:cubicBezTo>
                      <a:cubicBezTo>
                        <a:pt x="17" y="62"/>
                        <a:pt x="18" y="62"/>
                        <a:pt x="19" y="61"/>
                      </a:cubicBezTo>
                      <a:cubicBezTo>
                        <a:pt x="21" y="60"/>
                        <a:pt x="21" y="57"/>
                        <a:pt x="20" y="55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8" y="51"/>
                        <a:pt x="18" y="5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3" y="31"/>
                        <a:pt x="19" y="27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6" name="Freeform: Shape 243"/>
                <p:cNvSpPr>
                  <a:spLocks/>
                </p:cNvSpPr>
                <p:nvPr/>
              </p:nvSpPr>
              <p:spPr bwMode="auto">
                <a:xfrm>
                  <a:off x="4097447" y="3582404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7" name="Freeform: Shape 244"/>
                <p:cNvSpPr>
                  <a:spLocks/>
                </p:cNvSpPr>
                <p:nvPr/>
              </p:nvSpPr>
              <p:spPr bwMode="auto">
                <a:xfrm>
                  <a:off x="3871972" y="3657154"/>
                  <a:ext cx="300226" cy="211996"/>
                </a:xfrm>
                <a:custGeom>
                  <a:avLst/>
                  <a:gdLst>
                    <a:gd name="T0" fmla="*/ 30 w 68"/>
                    <a:gd name="T1" fmla="*/ 34 h 48"/>
                    <a:gd name="T2" fmla="*/ 30 w 68"/>
                    <a:gd name="T3" fmla="*/ 35 h 48"/>
                    <a:gd name="T4" fmla="*/ 30 w 68"/>
                    <a:gd name="T5" fmla="*/ 37 h 48"/>
                    <a:gd name="T6" fmla="*/ 30 w 68"/>
                    <a:gd name="T7" fmla="*/ 44 h 48"/>
                    <a:gd name="T8" fmla="*/ 37 w 68"/>
                    <a:gd name="T9" fmla="*/ 48 h 48"/>
                    <a:gd name="T10" fmla="*/ 37 w 68"/>
                    <a:gd name="T11" fmla="*/ 37 h 48"/>
                    <a:gd name="T12" fmla="*/ 37 w 68"/>
                    <a:gd name="T13" fmla="*/ 35 h 48"/>
                    <a:gd name="T14" fmla="*/ 37 w 68"/>
                    <a:gd name="T15" fmla="*/ 34 h 48"/>
                    <a:gd name="T16" fmla="*/ 57 w 68"/>
                    <a:gd name="T17" fmla="*/ 12 h 48"/>
                    <a:gd name="T18" fmla="*/ 68 w 68"/>
                    <a:gd name="T19" fmla="*/ 0 h 48"/>
                    <a:gd name="T20" fmla="*/ 51 w 68"/>
                    <a:gd name="T21" fmla="*/ 0 h 48"/>
                    <a:gd name="T22" fmla="*/ 0 w 68"/>
                    <a:gd name="T23" fmla="*/ 0 h 48"/>
                    <a:gd name="T24" fmla="*/ 30 w 68"/>
                    <a:gd name="T25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48">
                      <a:moveTo>
                        <a:pt x="30" y="34"/>
                      </a:move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5"/>
                        <a:pt x="35" y="47"/>
                        <a:pt x="37" y="4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0" name="Freeform: Shape 267"/>
                <p:cNvSpPr>
                  <a:spLocks/>
                </p:cNvSpPr>
                <p:nvPr/>
              </p:nvSpPr>
              <p:spPr bwMode="auto">
                <a:xfrm>
                  <a:off x="5735824" y="201019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1" name="Freeform: Shape 268"/>
                <p:cNvSpPr>
                  <a:spLocks/>
                </p:cNvSpPr>
                <p:nvPr/>
              </p:nvSpPr>
              <p:spPr bwMode="auto">
                <a:xfrm>
                  <a:off x="5708865" y="2142544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2" name="Freeform: Shape 269"/>
                <p:cNvSpPr>
                  <a:spLocks/>
                </p:cNvSpPr>
                <p:nvPr/>
              </p:nvSpPr>
              <p:spPr bwMode="auto">
                <a:xfrm>
                  <a:off x="4269005" y="1537190"/>
                  <a:ext cx="155627" cy="66172"/>
                </a:xfrm>
                <a:custGeom>
                  <a:avLst/>
                  <a:gdLst>
                    <a:gd name="T0" fmla="*/ 0 w 127"/>
                    <a:gd name="T1" fmla="*/ 29 h 54"/>
                    <a:gd name="T2" fmla="*/ 51 w 127"/>
                    <a:gd name="T3" fmla="*/ 54 h 54"/>
                    <a:gd name="T4" fmla="*/ 127 w 127"/>
                    <a:gd name="T5" fmla="*/ 54 h 54"/>
                    <a:gd name="T6" fmla="*/ 15 w 127"/>
                    <a:gd name="T7" fmla="*/ 0 h 54"/>
                    <a:gd name="T8" fmla="*/ 0 w 127"/>
                    <a:gd name="T9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0" y="29"/>
                      </a:moveTo>
                      <a:lnTo>
                        <a:pt x="51" y="54"/>
                      </a:lnTo>
                      <a:lnTo>
                        <a:pt x="127" y="54"/>
                      </a:lnTo>
                      <a:lnTo>
                        <a:pt x="1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3" name="Freeform: Shape 270"/>
                <p:cNvSpPr>
                  <a:spLocks/>
                </p:cNvSpPr>
                <p:nvPr/>
              </p:nvSpPr>
              <p:spPr bwMode="auto">
                <a:xfrm>
                  <a:off x="4269005" y="1611940"/>
                  <a:ext cx="376202" cy="189939"/>
                </a:xfrm>
                <a:custGeom>
                  <a:avLst/>
                  <a:gdLst>
                    <a:gd name="T0" fmla="*/ 123 w 307"/>
                    <a:gd name="T1" fmla="*/ 155 h 155"/>
                    <a:gd name="T2" fmla="*/ 245 w 307"/>
                    <a:gd name="T3" fmla="*/ 155 h 155"/>
                    <a:gd name="T4" fmla="*/ 245 w 307"/>
                    <a:gd name="T5" fmla="*/ 123 h 155"/>
                    <a:gd name="T6" fmla="*/ 307 w 307"/>
                    <a:gd name="T7" fmla="*/ 123 h 155"/>
                    <a:gd name="T8" fmla="*/ 307 w 307"/>
                    <a:gd name="T9" fmla="*/ 33 h 155"/>
                    <a:gd name="T10" fmla="*/ 245 w 307"/>
                    <a:gd name="T11" fmla="*/ 33 h 155"/>
                    <a:gd name="T12" fmla="*/ 245 w 307"/>
                    <a:gd name="T13" fmla="*/ 0 h 155"/>
                    <a:gd name="T14" fmla="*/ 145 w 307"/>
                    <a:gd name="T15" fmla="*/ 0 h 155"/>
                    <a:gd name="T16" fmla="*/ 123 w 307"/>
                    <a:gd name="T17" fmla="*/ 0 h 155"/>
                    <a:gd name="T18" fmla="*/ 123 w 307"/>
                    <a:gd name="T19" fmla="*/ 62 h 155"/>
                    <a:gd name="T20" fmla="*/ 184 w 307"/>
                    <a:gd name="T21" fmla="*/ 62 h 155"/>
                    <a:gd name="T22" fmla="*/ 184 w 307"/>
                    <a:gd name="T23" fmla="*/ 94 h 155"/>
                    <a:gd name="T24" fmla="*/ 123 w 307"/>
                    <a:gd name="T25" fmla="*/ 94 h 155"/>
                    <a:gd name="T26" fmla="*/ 123 w 307"/>
                    <a:gd name="T27" fmla="*/ 155 h 155"/>
                    <a:gd name="T28" fmla="*/ 0 w 307"/>
                    <a:gd name="T29" fmla="*/ 155 h 155"/>
                    <a:gd name="T30" fmla="*/ 123 w 307"/>
                    <a:gd name="T31" fmla="*/ 155 h 155"/>
                    <a:gd name="T32" fmla="*/ 123 w 307"/>
                    <a:gd name="T33" fmla="*/ 94 h 155"/>
                    <a:gd name="T34" fmla="*/ 62 w 307"/>
                    <a:gd name="T35" fmla="*/ 94 h 155"/>
                    <a:gd name="T36" fmla="*/ 62 w 307"/>
                    <a:gd name="T37" fmla="*/ 62 h 155"/>
                    <a:gd name="T38" fmla="*/ 62 w 307"/>
                    <a:gd name="T39" fmla="*/ 62 h 155"/>
                    <a:gd name="T40" fmla="*/ 123 w 307"/>
                    <a:gd name="T41" fmla="*/ 62 h 155"/>
                    <a:gd name="T42" fmla="*/ 123 w 307"/>
                    <a:gd name="T43" fmla="*/ 0 h 155"/>
                    <a:gd name="T44" fmla="*/ 65 w 307"/>
                    <a:gd name="T45" fmla="*/ 0 h 155"/>
                    <a:gd name="T46" fmla="*/ 0 w 307"/>
                    <a:gd name="T47" fmla="*/ 0 h 155"/>
                    <a:gd name="T48" fmla="*/ 0 w 307"/>
                    <a:gd name="T4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7" h="155">
                      <a:moveTo>
                        <a:pt x="123" y="155"/>
                      </a:moveTo>
                      <a:lnTo>
                        <a:pt x="245" y="155"/>
                      </a:lnTo>
                      <a:lnTo>
                        <a:pt x="245" y="123"/>
                      </a:lnTo>
                      <a:lnTo>
                        <a:pt x="307" y="123"/>
                      </a:lnTo>
                      <a:lnTo>
                        <a:pt x="307" y="33"/>
                      </a:lnTo>
                      <a:lnTo>
                        <a:pt x="245" y="33"/>
                      </a:lnTo>
                      <a:lnTo>
                        <a:pt x="245" y="0"/>
                      </a:lnTo>
                      <a:lnTo>
                        <a:pt x="145" y="0"/>
                      </a:lnTo>
                      <a:lnTo>
                        <a:pt x="123" y="0"/>
                      </a:lnTo>
                      <a:lnTo>
                        <a:pt x="123" y="62"/>
                      </a:lnTo>
                      <a:lnTo>
                        <a:pt x="184" y="62"/>
                      </a:lnTo>
                      <a:lnTo>
                        <a:pt x="184" y="94"/>
                      </a:lnTo>
                      <a:lnTo>
                        <a:pt x="123" y="94"/>
                      </a:lnTo>
                      <a:lnTo>
                        <a:pt x="123" y="155"/>
                      </a:lnTo>
                      <a:close/>
                      <a:moveTo>
                        <a:pt x="0" y="155"/>
                      </a:moveTo>
                      <a:lnTo>
                        <a:pt x="123" y="155"/>
                      </a:lnTo>
                      <a:lnTo>
                        <a:pt x="123" y="94"/>
                      </a:lnTo>
                      <a:lnTo>
                        <a:pt x="62" y="94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123" y="62"/>
                      </a:lnTo>
                      <a:lnTo>
                        <a:pt x="123" y="0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6" name="Freeform: Shape 273"/>
                <p:cNvSpPr>
                  <a:spLocks/>
                </p:cNvSpPr>
                <p:nvPr/>
              </p:nvSpPr>
              <p:spPr bwMode="auto">
                <a:xfrm>
                  <a:off x="5369426" y="2200138"/>
                  <a:ext cx="269591" cy="136021"/>
                </a:xfrm>
                <a:custGeom>
                  <a:avLst/>
                  <a:gdLst>
                    <a:gd name="T0" fmla="*/ 53 w 61"/>
                    <a:gd name="T1" fmla="*/ 22 h 31"/>
                    <a:gd name="T2" fmla="*/ 61 w 61"/>
                    <a:gd name="T3" fmla="*/ 11 h 31"/>
                    <a:gd name="T4" fmla="*/ 53 w 61"/>
                    <a:gd name="T5" fmla="*/ 1 h 31"/>
                    <a:gd name="T6" fmla="*/ 53 w 61"/>
                    <a:gd name="T7" fmla="*/ 5 h 31"/>
                    <a:gd name="T8" fmla="*/ 57 w 61"/>
                    <a:gd name="T9" fmla="*/ 11 h 31"/>
                    <a:gd name="T10" fmla="*/ 53 w 61"/>
                    <a:gd name="T11" fmla="*/ 17 h 31"/>
                    <a:gd name="T12" fmla="*/ 53 w 61"/>
                    <a:gd name="T13" fmla="*/ 22 h 31"/>
                    <a:gd name="T14" fmla="*/ 26 w 61"/>
                    <a:gd name="T15" fmla="*/ 31 h 31"/>
                    <a:gd name="T16" fmla="*/ 46 w 61"/>
                    <a:gd name="T17" fmla="*/ 21 h 31"/>
                    <a:gd name="T18" fmla="*/ 51 w 61"/>
                    <a:gd name="T19" fmla="*/ 22 h 31"/>
                    <a:gd name="T20" fmla="*/ 53 w 61"/>
                    <a:gd name="T21" fmla="*/ 22 h 31"/>
                    <a:gd name="T22" fmla="*/ 53 w 61"/>
                    <a:gd name="T23" fmla="*/ 17 h 31"/>
                    <a:gd name="T24" fmla="*/ 51 w 61"/>
                    <a:gd name="T25" fmla="*/ 17 h 31"/>
                    <a:gd name="T26" fmla="*/ 49 w 61"/>
                    <a:gd name="T27" fmla="*/ 17 h 31"/>
                    <a:gd name="T28" fmla="*/ 52 w 61"/>
                    <a:gd name="T29" fmla="*/ 5 h 31"/>
                    <a:gd name="T30" fmla="*/ 52 w 61"/>
                    <a:gd name="T31" fmla="*/ 5 h 31"/>
                    <a:gd name="T32" fmla="*/ 52 w 61"/>
                    <a:gd name="T33" fmla="*/ 5 h 31"/>
                    <a:gd name="T34" fmla="*/ 53 w 61"/>
                    <a:gd name="T35" fmla="*/ 5 h 31"/>
                    <a:gd name="T36" fmla="*/ 53 w 61"/>
                    <a:gd name="T37" fmla="*/ 1 h 31"/>
                    <a:gd name="T38" fmla="*/ 51 w 61"/>
                    <a:gd name="T39" fmla="*/ 0 h 31"/>
                    <a:gd name="T40" fmla="*/ 51 w 61"/>
                    <a:gd name="T41" fmla="*/ 0 h 31"/>
                    <a:gd name="T42" fmla="*/ 1 w 61"/>
                    <a:gd name="T43" fmla="*/ 0 h 31"/>
                    <a:gd name="T44" fmla="*/ 0 w 61"/>
                    <a:gd name="T45" fmla="*/ 5 h 31"/>
                    <a:gd name="T46" fmla="*/ 26 w 61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31">
                      <a:moveTo>
                        <a:pt x="53" y="22"/>
                      </a:moveTo>
                      <a:cubicBezTo>
                        <a:pt x="58" y="21"/>
                        <a:pt x="61" y="16"/>
                        <a:pt x="61" y="11"/>
                      </a:cubicBezTo>
                      <a:cubicBezTo>
                        <a:pt x="61" y="6"/>
                        <a:pt x="58" y="1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6"/>
                        <a:pt x="57" y="8"/>
                        <a:pt x="57" y="11"/>
                      </a:cubicBezTo>
                      <a:cubicBezTo>
                        <a:pt x="57" y="14"/>
                        <a:pt x="55" y="16"/>
                        <a:pt x="53" y="17"/>
                      </a:cubicBezTo>
                      <a:lnTo>
                        <a:pt x="53" y="22"/>
                      </a:lnTo>
                      <a:close/>
                      <a:moveTo>
                        <a:pt x="26" y="31"/>
                      </a:moveTo>
                      <a:cubicBezTo>
                        <a:pt x="34" y="31"/>
                        <a:pt x="41" y="27"/>
                        <a:pt x="46" y="21"/>
                      </a:cubicBezTo>
                      <a:cubicBezTo>
                        <a:pt x="47" y="22"/>
                        <a:pt x="49" y="22"/>
                        <a:pt x="51" y="22"/>
                      </a:cubicBezTo>
                      <a:cubicBezTo>
                        <a:pt x="51" y="22"/>
                        <a:pt x="52" y="22"/>
                        <a:pt x="53" y="22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0" y="17"/>
                        <a:pt x="49" y="17"/>
                        <a:pt x="49" y="17"/>
                      </a:cubicBezTo>
                      <a:cubicBezTo>
                        <a:pt x="51" y="13"/>
                        <a:pt x="52" y="9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7" name="Rectangle 274"/>
                <p:cNvSpPr>
                  <a:spLocks/>
                </p:cNvSpPr>
                <p:nvPr/>
              </p:nvSpPr>
              <p:spPr bwMode="auto">
                <a:xfrm>
                  <a:off x="5369426" y="2345962"/>
                  <a:ext cx="247533" cy="22057"/>
                </a:xfrm>
                <a:prstGeom prst="rect">
                  <a:avLst/>
                </a:pr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8" name="Freeform: Shape 275"/>
                <p:cNvSpPr>
                  <a:spLocks/>
                </p:cNvSpPr>
                <p:nvPr/>
              </p:nvSpPr>
              <p:spPr bwMode="auto">
                <a:xfrm>
                  <a:off x="5427020" y="2080048"/>
                  <a:ext cx="44115" cy="115189"/>
                </a:xfrm>
                <a:custGeom>
                  <a:avLst/>
                  <a:gdLst>
                    <a:gd name="T0" fmla="*/ 3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6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3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3" y="19"/>
                      </a:moveTo>
                      <a:cubicBezTo>
                        <a:pt x="0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7" y="12"/>
                        <a:pt x="7" y="11"/>
                      </a:cubicBezTo>
                      <a:cubicBezTo>
                        <a:pt x="6" y="10"/>
                        <a:pt x="5" y="7"/>
                        <a:pt x="6" y="7"/>
                      </a:cubicBezTo>
                      <a:cubicBezTo>
                        <a:pt x="9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1" y="12"/>
                        <a:pt x="6" y="19"/>
                        <a:pt x="3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9" name="Freeform: Shape 276"/>
                <p:cNvSpPr>
                  <a:spLocks/>
                </p:cNvSpPr>
                <p:nvPr/>
              </p:nvSpPr>
              <p:spPr bwMode="auto">
                <a:xfrm>
                  <a:off x="5488291" y="2080048"/>
                  <a:ext cx="44115" cy="115189"/>
                </a:xfrm>
                <a:custGeom>
                  <a:avLst/>
                  <a:gdLst>
                    <a:gd name="T0" fmla="*/ 4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7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4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4" y="19"/>
                      </a:moveTo>
                      <a:cubicBezTo>
                        <a:pt x="1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8" y="12"/>
                        <a:pt x="7" y="11"/>
                      </a:cubicBezTo>
                      <a:cubicBezTo>
                        <a:pt x="6" y="10"/>
                        <a:pt x="5" y="7"/>
                        <a:pt x="7" y="7"/>
                      </a:cubicBezTo>
                      <a:cubicBezTo>
                        <a:pt x="10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2" y="12"/>
                        <a:pt x="6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0" name="Freeform: Shape 277"/>
                <p:cNvSpPr>
                  <a:spLocks/>
                </p:cNvSpPr>
                <p:nvPr/>
              </p:nvSpPr>
              <p:spPr bwMode="auto">
                <a:xfrm>
                  <a:off x="4794707" y="1638899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1" name="Freeform: Shape 278"/>
                <p:cNvSpPr>
                  <a:spLocks/>
                </p:cNvSpPr>
                <p:nvPr/>
              </p:nvSpPr>
              <p:spPr bwMode="auto">
                <a:xfrm>
                  <a:off x="4163620" y="3246641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2" name="Freeform: Shape 279"/>
                <p:cNvSpPr>
                  <a:spLocks/>
                </p:cNvSpPr>
                <p:nvPr/>
              </p:nvSpPr>
              <p:spPr bwMode="auto">
                <a:xfrm>
                  <a:off x="4335177" y="3428002"/>
                  <a:ext cx="71074" cy="69849"/>
                </a:xfrm>
                <a:custGeom>
                  <a:avLst/>
                  <a:gdLst>
                    <a:gd name="T0" fmla="*/ 47 w 58"/>
                    <a:gd name="T1" fmla="*/ 0 h 57"/>
                    <a:gd name="T2" fmla="*/ 0 w 58"/>
                    <a:gd name="T3" fmla="*/ 46 h 57"/>
                    <a:gd name="T4" fmla="*/ 11 w 58"/>
                    <a:gd name="T5" fmla="*/ 57 h 57"/>
                    <a:gd name="T6" fmla="*/ 58 w 58"/>
                    <a:gd name="T7" fmla="*/ 10 h 57"/>
                    <a:gd name="T8" fmla="*/ 47 w 58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7">
                      <a:moveTo>
                        <a:pt x="47" y="0"/>
                      </a:move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11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8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85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rgbClr val="FFFFFF">
                    <a:lumMod val="95000"/>
                  </a:srgbClr>
                </a:solidFill>
              </p:grpSpPr>
              <p:sp>
                <p:nvSpPr>
                  <p:cNvPr id="8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7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12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1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13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1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  <a:alpha val="61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7849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6" name="Group 21"/>
            <p:cNvGrpSpPr/>
            <p:nvPr/>
          </p:nvGrpSpPr>
          <p:grpSpPr>
            <a:xfrm>
              <a:off x="7591784" y="3370294"/>
              <a:ext cx="2037676" cy="804279"/>
              <a:chOff x="4731550" y="586393"/>
              <a:chExt cx="2966430" cy="1170860"/>
            </a:xfrm>
            <a:solidFill>
              <a:srgbClr val="FFFFFF"/>
            </a:solidFill>
          </p:grpSpPr>
          <p:sp>
            <p:nvSpPr>
              <p:cNvPr id="7" name="TextBox 22"/>
              <p:cNvSpPr txBox="1"/>
              <p:nvPr/>
            </p:nvSpPr>
            <p:spPr>
              <a:xfrm>
                <a:off x="4731550" y="586393"/>
                <a:ext cx="2966430" cy="1120142"/>
              </a:xfrm>
              <a:prstGeom prst="rect">
                <a:avLst/>
              </a:prstGeom>
              <a:grp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8495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РИСКИ</a:t>
                </a:r>
                <a:endParaRPr kumimoji="0" lang="zh-CN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244" name="组合 493"/>
          <p:cNvGrpSpPr/>
          <p:nvPr/>
        </p:nvGrpSpPr>
        <p:grpSpPr>
          <a:xfrm>
            <a:off x="801556" y="1144626"/>
            <a:ext cx="4590360" cy="2302828"/>
            <a:chOff x="1187236" y="3224018"/>
            <a:chExt cx="4664297" cy="2186794"/>
          </a:xfrm>
        </p:grpSpPr>
        <p:sp>
          <p:nvSpPr>
            <p:cNvPr id="245" name="Diamond 288"/>
            <p:cNvSpPr/>
            <p:nvPr/>
          </p:nvSpPr>
          <p:spPr>
            <a:xfrm>
              <a:off x="1187236" y="3243449"/>
              <a:ext cx="624349" cy="624349"/>
            </a:xfrm>
            <a:prstGeom prst="diamond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E99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46" name="TextBox 298"/>
            <p:cNvSpPr txBox="1"/>
            <p:nvPr/>
          </p:nvSpPr>
          <p:spPr>
            <a:xfrm>
              <a:off x="1627436" y="3224018"/>
              <a:ext cx="3962574" cy="40576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360000" tIns="0" rIns="0" bIns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800" b="1" kern="0" dirty="0" smtClean="0">
                  <a:solidFill>
                    <a:srgbClr val="003E99"/>
                  </a:solidFill>
                  <a:latin typeface="Arial"/>
                  <a:ea typeface="微软雅黑"/>
                </a:rPr>
                <a:t>КРИТИЧЕСКИЕ</a:t>
              </a:r>
              <a:endPara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E99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7" name="TextBox 299"/>
            <p:cNvSpPr txBox="1">
              <a:spLocks/>
            </p:cNvSpPr>
            <p:nvPr/>
          </p:nvSpPr>
          <p:spPr>
            <a:xfrm>
              <a:off x="1559230" y="4251747"/>
              <a:ext cx="4292303" cy="115906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r>
                <a:rPr lang="ru-RU" altLang="zh-CN" sz="1100" b="1" dirty="0" smtClean="0">
                  <a:solidFill>
                    <a:srgbClr val="003E99"/>
                  </a:solidFill>
                  <a:latin typeface="+mn-ea"/>
                  <a:cs typeface="Open Sans" panose="020B0606030504020204" pitchFamily="34" charset="0"/>
                </a:rPr>
                <a:t> </a:t>
              </a:r>
              <a:endParaRPr lang="ru-RU" altLang="zh-CN" sz="1100" b="1" dirty="0">
                <a:solidFill>
                  <a:srgbClr val="003E99"/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2000" dirty="0" smtClean="0">
                  <a:solidFill>
                    <a:srgbClr val="003E99"/>
                  </a:solidFill>
                  <a:latin typeface="+mn-ea"/>
                  <a:cs typeface="Open Sans" panose="020B0606030504020204" pitchFamily="34" charset="0"/>
                </a:rPr>
                <a:t>Использование заложенного бюджета раньше срока окончания реализации проекта</a:t>
              </a:r>
            </a:p>
            <a:p>
              <a:endParaRPr lang="ru-RU" altLang="zh-CN" dirty="0">
                <a:solidFill>
                  <a:srgbClr val="003E99"/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2000" dirty="0" smtClean="0">
                  <a:solidFill>
                    <a:srgbClr val="003E99"/>
                  </a:solidFill>
                  <a:latin typeface="+mn-ea"/>
                  <a:cs typeface="Open Sans" panose="020B0606030504020204" pitchFamily="34" charset="0"/>
                </a:rPr>
                <a:t>Технический сбой</a:t>
              </a:r>
              <a:endParaRPr lang="ru-RU" altLang="zh-CN" sz="2000" dirty="0">
                <a:solidFill>
                  <a:srgbClr val="003E99"/>
                </a:solidFill>
                <a:latin typeface="+mn-ea"/>
                <a:cs typeface="Open Sans" panose="020B0606030504020204" pitchFamily="34" charset="0"/>
              </a:endParaRPr>
            </a:p>
            <a:p>
              <a:endParaRPr lang="ru-RU" altLang="zh-CN" dirty="0" smtClean="0">
                <a:solidFill>
                  <a:srgbClr val="003E99"/>
                </a:solidFill>
                <a:latin typeface="+mn-ea"/>
                <a:cs typeface="Open Sans" panose="020B0606030504020204" pitchFamily="34" charset="0"/>
              </a:endParaRPr>
            </a:p>
            <a:p>
              <a:endParaRPr lang="ru-RU" altLang="zh-CN" dirty="0">
                <a:solidFill>
                  <a:srgbClr val="003E99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248" name="组合 497"/>
          <p:cNvGrpSpPr/>
          <p:nvPr/>
        </p:nvGrpSpPr>
        <p:grpSpPr>
          <a:xfrm>
            <a:off x="801556" y="3926817"/>
            <a:ext cx="4430099" cy="2020096"/>
            <a:chOff x="1159911" y="2345442"/>
            <a:chExt cx="4430099" cy="2020096"/>
          </a:xfrm>
        </p:grpSpPr>
        <p:sp>
          <p:nvSpPr>
            <p:cNvPr id="249" name="Diamond 290"/>
            <p:cNvSpPr/>
            <p:nvPr/>
          </p:nvSpPr>
          <p:spPr>
            <a:xfrm>
              <a:off x="1159911" y="2429140"/>
              <a:ext cx="624349" cy="624349"/>
            </a:xfrm>
            <a:prstGeom prst="diamond">
              <a:avLst/>
            </a:prstGeom>
            <a:solidFill>
              <a:srgbClr val="F599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50" name="TextBox 296"/>
            <p:cNvSpPr txBox="1"/>
            <p:nvPr/>
          </p:nvSpPr>
          <p:spPr>
            <a:xfrm>
              <a:off x="1627436" y="2345442"/>
              <a:ext cx="3962574" cy="40576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lIns="360000" tIns="0" rIns="0" bIns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99"/>
                  </a:solidFill>
                  <a:effectLst/>
                  <a:uLnTx/>
                  <a:uFillTx/>
                  <a:latin typeface="Arial"/>
                  <a:ea typeface="微软雅黑"/>
                </a:rPr>
                <a:t>УМЕРЕННЫЕ</a:t>
              </a:r>
              <a:endPara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E99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1" name="TextBox 297"/>
            <p:cNvSpPr txBox="1">
              <a:spLocks/>
            </p:cNvSpPr>
            <p:nvPr/>
          </p:nvSpPr>
          <p:spPr>
            <a:xfrm>
              <a:off x="1510452" y="2751201"/>
              <a:ext cx="4079558" cy="1614337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rgbClr val="FFC000"/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sz="2000" dirty="0">
                  <a:solidFill>
                    <a:srgbClr val="003E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Неполная интеграция </a:t>
              </a:r>
              <a:r>
                <a:rPr lang="ru-RU" sz="2000" dirty="0" smtClean="0">
                  <a:solidFill>
                    <a:srgbClr val="003E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новых  </a:t>
              </a:r>
              <a:r>
                <a:rPr lang="ru-RU" altLang="zh-CN" sz="2000" dirty="0">
                  <a:solidFill>
                    <a:srgbClr val="003E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и имеющихся </a:t>
              </a:r>
              <a:r>
                <a:rPr lang="ru-RU" altLang="zh-CN" sz="2000" dirty="0" smtClean="0">
                  <a:solidFill>
                    <a:srgbClr val="003E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программ</a:t>
              </a:r>
            </a:p>
            <a:p>
              <a:endParaRPr lang="ru-RU" altLang="zh-CN" dirty="0">
                <a:solidFill>
                  <a:srgbClr val="003E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ru-RU" altLang="zh-CN" sz="2000" dirty="0" smtClean="0">
                  <a:solidFill>
                    <a:srgbClr val="003E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Консервативные клиенты </a:t>
              </a:r>
              <a:endParaRPr lang="ru-RU" altLang="zh-CN" sz="2000" dirty="0">
                <a:solidFill>
                  <a:srgbClr val="003E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ru-RU" altLang="zh-CN" sz="1100" dirty="0" smtClean="0">
                  <a:solidFill>
                    <a:srgbClr val="FFC000"/>
                  </a:solidFill>
                  <a:latin typeface="+mn-ea"/>
                  <a:cs typeface="Open Sans" panose="020B0606030504020204" pitchFamily="34" charset="0"/>
                </a:rPr>
                <a:t>. </a:t>
              </a:r>
              <a:endParaRPr lang="ru-RU" altLang="zh-CN" sz="1100" dirty="0">
                <a:solidFill>
                  <a:srgbClr val="FFC000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5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11</a:t>
            </a:fld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3467624" y="152904"/>
            <a:ext cx="5295551" cy="48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4304"/>
              </a:lnSpc>
            </a:pPr>
            <a:r>
              <a:rPr lang="ru-RU" sz="2400" dirty="0" smtClean="0">
                <a:solidFill>
                  <a:srgbClr val="002060"/>
                </a:solidFill>
                <a:latin typeface="HK Grotesk Medium Bold"/>
              </a:rPr>
              <a:t>МАРКЕТИНГ ПРОЕКТА</a:t>
            </a:r>
            <a:endParaRPr lang="ru-RU" sz="2400" dirty="0">
              <a:solidFill>
                <a:srgbClr val="002060"/>
              </a:solidFill>
              <a:latin typeface="HK Grotesk Medium Bold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399594" y="140686"/>
            <a:ext cx="1792406" cy="640613"/>
          </a:xfrm>
          <a:prstGeom prst="roundRect">
            <a:avLst>
              <a:gd name="adj" fmla="val 17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47"/>
          <p:cNvGrpSpPr/>
          <p:nvPr/>
        </p:nvGrpSpPr>
        <p:grpSpPr>
          <a:xfrm>
            <a:off x="2783928" y="1295400"/>
            <a:ext cx="7321681" cy="4610447"/>
            <a:chOff x="845100" y="1458384"/>
            <a:chExt cx="4402063" cy="2811108"/>
          </a:xfrm>
          <a:solidFill>
            <a:srgbClr val="AEE0F0"/>
          </a:solidFill>
        </p:grpSpPr>
        <p:sp>
          <p:nvSpPr>
            <p:cNvPr id="30" name="矩形 32"/>
            <p:cNvSpPr/>
            <p:nvPr/>
          </p:nvSpPr>
          <p:spPr>
            <a:xfrm>
              <a:off x="845100" y="1458385"/>
              <a:ext cx="1350326" cy="954651"/>
            </a:xfrm>
            <a:prstGeom prst="rect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1" name="矩形 33"/>
            <p:cNvSpPr/>
            <p:nvPr/>
          </p:nvSpPr>
          <p:spPr>
            <a:xfrm>
              <a:off x="845100" y="2413036"/>
              <a:ext cx="1350326" cy="1205589"/>
            </a:xfrm>
            <a:prstGeom prst="rect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ru-RU" altLang="zh-CN" sz="825" dirty="0">
                <a:solidFill>
                  <a:schemeClr val="tx1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32" name="矩形 34"/>
            <p:cNvSpPr/>
            <p:nvPr/>
          </p:nvSpPr>
          <p:spPr>
            <a:xfrm>
              <a:off x="2370969" y="1458384"/>
              <a:ext cx="1350326" cy="973242"/>
            </a:xfrm>
            <a:prstGeom prst="rect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3" name="矩形 41"/>
            <p:cNvSpPr/>
            <p:nvPr/>
          </p:nvSpPr>
          <p:spPr>
            <a:xfrm>
              <a:off x="2370969" y="2426978"/>
              <a:ext cx="1350326" cy="1191646"/>
            </a:xfrm>
            <a:prstGeom prst="rect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r>
                <a:rPr lang="ru-RU" altLang="zh-CN" sz="825" dirty="0" smtClean="0">
                  <a:solidFill>
                    <a:schemeClr val="tx1"/>
                  </a:solidFill>
                  <a:cs typeface="Open Sans" panose="020B0606030504020204" pitchFamily="34" charset="0"/>
                </a:rPr>
                <a:t>. </a:t>
              </a:r>
              <a:endParaRPr lang="ru-RU" altLang="zh-CN" sz="825" dirty="0">
                <a:solidFill>
                  <a:schemeClr val="tx1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34" name="矩形 42"/>
            <p:cNvSpPr/>
            <p:nvPr/>
          </p:nvSpPr>
          <p:spPr>
            <a:xfrm>
              <a:off x="3896837" y="1458384"/>
              <a:ext cx="1350326" cy="968594"/>
            </a:xfrm>
            <a:prstGeom prst="rect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5" name="矩形 48"/>
            <p:cNvSpPr/>
            <p:nvPr/>
          </p:nvSpPr>
          <p:spPr>
            <a:xfrm>
              <a:off x="3896837" y="2426978"/>
              <a:ext cx="1350326" cy="1191646"/>
            </a:xfrm>
            <a:prstGeom prst="rect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>
                <a:lnSpc>
                  <a:spcPct val="150000"/>
                </a:lnSpc>
              </a:pPr>
              <a:endParaRPr lang="ru-RU" altLang="zh-CN" sz="825" dirty="0" smtClean="0">
                <a:solidFill>
                  <a:schemeClr val="tx1"/>
                </a:solidFill>
                <a:cs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ru-RU" altLang="zh-CN" sz="825" dirty="0">
                <a:solidFill>
                  <a:schemeClr val="tx1"/>
                </a:solidFill>
                <a:cs typeface="Open Sans" panose="020B0606030504020204" pitchFamily="34" charset="0"/>
              </a:endParaRPr>
            </a:p>
            <a:p>
              <a:endParaRPr lang="ru-RU" altLang="zh-CN" sz="825" dirty="0">
                <a:solidFill>
                  <a:schemeClr val="tx1"/>
                </a:solidFill>
                <a:cs typeface="Open Sans" panose="020B0606030504020204" pitchFamily="34" charset="0"/>
              </a:endParaRPr>
            </a:p>
            <a:p>
              <a:endParaRPr lang="ru-RU" altLang="zh-CN" sz="825" dirty="0" smtClean="0">
                <a:solidFill>
                  <a:schemeClr val="tx1"/>
                </a:solidFill>
                <a:cs typeface="Open Sans" panose="020B0606030504020204" pitchFamily="34" charset="0"/>
              </a:endParaRPr>
            </a:p>
            <a:p>
              <a:pPr marL="171450" indent="-171450" algn="ctr">
                <a:buFont typeface="Wingdings" panose="05000000000000000000" pitchFamily="2" charset="2"/>
                <a:buChar char="ü"/>
              </a:pPr>
              <a:endParaRPr lang="ru-RU" altLang="zh-CN" sz="825" dirty="0">
                <a:solidFill>
                  <a:schemeClr val="tx1"/>
                </a:solidFill>
                <a:cs typeface="Open Sans" panose="020B0606030504020204" pitchFamily="34" charset="0"/>
              </a:endParaRPr>
            </a:p>
          </p:txBody>
        </p:sp>
        <p:grpSp>
          <p:nvGrpSpPr>
            <p:cNvPr id="36" name="组合 70"/>
            <p:cNvGrpSpPr/>
            <p:nvPr/>
          </p:nvGrpSpPr>
          <p:grpSpPr>
            <a:xfrm>
              <a:off x="1350818" y="2318944"/>
              <a:ext cx="3328730" cy="180608"/>
              <a:chOff x="1800856" y="3064250"/>
              <a:chExt cx="4437728" cy="240811"/>
            </a:xfrm>
            <a:grpFill/>
            <a:effectLst/>
          </p:grpSpPr>
          <p:sp>
            <p:nvSpPr>
              <p:cNvPr id="41" name="椭圆 71"/>
              <p:cNvSpPr/>
              <p:nvPr/>
            </p:nvSpPr>
            <p:spPr>
              <a:xfrm>
                <a:off x="1800856" y="3064250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2" name="椭圆 72"/>
              <p:cNvSpPr/>
              <p:nvPr/>
            </p:nvSpPr>
            <p:spPr>
              <a:xfrm>
                <a:off x="3942900" y="3089037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3" name="椭圆 73"/>
              <p:cNvSpPr/>
              <p:nvPr/>
            </p:nvSpPr>
            <p:spPr>
              <a:xfrm>
                <a:off x="6022560" y="3082839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4" name="矩形 76"/>
              <p:cNvSpPr/>
              <p:nvPr/>
            </p:nvSpPr>
            <p:spPr>
              <a:xfrm>
                <a:off x="1924583" y="3143205"/>
                <a:ext cx="4184262" cy="8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7" name="等腰三角形 77"/>
            <p:cNvSpPr/>
            <p:nvPr/>
          </p:nvSpPr>
          <p:spPr>
            <a:xfrm flipV="1">
              <a:off x="1426281" y="3618624"/>
              <a:ext cx="187965" cy="162018"/>
            </a:xfrm>
            <a:prstGeom prst="triangle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 sz="825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8" name="等腰三角形 78"/>
            <p:cNvSpPr/>
            <p:nvPr/>
          </p:nvSpPr>
          <p:spPr>
            <a:xfrm flipV="1">
              <a:off x="2952149" y="3618624"/>
              <a:ext cx="187965" cy="162018"/>
            </a:xfrm>
            <a:prstGeom prst="triangle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 sz="825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9" name="等腰三角形 79"/>
            <p:cNvSpPr/>
            <p:nvPr/>
          </p:nvSpPr>
          <p:spPr>
            <a:xfrm flipV="1">
              <a:off x="4478017" y="3618624"/>
              <a:ext cx="187965" cy="162018"/>
            </a:xfrm>
            <a:prstGeom prst="triangle">
              <a:avLst/>
            </a:prstGeom>
            <a:grpFill/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 sz="825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63366" y="3843739"/>
              <a:ext cx="2453449" cy="425753"/>
            </a:xfrm>
            <a:prstGeom prst="rect">
              <a:avLst/>
            </a:prstGeom>
            <a:grpFill/>
          </p:spPr>
          <p:txBody>
            <a:bodyPr wrap="square" lIns="51435" tIns="25718" rIns="51435" bIns="25718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chemeClr val="tx2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Познакомить клиента с новшествами организации, создание положительного имиджа компании</a:t>
              </a:r>
              <a:endParaRPr lang="zh-CN" altLang="en-US" sz="1400" b="1" dirty="0">
                <a:solidFill>
                  <a:schemeClr val="tx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413" y="2003948"/>
            <a:ext cx="697690" cy="583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05" y="2020700"/>
            <a:ext cx="721479" cy="574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7" name="Рисунок 9" descr="RVC_logo_Orenburg_gor.png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842"/>
          <a:stretch/>
        </p:blipFill>
        <p:spPr>
          <a:xfrm>
            <a:off x="3490035" y="1982334"/>
            <a:ext cx="539750" cy="623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8" name="TextBox 47"/>
          <p:cNvSpPr txBox="1"/>
          <p:nvPr/>
        </p:nvSpPr>
        <p:spPr>
          <a:xfrm>
            <a:off x="3064552" y="2664714"/>
            <a:ext cx="1472840" cy="29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rPr>
              <a:t>ОПЕРАТОРЫ</a:t>
            </a:r>
            <a:endParaRPr lang="zh-CN" altLang="en-US" sz="1100" b="1" dirty="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14627" y="2653342"/>
            <a:ext cx="713016" cy="421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rPr>
              <a:t>B2B</a:t>
            </a:r>
            <a:endParaRPr lang="zh-CN" altLang="en-US" sz="2400" b="1" dirty="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00039" y="2655616"/>
            <a:ext cx="709811" cy="421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rPr>
              <a:t>B2C</a:t>
            </a:r>
            <a:endParaRPr lang="zh-CN" altLang="en-US" sz="1800" b="1" dirty="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21811" y="3273283"/>
            <a:ext cx="225610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100" dirty="0" smtClean="0">
                <a:solidFill>
                  <a:schemeClr val="tx1"/>
                </a:solidFill>
                <a:cs typeface="Open Sans" panose="020B0606030504020204" pitchFamily="34" charset="0"/>
              </a:rPr>
              <a:t>1) </a:t>
            </a: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Оборотная </a:t>
            </a:r>
            <a:r>
              <a:rPr lang="ru-RU" altLang="zh-CN" sz="1400" dirty="0">
                <a:solidFill>
                  <a:schemeClr val="tx1"/>
                </a:solidFill>
                <a:cs typeface="Open Sans" panose="020B0606030504020204" pitchFamily="34" charset="0"/>
              </a:rPr>
              <a:t>сторона </a:t>
            </a: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счет-фактуры;</a:t>
            </a:r>
          </a:p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2) СМИ;</a:t>
            </a:r>
            <a:endParaRPr lang="ru-RU" altLang="zh-CN" sz="1400" dirty="0">
              <a:solidFill>
                <a:schemeClr val="tx1"/>
              </a:solidFill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3) Официальный </a:t>
            </a:r>
            <a:r>
              <a:rPr lang="ru-RU" altLang="zh-CN" sz="1400" dirty="0">
                <a:solidFill>
                  <a:schemeClr val="tx1"/>
                </a:solidFill>
                <a:cs typeface="Open Sans" panose="020B0606030504020204" pitchFamily="34" charset="0"/>
              </a:rPr>
              <a:t>сайт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014798" y="3306690"/>
            <a:ext cx="1935706" cy="1351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1) Оборотная </a:t>
            </a:r>
            <a:r>
              <a:rPr lang="ru-RU" altLang="zh-CN" sz="1400" dirty="0">
                <a:solidFill>
                  <a:schemeClr val="tx1"/>
                </a:solidFill>
                <a:cs typeface="Open Sans" panose="020B0606030504020204" pitchFamily="34" charset="0"/>
              </a:rPr>
              <a:t>сторона </a:t>
            </a: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квитанций;</a:t>
            </a:r>
          </a:p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2) СМИ;</a:t>
            </a:r>
          </a:p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3)Официальный </a:t>
            </a:r>
            <a:r>
              <a:rPr lang="ru-RU" altLang="zh-CN" sz="1400" dirty="0">
                <a:solidFill>
                  <a:schemeClr val="tx1"/>
                </a:solidFill>
                <a:cs typeface="Open Sans" panose="020B0606030504020204" pitchFamily="34" charset="0"/>
              </a:rPr>
              <a:t>сайт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52584" y="5271428"/>
            <a:ext cx="2832100" cy="482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51435" tIns="25718" rIns="51435" bIns="25718" rtlCol="0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chemeClr val="tx2"/>
                </a:solidFill>
                <a:latin typeface="微软雅黑"/>
                <a:ea typeface="微软雅黑"/>
                <a:cs typeface="+mn-ea"/>
                <a:sym typeface="微软雅黑"/>
              </a:rPr>
              <a:t>Вовлечение и мотивирование</a:t>
            </a:r>
            <a:endParaRPr lang="zh-CN" altLang="en-US" sz="1400" b="1" dirty="0">
              <a:solidFill>
                <a:schemeClr val="tx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71204" y="3253788"/>
            <a:ext cx="2504622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100" dirty="0" smtClean="0">
                <a:solidFill>
                  <a:schemeClr val="tx1"/>
                </a:solidFill>
                <a:cs typeface="Open Sans" panose="020B0606030504020204" pitchFamily="34" charset="0"/>
              </a:rPr>
              <a:t>1</a:t>
            </a: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) Еженедельные совещания с результатами проекта;</a:t>
            </a:r>
          </a:p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2)Информационные блоки на компьютерах операторов;</a:t>
            </a:r>
          </a:p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  <a:cs typeface="Open Sans" panose="020B0606030504020204" pitchFamily="34" charset="0"/>
              </a:rPr>
              <a:t>3)</a:t>
            </a:r>
            <a:r>
              <a:rPr lang="ru-RU" altLang="zh-CN" sz="1200" dirty="0">
                <a:cs typeface="Open Sans" panose="020B0606030504020204" pitchFamily="34" charset="0"/>
              </a:rPr>
              <a:t> </a:t>
            </a:r>
            <a:r>
              <a:rPr lang="ru-RU" altLang="zh-CN" sz="1400" dirty="0" smtClean="0">
                <a:cs typeface="Open Sans" panose="020B0606030504020204" pitchFamily="34" charset="0"/>
              </a:rPr>
              <a:t>Участие в тестировании</a:t>
            </a:r>
            <a:endParaRPr lang="ru-RU" altLang="zh-CN" sz="1400" dirty="0" smtClean="0">
              <a:solidFill>
                <a:schemeClr val="tx1"/>
              </a:solidFill>
              <a:cs typeface="Open Sans" panose="020B0606030504020204" pitchFamily="34" charset="0"/>
            </a:endParaRPr>
          </a:p>
        </p:txBody>
      </p:sp>
      <p:sp>
        <p:nvSpPr>
          <p:cNvPr id="56" name="矩形 76"/>
          <p:cNvSpPr/>
          <p:nvPr/>
        </p:nvSpPr>
        <p:spPr>
          <a:xfrm>
            <a:off x="3200400" y="3056349"/>
            <a:ext cx="6245649" cy="65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59920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743163" y="2531520"/>
            <a:ext cx="1790699" cy="1562099"/>
          </a:xfrm>
          <a:prstGeom prst="hexagon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28" name="Google Shape;528;p3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12</a:t>
            </a:fld>
            <a:endParaRPr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35540259"/>
              </p:ext>
            </p:extLst>
          </p:nvPr>
        </p:nvGraphicFramePr>
        <p:xfrm>
          <a:off x="2231737" y="967800"/>
          <a:ext cx="9093199" cy="56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24195" y="349288"/>
            <a:ext cx="978808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dirty="0">
                <a:solidFill>
                  <a:srgbClr val="243970"/>
                </a:solidFill>
                <a:latin typeface="Nixie One"/>
                <a:ea typeface="Nixie One"/>
                <a:cs typeface="Nixie One"/>
              </a:rPr>
              <a:t>Общий бюджет проекта </a:t>
            </a:r>
            <a:r>
              <a:rPr lang="en-US" sz="3733" dirty="0" smtClean="0">
                <a:solidFill>
                  <a:srgbClr val="243970"/>
                </a:solidFill>
                <a:latin typeface="Nixie One"/>
                <a:ea typeface="Nixie One"/>
                <a:cs typeface="Nixie One"/>
              </a:rPr>
              <a:t>1</a:t>
            </a:r>
            <a:r>
              <a:rPr lang="ru-RU" sz="3733" dirty="0" smtClean="0">
                <a:solidFill>
                  <a:srgbClr val="243970"/>
                </a:solidFill>
                <a:latin typeface="Nixie One"/>
                <a:ea typeface="Nixie One"/>
                <a:cs typeface="Nixie One"/>
              </a:rPr>
              <a:t>,6 млн. руб</a:t>
            </a:r>
            <a:r>
              <a:rPr lang="ru-RU" sz="3733" dirty="0">
                <a:solidFill>
                  <a:srgbClr val="243970"/>
                </a:solidFill>
                <a:latin typeface="Nixie One"/>
                <a:ea typeface="Nixie One"/>
                <a:cs typeface="Nixie One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3163" y="2774057"/>
            <a:ext cx="1797212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133" dirty="0"/>
              <a:t>Структура затрат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0973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89" y="219196"/>
            <a:ext cx="529555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4304"/>
              </a:lnSpc>
            </a:pPr>
            <a:r>
              <a:rPr lang="ru-RU" sz="2400" dirty="0" smtClean="0">
                <a:solidFill>
                  <a:srgbClr val="002060"/>
                </a:solidFill>
                <a:latin typeface="HK Grotesk Medium Bold"/>
              </a:rPr>
              <a:t>ЭФФЕКТИВНОСТЬ</a:t>
            </a:r>
            <a:r>
              <a:rPr lang="ru-RU" sz="2400" dirty="0" smtClean="0">
                <a:solidFill>
                  <a:srgbClr val="003E99"/>
                </a:solidFill>
                <a:latin typeface="HK Grotesk Medium Bold"/>
              </a:rPr>
              <a:t> </a:t>
            </a:r>
            <a:endParaRPr lang="ru-RU" sz="2400" dirty="0">
              <a:solidFill>
                <a:srgbClr val="003E99"/>
              </a:solidFill>
              <a:latin typeface="HK Grotesk Medium Bold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99594" y="140686"/>
            <a:ext cx="1792406" cy="640613"/>
          </a:xfrm>
          <a:prstGeom prst="roundRect">
            <a:avLst>
              <a:gd name="adj" fmla="val 17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空心弧 82"/>
          <p:cNvSpPr/>
          <p:nvPr/>
        </p:nvSpPr>
        <p:spPr>
          <a:xfrm rot="17483404">
            <a:off x="647452" y="1626451"/>
            <a:ext cx="1790543" cy="1790542"/>
          </a:xfrm>
          <a:prstGeom prst="blockArc">
            <a:avLst>
              <a:gd name="adj1" fmla="val 20230576"/>
              <a:gd name="adj2" fmla="val 20200934"/>
              <a:gd name="adj3" fmla="val 12406"/>
            </a:avLst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127" name="组合 83"/>
          <p:cNvGrpSpPr/>
          <p:nvPr/>
        </p:nvGrpSpPr>
        <p:grpSpPr>
          <a:xfrm>
            <a:off x="639462" y="1618461"/>
            <a:ext cx="1806524" cy="1806524"/>
            <a:chOff x="900439" y="3690248"/>
            <a:chExt cx="1787972" cy="1787972"/>
          </a:xfrm>
        </p:grpSpPr>
        <p:grpSp>
          <p:nvGrpSpPr>
            <p:cNvPr id="128" name="组合 84"/>
            <p:cNvGrpSpPr/>
            <p:nvPr/>
          </p:nvGrpSpPr>
          <p:grpSpPr>
            <a:xfrm>
              <a:off x="900439" y="3690248"/>
              <a:ext cx="1787972" cy="1787972"/>
              <a:chOff x="996450" y="4231619"/>
              <a:chExt cx="2181086" cy="2181086"/>
            </a:xfrm>
            <a:effectLst>
              <a:outerShdw blurRad="215900" sx="103000" sy="103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椭圆 88"/>
              <p:cNvSpPr/>
              <p:nvPr/>
            </p:nvSpPr>
            <p:spPr>
              <a:xfrm>
                <a:off x="1301652" y="4536821"/>
                <a:ext cx="1570682" cy="1570682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  <p:sp>
            <p:nvSpPr>
              <p:cNvPr id="133" name="椭圆 89"/>
              <p:cNvSpPr/>
              <p:nvPr/>
            </p:nvSpPr>
            <p:spPr>
              <a:xfrm>
                <a:off x="996450" y="4231619"/>
                <a:ext cx="2181086" cy="2181086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</p:grpSp>
        <p:grpSp>
          <p:nvGrpSpPr>
            <p:cNvPr id="129" name="组合 85"/>
            <p:cNvGrpSpPr/>
            <p:nvPr/>
          </p:nvGrpSpPr>
          <p:grpSpPr>
            <a:xfrm>
              <a:off x="1174850" y="3964659"/>
              <a:ext cx="1239151" cy="123915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0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椭圆 87"/>
              <p:cNvSpPr/>
              <p:nvPr/>
            </p:nvSpPr>
            <p:spPr>
              <a:xfrm>
                <a:off x="393966" y="766742"/>
                <a:ext cx="3774377" cy="37743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4" name="空心弧 90"/>
          <p:cNvSpPr/>
          <p:nvPr/>
        </p:nvSpPr>
        <p:spPr>
          <a:xfrm rot="13534012">
            <a:off x="2920555" y="1626451"/>
            <a:ext cx="1790543" cy="1790542"/>
          </a:xfrm>
          <a:prstGeom prst="blockArc">
            <a:avLst>
              <a:gd name="adj1" fmla="val 2638808"/>
              <a:gd name="adj2" fmla="val 20200934"/>
              <a:gd name="adj3" fmla="val 12406"/>
            </a:avLst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135" name="组合 91"/>
          <p:cNvGrpSpPr/>
          <p:nvPr/>
        </p:nvGrpSpPr>
        <p:grpSpPr>
          <a:xfrm>
            <a:off x="2912565" y="1618461"/>
            <a:ext cx="1806524" cy="1806524"/>
            <a:chOff x="900439" y="3690248"/>
            <a:chExt cx="1787972" cy="1787972"/>
          </a:xfrm>
        </p:grpSpPr>
        <p:grpSp>
          <p:nvGrpSpPr>
            <p:cNvPr id="136" name="组合 92"/>
            <p:cNvGrpSpPr/>
            <p:nvPr/>
          </p:nvGrpSpPr>
          <p:grpSpPr>
            <a:xfrm>
              <a:off x="900439" y="3690248"/>
              <a:ext cx="1787972" cy="1787972"/>
              <a:chOff x="996450" y="4231619"/>
              <a:chExt cx="2181086" cy="2181086"/>
            </a:xfrm>
            <a:effectLst>
              <a:outerShdw blurRad="215900" sx="103000" sy="103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椭圆 96"/>
              <p:cNvSpPr/>
              <p:nvPr/>
            </p:nvSpPr>
            <p:spPr>
              <a:xfrm>
                <a:off x="1301652" y="4536821"/>
                <a:ext cx="1570682" cy="1570682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  <p:sp>
            <p:nvSpPr>
              <p:cNvPr id="141" name="椭圆 97"/>
              <p:cNvSpPr/>
              <p:nvPr/>
            </p:nvSpPr>
            <p:spPr>
              <a:xfrm>
                <a:off x="996450" y="4231619"/>
                <a:ext cx="2181086" cy="2181086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</p:grpSp>
        <p:grpSp>
          <p:nvGrpSpPr>
            <p:cNvPr id="137" name="组合 93"/>
            <p:cNvGrpSpPr/>
            <p:nvPr/>
          </p:nvGrpSpPr>
          <p:grpSpPr>
            <a:xfrm>
              <a:off x="1174850" y="3964659"/>
              <a:ext cx="1239151" cy="123915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8" name="同心圆 9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椭圆 95"/>
              <p:cNvSpPr/>
              <p:nvPr/>
            </p:nvSpPr>
            <p:spPr>
              <a:xfrm>
                <a:off x="393966" y="766742"/>
                <a:ext cx="3774377" cy="37743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2" name="空心弧 98"/>
          <p:cNvSpPr/>
          <p:nvPr/>
        </p:nvSpPr>
        <p:spPr>
          <a:xfrm rot="11481786">
            <a:off x="5193659" y="1626451"/>
            <a:ext cx="1790542" cy="1790543"/>
          </a:xfrm>
          <a:prstGeom prst="blockArc">
            <a:avLst>
              <a:gd name="adj1" fmla="val 4641368"/>
              <a:gd name="adj2" fmla="val 20200934"/>
              <a:gd name="adj3" fmla="val 12406"/>
            </a:avLst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143" name="组合 99"/>
          <p:cNvGrpSpPr/>
          <p:nvPr/>
        </p:nvGrpSpPr>
        <p:grpSpPr>
          <a:xfrm>
            <a:off x="5185669" y="1618461"/>
            <a:ext cx="1806524" cy="1806524"/>
            <a:chOff x="900439" y="3690248"/>
            <a:chExt cx="1787972" cy="1787972"/>
          </a:xfrm>
        </p:grpSpPr>
        <p:grpSp>
          <p:nvGrpSpPr>
            <p:cNvPr id="144" name="组合 100"/>
            <p:cNvGrpSpPr/>
            <p:nvPr/>
          </p:nvGrpSpPr>
          <p:grpSpPr>
            <a:xfrm>
              <a:off x="900439" y="3690248"/>
              <a:ext cx="1787972" cy="1787972"/>
              <a:chOff x="996450" y="4231619"/>
              <a:chExt cx="2181086" cy="2181086"/>
            </a:xfrm>
            <a:effectLst>
              <a:outerShdw blurRad="215900" sx="103000" sy="103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椭圆 104"/>
              <p:cNvSpPr/>
              <p:nvPr/>
            </p:nvSpPr>
            <p:spPr>
              <a:xfrm>
                <a:off x="1301652" y="4536821"/>
                <a:ext cx="1570682" cy="1570682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  <p:sp>
            <p:nvSpPr>
              <p:cNvPr id="149" name="椭圆 105"/>
              <p:cNvSpPr/>
              <p:nvPr/>
            </p:nvSpPr>
            <p:spPr>
              <a:xfrm>
                <a:off x="996450" y="4231619"/>
                <a:ext cx="2181086" cy="2181086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</p:grpSp>
        <p:grpSp>
          <p:nvGrpSpPr>
            <p:cNvPr id="145" name="组合 101"/>
            <p:cNvGrpSpPr/>
            <p:nvPr/>
          </p:nvGrpSpPr>
          <p:grpSpPr>
            <a:xfrm>
              <a:off x="1174850" y="3964659"/>
              <a:ext cx="1239151" cy="123915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6" name="同心圆 10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椭圆 103"/>
              <p:cNvSpPr/>
              <p:nvPr/>
            </p:nvSpPr>
            <p:spPr>
              <a:xfrm>
                <a:off x="393966" y="766742"/>
                <a:ext cx="3774377" cy="37743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0" name="空心弧 106"/>
          <p:cNvSpPr/>
          <p:nvPr/>
        </p:nvSpPr>
        <p:spPr>
          <a:xfrm rot="10015644">
            <a:off x="7466762" y="1626451"/>
            <a:ext cx="1790542" cy="1790543"/>
          </a:xfrm>
          <a:prstGeom prst="blockArc">
            <a:avLst>
              <a:gd name="adj1" fmla="val 6466999"/>
              <a:gd name="adj2" fmla="val 20200934"/>
              <a:gd name="adj3" fmla="val 12406"/>
            </a:avLst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151" name="组合 107"/>
          <p:cNvGrpSpPr/>
          <p:nvPr/>
        </p:nvGrpSpPr>
        <p:grpSpPr>
          <a:xfrm>
            <a:off x="7458772" y="1618461"/>
            <a:ext cx="1806524" cy="1806524"/>
            <a:chOff x="900439" y="3690248"/>
            <a:chExt cx="1787972" cy="1787972"/>
          </a:xfrm>
        </p:grpSpPr>
        <p:grpSp>
          <p:nvGrpSpPr>
            <p:cNvPr id="152" name="组合 108"/>
            <p:cNvGrpSpPr/>
            <p:nvPr/>
          </p:nvGrpSpPr>
          <p:grpSpPr>
            <a:xfrm>
              <a:off x="900439" y="3690248"/>
              <a:ext cx="1787972" cy="1787972"/>
              <a:chOff x="996450" y="4231619"/>
              <a:chExt cx="2181086" cy="2181086"/>
            </a:xfrm>
            <a:effectLst>
              <a:outerShdw blurRad="215900" sx="103000" sy="103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椭圆 112"/>
              <p:cNvSpPr/>
              <p:nvPr/>
            </p:nvSpPr>
            <p:spPr>
              <a:xfrm>
                <a:off x="1301652" y="4536821"/>
                <a:ext cx="1570682" cy="1570682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  <p:sp>
            <p:nvSpPr>
              <p:cNvPr id="157" name="椭圆 113"/>
              <p:cNvSpPr/>
              <p:nvPr/>
            </p:nvSpPr>
            <p:spPr>
              <a:xfrm>
                <a:off x="996450" y="4231619"/>
                <a:ext cx="2181086" cy="2181086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</p:grpSp>
        <p:grpSp>
          <p:nvGrpSpPr>
            <p:cNvPr id="153" name="组合 109"/>
            <p:cNvGrpSpPr/>
            <p:nvPr/>
          </p:nvGrpSpPr>
          <p:grpSpPr>
            <a:xfrm>
              <a:off x="1174850" y="3964659"/>
              <a:ext cx="1239151" cy="123915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4" name="同心圆 1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椭圆 111"/>
              <p:cNvSpPr/>
              <p:nvPr/>
            </p:nvSpPr>
            <p:spPr>
              <a:xfrm>
                <a:off x="393966" y="766742"/>
                <a:ext cx="3774377" cy="37743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8" name="空心弧 114"/>
          <p:cNvSpPr/>
          <p:nvPr/>
        </p:nvSpPr>
        <p:spPr>
          <a:xfrm rot="16416342">
            <a:off x="9739868" y="1626451"/>
            <a:ext cx="1790543" cy="1790542"/>
          </a:xfrm>
          <a:prstGeom prst="blockArc">
            <a:avLst>
              <a:gd name="adj1" fmla="val 21266633"/>
              <a:gd name="adj2" fmla="val 20200934"/>
              <a:gd name="adj3" fmla="val 12406"/>
            </a:avLst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rgbClr val="007A37"/>
              </a:solidFill>
            </a:endParaRPr>
          </a:p>
        </p:txBody>
      </p:sp>
      <p:grpSp>
        <p:nvGrpSpPr>
          <p:cNvPr id="159" name="组合 115"/>
          <p:cNvGrpSpPr/>
          <p:nvPr/>
        </p:nvGrpSpPr>
        <p:grpSpPr>
          <a:xfrm>
            <a:off x="9731877" y="1618461"/>
            <a:ext cx="1806524" cy="1806524"/>
            <a:chOff x="900439" y="3690248"/>
            <a:chExt cx="1787972" cy="1787972"/>
          </a:xfrm>
        </p:grpSpPr>
        <p:grpSp>
          <p:nvGrpSpPr>
            <p:cNvPr id="160" name="组合 116"/>
            <p:cNvGrpSpPr/>
            <p:nvPr/>
          </p:nvGrpSpPr>
          <p:grpSpPr>
            <a:xfrm>
              <a:off x="900439" y="3690248"/>
              <a:ext cx="1787972" cy="1787972"/>
              <a:chOff x="996450" y="4231619"/>
              <a:chExt cx="2181086" cy="2181086"/>
            </a:xfrm>
            <a:effectLst>
              <a:outerShdw blurRad="215900" sx="103000" sy="103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椭圆 120"/>
              <p:cNvSpPr/>
              <p:nvPr/>
            </p:nvSpPr>
            <p:spPr>
              <a:xfrm>
                <a:off x="1301652" y="4536821"/>
                <a:ext cx="1570682" cy="1570682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  <p:sp>
            <p:nvSpPr>
              <p:cNvPr id="165" name="椭圆 121"/>
              <p:cNvSpPr/>
              <p:nvPr/>
            </p:nvSpPr>
            <p:spPr>
              <a:xfrm>
                <a:off x="996450" y="4231619"/>
                <a:ext cx="2181086" cy="2181086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A37"/>
                  </a:solidFill>
                </a:endParaRPr>
              </a:p>
            </p:txBody>
          </p:sp>
        </p:grpSp>
        <p:grpSp>
          <p:nvGrpSpPr>
            <p:cNvPr id="161" name="组合 117"/>
            <p:cNvGrpSpPr/>
            <p:nvPr/>
          </p:nvGrpSpPr>
          <p:grpSpPr>
            <a:xfrm>
              <a:off x="1174850" y="3964659"/>
              <a:ext cx="1239151" cy="123915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2" name="同心圆 1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椭圆 119"/>
              <p:cNvSpPr/>
              <p:nvPr/>
            </p:nvSpPr>
            <p:spPr>
              <a:xfrm>
                <a:off x="393966" y="766742"/>
                <a:ext cx="3774377" cy="37743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007A37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6" name="TextBox 165"/>
          <p:cNvSpPr txBox="1"/>
          <p:nvPr/>
        </p:nvSpPr>
        <p:spPr>
          <a:xfrm>
            <a:off x="867782" y="2259212"/>
            <a:ext cx="125808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zh-CN" sz="32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+ 14</a:t>
            </a:r>
            <a:r>
              <a:rPr lang="en-US" altLang="zh-CN" sz="32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%</a:t>
            </a:r>
            <a:endParaRPr lang="zh-CN" altLang="en-US" sz="3200" dirty="0">
              <a:solidFill>
                <a:srgbClr val="007A37"/>
              </a:solidFill>
              <a:latin typeface="Impact" panose="020B0806030902050204" pitchFamily="34" charset="0"/>
              <a:ea typeface="方正大黑简体" panose="03000509000000000000" pitchFamily="2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318125" y="2259212"/>
            <a:ext cx="105619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zh-CN" sz="32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- 44</a:t>
            </a:r>
            <a:r>
              <a:rPr lang="en-US" altLang="zh-CN" sz="32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%</a:t>
            </a:r>
            <a:endParaRPr lang="zh-CN" altLang="en-US" sz="3200" dirty="0">
              <a:solidFill>
                <a:srgbClr val="007A37"/>
              </a:solidFill>
              <a:latin typeface="Impact" panose="020B0806030902050204" pitchFamily="34" charset="0"/>
              <a:ea typeface="方正大黑简体" panose="03000509000000000000" pitchFamily="2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610149" y="2259212"/>
            <a:ext cx="93839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altLang="zh-CN" sz="28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- 38</a:t>
            </a:r>
            <a:r>
              <a:rPr lang="en-US" altLang="zh-CN" sz="28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%</a:t>
            </a:r>
            <a:endParaRPr lang="zh-CN" altLang="en-US" sz="2800" dirty="0">
              <a:solidFill>
                <a:srgbClr val="007A37"/>
              </a:solidFill>
              <a:latin typeface="Impact" panose="020B0806030902050204" pitchFamily="34" charset="0"/>
              <a:ea typeface="方正大黑简体" panose="03000509000000000000" pitchFamily="2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895276" y="2259212"/>
            <a:ext cx="968855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altLang="zh-CN" sz="28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+ 10</a:t>
            </a:r>
            <a:r>
              <a:rPr lang="en-US" altLang="zh-CN" sz="28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%</a:t>
            </a:r>
            <a:endParaRPr lang="zh-CN" altLang="en-US" sz="2800" dirty="0">
              <a:solidFill>
                <a:srgbClr val="007A37"/>
              </a:solidFill>
              <a:latin typeface="Impact" panose="020B0806030902050204" pitchFamily="34" charset="0"/>
              <a:ea typeface="方正大黑简体" panose="03000509000000000000" pitchFamily="2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140328" y="2259212"/>
            <a:ext cx="102335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altLang="zh-CN" sz="28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+ 3</a:t>
            </a:r>
            <a:r>
              <a:rPr lang="en-US" altLang="zh-CN" sz="2800" dirty="0" smtClean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0</a:t>
            </a:r>
            <a:r>
              <a:rPr lang="en-US" altLang="zh-CN" sz="2800" dirty="0">
                <a:solidFill>
                  <a:srgbClr val="007A37"/>
                </a:solidFill>
                <a:latin typeface="Impact" panose="020B0806030902050204" pitchFamily="34" charset="0"/>
                <a:ea typeface="方正大黑简体" panose="03000509000000000000" pitchFamily="2" charset="-122"/>
              </a:rPr>
              <a:t>%</a:t>
            </a:r>
            <a:endParaRPr lang="zh-CN" altLang="en-US" sz="2800" dirty="0">
              <a:solidFill>
                <a:srgbClr val="007A37"/>
              </a:solidFill>
              <a:latin typeface="Impact" panose="020B0806030902050204" pitchFamily="34" charset="0"/>
              <a:ea typeface="方正大黑简体" panose="03000509000000000000" pitchFamily="2" charset="-122"/>
            </a:endParaRPr>
          </a:p>
        </p:txBody>
      </p:sp>
      <p:grpSp>
        <p:nvGrpSpPr>
          <p:cNvPr id="171" name="组合 127"/>
          <p:cNvGrpSpPr/>
          <p:nvPr/>
        </p:nvGrpSpPr>
        <p:grpSpPr>
          <a:xfrm>
            <a:off x="685877" y="987576"/>
            <a:ext cx="833428" cy="876869"/>
            <a:chOff x="3534996" y="1547078"/>
            <a:chExt cx="878774" cy="924575"/>
          </a:xfrm>
        </p:grpSpPr>
        <p:grpSp>
          <p:nvGrpSpPr>
            <p:cNvPr id="172" name="组合 128"/>
            <p:cNvGrpSpPr/>
            <p:nvPr/>
          </p:nvGrpSpPr>
          <p:grpSpPr>
            <a:xfrm>
              <a:off x="3534996" y="1547078"/>
              <a:ext cx="878774" cy="924575"/>
              <a:chOff x="1008115" y="2542722"/>
              <a:chExt cx="1360493" cy="1431407"/>
            </a:xfrm>
          </p:grpSpPr>
          <p:grpSp>
            <p:nvGrpSpPr>
              <p:cNvPr id="174" name="组合 130"/>
              <p:cNvGrpSpPr/>
              <p:nvPr/>
            </p:nvGrpSpPr>
            <p:grpSpPr>
              <a:xfrm>
                <a:off x="1008115" y="2542722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76" name="同心圆 132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7" name="椭圆 133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1259742" y="2718088"/>
                <a:ext cx="301556" cy="125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4400" dirty="0">
                  <a:solidFill>
                    <a:srgbClr val="007A37"/>
                  </a:solidFill>
                  <a:ea typeface="造字工房劲黑（非商用）常规体" pitchFamily="50" charset="-122"/>
                </a:endParaRPr>
              </a:p>
            </p:txBody>
          </p:sp>
        </p:grpSp>
        <p:sp>
          <p:nvSpPr>
            <p:cNvPr id="173" name="TextBox 19"/>
            <p:cNvSpPr>
              <a:spLocks noChangeArrowheads="1"/>
            </p:cNvSpPr>
            <p:nvPr/>
          </p:nvSpPr>
          <p:spPr bwMode="auto">
            <a:xfrm>
              <a:off x="3802804" y="1687012"/>
              <a:ext cx="387398" cy="55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002060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rgbClr val="00206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8" name="组合 134"/>
          <p:cNvGrpSpPr/>
          <p:nvPr/>
        </p:nvGrpSpPr>
        <p:grpSpPr>
          <a:xfrm>
            <a:off x="2960639" y="987576"/>
            <a:ext cx="833428" cy="876869"/>
            <a:chOff x="3534996" y="1547078"/>
            <a:chExt cx="878774" cy="924575"/>
          </a:xfrm>
        </p:grpSpPr>
        <p:grpSp>
          <p:nvGrpSpPr>
            <p:cNvPr id="179" name="组合 135"/>
            <p:cNvGrpSpPr/>
            <p:nvPr/>
          </p:nvGrpSpPr>
          <p:grpSpPr>
            <a:xfrm>
              <a:off x="3534996" y="1547078"/>
              <a:ext cx="878774" cy="924575"/>
              <a:chOff x="1008115" y="2542722"/>
              <a:chExt cx="1360493" cy="1431407"/>
            </a:xfrm>
          </p:grpSpPr>
          <p:grpSp>
            <p:nvGrpSpPr>
              <p:cNvPr id="181" name="组合 137"/>
              <p:cNvGrpSpPr/>
              <p:nvPr/>
            </p:nvGrpSpPr>
            <p:grpSpPr>
              <a:xfrm>
                <a:off x="1008115" y="2542722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83" name="同心圆 13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4" name="椭圆 140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2" name="TextBox 181"/>
              <p:cNvSpPr txBox="1"/>
              <p:nvPr/>
            </p:nvSpPr>
            <p:spPr>
              <a:xfrm>
                <a:off x="1259742" y="2718088"/>
                <a:ext cx="301556" cy="125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4400" dirty="0">
                  <a:solidFill>
                    <a:srgbClr val="007A37"/>
                  </a:solidFill>
                  <a:ea typeface="造字工房劲黑（非商用）常规体" pitchFamily="50" charset="-122"/>
                </a:endParaRPr>
              </a:p>
            </p:txBody>
          </p:sp>
        </p:grpSp>
        <p:sp>
          <p:nvSpPr>
            <p:cNvPr id="180" name="TextBox 19"/>
            <p:cNvSpPr>
              <a:spLocks noChangeArrowheads="1"/>
            </p:cNvSpPr>
            <p:nvPr/>
          </p:nvSpPr>
          <p:spPr bwMode="auto">
            <a:xfrm>
              <a:off x="3802804" y="1687012"/>
              <a:ext cx="387398" cy="55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002060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rgbClr val="00206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5" name="组合 141"/>
          <p:cNvGrpSpPr/>
          <p:nvPr/>
        </p:nvGrpSpPr>
        <p:grpSpPr>
          <a:xfrm>
            <a:off x="5235401" y="987576"/>
            <a:ext cx="833428" cy="876869"/>
            <a:chOff x="3534996" y="1547078"/>
            <a:chExt cx="878774" cy="924575"/>
          </a:xfrm>
        </p:grpSpPr>
        <p:grpSp>
          <p:nvGrpSpPr>
            <p:cNvPr id="186" name="组合 142"/>
            <p:cNvGrpSpPr/>
            <p:nvPr/>
          </p:nvGrpSpPr>
          <p:grpSpPr>
            <a:xfrm>
              <a:off x="3534996" y="1547078"/>
              <a:ext cx="878774" cy="924575"/>
              <a:chOff x="1008115" y="2542722"/>
              <a:chExt cx="1360493" cy="1431407"/>
            </a:xfrm>
          </p:grpSpPr>
          <p:grpSp>
            <p:nvGrpSpPr>
              <p:cNvPr id="188" name="组合 144"/>
              <p:cNvGrpSpPr/>
              <p:nvPr/>
            </p:nvGrpSpPr>
            <p:grpSpPr>
              <a:xfrm>
                <a:off x="1008115" y="2542722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90" name="同心圆 14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1" name="椭圆 147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9" name="TextBox 188"/>
              <p:cNvSpPr txBox="1"/>
              <p:nvPr/>
            </p:nvSpPr>
            <p:spPr>
              <a:xfrm>
                <a:off x="1259742" y="2718088"/>
                <a:ext cx="301556" cy="125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4400" dirty="0">
                  <a:solidFill>
                    <a:srgbClr val="007A37"/>
                  </a:solidFill>
                  <a:ea typeface="造字工房劲黑（非商用）常规体" pitchFamily="50" charset="-122"/>
                </a:endParaRPr>
              </a:p>
            </p:txBody>
          </p:sp>
        </p:grpSp>
        <p:sp>
          <p:nvSpPr>
            <p:cNvPr id="187" name="TextBox 19"/>
            <p:cNvSpPr>
              <a:spLocks noChangeArrowheads="1"/>
            </p:cNvSpPr>
            <p:nvPr/>
          </p:nvSpPr>
          <p:spPr bwMode="auto">
            <a:xfrm>
              <a:off x="3802804" y="1687012"/>
              <a:ext cx="387398" cy="55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002060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rgbClr val="00206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2" name="组合 148"/>
          <p:cNvGrpSpPr/>
          <p:nvPr/>
        </p:nvGrpSpPr>
        <p:grpSpPr>
          <a:xfrm>
            <a:off x="7510162" y="987576"/>
            <a:ext cx="833428" cy="876869"/>
            <a:chOff x="3534996" y="1547078"/>
            <a:chExt cx="878774" cy="924575"/>
          </a:xfrm>
        </p:grpSpPr>
        <p:grpSp>
          <p:nvGrpSpPr>
            <p:cNvPr id="193" name="组合 149"/>
            <p:cNvGrpSpPr/>
            <p:nvPr/>
          </p:nvGrpSpPr>
          <p:grpSpPr>
            <a:xfrm>
              <a:off x="3534996" y="1547078"/>
              <a:ext cx="878774" cy="924575"/>
              <a:chOff x="1008115" y="2542722"/>
              <a:chExt cx="1360493" cy="1431407"/>
            </a:xfrm>
          </p:grpSpPr>
          <p:grpSp>
            <p:nvGrpSpPr>
              <p:cNvPr id="195" name="组合 151"/>
              <p:cNvGrpSpPr/>
              <p:nvPr/>
            </p:nvGrpSpPr>
            <p:grpSpPr>
              <a:xfrm>
                <a:off x="1008115" y="2542722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97" name="同心圆 153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8" name="椭圆 154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6" name="TextBox 195"/>
              <p:cNvSpPr txBox="1"/>
              <p:nvPr/>
            </p:nvSpPr>
            <p:spPr>
              <a:xfrm>
                <a:off x="1259742" y="2718088"/>
                <a:ext cx="301556" cy="125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4400" dirty="0">
                  <a:solidFill>
                    <a:srgbClr val="007A37"/>
                  </a:solidFill>
                  <a:ea typeface="造字工房劲黑（非商用）常规体" pitchFamily="50" charset="-122"/>
                </a:endParaRPr>
              </a:p>
            </p:txBody>
          </p:sp>
        </p:grpSp>
        <p:sp>
          <p:nvSpPr>
            <p:cNvPr id="194" name="TextBox 19"/>
            <p:cNvSpPr>
              <a:spLocks noChangeArrowheads="1"/>
            </p:cNvSpPr>
            <p:nvPr/>
          </p:nvSpPr>
          <p:spPr bwMode="auto">
            <a:xfrm>
              <a:off x="3802804" y="1687012"/>
              <a:ext cx="387398" cy="55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002060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rgbClr val="00206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9" name="组合 155"/>
          <p:cNvGrpSpPr/>
          <p:nvPr/>
        </p:nvGrpSpPr>
        <p:grpSpPr>
          <a:xfrm>
            <a:off x="9784925" y="987576"/>
            <a:ext cx="833428" cy="876869"/>
            <a:chOff x="3534996" y="1547078"/>
            <a:chExt cx="878774" cy="924575"/>
          </a:xfrm>
        </p:grpSpPr>
        <p:grpSp>
          <p:nvGrpSpPr>
            <p:cNvPr id="200" name="组合 156"/>
            <p:cNvGrpSpPr/>
            <p:nvPr/>
          </p:nvGrpSpPr>
          <p:grpSpPr>
            <a:xfrm>
              <a:off x="3534996" y="1547078"/>
              <a:ext cx="878774" cy="924575"/>
              <a:chOff x="1008115" y="2542722"/>
              <a:chExt cx="1360493" cy="1431407"/>
            </a:xfrm>
          </p:grpSpPr>
          <p:grpSp>
            <p:nvGrpSpPr>
              <p:cNvPr id="202" name="组合 158"/>
              <p:cNvGrpSpPr/>
              <p:nvPr/>
            </p:nvGrpSpPr>
            <p:grpSpPr>
              <a:xfrm>
                <a:off x="1008115" y="2542722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04" name="同心圆 16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5" name="椭圆 161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400" dirty="0">
                    <a:solidFill>
                      <a:srgbClr val="007A37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3" name="TextBox 202"/>
              <p:cNvSpPr txBox="1"/>
              <p:nvPr/>
            </p:nvSpPr>
            <p:spPr>
              <a:xfrm>
                <a:off x="1259742" y="2718088"/>
                <a:ext cx="301556" cy="125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4400" dirty="0">
                  <a:solidFill>
                    <a:srgbClr val="007A37"/>
                  </a:solidFill>
                  <a:ea typeface="造字工房劲黑（非商用）常规体" pitchFamily="50" charset="-122"/>
                </a:endParaRPr>
              </a:p>
            </p:txBody>
          </p:sp>
        </p:grpSp>
        <p:sp>
          <p:nvSpPr>
            <p:cNvPr id="201" name="TextBox 19"/>
            <p:cNvSpPr>
              <a:spLocks noChangeArrowheads="1"/>
            </p:cNvSpPr>
            <p:nvPr/>
          </p:nvSpPr>
          <p:spPr bwMode="auto">
            <a:xfrm>
              <a:off x="3802804" y="1687012"/>
              <a:ext cx="387398" cy="55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002060"/>
                  </a:solidFill>
                  <a:ea typeface="微软雅黑" panose="020B0503020204020204" pitchFamily="34" charset="-122"/>
                </a:rPr>
                <a:t>5</a:t>
              </a:r>
              <a:endParaRPr lang="zh-CN" altLang="en-US" sz="2800" dirty="0">
                <a:solidFill>
                  <a:srgbClr val="00206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7" name="Rectangle 59"/>
          <p:cNvSpPr>
            <a:spLocks noChangeArrowheads="1"/>
          </p:cNvSpPr>
          <p:nvPr/>
        </p:nvSpPr>
        <p:spPr bwMode="auto">
          <a:xfrm>
            <a:off x="708095" y="3750189"/>
            <a:ext cx="1933792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Рост количества обслуженных клиентов</a:t>
            </a:r>
            <a:endPara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10" name="Rectangle 59"/>
          <p:cNvSpPr>
            <a:spLocks noChangeArrowheads="1"/>
          </p:cNvSpPr>
          <p:nvPr/>
        </p:nvSpPr>
        <p:spPr bwMode="auto">
          <a:xfrm>
            <a:off x="2968835" y="4345192"/>
            <a:ext cx="1693982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Снижение времени ожидания на линии</a:t>
            </a:r>
            <a:endPara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13" name="Rectangle 59"/>
          <p:cNvSpPr>
            <a:spLocks noChangeArrowheads="1"/>
          </p:cNvSpPr>
          <p:nvPr/>
        </p:nvSpPr>
        <p:spPr bwMode="auto">
          <a:xfrm>
            <a:off x="5296360" y="3750190"/>
            <a:ext cx="1693982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Уменьшение времени </a:t>
            </a:r>
            <a:r>
              <a:rPr lang="ru-RU" altLang="zh-CN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разговора </a:t>
            </a:r>
          </a:p>
          <a:p>
            <a:pPr algn="ctr"/>
            <a:r>
              <a:rPr lang="ru-RU" altLang="zh-CN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с </a:t>
            </a:r>
            <a:r>
              <a:rPr lang="ru-RU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клиентом</a:t>
            </a:r>
            <a:endPara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16" name="Rectangle 59"/>
          <p:cNvSpPr>
            <a:spLocks noChangeArrowheads="1"/>
          </p:cNvSpPr>
          <p:nvPr/>
        </p:nvSpPr>
        <p:spPr bwMode="auto">
          <a:xfrm>
            <a:off x="7317290" y="4612401"/>
            <a:ext cx="2588832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Удовлетворенность </a:t>
            </a:r>
            <a:r>
              <a:rPr lang="ru-RU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клиентов </a:t>
            </a:r>
            <a:endParaRPr lang="ru-RU" altLang="zh-CN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  <a:p>
            <a:pPr algn="ctr"/>
            <a:r>
              <a:rPr lang="ru-RU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качеством услуг</a:t>
            </a:r>
            <a:endPara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19" name="Rectangle 59"/>
          <p:cNvSpPr>
            <a:spLocks noChangeArrowheads="1"/>
          </p:cNvSpPr>
          <p:nvPr/>
        </p:nvSpPr>
        <p:spPr bwMode="auto">
          <a:xfrm>
            <a:off x="9814062" y="3750190"/>
            <a:ext cx="1981698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Рост количества обработанных обращений</a:t>
            </a:r>
            <a:endPara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6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a2/f6/40/a2f64036499b0d4e56386c1637438e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3449" y="1136853"/>
            <a:ext cx="6858001" cy="45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9520" y="-2"/>
            <a:ext cx="4762674" cy="6858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56560" y="1834742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ПРИШЛО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ПРИШЛО</a:t>
            </a: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ВРЕМЯ</a:t>
            </a:r>
            <a:r>
              <a:rPr lang="ru-RU" sz="2400" dirty="0" smtClean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ДВИГАТЬСЯ </a:t>
            </a:r>
            <a:r>
              <a:rPr lang="ru-RU" b="1" dirty="0" smtClean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ДАЛЬШЕ</a:t>
            </a:r>
          </a:p>
          <a:p>
            <a:pPr algn="ctr"/>
            <a:endParaRPr lang="ru-RU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Омск- 2022 г. </a:t>
            </a:r>
            <a:endParaRPr lang="ru-RU" b="1" dirty="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owusu.com/blog/images/ri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73" y="5317913"/>
            <a:ext cx="1434833" cy="10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i.pinimg.com/originals/a2/f6/40/a2f64036499b0d4e56386c1637438e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3449" y="1136853"/>
            <a:ext cx="6858001" cy="45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/>
          <p:nvPr/>
        </p:nvSpPr>
        <p:spPr>
          <a:xfrm>
            <a:off x="-24598" y="16978"/>
            <a:ext cx="6172200" cy="6858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697029" y="2330257"/>
            <a:ext cx="4625741" cy="2185791"/>
            <a:chOff x="-1" y="-9525"/>
            <a:chExt cx="7966508" cy="5828778"/>
          </a:xfrm>
        </p:grpSpPr>
        <p:sp>
          <p:nvSpPr>
            <p:cNvPr id="7" name="TextBox 7"/>
            <p:cNvSpPr txBox="1"/>
            <p:nvPr/>
          </p:nvSpPr>
          <p:spPr>
            <a:xfrm>
              <a:off x="-1" y="-9525"/>
              <a:ext cx="7966508" cy="5828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>
                <a:lnSpc>
                  <a:spcPts val="9000"/>
                </a:lnSpc>
              </a:pPr>
              <a:r>
                <a:rPr lang="ru-RU" sz="5400" dirty="0" smtClean="0">
                  <a:solidFill>
                    <a:srgbClr val="243970"/>
                  </a:solidFill>
                  <a:latin typeface="HK Grotesk Medium Bold"/>
                </a:rPr>
                <a:t>Текущая ситуация</a:t>
              </a:r>
              <a:endParaRPr lang="en-US" sz="5400" dirty="0">
                <a:solidFill>
                  <a:srgbClr val="243970"/>
                </a:solidFill>
                <a:latin typeface="Nixie One" panose="020B060402020202020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17599" y="3851276"/>
              <a:ext cx="6789016" cy="447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1170"/>
                </a:lnSpc>
                <a:spcBef>
                  <a:spcPct val="0"/>
                </a:spcBef>
              </a:pPr>
              <a:endParaRPr lang="en-US" spc="27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  <p:sp>
        <p:nvSpPr>
          <p:cNvPr id="31" name="AutoShape 9"/>
          <p:cNvSpPr/>
          <p:nvPr/>
        </p:nvSpPr>
        <p:spPr>
          <a:xfrm>
            <a:off x="7041013" y="2854902"/>
            <a:ext cx="4634375" cy="15616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2" name="AutoShape 10"/>
          <p:cNvSpPr/>
          <p:nvPr/>
        </p:nvSpPr>
        <p:spPr>
          <a:xfrm>
            <a:off x="7117813" y="3636726"/>
            <a:ext cx="4634375" cy="15616"/>
          </a:xfrm>
          <a:prstGeom prst="rect">
            <a:avLst/>
          </a:prstGeom>
          <a:solidFill>
            <a:srgbClr val="BAE0FF"/>
          </a:solidFill>
        </p:spPr>
      </p:sp>
      <p:sp>
        <p:nvSpPr>
          <p:cNvPr id="41" name="TextBox 24"/>
          <p:cNvSpPr txBox="1"/>
          <p:nvPr/>
        </p:nvSpPr>
        <p:spPr>
          <a:xfrm>
            <a:off x="7429500" y="5359531"/>
            <a:ext cx="249879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800" spc="22" dirty="0" smtClean="0">
                <a:solidFill>
                  <a:schemeClr val="tx2">
                    <a:lumMod val="75000"/>
                  </a:schemeClr>
                </a:solidFill>
                <a:latin typeface="HK Grotesk Light"/>
              </a:rPr>
              <a:t>Поколение</a:t>
            </a:r>
            <a:r>
              <a:rPr lang="ru-RU" sz="2800" spc="22" dirty="0" smtClean="0">
                <a:solidFill>
                  <a:srgbClr val="100F0D"/>
                </a:solidFill>
                <a:latin typeface="HK Grotesk Light"/>
              </a:rPr>
              <a:t> </a:t>
            </a:r>
          </a:p>
          <a:p>
            <a:pPr algn="ctr" defTabSz="457200">
              <a:spcBef>
                <a:spcPct val="0"/>
              </a:spcBef>
            </a:pPr>
            <a:r>
              <a:rPr lang="en-US" sz="2800" b="1" spc="22" dirty="0" smtClean="0">
                <a:solidFill>
                  <a:schemeClr val="tx2">
                    <a:lumMod val="50000"/>
                  </a:schemeClr>
                </a:solidFill>
                <a:latin typeface="HK Grotesk Light"/>
              </a:rPr>
              <a:t>DIGITAL</a:t>
            </a:r>
            <a:endParaRPr lang="en-US" sz="2800" b="1" spc="22" dirty="0">
              <a:solidFill>
                <a:schemeClr val="tx2">
                  <a:lumMod val="50000"/>
                </a:schemeClr>
              </a:solidFill>
              <a:latin typeface="Nixie One" panose="020B0604020202020204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4A90220D-FB3B-4028-87E3-6D0CA04AA696}"/>
              </a:ext>
            </a:extLst>
          </p:cNvPr>
          <p:cNvSpPr txBox="1"/>
          <p:nvPr/>
        </p:nvSpPr>
        <p:spPr>
          <a:xfrm>
            <a:off x="6549892" y="227677"/>
            <a:ext cx="5642108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700" spc="22" dirty="0" smtClean="0">
                <a:solidFill>
                  <a:srgbClr val="100F0D"/>
                </a:solidFill>
                <a:latin typeface="HK Grotesk Light"/>
              </a:rPr>
              <a:t>Рост дебиторской задолженности</a:t>
            </a:r>
            <a:endParaRPr lang="en-US" sz="2700" spc="22" dirty="0" smtClean="0">
              <a:solidFill>
                <a:srgbClr val="100F0D"/>
              </a:solidFill>
              <a:latin typeface="HK Grotesk Light"/>
            </a:endParaRPr>
          </a:p>
          <a:p>
            <a:pPr algn="ctr" defTabSz="457200">
              <a:spcBef>
                <a:spcPct val="0"/>
              </a:spcBef>
            </a:pPr>
            <a:endParaRPr lang="en-US" spc="22" dirty="0">
              <a:solidFill>
                <a:srgbClr val="100F0D"/>
              </a:solidFill>
              <a:latin typeface="HK Grotesk Light"/>
            </a:endParaRPr>
          </a:p>
          <a:p>
            <a:pPr algn="ctr" defTabSz="457200">
              <a:spcBef>
                <a:spcPct val="0"/>
              </a:spcBef>
            </a:pPr>
            <a:endParaRPr lang="en-US" spc="22" dirty="0">
              <a:solidFill>
                <a:srgbClr val="100F0D"/>
              </a:solidFill>
              <a:latin typeface="Nixie One" panose="020B0604020202020204" charset="0"/>
            </a:endParaRPr>
          </a:p>
        </p:txBody>
      </p:sp>
      <p:sp>
        <p:nvSpPr>
          <p:cNvPr id="48" name="AutoShape 8"/>
          <p:cNvSpPr/>
          <p:nvPr/>
        </p:nvSpPr>
        <p:spPr>
          <a:xfrm>
            <a:off x="6692899" y="5031370"/>
            <a:ext cx="5176447" cy="6050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52" name="AutoShape 8"/>
          <p:cNvSpPr/>
          <p:nvPr/>
        </p:nvSpPr>
        <p:spPr>
          <a:xfrm flipV="1">
            <a:off x="6692899" y="6466251"/>
            <a:ext cx="5176447" cy="4571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101280" y="627172"/>
            <a:ext cx="909357" cy="447373"/>
          </a:xfrm>
          <a:prstGeom prst="rect">
            <a:avLst/>
          </a:prstGeom>
        </p:spPr>
      </p:pic>
      <p:pic>
        <p:nvPicPr>
          <p:cNvPr id="5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201512" y="5491166"/>
            <a:ext cx="943817" cy="464325"/>
          </a:xfrm>
          <a:prstGeom prst="rect">
            <a:avLst/>
          </a:prstGeom>
        </p:spPr>
      </p:pic>
      <p:grpSp>
        <p:nvGrpSpPr>
          <p:cNvPr id="80" name="组合 31"/>
          <p:cNvGrpSpPr/>
          <p:nvPr/>
        </p:nvGrpSpPr>
        <p:grpSpPr>
          <a:xfrm>
            <a:off x="356770" y="1245710"/>
            <a:ext cx="7319325" cy="3596109"/>
            <a:chOff x="684212" y="704963"/>
            <a:chExt cx="5088491" cy="2085650"/>
          </a:xfrm>
        </p:grpSpPr>
        <p:sp>
          <p:nvSpPr>
            <p:cNvPr id="81" name="矩形 32"/>
            <p:cNvSpPr/>
            <p:nvPr/>
          </p:nvSpPr>
          <p:spPr>
            <a:xfrm>
              <a:off x="4989752" y="704963"/>
              <a:ext cx="782951" cy="78541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40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469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млн. руб.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2018 г.</a:t>
              </a:r>
              <a:endPara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2049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ru-RU" altLang="zh-CN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endPara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4" name="组合 36"/>
          <p:cNvGrpSpPr/>
          <p:nvPr/>
        </p:nvGrpSpPr>
        <p:grpSpPr>
          <a:xfrm>
            <a:off x="3081472" y="1236024"/>
            <a:ext cx="5845390" cy="3103975"/>
            <a:chOff x="684212" y="485839"/>
            <a:chExt cx="4196723" cy="2311873"/>
          </a:xfrm>
        </p:grpSpPr>
        <p:sp>
          <p:nvSpPr>
            <p:cNvPr id="85" name="矩形 37"/>
            <p:cNvSpPr/>
            <p:nvPr/>
          </p:nvSpPr>
          <p:spPr>
            <a:xfrm>
              <a:off x="4031353" y="485839"/>
              <a:ext cx="849582" cy="10086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40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470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млн. руб.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2019 г.</a:t>
              </a:r>
              <a:endPara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2120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ru-RU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40"/>
          <p:cNvGrpSpPr/>
          <p:nvPr/>
        </p:nvGrpSpPr>
        <p:grpSpPr>
          <a:xfrm>
            <a:off x="6587414" y="1236962"/>
            <a:ext cx="3759403" cy="3767594"/>
            <a:chOff x="684212" y="-13971"/>
            <a:chExt cx="2699081" cy="2806143"/>
          </a:xfrm>
        </p:grpSpPr>
        <p:sp>
          <p:nvSpPr>
            <p:cNvPr id="89" name="矩形 41"/>
            <p:cNvSpPr/>
            <p:nvPr/>
          </p:nvSpPr>
          <p:spPr>
            <a:xfrm>
              <a:off x="2412241" y="-13971"/>
              <a:ext cx="971052" cy="103155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40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503</a:t>
              </a:r>
              <a:r>
                <a:rPr lang="ru-RU" altLang="zh-CN" sz="3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млн. руб</a:t>
              </a:r>
              <a:r>
                <a:rPr lang="ru-RU" altLang="zh-CN" sz="1600" b="1" dirty="0" smtClean="0"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.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zh-CN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2020 г.</a:t>
              </a:r>
              <a:endParaRPr lang="zh-CN" altLang="en-US" sz="5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0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20650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ru-RU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92" name="组合 44"/>
          <p:cNvGrpSpPr/>
          <p:nvPr/>
        </p:nvGrpSpPr>
        <p:grpSpPr>
          <a:xfrm>
            <a:off x="10492410" y="1256664"/>
            <a:ext cx="1607998" cy="1354217"/>
            <a:chOff x="542631" y="2071537"/>
            <a:chExt cx="1503055" cy="1008636"/>
          </a:xfrm>
        </p:grpSpPr>
        <p:sp>
          <p:nvSpPr>
            <p:cNvPr id="93" name="矩形 45"/>
            <p:cNvSpPr/>
            <p:nvPr/>
          </p:nvSpPr>
          <p:spPr>
            <a:xfrm>
              <a:off x="542631" y="2071537"/>
              <a:ext cx="1287074" cy="10086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4000" b="1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518</a:t>
              </a:r>
              <a:endParaRPr lang="ru-RU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 млн. руб.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2021 г.</a:t>
              </a:r>
              <a:endParaRPr lang="zh-CN" altLang="en-US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2120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ru-RU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68" name="Google Shape;351;p13"/>
          <p:cNvSpPr txBox="1">
            <a:spLocks/>
          </p:cNvSpPr>
          <p:nvPr/>
        </p:nvSpPr>
        <p:spPr>
          <a:xfrm>
            <a:off x="6834040" y="2631043"/>
            <a:ext cx="5201920" cy="148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HK Grotesk Light"/>
              </a:rPr>
              <a:t>Увеличение  дистанционных обращений* на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HK Grotesk Light"/>
              </a:rPr>
              <a:t>50% 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HK Grotesk Light"/>
            </a:endParaRPr>
          </a:p>
        </p:txBody>
      </p:sp>
      <p:pic>
        <p:nvPicPr>
          <p:cNvPr id="3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101280" y="3295900"/>
            <a:ext cx="890786" cy="43823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13" y="4352267"/>
            <a:ext cx="598331" cy="39907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6627" y="4274161"/>
            <a:ext cx="555317" cy="5676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31" y="4303275"/>
            <a:ext cx="446436" cy="483968"/>
          </a:xfrm>
          <a:prstGeom prst="rect">
            <a:avLst/>
          </a:prstGeom>
        </p:spPr>
      </p:pic>
      <p:sp>
        <p:nvSpPr>
          <p:cNvPr id="50" name="AutoShape 8"/>
          <p:cNvSpPr/>
          <p:nvPr/>
        </p:nvSpPr>
        <p:spPr>
          <a:xfrm>
            <a:off x="6587414" y="2791417"/>
            <a:ext cx="5292420" cy="85736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6775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>
            <a:spLocks noChangeAspect="1"/>
          </p:cNvSpPr>
          <p:nvPr/>
        </p:nvSpPr>
        <p:spPr>
          <a:xfrm>
            <a:off x="8891091" y="815571"/>
            <a:ext cx="2405990" cy="2390088"/>
          </a:xfrm>
          <a:prstGeom prst="ellipse">
            <a:avLst/>
          </a:prstGeom>
          <a:solidFill>
            <a:srgbClr val="BAE0FF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0" y="2225435"/>
            <a:ext cx="8195397" cy="1663133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6" name="组合 4"/>
          <p:cNvGrpSpPr/>
          <p:nvPr/>
        </p:nvGrpSpPr>
        <p:grpSpPr>
          <a:xfrm>
            <a:off x="8205268" y="2886509"/>
            <a:ext cx="1153302" cy="862419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7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4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6595019" y="4461824"/>
            <a:ext cx="578306" cy="507183"/>
            <a:chOff x="3175" y="-1587"/>
            <a:chExt cx="490538" cy="430212"/>
          </a:xfrm>
          <a:solidFill>
            <a:schemeClr val="accent1">
              <a:lumMod val="7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8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9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0" name="Freeform 50"/>
          <p:cNvSpPr>
            <a:spLocks noEditPoints="1"/>
          </p:cNvSpPr>
          <p:nvPr/>
        </p:nvSpPr>
        <p:spPr bwMode="auto">
          <a:xfrm>
            <a:off x="1463489" y="3155216"/>
            <a:ext cx="477109" cy="600932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sp>
        <p:nvSpPr>
          <p:cNvPr id="21" name="Freeform 48"/>
          <p:cNvSpPr>
            <a:spLocks noEditPoints="1"/>
          </p:cNvSpPr>
          <p:nvPr/>
        </p:nvSpPr>
        <p:spPr bwMode="auto">
          <a:xfrm>
            <a:off x="3974268" y="3583795"/>
            <a:ext cx="441213" cy="64558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grpSp>
        <p:nvGrpSpPr>
          <p:cNvPr id="22" name="Group 18"/>
          <p:cNvGrpSpPr/>
          <p:nvPr/>
        </p:nvGrpSpPr>
        <p:grpSpPr>
          <a:xfrm>
            <a:off x="10219470" y="3732075"/>
            <a:ext cx="569032" cy="569032"/>
            <a:chOff x="6350" y="4763"/>
            <a:chExt cx="492125" cy="492125"/>
          </a:xfrm>
          <a:solidFill>
            <a:schemeClr val="accent1">
              <a:lumMod val="50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3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4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5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6" name="MH_Other_2"/>
          <p:cNvSpPr/>
          <p:nvPr>
            <p:custDataLst>
              <p:tags r:id="rId1"/>
            </p:custDataLst>
          </p:nvPr>
        </p:nvSpPr>
        <p:spPr>
          <a:xfrm>
            <a:off x="6295985" y="3039720"/>
            <a:ext cx="1221401" cy="12214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7" name="MH_Other_2"/>
          <p:cNvSpPr/>
          <p:nvPr>
            <p:custDataLst>
              <p:tags r:id="rId2"/>
            </p:custDataLst>
          </p:nvPr>
        </p:nvSpPr>
        <p:spPr>
          <a:xfrm>
            <a:off x="1092877" y="1789388"/>
            <a:ext cx="1221401" cy="122140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28" name="组合 15"/>
          <p:cNvGrpSpPr/>
          <p:nvPr/>
        </p:nvGrpSpPr>
        <p:grpSpPr>
          <a:xfrm>
            <a:off x="3468638" y="1721525"/>
            <a:ext cx="1465681" cy="1465681"/>
            <a:chOff x="304800" y="673100"/>
            <a:chExt cx="4000500" cy="4000500"/>
          </a:xfrm>
          <a:solidFill>
            <a:schemeClr val="tx2">
              <a:lumMod val="60000"/>
              <a:lumOff val="40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9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endParaRPr lang="zh-CN" altLang="en-US" sz="11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0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r>
                <a:rPr lang="en-US" altLang="zh-CN" sz="32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31" name="矩形 10"/>
          <p:cNvSpPr>
            <a:spLocks noChangeAspect="1"/>
          </p:cNvSpPr>
          <p:nvPr/>
        </p:nvSpPr>
        <p:spPr>
          <a:xfrm>
            <a:off x="9226465" y="819329"/>
            <a:ext cx="2555043" cy="25381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2" name="矩形 39"/>
          <p:cNvSpPr/>
          <p:nvPr/>
        </p:nvSpPr>
        <p:spPr>
          <a:xfrm>
            <a:off x="9185467" y="1570897"/>
            <a:ext cx="2753491" cy="125362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200" b="1" dirty="0" smtClean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Трансформация Системы коммуникации</a:t>
            </a:r>
            <a:endParaRPr lang="zh-CN" altLang="en-US" sz="22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 flipH="1">
            <a:off x="261900" y="3863058"/>
            <a:ext cx="282228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2000" b="1" kern="0" dirty="0" smtClean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АВТОКАНЦЕЛЯРИЯ</a:t>
            </a:r>
            <a:endParaRPr lang="en-US" altLang="zh-CN" sz="2000" b="1" kern="0" dirty="0">
              <a:solidFill>
                <a:srgbClr val="24397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2086516" y="4504254"/>
            <a:ext cx="409347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2000" b="1" kern="0" dirty="0" smtClean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ИНТЕЛЛЕКТУАЛЬНОЕ МЕНЮ КОНТАКТ-ЦЕНТРА</a:t>
            </a:r>
            <a:endParaRPr lang="en-US" altLang="zh-CN" sz="2000" b="1" kern="0" dirty="0">
              <a:solidFill>
                <a:srgbClr val="24397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5419767" y="5212140"/>
            <a:ext cx="2928811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b="1" kern="0" dirty="0" smtClean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РАЗВИТИЕ СЕРВИСА ЛИЧНЫЙ КАБИНЕТ</a:t>
            </a:r>
            <a:r>
              <a:rPr lang="en-US" altLang="zh-CN" b="1" kern="0" dirty="0" smtClean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 </a:t>
            </a:r>
            <a:endParaRPr lang="en-US" altLang="zh-CN" b="1" kern="0" dirty="0">
              <a:solidFill>
                <a:srgbClr val="24397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 flipH="1">
            <a:off x="8446354" y="4561526"/>
            <a:ext cx="380574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2000" b="1" kern="0" dirty="0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КЛИЕНТОЦЕНТРИЧНОСТЬ</a:t>
            </a:r>
            <a:endParaRPr lang="en-US" altLang="zh-CN" sz="2000" b="1" kern="0" dirty="0">
              <a:solidFill>
                <a:srgbClr val="CC000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77" y="205461"/>
            <a:ext cx="789797" cy="765116"/>
          </a:xfrm>
          <a:prstGeom prst="rect">
            <a:avLst/>
          </a:prstGeom>
        </p:spPr>
      </p:pic>
      <p:sp>
        <p:nvSpPr>
          <p:cNvPr id="37" name="Google Shape;351;p13"/>
          <p:cNvSpPr txBox="1">
            <a:spLocks/>
          </p:cNvSpPr>
          <p:nvPr/>
        </p:nvSpPr>
        <p:spPr>
          <a:xfrm>
            <a:off x="-303671" y="47870"/>
            <a:ext cx="6001789" cy="71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ru-RU" sz="2400" dirty="0" smtClean="0">
                <a:solidFill>
                  <a:srgbClr val="243970"/>
                </a:solidFill>
                <a:latin typeface="HK Grotesk Light"/>
              </a:rPr>
              <a:t>ПРЕДЛОЖЕНИЯ</a:t>
            </a:r>
            <a:endParaRPr lang="ru-RU" sz="2400" dirty="0">
              <a:solidFill>
                <a:srgbClr val="243970"/>
              </a:solidFill>
              <a:latin typeface="HK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55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916168" y="0"/>
            <a:ext cx="6275832" cy="6851579"/>
          </a:xfrm>
          <a:prstGeom prst="rect">
            <a:avLst/>
          </a:prstGeom>
          <a:solidFill>
            <a:srgbClr val="B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011" y="0"/>
            <a:ext cx="789797" cy="76511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5916168" y="887926"/>
            <a:ext cx="5498421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/>
          <a:srcRect l="1855" b="2027"/>
          <a:stretch/>
        </p:blipFill>
        <p:spPr>
          <a:xfrm>
            <a:off x="9114695" y="1164147"/>
            <a:ext cx="2685342" cy="280393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40" y="4367873"/>
            <a:ext cx="754275" cy="817688"/>
          </a:xfrm>
          <a:prstGeom prst="rect">
            <a:avLst/>
          </a:prstGeom>
        </p:spPr>
      </p:pic>
      <p:sp>
        <p:nvSpPr>
          <p:cNvPr id="77" name="TextBox 7"/>
          <p:cNvSpPr txBox="1"/>
          <p:nvPr/>
        </p:nvSpPr>
        <p:spPr>
          <a:xfrm>
            <a:off x="765940" y="0"/>
            <a:ext cx="4625741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  <a:spcBef>
                <a:spcPct val="0"/>
              </a:spcBef>
            </a:pPr>
            <a:r>
              <a:rPr lang="ru-RU" sz="4400" b="1" i="1" spc="27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HK Grotesk Light"/>
              </a:rPr>
              <a:t>До *</a:t>
            </a:r>
            <a:endParaRPr lang="en-US" sz="4400" b="1" i="1" spc="27" dirty="0">
              <a:ln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HK Grotesk Light"/>
            </a:endParaRPr>
          </a:p>
        </p:txBody>
      </p:sp>
      <p:sp>
        <p:nvSpPr>
          <p:cNvPr id="79" name="Текст 78"/>
          <p:cNvSpPr>
            <a:spLocks noGrp="1"/>
          </p:cNvSpPr>
          <p:nvPr>
            <p:ph type="body" sz="quarter" idx="11"/>
          </p:nvPr>
        </p:nvSpPr>
        <p:spPr>
          <a:xfrm>
            <a:off x="6519005" y="-125125"/>
            <a:ext cx="4932972" cy="982513"/>
          </a:xfrm>
          <a:prstGeom prst="rect">
            <a:avLst/>
          </a:prstGeom>
          <a:ln>
            <a:solidFill>
              <a:srgbClr val="BAE0FF"/>
            </a:solidFill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Bef>
                <a:spcPct val="0"/>
              </a:spcBef>
            </a:pPr>
            <a:r>
              <a:rPr lang="ru-RU" sz="4400" i="1" spc="27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K Grotesk Light"/>
              </a:rPr>
              <a:t>П</a:t>
            </a:r>
            <a:r>
              <a:rPr lang="ru-RU" sz="4400" b="1" i="1" spc="27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K Grotesk Light"/>
              </a:rPr>
              <a:t>осле </a:t>
            </a:r>
            <a:endParaRPr lang="ru-RU" sz="4400" b="1" i="1" spc="27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K Grotesk Light"/>
            </a:endParaRPr>
          </a:p>
        </p:txBody>
      </p:sp>
      <p:sp>
        <p:nvSpPr>
          <p:cNvPr id="81" name="TextBox 11"/>
          <p:cNvSpPr txBox="1">
            <a:spLocks noChangeArrowheads="1"/>
          </p:cNvSpPr>
          <p:nvPr/>
        </p:nvSpPr>
        <p:spPr bwMode="auto">
          <a:xfrm flipH="1">
            <a:off x="5916168" y="1152001"/>
            <a:ext cx="357363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2400" b="1" kern="0" dirty="0" smtClean="0">
                <a:solidFill>
                  <a:srgbClr val="243970"/>
                </a:solidFill>
                <a:latin typeface="HK Grotesk Light"/>
                <a:ea typeface="微软雅黑"/>
                <a:cs typeface="+mn-ea"/>
                <a:sym typeface="微软雅黑"/>
              </a:rPr>
              <a:t>АВТОКАНЦЕЛЯРИЯ</a:t>
            </a:r>
            <a:endParaRPr lang="en-US" altLang="zh-CN" sz="2400" b="1" kern="0" dirty="0">
              <a:solidFill>
                <a:srgbClr val="243970"/>
              </a:solidFill>
              <a:latin typeface="HK Grotesk Light"/>
              <a:ea typeface="微软雅黑"/>
              <a:cs typeface="+mn-ea"/>
              <a:sym typeface="微软雅黑"/>
            </a:endParaRPr>
          </a:p>
        </p:txBody>
      </p:sp>
      <p:grpSp>
        <p:nvGrpSpPr>
          <p:cNvPr id="85" name="그룹 64">
            <a:extLst>
              <a:ext uri="{FF2B5EF4-FFF2-40B4-BE49-F238E27FC236}">
                <a16:creationId xmlns:a16="http://schemas.microsoft.com/office/drawing/2014/main" id="{8A9A57F5-1072-4CC7-9768-A985528BA4A0}"/>
              </a:ext>
            </a:extLst>
          </p:cNvPr>
          <p:cNvGrpSpPr/>
          <p:nvPr/>
        </p:nvGrpSpPr>
        <p:grpSpPr>
          <a:xfrm>
            <a:off x="686089" y="2843509"/>
            <a:ext cx="3716006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86" name="Round Same Side Corner Rectangle 8">
              <a:extLst>
                <a:ext uri="{FF2B5EF4-FFF2-40B4-BE49-F238E27FC236}">
                  <a16:creationId xmlns:a16="http://schemas.microsoft.com/office/drawing/2014/main" id="{9A1473B6-CB4A-42AE-8AAF-95E7E11D0E9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8">
              <a:extLst>
                <a:ext uri="{FF2B5EF4-FFF2-40B4-BE49-F238E27FC236}">
                  <a16:creationId xmlns:a16="http://schemas.microsoft.com/office/drawing/2014/main" id="{CABE5468-8551-46B2-8A8D-A74798F2B0BE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" name="Round Same Side Corner Rectangle 8">
              <a:extLst>
                <a:ext uri="{FF2B5EF4-FFF2-40B4-BE49-F238E27FC236}">
                  <a16:creationId xmlns:a16="http://schemas.microsoft.com/office/drawing/2014/main" id="{D7FB04B9-FE9E-4727-ABD3-BBD714605EE9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" name="Round Same Side Corner Rectangle 8">
              <a:extLst>
                <a:ext uri="{FF2B5EF4-FFF2-40B4-BE49-F238E27FC236}">
                  <a16:creationId xmlns:a16="http://schemas.microsoft.com/office/drawing/2014/main" id="{A05A6070-4651-4B87-B27D-C9D87123ECFA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" name="Round Same Side Corner Rectangle 8">
              <a:extLst>
                <a:ext uri="{FF2B5EF4-FFF2-40B4-BE49-F238E27FC236}">
                  <a16:creationId xmlns:a16="http://schemas.microsoft.com/office/drawing/2014/main" id="{6E17C603-1D30-4BA1-B619-4E1791813326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:a16="http://schemas.microsoft.com/office/drawing/2014/main" id="{ACD85B48-84E1-45BA-8C86-8A3E7C9085F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" name="Round Same Side Corner Rectangle 8">
              <a:extLst>
                <a:ext uri="{FF2B5EF4-FFF2-40B4-BE49-F238E27FC236}">
                  <a16:creationId xmlns:a16="http://schemas.microsoft.com/office/drawing/2014/main" id="{8F4145A9-D800-4F6C-A6E7-E9D8AE66903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" name="Round Same Side Corner Rectangle 8">
              <a:extLst>
                <a:ext uri="{FF2B5EF4-FFF2-40B4-BE49-F238E27FC236}">
                  <a16:creationId xmlns:a16="http://schemas.microsoft.com/office/drawing/2014/main" id="{037F8D2C-57FF-43FC-8AD8-D03108D8F701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" name="Round Same Side Corner Rectangle 8">
              <a:extLst>
                <a:ext uri="{FF2B5EF4-FFF2-40B4-BE49-F238E27FC236}">
                  <a16:creationId xmlns:a16="http://schemas.microsoft.com/office/drawing/2014/main" id="{193E797A-DAB6-4F38-BEAF-DE10E60A7403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" name="Round Same Side Corner Rectangle 8">
              <a:extLst>
                <a:ext uri="{FF2B5EF4-FFF2-40B4-BE49-F238E27FC236}">
                  <a16:creationId xmlns:a16="http://schemas.microsoft.com/office/drawing/2014/main" id="{C6F2B559-DF28-4496-B72F-FFCFFF25E0F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80" name="Picture 8" descr="https://c7.hotpng.com/preview/614/543/591/computer-icons-social-media-communication.jp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43" y="4367873"/>
            <a:ext cx="1968350" cy="21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그룹 64">
            <a:extLst>
              <a:ext uri="{FF2B5EF4-FFF2-40B4-BE49-F238E27FC236}">
                <a16:creationId xmlns:a16="http://schemas.microsoft.com/office/drawing/2014/main" id="{8A9A57F5-1072-4CC7-9768-A985528BA4A0}"/>
              </a:ext>
            </a:extLst>
          </p:cNvPr>
          <p:cNvGrpSpPr/>
          <p:nvPr/>
        </p:nvGrpSpPr>
        <p:grpSpPr>
          <a:xfrm>
            <a:off x="528952" y="1449143"/>
            <a:ext cx="3716006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9A1473B6-CB4A-42AE-8AAF-95E7E11D0E9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CABE5468-8551-46B2-8A8D-A74798F2B0BE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D7FB04B9-FE9E-4727-ABD3-BBD714605EE9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A05A6070-4651-4B87-B27D-C9D87123ECFA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6E17C603-1D30-4BA1-B619-4E1791813326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ACD85B48-84E1-45BA-8C86-8A3E7C9085F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8F4145A9-D800-4F6C-A6E7-E9D8AE66903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037F8D2C-57FF-43FC-8AD8-D03108D8F701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8">
              <a:extLst>
                <a:ext uri="{FF2B5EF4-FFF2-40B4-BE49-F238E27FC236}">
                  <a16:creationId xmlns:a16="http://schemas.microsoft.com/office/drawing/2014/main" id="{193E797A-DAB6-4F38-BEAF-DE10E60A7403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C6F2B559-DF28-4496-B72F-FFCFFF25E0F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105" name="Рисунок 104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8" y="4848950"/>
            <a:ext cx="1170376" cy="78061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114">
            <a:off x="9851015" y="4641566"/>
            <a:ext cx="2094464" cy="2197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l="10730" t="19034" r="6885" b="12912"/>
          <a:stretch/>
        </p:blipFill>
        <p:spPr>
          <a:xfrm>
            <a:off x="6408194" y="3295724"/>
            <a:ext cx="2251880" cy="30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570" y="40205"/>
            <a:ext cx="789797" cy="76511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5916168" y="887926"/>
            <a:ext cx="5498421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8" y="4848950"/>
            <a:ext cx="1170376" cy="780611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23771" y="1202640"/>
            <a:ext cx="3491740" cy="5104278"/>
            <a:chOff x="380999" y="495299"/>
            <a:chExt cx="6410583" cy="9437804"/>
          </a:xfrm>
        </p:grpSpPr>
        <p:pic>
          <p:nvPicPr>
            <p:cNvPr id="37" name="Picture 2" descr="https://www.avtomaty.ru/media/238/DSC_4748b.png">
              <a:extLst>
                <a:ext uri="{FF2B5EF4-FFF2-40B4-BE49-F238E27FC236}">
                  <a16:creationId xmlns:a16="http://schemas.microsoft.com/office/drawing/2014/main" id="{893721D4-D6BC-49F9-8A46-0D54642080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0999" y="495299"/>
              <a:ext cx="6410583" cy="943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37AD9192-9623-4721-894F-8E4475197051}"/>
                </a:ext>
              </a:extLst>
            </p:cNvPr>
            <p:cNvSpPr/>
            <p:nvPr/>
          </p:nvSpPr>
          <p:spPr>
            <a:xfrm>
              <a:off x="1233988" y="1123018"/>
              <a:ext cx="4557211" cy="6077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9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159353" y="1202640"/>
            <a:ext cx="3515876" cy="5031965"/>
            <a:chOff x="380999" y="495299"/>
            <a:chExt cx="6410583" cy="9437804"/>
          </a:xfrm>
          <a:effectLst/>
        </p:grpSpPr>
        <p:pic>
          <p:nvPicPr>
            <p:cNvPr id="40" name="Picture 2" descr="https://www.avtomaty.ru/media/238/DSC_4748b.png">
              <a:extLst>
                <a:ext uri="{FF2B5EF4-FFF2-40B4-BE49-F238E27FC236}">
                  <a16:creationId xmlns:a16="http://schemas.microsoft.com/office/drawing/2014/main" id="{893721D4-D6BC-49F9-8A46-0D54642080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0999" y="495299"/>
              <a:ext cx="6410583" cy="943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7AD9192-9623-4721-894F-8E4475197051}"/>
                </a:ext>
              </a:extLst>
            </p:cNvPr>
            <p:cNvSpPr/>
            <p:nvPr/>
          </p:nvSpPr>
          <p:spPr>
            <a:xfrm>
              <a:off x="1233988" y="1123018"/>
              <a:ext cx="4557211" cy="6077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9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A48B8F-4A58-406C-8B7F-C324AE2C6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029" y="2318713"/>
            <a:ext cx="1004601" cy="691910"/>
          </a:xfrm>
          <a:prstGeom prst="rect">
            <a:avLst/>
          </a:prstGeom>
        </p:spPr>
      </p:pic>
      <p:sp>
        <p:nvSpPr>
          <p:cNvPr id="43" name="Надпись 5">
            <a:extLst>
              <a:ext uri="{FF2B5EF4-FFF2-40B4-BE49-F238E27FC236}">
                <a16:creationId xmlns:a16="http://schemas.microsoft.com/office/drawing/2014/main" id="{E8A1B4A8-FB33-49B1-AC76-F0BEF0C1C2A8}"/>
              </a:ext>
            </a:extLst>
          </p:cNvPr>
          <p:cNvSpPr txBox="1"/>
          <p:nvPr/>
        </p:nvSpPr>
        <p:spPr>
          <a:xfrm>
            <a:off x="629525" y="3463287"/>
            <a:ext cx="2886234" cy="56467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kern="0" dirty="0">
                <a:solidFill>
                  <a:srgbClr val="0070C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Реши свой вопрос  безопасно!</a:t>
            </a:r>
            <a:endParaRPr lang="ru-RU" sz="22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Надпись 5">
            <a:extLst>
              <a:ext uri="{FF2B5EF4-FFF2-40B4-BE49-F238E27FC236}">
                <a16:creationId xmlns:a16="http://schemas.microsoft.com/office/drawing/2014/main" id="{DE3205AE-E858-4EBA-B5BB-3DEC4DF584D7}"/>
              </a:ext>
            </a:extLst>
          </p:cNvPr>
          <p:cNvSpPr txBox="1"/>
          <p:nvPr/>
        </p:nvSpPr>
        <p:spPr>
          <a:xfrm>
            <a:off x="223771" y="162105"/>
            <a:ext cx="8092197" cy="6919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HK Grotesk Light"/>
                <a:ea typeface="Calibri" panose="020F0502020204030204" pitchFamily="34" charset="0"/>
              </a:rPr>
              <a:t>Экран </a:t>
            </a: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HK Grotesk Light"/>
                <a:ea typeface="Calibri" panose="020F0502020204030204" pitchFamily="34" charset="0"/>
              </a:rPr>
              <a:t>бесконтактного  терминала </a:t>
            </a:r>
            <a:r>
              <a:rPr lang="en-US" sz="2400" kern="0" dirty="0" smtClean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HK Grotesk Light"/>
                <a:ea typeface="Calibri" panose="020F0502020204030204" pitchFamily="34" charset="0"/>
              </a:rPr>
              <a:t>c</a:t>
            </a: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HK Grotesk Light"/>
                <a:ea typeface="Calibri" panose="020F0502020204030204" pitchFamily="34" charset="0"/>
              </a:rPr>
              <a:t>амообслуживания</a:t>
            </a:r>
            <a:endParaRPr lang="ru-RU" sz="2400" kern="0" dirty="0">
              <a:solidFill>
                <a:srgbClr val="002060"/>
              </a:solidFill>
              <a:latin typeface="HK Grotesk Light"/>
              <a:ea typeface="Calibri" panose="020F050202020403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191D3C1-5438-428E-A12F-F8D1B706B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841" y="1821182"/>
            <a:ext cx="1004601" cy="691910"/>
          </a:xfrm>
          <a:prstGeom prst="rect">
            <a:avLst/>
          </a:prstGeom>
        </p:spPr>
      </p:pic>
      <p:sp>
        <p:nvSpPr>
          <p:cNvPr id="57" name="Прямоугольник: скругленные углы 17">
            <a:extLst>
              <a:ext uri="{FF2B5EF4-FFF2-40B4-BE49-F238E27FC236}">
                <a16:creationId xmlns:a16="http://schemas.microsoft.com/office/drawing/2014/main" id="{B2973610-87BE-4384-A279-2425331A8834}"/>
              </a:ext>
            </a:extLst>
          </p:cNvPr>
          <p:cNvSpPr/>
          <p:nvPr/>
        </p:nvSpPr>
        <p:spPr>
          <a:xfrm>
            <a:off x="5081481" y="3788394"/>
            <a:ext cx="1675966" cy="6235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Надпись 5">
            <a:extLst>
              <a:ext uri="{FF2B5EF4-FFF2-40B4-BE49-F238E27FC236}">
                <a16:creationId xmlns:a16="http://schemas.microsoft.com/office/drawing/2014/main" id="{2DB8CBFA-197E-4EBB-87F5-EA201DE7D16D}"/>
              </a:ext>
            </a:extLst>
          </p:cNvPr>
          <p:cNvSpPr txBox="1"/>
          <p:nvPr/>
        </p:nvSpPr>
        <p:spPr>
          <a:xfrm>
            <a:off x="4667301" y="3749205"/>
            <a:ext cx="2548521" cy="520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kern="0" dirty="0">
                <a:solidFill>
                  <a:prstClr val="white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Нежилые </a:t>
            </a:r>
          </a:p>
          <a:p>
            <a:pPr algn="ctr" defTabSz="457200">
              <a:defRPr/>
            </a:pPr>
            <a:r>
              <a:rPr lang="ru-RU" kern="0" dirty="0">
                <a:solidFill>
                  <a:prstClr val="white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помещения</a:t>
            </a:r>
            <a:endParaRPr lang="ru-RU" kern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9" name="Прямоугольник: скругленные углы 16">
            <a:extLst>
              <a:ext uri="{FF2B5EF4-FFF2-40B4-BE49-F238E27FC236}">
                <a16:creationId xmlns:a16="http://schemas.microsoft.com/office/drawing/2014/main" id="{0A7DB85E-1A75-4E3B-A9CE-98157D467839}"/>
              </a:ext>
            </a:extLst>
          </p:cNvPr>
          <p:cNvSpPr/>
          <p:nvPr/>
        </p:nvSpPr>
        <p:spPr>
          <a:xfrm>
            <a:off x="5107287" y="2786468"/>
            <a:ext cx="1633707" cy="655838"/>
          </a:xfrm>
          <a:prstGeom prst="roundRect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Надпись 1">
            <a:extLst>
              <a:ext uri="{FF2B5EF4-FFF2-40B4-BE49-F238E27FC236}">
                <a16:creationId xmlns:a16="http://schemas.microsoft.com/office/drawing/2014/main" id="{2D9D83A5-6077-4708-8490-11CD37F0DD50}"/>
              </a:ext>
            </a:extLst>
          </p:cNvPr>
          <p:cNvSpPr txBox="1"/>
          <p:nvPr/>
        </p:nvSpPr>
        <p:spPr>
          <a:xfrm>
            <a:off x="4865611" y="2859335"/>
            <a:ext cx="2151900" cy="3494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kern="0" dirty="0">
                <a:solidFill>
                  <a:prstClr val="white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Жилые</a:t>
            </a:r>
          </a:p>
          <a:p>
            <a:pPr algn="ctr" defTabSz="457200">
              <a:defRPr/>
            </a:pPr>
            <a:r>
              <a:rPr lang="ru-RU" kern="0" dirty="0">
                <a:solidFill>
                  <a:prstClr val="white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помещения</a:t>
            </a:r>
            <a:endParaRPr lang="ru-RU" sz="2200" kern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" name="Picture 4" descr="Курсор рука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6007" y="3200453"/>
            <a:ext cx="556228" cy="5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Курсор рука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803" y="3887646"/>
            <a:ext cx="556228" cy="5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7868005" y="1202640"/>
            <a:ext cx="3546577" cy="5031965"/>
            <a:chOff x="380999" y="495299"/>
            <a:chExt cx="6410583" cy="9437804"/>
          </a:xfrm>
        </p:grpSpPr>
        <p:pic>
          <p:nvPicPr>
            <p:cNvPr id="64" name="Picture 2" descr="https://www.avtomaty.ru/media/238/DSC_4748b.png">
              <a:extLst>
                <a:ext uri="{FF2B5EF4-FFF2-40B4-BE49-F238E27FC236}">
                  <a16:creationId xmlns:a16="http://schemas.microsoft.com/office/drawing/2014/main" id="{893721D4-D6BC-49F9-8A46-0D54642080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0999" y="495299"/>
              <a:ext cx="6410583" cy="943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37AD9192-9623-4721-894F-8E4475197051}"/>
                </a:ext>
              </a:extLst>
            </p:cNvPr>
            <p:cNvSpPr/>
            <p:nvPr/>
          </p:nvSpPr>
          <p:spPr>
            <a:xfrm>
              <a:off x="1190710" y="1087989"/>
              <a:ext cx="4599949" cy="61930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90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191D3C1-5438-428E-A12F-F8D1B706B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012" y="1692044"/>
            <a:ext cx="1195889" cy="823658"/>
          </a:xfrm>
          <a:prstGeom prst="rect">
            <a:avLst/>
          </a:prstGeom>
        </p:spPr>
      </p:pic>
      <p:sp>
        <p:nvSpPr>
          <p:cNvPr id="67" name="Прямоугольник: скругленные углы 16">
            <a:extLst>
              <a:ext uri="{FF2B5EF4-FFF2-40B4-BE49-F238E27FC236}">
                <a16:creationId xmlns:a16="http://schemas.microsoft.com/office/drawing/2014/main" id="{0A7DB85E-1A75-4E3B-A9CE-98157D467839}"/>
              </a:ext>
            </a:extLst>
          </p:cNvPr>
          <p:cNvSpPr/>
          <p:nvPr/>
        </p:nvSpPr>
        <p:spPr>
          <a:xfrm>
            <a:off x="8534003" y="2613428"/>
            <a:ext cx="2225427" cy="256437"/>
          </a:xfrm>
          <a:prstGeom prst="roundRect">
            <a:avLst/>
          </a:prstGeom>
          <a:solidFill>
            <a:srgbClr val="0070C0"/>
          </a:solidFill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8" name="Прямоугольник: скругленные углы 16">
            <a:extLst>
              <a:ext uri="{FF2B5EF4-FFF2-40B4-BE49-F238E27FC236}">
                <a16:creationId xmlns:a16="http://schemas.microsoft.com/office/drawing/2014/main" id="{0A7DB85E-1A75-4E3B-A9CE-98157D467839}"/>
              </a:ext>
            </a:extLst>
          </p:cNvPr>
          <p:cNvSpPr/>
          <p:nvPr/>
        </p:nvSpPr>
        <p:spPr>
          <a:xfrm>
            <a:off x="8540125" y="2972223"/>
            <a:ext cx="2225427" cy="2564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0" name="Прямоугольник: скругленные углы 16">
            <a:extLst>
              <a:ext uri="{FF2B5EF4-FFF2-40B4-BE49-F238E27FC236}">
                <a16:creationId xmlns:a16="http://schemas.microsoft.com/office/drawing/2014/main" id="{0A7DB85E-1A75-4E3B-A9CE-98157D467839}"/>
              </a:ext>
            </a:extLst>
          </p:cNvPr>
          <p:cNvSpPr/>
          <p:nvPr/>
        </p:nvSpPr>
        <p:spPr>
          <a:xfrm>
            <a:off x="8521859" y="3323149"/>
            <a:ext cx="2225427" cy="2564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1" name="Прямоугольник: скругленные углы 16">
            <a:extLst>
              <a:ext uri="{FF2B5EF4-FFF2-40B4-BE49-F238E27FC236}">
                <a16:creationId xmlns:a16="http://schemas.microsoft.com/office/drawing/2014/main" id="{0A7DB85E-1A75-4E3B-A9CE-98157D467839}"/>
              </a:ext>
            </a:extLst>
          </p:cNvPr>
          <p:cNvSpPr/>
          <p:nvPr/>
        </p:nvSpPr>
        <p:spPr>
          <a:xfrm>
            <a:off x="8534002" y="3707854"/>
            <a:ext cx="2225427" cy="2583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2" name="Прямоугольник: скругленные углы 16">
            <a:extLst>
              <a:ext uri="{FF2B5EF4-FFF2-40B4-BE49-F238E27FC236}">
                <a16:creationId xmlns:a16="http://schemas.microsoft.com/office/drawing/2014/main" id="{0A7DB85E-1A75-4E3B-A9CE-98157D467839}"/>
              </a:ext>
            </a:extLst>
          </p:cNvPr>
          <p:cNvSpPr/>
          <p:nvPr/>
        </p:nvSpPr>
        <p:spPr>
          <a:xfrm>
            <a:off x="8534001" y="4050615"/>
            <a:ext cx="2225427" cy="2616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3" name="Прямоугольник: скругленные углы 16">
            <a:extLst>
              <a:ext uri="{FF2B5EF4-FFF2-40B4-BE49-F238E27FC236}">
                <a16:creationId xmlns:a16="http://schemas.microsoft.com/office/drawing/2014/main" id="{0A7DB85E-1A75-4E3B-A9CE-98157D467839}"/>
              </a:ext>
            </a:extLst>
          </p:cNvPr>
          <p:cNvSpPr/>
          <p:nvPr/>
        </p:nvSpPr>
        <p:spPr>
          <a:xfrm>
            <a:off x="8534003" y="4462752"/>
            <a:ext cx="2225427" cy="2564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9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Надпись 1">
            <a:extLst>
              <a:ext uri="{FF2B5EF4-FFF2-40B4-BE49-F238E27FC236}">
                <a16:creationId xmlns:a16="http://schemas.microsoft.com/office/drawing/2014/main" id="{2D9D83A5-6077-4708-8490-11CD37F0DD50}"/>
              </a:ext>
            </a:extLst>
          </p:cNvPr>
          <p:cNvSpPr txBox="1"/>
          <p:nvPr/>
        </p:nvSpPr>
        <p:spPr>
          <a:xfrm>
            <a:off x="8523159" y="4469732"/>
            <a:ext cx="2236271" cy="19369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Получить видео-консультацию</a:t>
            </a:r>
            <a:endParaRPr lang="ru-RU" sz="12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5" name="Надпись 1">
            <a:extLst>
              <a:ext uri="{FF2B5EF4-FFF2-40B4-BE49-F238E27FC236}">
                <a16:creationId xmlns:a16="http://schemas.microsoft.com/office/drawing/2014/main" id="{2D9D83A5-6077-4708-8490-11CD37F0DD50}"/>
              </a:ext>
            </a:extLst>
          </p:cNvPr>
          <p:cNvSpPr txBox="1"/>
          <p:nvPr/>
        </p:nvSpPr>
        <p:spPr>
          <a:xfrm>
            <a:off x="8473435" y="4076128"/>
            <a:ext cx="2236271" cy="19369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Записаться на приём</a:t>
            </a:r>
            <a:endParaRPr lang="ru-RU" sz="12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8" name="Надпись 1">
            <a:extLst>
              <a:ext uri="{FF2B5EF4-FFF2-40B4-BE49-F238E27FC236}">
                <a16:creationId xmlns:a16="http://schemas.microsoft.com/office/drawing/2014/main" id="{2D9D83A5-6077-4708-8490-11CD37F0DD50}"/>
              </a:ext>
            </a:extLst>
          </p:cNvPr>
          <p:cNvSpPr txBox="1"/>
          <p:nvPr/>
        </p:nvSpPr>
        <p:spPr>
          <a:xfrm>
            <a:off x="8619545" y="2549330"/>
            <a:ext cx="2066582" cy="3472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Оставить обращение </a:t>
            </a:r>
          </a:p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(заявление, жалоба)</a:t>
            </a:r>
            <a:endParaRPr lang="ru-RU" sz="12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2" name="Надпись 1">
            <a:extLst>
              <a:ext uri="{FF2B5EF4-FFF2-40B4-BE49-F238E27FC236}">
                <a16:creationId xmlns:a16="http://schemas.microsoft.com/office/drawing/2014/main" id="{2D9D83A5-6077-4708-8490-11CD37F0DD50}"/>
              </a:ext>
            </a:extLst>
          </p:cNvPr>
          <p:cNvSpPr txBox="1"/>
          <p:nvPr/>
        </p:nvSpPr>
        <p:spPr>
          <a:xfrm>
            <a:off x="8406328" y="2986573"/>
            <a:ext cx="2602575" cy="3472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Узнать статус входящего письма</a:t>
            </a:r>
            <a:endParaRPr lang="ru-RU" sz="12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" name="Надпись 1">
            <a:extLst>
              <a:ext uri="{FF2B5EF4-FFF2-40B4-BE49-F238E27FC236}">
                <a16:creationId xmlns:a16="http://schemas.microsoft.com/office/drawing/2014/main" id="{2D9D83A5-6077-4708-8490-11CD37F0DD50}"/>
              </a:ext>
            </a:extLst>
          </p:cNvPr>
          <p:cNvSpPr txBox="1"/>
          <p:nvPr/>
        </p:nvSpPr>
        <p:spPr>
          <a:xfrm>
            <a:off x="8351550" y="3258183"/>
            <a:ext cx="2602575" cy="3472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Получить ответ на обращение</a:t>
            </a:r>
          </a:p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(прочие документы)</a:t>
            </a:r>
            <a:endParaRPr lang="ru-RU" sz="12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4" name="Надпись 1">
            <a:extLst>
              <a:ext uri="{FF2B5EF4-FFF2-40B4-BE49-F238E27FC236}">
                <a16:creationId xmlns:a16="http://schemas.microsoft.com/office/drawing/2014/main" id="{2D9D83A5-6077-4708-8490-11CD37F0DD50}"/>
              </a:ext>
            </a:extLst>
          </p:cNvPr>
          <p:cNvSpPr txBox="1"/>
          <p:nvPr/>
        </p:nvSpPr>
        <p:spPr>
          <a:xfrm>
            <a:off x="8406327" y="3651787"/>
            <a:ext cx="2602575" cy="3472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ru-RU" sz="1050" kern="0" dirty="0">
                <a:solidFill>
                  <a:srgbClr val="FFFFFF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Передать документы(акт, копия л/с, правоустанавливающие документы)</a:t>
            </a:r>
            <a:endParaRPr lang="ru-RU" sz="1200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5" name="Picture 4" descr="Курсор рука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/>
        </p:blipFill>
        <p:spPr bwMode="auto">
          <a:xfrm>
            <a:off x="10586169" y="2531457"/>
            <a:ext cx="666300" cy="7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10"/>
          <a:srcRect l="6552" r="4483" b="41086"/>
          <a:stretch/>
        </p:blipFill>
        <p:spPr>
          <a:xfrm flipH="1">
            <a:off x="9427820" y="1137426"/>
            <a:ext cx="529329" cy="528816"/>
          </a:xfrm>
          <a:prstGeom prst="ellipse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/>
          <a:srcRect l="6552" r="4483" b="41086"/>
          <a:stretch/>
        </p:blipFill>
        <p:spPr>
          <a:xfrm flipH="1">
            <a:off x="5586539" y="1008364"/>
            <a:ext cx="529329" cy="528816"/>
          </a:xfrm>
          <a:prstGeom prst="ellipse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0"/>
          <a:srcRect l="6552" r="4483" b="41086"/>
          <a:stretch/>
        </p:blipFill>
        <p:spPr>
          <a:xfrm flipH="1">
            <a:off x="1523029" y="1013315"/>
            <a:ext cx="529329" cy="5288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22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8878" r="16010"/>
          <a:stretch/>
        </p:blipFill>
        <p:spPr>
          <a:xfrm>
            <a:off x="498392" y="1165583"/>
            <a:ext cx="4900670" cy="414988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916168" y="6421"/>
            <a:ext cx="6275832" cy="6851579"/>
          </a:xfrm>
          <a:prstGeom prst="rect">
            <a:avLst/>
          </a:prstGeom>
          <a:solidFill>
            <a:srgbClr val="B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011" y="94784"/>
            <a:ext cx="789797" cy="76511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5916168" y="887926"/>
            <a:ext cx="5498421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2"/>
          <p:cNvSpPr/>
          <p:nvPr/>
        </p:nvSpPr>
        <p:spPr bwMode="auto">
          <a:xfrm>
            <a:off x="7518472" y="1293258"/>
            <a:ext cx="3382635" cy="32775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圆角矩形 18"/>
          <p:cNvSpPr/>
          <p:nvPr/>
        </p:nvSpPr>
        <p:spPr bwMode="auto">
          <a:xfrm flipH="1">
            <a:off x="802379" y="5351510"/>
            <a:ext cx="4972897" cy="81716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2200" dirty="0" smtClean="0">
                <a:solidFill>
                  <a:prstClr val="white"/>
                </a:solidFill>
                <a:cs typeface="+mn-ea"/>
                <a:sym typeface="+mn-lt"/>
              </a:rPr>
              <a:t>Предварительная запись на прием</a:t>
            </a:r>
          </a:p>
          <a:p>
            <a:pPr algn="ctr">
              <a:defRPr/>
            </a:pPr>
            <a:r>
              <a:rPr lang="ru-RU" altLang="zh-CN" sz="2200" dirty="0" smtClean="0">
                <a:solidFill>
                  <a:prstClr val="white"/>
                </a:solidFill>
                <a:cs typeface="+mn-ea"/>
                <a:sym typeface="+mn-lt"/>
              </a:rPr>
              <a:t>Обработка запросов по нетарифу</a:t>
            </a:r>
            <a:endParaRPr lang="zh-CN" altLang="en-US" sz="2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组合 21"/>
          <p:cNvGrpSpPr/>
          <p:nvPr/>
        </p:nvGrpSpPr>
        <p:grpSpPr>
          <a:xfrm>
            <a:off x="46622" y="5263140"/>
            <a:ext cx="1009091" cy="941580"/>
            <a:chOff x="3379310" y="859895"/>
            <a:chExt cx="900000" cy="900000"/>
          </a:xfrm>
        </p:grpSpPr>
        <p:grpSp>
          <p:nvGrpSpPr>
            <p:cNvPr id="49" name="组合 22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</p:grpSpPr>
          <p:sp>
            <p:nvSpPr>
              <p:cNvPr id="51" name="MH_Other_2"/>
              <p:cNvSpPr/>
              <p:nvPr/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solidFill>
                <a:srgbClr val="92D050"/>
              </a:soli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MH_Title_1"/>
              <p:cNvSpPr/>
              <p:nvPr/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50" name="KSO_Shape"/>
            <p:cNvSpPr>
              <a:spLocks noChangeAspect="1"/>
            </p:cNvSpPr>
            <p:nvPr/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888" y="1991636"/>
            <a:ext cx="2442179" cy="205939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52" y="4879141"/>
            <a:ext cx="709670" cy="57208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7" name="圆角矩形 18"/>
          <p:cNvSpPr/>
          <p:nvPr/>
        </p:nvSpPr>
        <p:spPr bwMode="auto">
          <a:xfrm flipH="1">
            <a:off x="6945987" y="5380716"/>
            <a:ext cx="4935531" cy="809338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002060"/>
                </a:solidFill>
                <a:ea typeface="Microsoft YaHei" panose="020B0503020204020204" pitchFamily="34" charset="-122"/>
                <a:cs typeface="Calibri" panose="020F0502020204030204" pitchFamily="34" charset="0"/>
              </a:rPr>
              <a:t>Обратный звонок с готовым </a:t>
            </a:r>
            <a:r>
              <a:rPr lang="ru-RU" sz="2200" b="1" dirty="0" smtClean="0">
                <a:solidFill>
                  <a:srgbClr val="002060"/>
                </a:solidFill>
                <a:ea typeface="Microsoft YaHei" panose="020B0503020204020204" pitchFamily="34" charset="-122"/>
                <a:cs typeface="Calibri" panose="020F0502020204030204" pitchFamily="34" charset="0"/>
              </a:rPr>
              <a:t>ответом</a:t>
            </a:r>
          </a:p>
          <a:p>
            <a:r>
              <a:rPr lang="ru-RU" sz="2200" b="1" dirty="0" smtClean="0">
                <a:solidFill>
                  <a:srgbClr val="002060"/>
                </a:solidFill>
                <a:ea typeface="Microsoft YaHei" panose="020B0503020204020204" pitchFamily="34" charset="-122"/>
                <a:cs typeface="Calibri" panose="020F0502020204030204" pitchFamily="34" charset="0"/>
              </a:rPr>
              <a:t>Обработка типовых запросов</a:t>
            </a:r>
            <a:endParaRPr lang="ru-RU" sz="2200" b="1" dirty="0">
              <a:solidFill>
                <a:srgbClr val="002060"/>
              </a:solidFill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32" y="4978223"/>
            <a:ext cx="1027267" cy="5844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911602" y="1042890"/>
            <a:ext cx="4255409" cy="778394"/>
          </a:xfrm>
        </p:spPr>
        <p:txBody>
          <a:bodyPr/>
          <a:lstStyle/>
          <a:p>
            <a:pPr algn="ctr"/>
            <a:r>
              <a:rPr lang="ru-RU" altLang="zh-CN" sz="2000" kern="0" dirty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ИНТЕЛЛЕКТУАЛЬНОЕ МЕНЮ КОНТАКТ-ЦЕНТРА</a:t>
            </a:r>
            <a:endParaRPr lang="en-US" altLang="zh-CN" sz="2000" kern="0" dirty="0">
              <a:solidFill>
                <a:srgbClr val="243970"/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endParaRPr lang="ru-RU" sz="1800" dirty="0"/>
          </a:p>
        </p:txBody>
      </p:sp>
      <p:sp>
        <p:nvSpPr>
          <p:cNvPr id="60" name="TextBox 7"/>
          <p:cNvSpPr txBox="1"/>
          <p:nvPr/>
        </p:nvSpPr>
        <p:spPr>
          <a:xfrm>
            <a:off x="765940" y="0"/>
            <a:ext cx="4625741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  <a:spcBef>
                <a:spcPct val="0"/>
              </a:spcBef>
            </a:pPr>
            <a:r>
              <a:rPr lang="ru-RU" sz="4400" b="1" i="1" spc="27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HK Grotesk Light"/>
              </a:rPr>
              <a:t>До *</a:t>
            </a:r>
            <a:endParaRPr lang="en-US" sz="4400" b="1" i="1" spc="27" dirty="0">
              <a:ln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HK Grotesk Light"/>
            </a:endParaRPr>
          </a:p>
        </p:txBody>
      </p:sp>
      <p:sp>
        <p:nvSpPr>
          <p:cNvPr id="61" name="Текст 78"/>
          <p:cNvSpPr txBox="1">
            <a:spLocks/>
          </p:cNvSpPr>
          <p:nvPr/>
        </p:nvSpPr>
        <p:spPr>
          <a:xfrm>
            <a:off x="6519005" y="-125125"/>
            <a:ext cx="4932972" cy="982513"/>
          </a:xfrm>
          <a:prstGeom prst="rect">
            <a:avLst/>
          </a:prstGeom>
          <a:ln>
            <a:solidFill>
              <a:srgbClr val="BAE0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1079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158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237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315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4400" i="1" spc="27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K Grotesk Light"/>
              </a:rPr>
              <a:t>После </a:t>
            </a:r>
            <a:endParaRPr lang="ru-RU" sz="4400" i="1" spc="27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K Grotesk Light"/>
            </a:endParaRPr>
          </a:p>
        </p:txBody>
      </p:sp>
      <p:grpSp>
        <p:nvGrpSpPr>
          <p:cNvPr id="36" name="组合 36"/>
          <p:cNvGrpSpPr/>
          <p:nvPr/>
        </p:nvGrpSpPr>
        <p:grpSpPr>
          <a:xfrm>
            <a:off x="6085758" y="5270423"/>
            <a:ext cx="1022975" cy="990137"/>
            <a:chOff x="3379310" y="4038363"/>
            <a:chExt cx="900000" cy="900000"/>
          </a:xfrm>
        </p:grpSpPr>
        <p:grpSp>
          <p:nvGrpSpPr>
            <p:cNvPr id="37" name="组合 37"/>
            <p:cNvGrpSpPr/>
            <p:nvPr/>
          </p:nvGrpSpPr>
          <p:grpSpPr>
            <a:xfrm>
              <a:off x="3379310" y="4038363"/>
              <a:ext cx="900000" cy="900000"/>
              <a:chOff x="4229236" y="3968984"/>
              <a:chExt cx="792000" cy="792000"/>
            </a:xfrm>
          </p:grpSpPr>
          <p:sp>
            <p:nvSpPr>
              <p:cNvPr id="39" name="MH_Other_2"/>
              <p:cNvSpPr/>
              <p:nvPr/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MH_Title_1"/>
              <p:cNvSpPr/>
              <p:nvPr/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KSO_Shape"/>
            <p:cNvSpPr>
              <a:spLocks noChangeAspect="1"/>
            </p:cNvSpPr>
            <p:nvPr/>
          </p:nvSpPr>
          <p:spPr>
            <a:xfrm flipH="1">
              <a:off x="3685294" y="4337297"/>
              <a:ext cx="288033" cy="302132"/>
            </a:xfrm>
            <a:custGeom>
              <a:avLst/>
              <a:gdLst>
                <a:gd name="connsiteX0" fmla="*/ 4461768 w 5394523"/>
                <a:gd name="connsiteY0" fmla="*/ 3204655 h 5658773"/>
                <a:gd name="connsiteX1" fmla="*/ 932755 w 5394523"/>
                <a:gd name="connsiteY1" fmla="*/ 3204655 h 5658773"/>
                <a:gd name="connsiteX2" fmla="*/ 932755 w 5394523"/>
                <a:gd name="connsiteY2" fmla="*/ 3680451 h 5658773"/>
                <a:gd name="connsiteX3" fmla="*/ 935888 w 5394523"/>
                <a:gd name="connsiteY3" fmla="*/ 3730118 h 5658773"/>
                <a:gd name="connsiteX4" fmla="*/ 933854 w 5394523"/>
                <a:gd name="connsiteY4" fmla="*/ 3730118 h 5658773"/>
                <a:gd name="connsiteX5" fmla="*/ 919576 w 5394523"/>
                <a:gd name="connsiteY5" fmla="*/ 3878377 h 5658773"/>
                <a:gd name="connsiteX6" fmla="*/ 25312 w 5394523"/>
                <a:gd name="connsiteY6" fmla="*/ 4724735 h 5658773"/>
                <a:gd name="connsiteX7" fmla="*/ 0 w 5394523"/>
                <a:gd name="connsiteY7" fmla="*/ 4726073 h 5658773"/>
                <a:gd name="connsiteX8" fmla="*/ 0 w 5394523"/>
                <a:gd name="connsiteY8" fmla="*/ 4987418 h 5658773"/>
                <a:gd name="connsiteX9" fmla="*/ 1696229 w 5394523"/>
                <a:gd name="connsiteY9" fmla="*/ 4987418 h 5658773"/>
                <a:gd name="connsiteX10" fmla="*/ 1708125 w 5394523"/>
                <a:gd name="connsiteY10" fmla="*/ 5046603 h 5658773"/>
                <a:gd name="connsiteX11" fmla="*/ 2697262 w 5394523"/>
                <a:gd name="connsiteY11" fmla="*/ 5658773 h 5658773"/>
                <a:gd name="connsiteX12" fmla="*/ 3686400 w 5394523"/>
                <a:gd name="connsiteY12" fmla="*/ 5046603 h 5658773"/>
                <a:gd name="connsiteX13" fmla="*/ 3698295 w 5394523"/>
                <a:gd name="connsiteY13" fmla="*/ 4987418 h 5658773"/>
                <a:gd name="connsiteX14" fmla="*/ 5394523 w 5394523"/>
                <a:gd name="connsiteY14" fmla="*/ 4987418 h 5658773"/>
                <a:gd name="connsiteX15" fmla="*/ 5394523 w 5394523"/>
                <a:gd name="connsiteY15" fmla="*/ 4726073 h 5658773"/>
                <a:gd name="connsiteX16" fmla="*/ 5369211 w 5394523"/>
                <a:gd name="connsiteY16" fmla="*/ 4724735 h 5658773"/>
                <a:gd name="connsiteX17" fmla="*/ 4474947 w 5394523"/>
                <a:gd name="connsiteY17" fmla="*/ 3878377 h 5658773"/>
                <a:gd name="connsiteX18" fmla="*/ 4460669 w 5394523"/>
                <a:gd name="connsiteY18" fmla="*/ 3730118 h 5658773"/>
                <a:gd name="connsiteX19" fmla="*/ 4458635 w 5394523"/>
                <a:gd name="connsiteY19" fmla="*/ 3730118 h 5658773"/>
                <a:gd name="connsiteX20" fmla="*/ 4461768 w 5394523"/>
                <a:gd name="connsiteY20" fmla="*/ 3680451 h 5658773"/>
                <a:gd name="connsiteX21" fmla="*/ 4461768 w 5394523"/>
                <a:gd name="connsiteY21" fmla="*/ 2315655 h 5658773"/>
                <a:gd name="connsiteX22" fmla="*/ 932755 w 5394523"/>
                <a:gd name="connsiteY22" fmla="*/ 2315655 h 5658773"/>
                <a:gd name="connsiteX23" fmla="*/ 932755 w 5394523"/>
                <a:gd name="connsiteY23" fmla="*/ 2963355 h 5658773"/>
                <a:gd name="connsiteX24" fmla="*/ 4461768 w 5394523"/>
                <a:gd name="connsiteY24" fmla="*/ 2963355 h 5658773"/>
                <a:gd name="connsiteX25" fmla="*/ 2697262 w 5394523"/>
                <a:gd name="connsiteY25" fmla="*/ 0 h 5658773"/>
                <a:gd name="connsiteX26" fmla="*/ 2006732 w 5394523"/>
                <a:gd name="connsiteY26" fmla="*/ 562798 h 5658773"/>
                <a:gd name="connsiteX27" fmla="*/ 1994361 w 5394523"/>
                <a:gd name="connsiteY27" fmla="*/ 685515 h 5658773"/>
                <a:gd name="connsiteX28" fmla="*/ 1968717 w 5394523"/>
                <a:gd name="connsiteY28" fmla="*/ 689428 h 5658773"/>
                <a:gd name="connsiteX29" fmla="*/ 932755 w 5394523"/>
                <a:gd name="connsiteY29" fmla="*/ 1960511 h 5658773"/>
                <a:gd name="connsiteX30" fmla="*/ 932755 w 5394523"/>
                <a:gd name="connsiteY30" fmla="*/ 2074355 h 5658773"/>
                <a:gd name="connsiteX31" fmla="*/ 4461768 w 5394523"/>
                <a:gd name="connsiteY31" fmla="*/ 2074355 h 5658773"/>
                <a:gd name="connsiteX32" fmla="*/ 4461768 w 5394523"/>
                <a:gd name="connsiteY32" fmla="*/ 1960511 h 5658773"/>
                <a:gd name="connsiteX33" fmla="*/ 3425806 w 5394523"/>
                <a:gd name="connsiteY33" fmla="*/ 689428 h 5658773"/>
                <a:gd name="connsiteX34" fmla="*/ 3400163 w 5394523"/>
                <a:gd name="connsiteY34" fmla="*/ 685515 h 5658773"/>
                <a:gd name="connsiteX35" fmla="*/ 3387792 w 5394523"/>
                <a:gd name="connsiteY35" fmla="*/ 562798 h 5658773"/>
                <a:gd name="connsiteX36" fmla="*/ 2697262 w 5394523"/>
                <a:gd name="connsiteY36" fmla="*/ 0 h 56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94523" h="5658773">
                  <a:moveTo>
                    <a:pt x="4461768" y="3204655"/>
                  </a:moveTo>
                  <a:lnTo>
                    <a:pt x="932755" y="3204655"/>
                  </a:lnTo>
                  <a:lnTo>
                    <a:pt x="932755" y="3680451"/>
                  </a:lnTo>
                  <a:lnTo>
                    <a:pt x="935888" y="3730118"/>
                  </a:lnTo>
                  <a:lnTo>
                    <a:pt x="933854" y="3730118"/>
                  </a:lnTo>
                  <a:lnTo>
                    <a:pt x="919576" y="3878377"/>
                  </a:lnTo>
                  <a:cubicBezTo>
                    <a:pt x="831330" y="4329811"/>
                    <a:pt x="470714" y="4677385"/>
                    <a:pt x="25312" y="4724735"/>
                  </a:cubicBezTo>
                  <a:lnTo>
                    <a:pt x="0" y="4726073"/>
                  </a:lnTo>
                  <a:lnTo>
                    <a:pt x="0" y="4987418"/>
                  </a:lnTo>
                  <a:lnTo>
                    <a:pt x="1696229" y="4987418"/>
                  </a:lnTo>
                  <a:lnTo>
                    <a:pt x="1708125" y="5046603"/>
                  </a:lnTo>
                  <a:cubicBezTo>
                    <a:pt x="1802271" y="5395968"/>
                    <a:pt x="2209350" y="5658773"/>
                    <a:pt x="2697262" y="5658773"/>
                  </a:cubicBezTo>
                  <a:cubicBezTo>
                    <a:pt x="3185174" y="5658773"/>
                    <a:pt x="3592254" y="5395968"/>
                    <a:pt x="3686400" y="5046603"/>
                  </a:cubicBezTo>
                  <a:lnTo>
                    <a:pt x="3698295" y="4987418"/>
                  </a:lnTo>
                  <a:lnTo>
                    <a:pt x="5394523" y="4987418"/>
                  </a:lnTo>
                  <a:lnTo>
                    <a:pt x="5394523" y="4726073"/>
                  </a:lnTo>
                  <a:lnTo>
                    <a:pt x="5369211" y="4724735"/>
                  </a:lnTo>
                  <a:cubicBezTo>
                    <a:pt x="4923809" y="4677385"/>
                    <a:pt x="4563193" y="4329811"/>
                    <a:pt x="4474947" y="3878377"/>
                  </a:cubicBezTo>
                  <a:lnTo>
                    <a:pt x="4460669" y="3730118"/>
                  </a:lnTo>
                  <a:lnTo>
                    <a:pt x="4458635" y="3730118"/>
                  </a:lnTo>
                  <a:lnTo>
                    <a:pt x="4461768" y="3680451"/>
                  </a:lnTo>
                  <a:close/>
                  <a:moveTo>
                    <a:pt x="4461768" y="2315655"/>
                  </a:moveTo>
                  <a:lnTo>
                    <a:pt x="932755" y="2315655"/>
                  </a:lnTo>
                  <a:lnTo>
                    <a:pt x="932755" y="2963355"/>
                  </a:lnTo>
                  <a:lnTo>
                    <a:pt x="4461768" y="2963355"/>
                  </a:lnTo>
                  <a:close/>
                  <a:moveTo>
                    <a:pt x="2697262" y="0"/>
                  </a:moveTo>
                  <a:cubicBezTo>
                    <a:pt x="2356644" y="0"/>
                    <a:pt x="2072457" y="241610"/>
                    <a:pt x="2006732" y="562798"/>
                  </a:cubicBezTo>
                  <a:lnTo>
                    <a:pt x="1994361" y="685515"/>
                  </a:lnTo>
                  <a:lnTo>
                    <a:pt x="1968717" y="689428"/>
                  </a:lnTo>
                  <a:cubicBezTo>
                    <a:pt x="1377495" y="810410"/>
                    <a:pt x="932755" y="1333524"/>
                    <a:pt x="932755" y="1960511"/>
                  </a:cubicBezTo>
                  <a:lnTo>
                    <a:pt x="932755" y="2074355"/>
                  </a:lnTo>
                  <a:lnTo>
                    <a:pt x="4461768" y="2074355"/>
                  </a:lnTo>
                  <a:lnTo>
                    <a:pt x="4461768" y="1960511"/>
                  </a:lnTo>
                  <a:cubicBezTo>
                    <a:pt x="4461768" y="1333524"/>
                    <a:pt x="4017028" y="810410"/>
                    <a:pt x="3425806" y="689428"/>
                  </a:cubicBezTo>
                  <a:lnTo>
                    <a:pt x="3400163" y="685515"/>
                  </a:lnTo>
                  <a:lnTo>
                    <a:pt x="3387792" y="562798"/>
                  </a:lnTo>
                  <a:cubicBezTo>
                    <a:pt x="3322067" y="241610"/>
                    <a:pt x="3037880" y="0"/>
                    <a:pt x="26972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1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6404" y="0"/>
            <a:ext cx="6275832" cy="6851579"/>
          </a:xfrm>
          <a:prstGeom prst="rect">
            <a:avLst/>
          </a:prstGeom>
          <a:solidFill>
            <a:srgbClr val="B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223" y="906666"/>
            <a:ext cx="690377" cy="663824"/>
          </a:xfrm>
          <a:prstGeom prst="rect">
            <a:avLst/>
          </a:prstGeom>
        </p:spPr>
      </p:pic>
      <p:sp>
        <p:nvSpPr>
          <p:cNvPr id="16" name="Freeform 21"/>
          <p:cNvSpPr/>
          <p:nvPr/>
        </p:nvSpPr>
        <p:spPr>
          <a:xfrm>
            <a:off x="5038559" y="2627700"/>
            <a:ext cx="2045429" cy="3843617"/>
          </a:xfrm>
          <a:custGeom>
            <a:avLst/>
            <a:gdLst/>
            <a:ahLst/>
            <a:cxnLst/>
            <a:rect l="l" t="t" r="r" b="b"/>
            <a:pathLst>
              <a:path w="3514440" h="4555443">
                <a:moveTo>
                  <a:pt x="3511900" y="1546878"/>
                </a:moveTo>
                <a:lnTo>
                  <a:pt x="3449670" y="1647405"/>
                </a:lnTo>
                <a:lnTo>
                  <a:pt x="3511900" y="1747932"/>
                </a:lnTo>
                <a:lnTo>
                  <a:pt x="3485230" y="1791014"/>
                </a:lnTo>
                <a:lnTo>
                  <a:pt x="3423000" y="1690488"/>
                </a:lnTo>
                <a:lnTo>
                  <a:pt x="3362040" y="1791014"/>
                </a:lnTo>
                <a:lnTo>
                  <a:pt x="3335370" y="1747932"/>
                </a:lnTo>
                <a:lnTo>
                  <a:pt x="3397600" y="1647405"/>
                </a:lnTo>
                <a:lnTo>
                  <a:pt x="3335370" y="1546878"/>
                </a:lnTo>
                <a:lnTo>
                  <a:pt x="3362040" y="1503796"/>
                </a:lnTo>
                <a:lnTo>
                  <a:pt x="3423000" y="1604322"/>
                </a:lnTo>
                <a:lnTo>
                  <a:pt x="3485230" y="1503796"/>
                </a:lnTo>
                <a:lnTo>
                  <a:pt x="3511900" y="1546878"/>
                </a:lnTo>
                <a:close/>
                <a:moveTo>
                  <a:pt x="3329020" y="172331"/>
                </a:moveTo>
                <a:cubicBezTo>
                  <a:pt x="3329020" y="90269"/>
                  <a:pt x="3369660" y="24619"/>
                  <a:pt x="3420460" y="24619"/>
                </a:cubicBezTo>
                <a:cubicBezTo>
                  <a:pt x="3471260" y="24619"/>
                  <a:pt x="3511900" y="90269"/>
                  <a:pt x="3511900" y="172331"/>
                </a:cubicBezTo>
                <a:cubicBezTo>
                  <a:pt x="3511900" y="254394"/>
                  <a:pt x="3471260" y="320044"/>
                  <a:pt x="3420460" y="320044"/>
                </a:cubicBezTo>
                <a:cubicBezTo>
                  <a:pt x="3369660" y="320044"/>
                  <a:pt x="3329020" y="254394"/>
                  <a:pt x="3329020" y="172331"/>
                </a:cubicBezTo>
                <a:close/>
                <a:moveTo>
                  <a:pt x="3367120" y="172331"/>
                </a:moveTo>
                <a:cubicBezTo>
                  <a:pt x="3367120" y="219517"/>
                  <a:pt x="3391250" y="258497"/>
                  <a:pt x="3420460" y="258497"/>
                </a:cubicBezTo>
                <a:cubicBezTo>
                  <a:pt x="3449670" y="258497"/>
                  <a:pt x="3473800" y="219517"/>
                  <a:pt x="3473800" y="172331"/>
                </a:cubicBezTo>
                <a:cubicBezTo>
                  <a:pt x="3473800" y="125145"/>
                  <a:pt x="3449670" y="86166"/>
                  <a:pt x="3420460" y="86166"/>
                </a:cubicBezTo>
                <a:cubicBezTo>
                  <a:pt x="3391250" y="86166"/>
                  <a:pt x="3367120" y="125145"/>
                  <a:pt x="3367120" y="172331"/>
                </a:cubicBezTo>
                <a:close/>
                <a:moveTo>
                  <a:pt x="17070" y="1647405"/>
                </a:moveTo>
                <a:cubicBezTo>
                  <a:pt x="17070" y="1565343"/>
                  <a:pt x="66729" y="1499693"/>
                  <a:pt x="128803" y="1499693"/>
                </a:cubicBezTo>
                <a:cubicBezTo>
                  <a:pt x="190876" y="1499693"/>
                  <a:pt x="240535" y="1565343"/>
                  <a:pt x="240535" y="1647405"/>
                </a:cubicBezTo>
                <a:cubicBezTo>
                  <a:pt x="240535" y="1729468"/>
                  <a:pt x="190876" y="1795118"/>
                  <a:pt x="128803" y="1795118"/>
                </a:cubicBezTo>
                <a:cubicBezTo>
                  <a:pt x="66729" y="1795118"/>
                  <a:pt x="17070" y="1729468"/>
                  <a:pt x="17070" y="1647405"/>
                </a:cubicBezTo>
                <a:close/>
                <a:moveTo>
                  <a:pt x="63625" y="1647405"/>
                </a:moveTo>
                <a:cubicBezTo>
                  <a:pt x="63625" y="1694591"/>
                  <a:pt x="93110" y="1733571"/>
                  <a:pt x="128803" y="1733571"/>
                </a:cubicBezTo>
                <a:cubicBezTo>
                  <a:pt x="164495" y="1733571"/>
                  <a:pt x="193980" y="1694591"/>
                  <a:pt x="193980" y="1647405"/>
                </a:cubicBezTo>
                <a:cubicBezTo>
                  <a:pt x="193980" y="1600219"/>
                  <a:pt x="164495" y="1561239"/>
                  <a:pt x="128803" y="1561239"/>
                </a:cubicBezTo>
                <a:cubicBezTo>
                  <a:pt x="93110" y="1561239"/>
                  <a:pt x="63625" y="1600219"/>
                  <a:pt x="63625" y="1647405"/>
                </a:cubicBezTo>
                <a:close/>
                <a:moveTo>
                  <a:pt x="153632" y="4343352"/>
                </a:moveTo>
                <a:lnTo>
                  <a:pt x="107077" y="4343352"/>
                </a:lnTo>
                <a:lnTo>
                  <a:pt x="107077" y="4430983"/>
                </a:lnTo>
                <a:lnTo>
                  <a:pt x="0" y="4430983"/>
                </a:lnTo>
                <a:lnTo>
                  <a:pt x="0" y="4469083"/>
                </a:lnTo>
                <a:lnTo>
                  <a:pt x="105525" y="4469083"/>
                </a:lnTo>
                <a:lnTo>
                  <a:pt x="105525" y="4555443"/>
                </a:lnTo>
                <a:lnTo>
                  <a:pt x="152080" y="4555443"/>
                </a:lnTo>
                <a:lnTo>
                  <a:pt x="152080" y="4467813"/>
                </a:lnTo>
                <a:lnTo>
                  <a:pt x="259157" y="4467813"/>
                </a:lnTo>
                <a:lnTo>
                  <a:pt x="259157" y="4429713"/>
                </a:lnTo>
                <a:lnTo>
                  <a:pt x="153632" y="4429713"/>
                </a:lnTo>
                <a:lnTo>
                  <a:pt x="153632" y="4343352"/>
                </a:lnTo>
                <a:close/>
                <a:moveTo>
                  <a:pt x="57418" y="315941"/>
                </a:moveTo>
                <a:lnTo>
                  <a:pt x="133458" y="215414"/>
                </a:lnTo>
                <a:lnTo>
                  <a:pt x="209498" y="315941"/>
                </a:lnTo>
                <a:lnTo>
                  <a:pt x="240535" y="272858"/>
                </a:lnTo>
                <a:lnTo>
                  <a:pt x="166047" y="172331"/>
                </a:lnTo>
                <a:lnTo>
                  <a:pt x="240535" y="71805"/>
                </a:lnTo>
                <a:lnTo>
                  <a:pt x="207947" y="28722"/>
                </a:lnTo>
                <a:lnTo>
                  <a:pt x="133458" y="129248"/>
                </a:lnTo>
                <a:lnTo>
                  <a:pt x="58970" y="28722"/>
                </a:lnTo>
                <a:lnTo>
                  <a:pt x="26381" y="71805"/>
                </a:lnTo>
                <a:lnTo>
                  <a:pt x="100870" y="170280"/>
                </a:lnTo>
                <a:lnTo>
                  <a:pt x="24829" y="272858"/>
                </a:lnTo>
                <a:lnTo>
                  <a:pt x="57418" y="315941"/>
                </a:lnTo>
                <a:close/>
                <a:moveTo>
                  <a:pt x="3514440" y="4450032"/>
                </a:moveTo>
                <a:cubicBezTo>
                  <a:pt x="3514440" y="4500832"/>
                  <a:pt x="3473800" y="4541473"/>
                  <a:pt x="3423000" y="4541473"/>
                </a:cubicBezTo>
                <a:cubicBezTo>
                  <a:pt x="3372200" y="4541473"/>
                  <a:pt x="3331560" y="4500832"/>
                  <a:pt x="3331560" y="4450032"/>
                </a:cubicBezTo>
                <a:cubicBezTo>
                  <a:pt x="3331560" y="4399232"/>
                  <a:pt x="3372200" y="4358593"/>
                  <a:pt x="3423000" y="4358593"/>
                </a:cubicBezTo>
                <a:cubicBezTo>
                  <a:pt x="3473800" y="4358593"/>
                  <a:pt x="3514440" y="4399232"/>
                  <a:pt x="3514440" y="4450032"/>
                </a:cubicBezTo>
                <a:close/>
                <a:moveTo>
                  <a:pt x="3476340" y="4450032"/>
                </a:moveTo>
                <a:cubicBezTo>
                  <a:pt x="3476340" y="4420823"/>
                  <a:pt x="3452210" y="4396693"/>
                  <a:pt x="3423000" y="4396693"/>
                </a:cubicBezTo>
                <a:cubicBezTo>
                  <a:pt x="3393790" y="4396693"/>
                  <a:pt x="3369660" y="4420823"/>
                  <a:pt x="3369660" y="4450032"/>
                </a:cubicBezTo>
                <a:cubicBezTo>
                  <a:pt x="3369660" y="4479243"/>
                  <a:pt x="3393790" y="4503373"/>
                  <a:pt x="3423000" y="4503373"/>
                </a:cubicBezTo>
                <a:cubicBezTo>
                  <a:pt x="3452210" y="4503373"/>
                  <a:pt x="3476340" y="4479243"/>
                  <a:pt x="3476340" y="4450032"/>
                </a:cubicBezTo>
                <a:close/>
                <a:moveTo>
                  <a:pt x="2437941" y="2980921"/>
                </a:moveTo>
                <a:lnTo>
                  <a:pt x="2361901" y="3081448"/>
                </a:lnTo>
                <a:lnTo>
                  <a:pt x="2287412" y="2980921"/>
                </a:lnTo>
                <a:lnTo>
                  <a:pt x="2254824" y="3024004"/>
                </a:lnTo>
                <a:lnTo>
                  <a:pt x="2330864" y="3124530"/>
                </a:lnTo>
                <a:lnTo>
                  <a:pt x="2254824" y="3225057"/>
                </a:lnTo>
                <a:lnTo>
                  <a:pt x="2287412" y="3268140"/>
                </a:lnTo>
                <a:lnTo>
                  <a:pt x="2361901" y="3167613"/>
                </a:lnTo>
                <a:lnTo>
                  <a:pt x="2437941" y="3268140"/>
                </a:lnTo>
                <a:lnTo>
                  <a:pt x="2470529" y="3225057"/>
                </a:lnTo>
                <a:lnTo>
                  <a:pt x="2394489" y="3124530"/>
                </a:lnTo>
                <a:lnTo>
                  <a:pt x="2470529" y="3024004"/>
                </a:lnTo>
                <a:lnTo>
                  <a:pt x="2437941" y="2980921"/>
                </a:lnTo>
                <a:close/>
                <a:moveTo>
                  <a:pt x="2386730" y="0"/>
                </a:moveTo>
                <a:lnTo>
                  <a:pt x="2340175" y="0"/>
                </a:lnTo>
                <a:lnTo>
                  <a:pt x="2340175" y="141558"/>
                </a:lnTo>
                <a:lnTo>
                  <a:pt x="2234650" y="141558"/>
                </a:lnTo>
                <a:lnTo>
                  <a:pt x="2234650" y="203105"/>
                </a:lnTo>
                <a:lnTo>
                  <a:pt x="2338623" y="203105"/>
                </a:lnTo>
                <a:lnTo>
                  <a:pt x="2338623" y="342611"/>
                </a:lnTo>
                <a:lnTo>
                  <a:pt x="2385178" y="342611"/>
                </a:lnTo>
                <a:lnTo>
                  <a:pt x="2385178" y="201053"/>
                </a:lnTo>
                <a:lnTo>
                  <a:pt x="2493807" y="201053"/>
                </a:lnTo>
                <a:lnTo>
                  <a:pt x="2493807" y="139506"/>
                </a:lnTo>
                <a:lnTo>
                  <a:pt x="2386730" y="139506"/>
                </a:lnTo>
                <a:lnTo>
                  <a:pt x="2386730" y="0"/>
                </a:lnTo>
                <a:close/>
                <a:moveTo>
                  <a:pt x="1357860" y="3124530"/>
                </a:moveTo>
                <a:cubicBezTo>
                  <a:pt x="1357860" y="3206593"/>
                  <a:pt x="1308201" y="3272243"/>
                  <a:pt x="1246127" y="3272243"/>
                </a:cubicBezTo>
                <a:cubicBezTo>
                  <a:pt x="1184054" y="3272243"/>
                  <a:pt x="1134395" y="3206593"/>
                  <a:pt x="1134395" y="3124530"/>
                </a:cubicBezTo>
                <a:cubicBezTo>
                  <a:pt x="1134395" y="3042468"/>
                  <a:pt x="1184054" y="2976818"/>
                  <a:pt x="1246127" y="2976818"/>
                </a:cubicBezTo>
                <a:cubicBezTo>
                  <a:pt x="1308201" y="2976818"/>
                  <a:pt x="1357860" y="3042468"/>
                  <a:pt x="1357860" y="3124530"/>
                </a:cubicBezTo>
                <a:close/>
                <a:moveTo>
                  <a:pt x="1311305" y="3124530"/>
                </a:moveTo>
                <a:cubicBezTo>
                  <a:pt x="1311305" y="3077344"/>
                  <a:pt x="1281820" y="3038365"/>
                  <a:pt x="1246127" y="3038365"/>
                </a:cubicBezTo>
                <a:cubicBezTo>
                  <a:pt x="1210435" y="3038365"/>
                  <a:pt x="1180950" y="3077344"/>
                  <a:pt x="1180950" y="3124530"/>
                </a:cubicBezTo>
                <a:cubicBezTo>
                  <a:pt x="1180950" y="3171716"/>
                  <a:pt x="1210435" y="3210696"/>
                  <a:pt x="1246127" y="3210696"/>
                </a:cubicBezTo>
                <a:cubicBezTo>
                  <a:pt x="1281820" y="3210696"/>
                  <a:pt x="1311305" y="3171716"/>
                  <a:pt x="1311305" y="3124530"/>
                </a:cubicBezTo>
                <a:close/>
                <a:moveTo>
                  <a:pt x="1360964" y="172331"/>
                </a:moveTo>
                <a:cubicBezTo>
                  <a:pt x="1360964" y="254394"/>
                  <a:pt x="1311305" y="320044"/>
                  <a:pt x="1249231" y="320044"/>
                </a:cubicBezTo>
                <a:cubicBezTo>
                  <a:pt x="1187158" y="320044"/>
                  <a:pt x="1137499" y="254394"/>
                  <a:pt x="1137499" y="172331"/>
                </a:cubicBezTo>
                <a:cubicBezTo>
                  <a:pt x="1137499" y="90269"/>
                  <a:pt x="1188709" y="24619"/>
                  <a:pt x="1249231" y="24619"/>
                </a:cubicBezTo>
                <a:cubicBezTo>
                  <a:pt x="1311305" y="24619"/>
                  <a:pt x="1360964" y="90269"/>
                  <a:pt x="1360964" y="172331"/>
                </a:cubicBezTo>
                <a:close/>
                <a:moveTo>
                  <a:pt x="1314408" y="172331"/>
                </a:moveTo>
                <a:cubicBezTo>
                  <a:pt x="1314408" y="125145"/>
                  <a:pt x="1284923" y="86166"/>
                  <a:pt x="1249231" y="86166"/>
                </a:cubicBezTo>
                <a:cubicBezTo>
                  <a:pt x="1213539" y="86166"/>
                  <a:pt x="1184054" y="125145"/>
                  <a:pt x="1184054" y="172331"/>
                </a:cubicBezTo>
                <a:cubicBezTo>
                  <a:pt x="1184054" y="219517"/>
                  <a:pt x="1213539" y="258497"/>
                  <a:pt x="1249231" y="258497"/>
                </a:cubicBezTo>
                <a:cubicBezTo>
                  <a:pt x="1284923" y="258497"/>
                  <a:pt x="1314408" y="219517"/>
                  <a:pt x="1314408" y="172331"/>
                </a:cubicBezTo>
                <a:close/>
                <a:moveTo>
                  <a:pt x="1322168" y="4359862"/>
                </a:moveTo>
                <a:lnTo>
                  <a:pt x="1247679" y="4422093"/>
                </a:lnTo>
                <a:lnTo>
                  <a:pt x="1171639" y="4359862"/>
                </a:lnTo>
                <a:lnTo>
                  <a:pt x="1139051" y="4386532"/>
                </a:lnTo>
                <a:lnTo>
                  <a:pt x="1215091" y="4448762"/>
                </a:lnTo>
                <a:lnTo>
                  <a:pt x="1139051" y="4510993"/>
                </a:lnTo>
                <a:lnTo>
                  <a:pt x="1171639" y="4537662"/>
                </a:lnTo>
                <a:lnTo>
                  <a:pt x="1247679" y="4475432"/>
                </a:lnTo>
                <a:lnTo>
                  <a:pt x="1322168" y="4537662"/>
                </a:lnTo>
                <a:lnTo>
                  <a:pt x="1354756" y="4510993"/>
                </a:lnTo>
                <a:lnTo>
                  <a:pt x="1278716" y="4448762"/>
                </a:lnTo>
                <a:lnTo>
                  <a:pt x="1354756" y="4386532"/>
                </a:lnTo>
                <a:lnTo>
                  <a:pt x="1322168" y="4359862"/>
                </a:lnTo>
                <a:close/>
              </a:path>
            </a:pathLst>
          </a:custGeom>
          <a:solidFill>
            <a:srgbClr val="100F0D"/>
          </a:solidFill>
        </p:spPr>
      </p:sp>
      <p:pic>
        <p:nvPicPr>
          <p:cNvPr id="17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682343" y="1486575"/>
            <a:ext cx="3824034" cy="313570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505616" y="906318"/>
            <a:ext cx="5498421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927157843"/>
              </p:ext>
            </p:extLst>
          </p:nvPr>
        </p:nvGraphicFramePr>
        <p:xfrm>
          <a:off x="4583812" y="906666"/>
          <a:ext cx="1316656" cy="51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035344217"/>
              </p:ext>
            </p:extLst>
          </p:nvPr>
        </p:nvGraphicFramePr>
        <p:xfrm>
          <a:off x="4590790" y="1425368"/>
          <a:ext cx="1280119" cy="50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908468009"/>
              </p:ext>
            </p:extLst>
          </p:nvPr>
        </p:nvGraphicFramePr>
        <p:xfrm>
          <a:off x="4590790" y="1986939"/>
          <a:ext cx="496099" cy="46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2545416284"/>
              </p:ext>
            </p:extLst>
          </p:nvPr>
        </p:nvGraphicFramePr>
        <p:xfrm>
          <a:off x="4590790" y="3045578"/>
          <a:ext cx="496099" cy="46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4019303557"/>
              </p:ext>
            </p:extLst>
          </p:nvPr>
        </p:nvGraphicFramePr>
        <p:xfrm>
          <a:off x="4590790" y="3564979"/>
          <a:ext cx="496099" cy="46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2956541119"/>
              </p:ext>
            </p:extLst>
          </p:nvPr>
        </p:nvGraphicFramePr>
        <p:xfrm>
          <a:off x="4583811" y="4080319"/>
          <a:ext cx="496099" cy="46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987191198"/>
              </p:ext>
            </p:extLst>
          </p:nvPr>
        </p:nvGraphicFramePr>
        <p:xfrm>
          <a:off x="4583810" y="4588366"/>
          <a:ext cx="496099" cy="46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3993957194"/>
              </p:ext>
            </p:extLst>
          </p:nvPr>
        </p:nvGraphicFramePr>
        <p:xfrm>
          <a:off x="4590790" y="5096413"/>
          <a:ext cx="496099" cy="46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2380565577"/>
              </p:ext>
            </p:extLst>
          </p:nvPr>
        </p:nvGraphicFramePr>
        <p:xfrm>
          <a:off x="4590790" y="6137830"/>
          <a:ext cx="496099" cy="46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78570" y="121629"/>
            <a:ext cx="1368362" cy="723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https://kapremontugra.ru/images/News_images/profle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6" y="1595366"/>
            <a:ext cx="3780114" cy="85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8091276" y="5242437"/>
            <a:ext cx="343392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b="1" kern="0" dirty="0" smtClean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РАЗВИТИЕ СЕРВИСА ЛИЧНЫЙ КАБИНЕТ</a:t>
            </a:r>
            <a:r>
              <a:rPr lang="en-US" altLang="zh-CN" b="1" kern="0" dirty="0" smtClean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 </a:t>
            </a:r>
            <a:endParaRPr lang="en-US" altLang="zh-CN" b="1" kern="0" dirty="0">
              <a:solidFill>
                <a:srgbClr val="24397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3" name="TextBox 7"/>
          <p:cNvSpPr txBox="1">
            <a:spLocks noGrp="1"/>
          </p:cNvSpPr>
          <p:nvPr>
            <p:ph type="body" sz="quarter" idx="11"/>
          </p:nvPr>
        </p:nvSpPr>
        <p:spPr>
          <a:xfrm>
            <a:off x="1093273" y="-67677"/>
            <a:ext cx="3537032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  <a:spcBef>
                <a:spcPct val="0"/>
              </a:spcBef>
            </a:pPr>
            <a:r>
              <a:rPr lang="ru-RU" sz="4400" b="1" i="1" spc="27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HK Grotesk Light"/>
              </a:rPr>
              <a:t>До*</a:t>
            </a:r>
            <a:endParaRPr lang="en-US" sz="4400" b="1" i="1" spc="27" dirty="0">
              <a:ln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HK Grotesk Light"/>
            </a:endParaRPr>
          </a:p>
        </p:txBody>
      </p:sp>
      <p:sp>
        <p:nvSpPr>
          <p:cNvPr id="24" name="Текст 78"/>
          <p:cNvSpPr txBox="1">
            <a:spLocks/>
          </p:cNvSpPr>
          <p:nvPr/>
        </p:nvSpPr>
        <p:spPr>
          <a:xfrm>
            <a:off x="6591694" y="35147"/>
            <a:ext cx="4932972" cy="98251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1079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158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237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315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36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4400" i="1" spc="27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K Grotesk Light"/>
              </a:rPr>
              <a:t>После </a:t>
            </a:r>
            <a:endParaRPr lang="ru-RU" sz="4400" i="1" spc="27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K Grotesk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4"/>
          <a:srcRect l="14196" t="9707" r="16580" b="11443"/>
          <a:stretch/>
        </p:blipFill>
        <p:spPr>
          <a:xfrm>
            <a:off x="262154" y="2754966"/>
            <a:ext cx="4717170" cy="30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1"/>
          <p:cNvSpPr txBox="1">
            <a:spLocks/>
          </p:cNvSpPr>
          <p:nvPr/>
        </p:nvSpPr>
        <p:spPr>
          <a:xfrm>
            <a:off x="174471" y="0"/>
            <a:ext cx="10558166" cy="588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  <a:defRPr/>
            </a:pPr>
            <a:r>
              <a:rPr lang="ru-RU" altLang="zh-CN" sz="1800" b="1" kern="0" dirty="0" smtClean="0">
                <a:solidFill>
                  <a:srgbClr val="243970"/>
                </a:solidFill>
                <a:latin typeface="微软雅黑"/>
                <a:ea typeface="微软雅黑"/>
                <a:cs typeface="+mn-ea"/>
                <a:sym typeface="微软雅黑"/>
              </a:rPr>
              <a:t>ОСНОВНЫЕ ЭТАПЫ РАБОТ</a:t>
            </a:r>
            <a:endParaRPr lang="en-US" altLang="zh-CN" sz="1800" b="1" kern="0" dirty="0">
              <a:solidFill>
                <a:srgbClr val="24397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43093-D979-4ECB-93F4-52C4CF526AB5}"/>
              </a:ext>
            </a:extLst>
          </p:cNvPr>
          <p:cNvSpPr txBox="1"/>
          <p:nvPr/>
        </p:nvSpPr>
        <p:spPr>
          <a:xfrm>
            <a:off x="2684284" y="6074421"/>
            <a:ext cx="276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1200">
                <a:latin typeface="+mj-lt"/>
              </a:defRPr>
            </a:lvl1pPr>
          </a:lstStyle>
          <a:p>
            <a:r>
              <a:rPr lang="ru-RU" sz="1600" b="1" u="sng" dirty="0" smtClean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СЕТЕВОЙ ГРАФИК РАБОТ</a:t>
            </a:r>
            <a:endParaRPr lang="ru-RU" sz="1600" b="1" u="sng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b="6786"/>
          <a:stretch/>
        </p:blipFill>
        <p:spPr>
          <a:xfrm>
            <a:off x="174471" y="561929"/>
            <a:ext cx="9251950" cy="4851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43093-D979-4ECB-93F4-52C4CF526AB5}"/>
              </a:ext>
            </a:extLst>
          </p:cNvPr>
          <p:cNvSpPr txBox="1"/>
          <p:nvPr/>
        </p:nvSpPr>
        <p:spPr>
          <a:xfrm>
            <a:off x="7600713" y="2039748"/>
            <a:ext cx="281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1200">
                <a:latin typeface="+mj-lt"/>
              </a:defRPr>
            </a:lvl1pPr>
          </a:lstStyle>
          <a:p>
            <a:r>
              <a:rPr lang="ru-RU" sz="2000" b="1" u="sng" dirty="0" smtClean="0">
                <a:solidFill>
                  <a:srgbClr val="0020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ДИАГРАММА ГАНТА</a:t>
            </a:r>
            <a:endParaRPr lang="ru-RU" sz="2000" b="1" u="sng" dirty="0">
              <a:solidFill>
                <a:srgbClr val="00206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052" t="19473" b="38360"/>
          <a:stretch/>
        </p:blipFill>
        <p:spPr bwMode="auto">
          <a:xfrm>
            <a:off x="5334682" y="5459303"/>
            <a:ext cx="6658882" cy="1031748"/>
          </a:xfrm>
          <a:prstGeom prst="rect">
            <a:avLst/>
          </a:prstGeom>
          <a:ln>
            <a:solidFill>
              <a:srgbClr val="0069B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40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utoShape 2"/>
          <p:cNvSpPr/>
          <p:nvPr/>
        </p:nvSpPr>
        <p:spPr>
          <a:xfrm>
            <a:off x="6019800" y="57270"/>
            <a:ext cx="6172200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1" name="Текст 1"/>
          <p:cNvSpPr txBox="1">
            <a:spLocks/>
          </p:cNvSpPr>
          <p:nvPr/>
        </p:nvSpPr>
        <p:spPr>
          <a:xfrm>
            <a:off x="199409" y="141321"/>
            <a:ext cx="10558166" cy="588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  <a:defRPr/>
            </a:pPr>
            <a:r>
              <a:rPr lang="ru-RU" altLang="zh-CN" sz="2400" b="1" kern="0" dirty="0" smtClean="0">
                <a:solidFill>
                  <a:srgbClr val="243970"/>
                </a:solidFill>
                <a:latin typeface="HK Grotesk Light"/>
                <a:ea typeface="微软雅黑"/>
                <a:cs typeface="+mn-ea"/>
                <a:sym typeface="微软雅黑"/>
              </a:rPr>
              <a:t>КЛЮЧЕВЫЕ ЭТАПЫ РАБОТ</a:t>
            </a:r>
            <a:endParaRPr lang="en-US" altLang="zh-CN" sz="2400" b="1" kern="0" dirty="0">
              <a:solidFill>
                <a:srgbClr val="243970"/>
              </a:solidFill>
              <a:latin typeface="HK Grotesk Light"/>
              <a:ea typeface="微软雅黑"/>
              <a:cs typeface="+mn-ea"/>
              <a:sym typeface="微软雅黑"/>
            </a:endParaRPr>
          </a:p>
        </p:txBody>
      </p:sp>
      <p:grpSp>
        <p:nvGrpSpPr>
          <p:cNvPr id="153" name="Group 85">
            <a:extLst>
              <a:ext uri="{FF2B5EF4-FFF2-40B4-BE49-F238E27FC236}">
                <a16:creationId xmlns:a16="http://schemas.microsoft.com/office/drawing/2014/main" id="{70CC8652-1CFD-4A6D-A0DD-C6104B4E2DEA}"/>
              </a:ext>
            </a:extLst>
          </p:cNvPr>
          <p:cNvGrpSpPr/>
          <p:nvPr/>
        </p:nvGrpSpPr>
        <p:grpSpPr>
          <a:xfrm>
            <a:off x="1176414" y="4385957"/>
            <a:ext cx="2837988" cy="321657"/>
            <a:chOff x="667890" y="4248150"/>
            <a:chExt cx="7655077" cy="304800"/>
          </a:xfrm>
        </p:grpSpPr>
        <p:cxnSp>
          <p:nvCxnSpPr>
            <p:cNvPr id="154" name="Straight Connector 86">
              <a:extLst>
                <a:ext uri="{FF2B5EF4-FFF2-40B4-BE49-F238E27FC236}">
                  <a16:creationId xmlns:a16="http://schemas.microsoft.com/office/drawing/2014/main" id="{585561CE-40D8-42D8-935C-0A164F605027}"/>
                </a:ext>
              </a:extLst>
            </p:cNvPr>
            <p:cNvCxnSpPr/>
            <p:nvPr/>
          </p:nvCxnSpPr>
          <p:spPr>
            <a:xfrm flipH="1">
              <a:off x="667890" y="4552950"/>
              <a:ext cx="76550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87">
              <a:extLst>
                <a:ext uri="{FF2B5EF4-FFF2-40B4-BE49-F238E27FC236}">
                  <a16:creationId xmlns:a16="http://schemas.microsoft.com/office/drawing/2014/main" id="{D13101E5-30C5-406C-85B3-CB843FFBAA91}"/>
                </a:ext>
              </a:extLst>
            </p:cNvPr>
            <p:cNvCxnSpPr/>
            <p:nvPr/>
          </p:nvCxnSpPr>
          <p:spPr>
            <a:xfrm flipH="1">
              <a:off x="667890" y="4248150"/>
              <a:ext cx="76550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文本框 66"/>
          <p:cNvSpPr txBox="1">
            <a:spLocks noChangeArrowheads="1"/>
          </p:cNvSpPr>
          <p:nvPr/>
        </p:nvSpPr>
        <p:spPr bwMode="auto">
          <a:xfrm>
            <a:off x="6607674" y="4711332"/>
            <a:ext cx="1896323" cy="277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95" name="文本框 66"/>
          <p:cNvSpPr txBox="1">
            <a:spLocks noChangeArrowheads="1"/>
          </p:cNvSpPr>
          <p:nvPr/>
        </p:nvSpPr>
        <p:spPr bwMode="auto">
          <a:xfrm>
            <a:off x="9441584" y="4564797"/>
            <a:ext cx="1896324" cy="277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grpSp>
        <p:nvGrpSpPr>
          <p:cNvPr id="212" name="Group 29"/>
          <p:cNvGrpSpPr/>
          <p:nvPr/>
        </p:nvGrpSpPr>
        <p:grpSpPr>
          <a:xfrm>
            <a:off x="649484" y="983127"/>
            <a:ext cx="11053240" cy="5006285"/>
            <a:chOff x="817527" y="1051628"/>
            <a:chExt cx="8032857" cy="3468687"/>
          </a:xfrm>
        </p:grpSpPr>
        <p:sp>
          <p:nvSpPr>
            <p:cNvPr id="213" name="椭圆 54"/>
            <p:cNvSpPr/>
            <p:nvPr/>
          </p:nvSpPr>
          <p:spPr>
            <a:xfrm>
              <a:off x="2980063" y="1794329"/>
              <a:ext cx="3477652" cy="1802173"/>
            </a:xfrm>
            <a:custGeom>
              <a:avLst/>
              <a:gdLst>
                <a:gd name="connsiteX0" fmla="*/ 0 w 3439659"/>
                <a:gd name="connsiteY0" fmla="*/ 1719830 h 3439659"/>
                <a:gd name="connsiteX1" fmla="*/ 1719830 w 3439659"/>
                <a:gd name="connsiteY1" fmla="*/ 0 h 3439659"/>
                <a:gd name="connsiteX2" fmla="*/ 3439660 w 3439659"/>
                <a:gd name="connsiteY2" fmla="*/ 1719830 h 3439659"/>
                <a:gd name="connsiteX3" fmla="*/ 1719830 w 3439659"/>
                <a:gd name="connsiteY3" fmla="*/ 3439660 h 3439659"/>
                <a:gd name="connsiteX4" fmla="*/ 0 w 3439659"/>
                <a:gd name="connsiteY4" fmla="*/ 1719830 h 3439659"/>
                <a:gd name="connsiteX0" fmla="*/ 0 w 3487467"/>
                <a:gd name="connsiteY0" fmla="*/ 0 h 1719830"/>
                <a:gd name="connsiteX1" fmla="*/ 3439660 w 3487467"/>
                <a:gd name="connsiteY1" fmla="*/ 0 h 1719830"/>
                <a:gd name="connsiteX2" fmla="*/ 1719830 w 3487467"/>
                <a:gd name="connsiteY2" fmla="*/ 1719830 h 1719830"/>
                <a:gd name="connsiteX3" fmla="*/ 0 w 3487467"/>
                <a:gd name="connsiteY3" fmla="*/ 0 h 1719830"/>
                <a:gd name="connsiteX0" fmla="*/ 6132 w 3493599"/>
                <a:gd name="connsiteY0" fmla="*/ 130018 h 1849848"/>
                <a:gd name="connsiteX1" fmla="*/ 3445792 w 3493599"/>
                <a:gd name="connsiteY1" fmla="*/ 130018 h 1849848"/>
                <a:gd name="connsiteX2" fmla="*/ 1725962 w 3493599"/>
                <a:gd name="connsiteY2" fmla="*/ 1849848 h 1849848"/>
                <a:gd name="connsiteX3" fmla="*/ 6132 w 3493599"/>
                <a:gd name="connsiteY3" fmla="*/ 130018 h 1849848"/>
                <a:gd name="connsiteX0" fmla="*/ 6132 w 3493599"/>
                <a:gd name="connsiteY0" fmla="*/ 35412 h 1755242"/>
                <a:gd name="connsiteX1" fmla="*/ 3445792 w 3493599"/>
                <a:gd name="connsiteY1" fmla="*/ 35412 h 1755242"/>
                <a:gd name="connsiteX2" fmla="*/ 1725962 w 3493599"/>
                <a:gd name="connsiteY2" fmla="*/ 1755242 h 1755242"/>
                <a:gd name="connsiteX3" fmla="*/ 6132 w 3493599"/>
                <a:gd name="connsiteY3" fmla="*/ 35412 h 1755242"/>
                <a:gd name="connsiteX0" fmla="*/ 4377 w 3488420"/>
                <a:gd name="connsiteY0" fmla="*/ 11795 h 1772900"/>
                <a:gd name="connsiteX1" fmla="*/ 3450912 w 3488420"/>
                <a:gd name="connsiteY1" fmla="*/ 53046 h 1772900"/>
                <a:gd name="connsiteX2" fmla="*/ 1731082 w 3488420"/>
                <a:gd name="connsiteY2" fmla="*/ 1772876 h 1772900"/>
                <a:gd name="connsiteX3" fmla="*/ 4377 w 3488420"/>
                <a:gd name="connsiteY3" fmla="*/ 11795 h 1772900"/>
                <a:gd name="connsiteX0" fmla="*/ 39013 w 3522446"/>
                <a:gd name="connsiteY0" fmla="*/ 134148 h 1909003"/>
                <a:gd name="connsiteX1" fmla="*/ 3485548 w 3522446"/>
                <a:gd name="connsiteY1" fmla="*/ 175399 h 1909003"/>
                <a:gd name="connsiteX2" fmla="*/ 1738217 w 3522446"/>
                <a:gd name="connsiteY2" fmla="*/ 1908979 h 1909003"/>
                <a:gd name="connsiteX3" fmla="*/ 39013 w 3522446"/>
                <a:gd name="connsiteY3" fmla="*/ 134148 h 1909003"/>
                <a:gd name="connsiteX0" fmla="*/ 55067 w 3553265"/>
                <a:gd name="connsiteY0" fmla="*/ 134148 h 1909002"/>
                <a:gd name="connsiteX1" fmla="*/ 3501602 w 3553265"/>
                <a:gd name="connsiteY1" fmla="*/ 175399 h 1909002"/>
                <a:gd name="connsiteX2" fmla="*/ 1754271 w 3553265"/>
                <a:gd name="connsiteY2" fmla="*/ 1908979 h 1909002"/>
                <a:gd name="connsiteX3" fmla="*/ 55067 w 3553265"/>
                <a:gd name="connsiteY3" fmla="*/ 134148 h 1909002"/>
                <a:gd name="connsiteX0" fmla="*/ 39426 w 3502160"/>
                <a:gd name="connsiteY0" fmla="*/ 134148 h 1909003"/>
                <a:gd name="connsiteX1" fmla="*/ 3465335 w 3502160"/>
                <a:gd name="connsiteY1" fmla="*/ 175399 h 1909003"/>
                <a:gd name="connsiteX2" fmla="*/ 1718004 w 3502160"/>
                <a:gd name="connsiteY2" fmla="*/ 1908979 h 1909003"/>
                <a:gd name="connsiteX3" fmla="*/ 39426 w 3502160"/>
                <a:gd name="connsiteY3" fmla="*/ 134148 h 1909003"/>
                <a:gd name="connsiteX0" fmla="*/ 8999 w 3471733"/>
                <a:gd name="connsiteY0" fmla="*/ 21578 h 1796433"/>
                <a:gd name="connsiteX1" fmla="*/ 3434908 w 3471733"/>
                <a:gd name="connsiteY1" fmla="*/ 62829 h 1796433"/>
                <a:gd name="connsiteX2" fmla="*/ 1687577 w 3471733"/>
                <a:gd name="connsiteY2" fmla="*/ 1796409 h 1796433"/>
                <a:gd name="connsiteX3" fmla="*/ 8999 w 3471733"/>
                <a:gd name="connsiteY3" fmla="*/ 21578 h 1796433"/>
                <a:gd name="connsiteX0" fmla="*/ 39425 w 3502159"/>
                <a:gd name="connsiteY0" fmla="*/ 135675 h 1931154"/>
                <a:gd name="connsiteX1" fmla="*/ 3465334 w 3502159"/>
                <a:gd name="connsiteY1" fmla="*/ 176926 h 1931154"/>
                <a:gd name="connsiteX2" fmla="*/ 1718003 w 3502159"/>
                <a:gd name="connsiteY2" fmla="*/ 1931131 h 1931154"/>
                <a:gd name="connsiteX3" fmla="*/ 39425 w 3502159"/>
                <a:gd name="connsiteY3" fmla="*/ 135675 h 1931154"/>
                <a:gd name="connsiteX0" fmla="*/ 7276 w 3470010"/>
                <a:gd name="connsiteY0" fmla="*/ 26065 h 1821544"/>
                <a:gd name="connsiteX1" fmla="*/ 3433185 w 3470010"/>
                <a:gd name="connsiteY1" fmla="*/ 67316 h 1821544"/>
                <a:gd name="connsiteX2" fmla="*/ 1685854 w 3470010"/>
                <a:gd name="connsiteY2" fmla="*/ 1821521 h 1821544"/>
                <a:gd name="connsiteX3" fmla="*/ 7276 w 3470010"/>
                <a:gd name="connsiteY3" fmla="*/ 26065 h 1821544"/>
                <a:gd name="connsiteX0" fmla="*/ 12669 w 3492943"/>
                <a:gd name="connsiteY0" fmla="*/ 26065 h 1822469"/>
                <a:gd name="connsiteX1" fmla="*/ 3438578 w 3492943"/>
                <a:gd name="connsiteY1" fmla="*/ 67316 h 1822469"/>
                <a:gd name="connsiteX2" fmla="*/ 1691247 w 3492943"/>
                <a:gd name="connsiteY2" fmla="*/ 1821521 h 1822469"/>
                <a:gd name="connsiteX3" fmla="*/ 12669 w 3492943"/>
                <a:gd name="connsiteY3" fmla="*/ 26065 h 1822469"/>
                <a:gd name="connsiteX0" fmla="*/ 48756 w 3529030"/>
                <a:gd name="connsiteY0" fmla="*/ 3139 h 1799516"/>
                <a:gd name="connsiteX1" fmla="*/ 3474665 w 3529030"/>
                <a:gd name="connsiteY1" fmla="*/ 44390 h 1799516"/>
                <a:gd name="connsiteX2" fmla="*/ 1727334 w 3529030"/>
                <a:gd name="connsiteY2" fmla="*/ 1798595 h 1799516"/>
                <a:gd name="connsiteX3" fmla="*/ 48756 w 3529030"/>
                <a:gd name="connsiteY3" fmla="*/ 3139 h 1799516"/>
                <a:gd name="connsiteX0" fmla="*/ 48756 w 3529030"/>
                <a:gd name="connsiteY0" fmla="*/ 5796 h 1802173"/>
                <a:gd name="connsiteX1" fmla="*/ 3474665 w 3529030"/>
                <a:gd name="connsiteY1" fmla="*/ 47047 h 1802173"/>
                <a:gd name="connsiteX2" fmla="*/ 1727334 w 3529030"/>
                <a:gd name="connsiteY2" fmla="*/ 1801252 h 1802173"/>
                <a:gd name="connsiteX3" fmla="*/ 48756 w 3529030"/>
                <a:gd name="connsiteY3" fmla="*/ 5796 h 1802173"/>
                <a:gd name="connsiteX0" fmla="*/ 48756 w 3477652"/>
                <a:gd name="connsiteY0" fmla="*/ 5796 h 1802173"/>
                <a:gd name="connsiteX1" fmla="*/ 3474665 w 3477652"/>
                <a:gd name="connsiteY1" fmla="*/ 47047 h 1802173"/>
                <a:gd name="connsiteX2" fmla="*/ 1727334 w 3477652"/>
                <a:gd name="connsiteY2" fmla="*/ 1801252 h 1802173"/>
                <a:gd name="connsiteX3" fmla="*/ 48756 w 3477652"/>
                <a:gd name="connsiteY3" fmla="*/ 5796 h 180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7652" h="1802173">
                  <a:moveTo>
                    <a:pt x="48756" y="5796"/>
                  </a:moveTo>
                  <a:cubicBezTo>
                    <a:pt x="305602" y="15937"/>
                    <a:pt x="3181151" y="-33335"/>
                    <a:pt x="3474665" y="47047"/>
                  </a:cubicBezTo>
                  <a:cubicBezTo>
                    <a:pt x="3527547" y="271809"/>
                    <a:pt x="2875835" y="1753126"/>
                    <a:pt x="1727334" y="1801252"/>
                  </a:cubicBezTo>
                  <a:cubicBezTo>
                    <a:pt x="578833" y="1849378"/>
                    <a:pt x="-208090" y="-4345"/>
                    <a:pt x="48756" y="5796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14" name="TextBox 1"/>
            <p:cNvSpPr txBox="1"/>
            <p:nvPr/>
          </p:nvSpPr>
          <p:spPr>
            <a:xfrm>
              <a:off x="1374817" y="1190689"/>
              <a:ext cx="1290114" cy="315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2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ctr">
                <a:spcAft>
                  <a:spcPts val="450"/>
                </a:spcAft>
                <a:buNone/>
              </a:pPr>
              <a:r>
                <a:rPr lang="ru-RU" altLang="zh-CN" sz="245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АНАЛИЗ</a:t>
              </a:r>
              <a:endParaRPr lang="en-US" altLang="zh-CN" sz="2450" dirty="0">
                <a:solidFill>
                  <a:schemeClr val="tx2">
                    <a:lumMod val="50000"/>
                  </a:schemeClr>
                </a:solidFill>
                <a:latin typeface="HK Grotesk Light"/>
                <a:ea typeface="微软雅黑"/>
                <a:sym typeface="微软雅黑"/>
              </a:endParaRPr>
            </a:p>
          </p:txBody>
        </p:sp>
        <p:cxnSp>
          <p:nvCxnSpPr>
            <p:cNvPr id="215" name="直接连接符 4"/>
            <p:cNvCxnSpPr/>
            <p:nvPr/>
          </p:nvCxnSpPr>
          <p:spPr>
            <a:xfrm flipV="1">
              <a:off x="3197818" y="1790346"/>
              <a:ext cx="1499148" cy="1054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5"/>
            <p:cNvCxnSpPr/>
            <p:nvPr/>
          </p:nvCxnSpPr>
          <p:spPr>
            <a:xfrm flipV="1">
              <a:off x="4070654" y="1790347"/>
              <a:ext cx="626312" cy="1779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6"/>
            <p:cNvCxnSpPr/>
            <p:nvPr/>
          </p:nvCxnSpPr>
          <p:spPr>
            <a:xfrm flipH="1" flipV="1">
              <a:off x="4696969" y="1790372"/>
              <a:ext cx="670571" cy="1717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7"/>
            <p:cNvCxnSpPr/>
            <p:nvPr/>
          </p:nvCxnSpPr>
          <p:spPr>
            <a:xfrm flipH="1" flipV="1">
              <a:off x="4696966" y="1790346"/>
              <a:ext cx="1465240" cy="1054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椭圆 8"/>
            <p:cNvSpPr/>
            <p:nvPr/>
          </p:nvSpPr>
          <p:spPr>
            <a:xfrm>
              <a:off x="2998423" y="2446868"/>
              <a:ext cx="660132" cy="66013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0" name="椭圆 9"/>
            <p:cNvSpPr/>
            <p:nvPr/>
          </p:nvSpPr>
          <p:spPr>
            <a:xfrm>
              <a:off x="3779912" y="3177428"/>
              <a:ext cx="660132" cy="660132"/>
            </a:xfrm>
            <a:prstGeom prst="ellipse">
              <a:avLst/>
            </a:prstGeom>
            <a:solidFill>
              <a:srgbClr val="0069B4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1" name="椭圆 10"/>
            <p:cNvSpPr/>
            <p:nvPr/>
          </p:nvSpPr>
          <p:spPr>
            <a:xfrm>
              <a:off x="5032252" y="3143689"/>
              <a:ext cx="660132" cy="660132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2" name="椭圆 11"/>
            <p:cNvSpPr/>
            <p:nvPr/>
          </p:nvSpPr>
          <p:spPr>
            <a:xfrm>
              <a:off x="5785694" y="2350009"/>
              <a:ext cx="660132" cy="660132"/>
            </a:xfrm>
            <a:prstGeom prst="ellipse">
              <a:avLst/>
            </a:prstGeom>
            <a:solidFill>
              <a:srgbClr val="0069B4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05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3" name="椭圆 12"/>
            <p:cNvSpPr/>
            <p:nvPr/>
          </p:nvSpPr>
          <p:spPr>
            <a:xfrm>
              <a:off x="6084168" y="1482294"/>
              <a:ext cx="660132" cy="660132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06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4" name="椭圆 13"/>
            <p:cNvSpPr/>
            <p:nvPr/>
          </p:nvSpPr>
          <p:spPr>
            <a:xfrm>
              <a:off x="2717706" y="1470891"/>
              <a:ext cx="660132" cy="660132"/>
            </a:xfrm>
            <a:prstGeom prst="ellipse">
              <a:avLst/>
            </a:prstGeom>
            <a:solidFill>
              <a:srgbClr val="0069B4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grpSp>
          <p:nvGrpSpPr>
            <p:cNvPr id="236" name="组合 31"/>
            <p:cNvGrpSpPr/>
            <p:nvPr/>
          </p:nvGrpSpPr>
          <p:grpSpPr>
            <a:xfrm>
              <a:off x="3976967" y="1051628"/>
              <a:ext cx="1513218" cy="1440000"/>
              <a:chOff x="3832951" y="1054702"/>
              <a:chExt cx="1513218" cy="1440000"/>
            </a:xfrm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grpSpPr>
          <p:sp>
            <p:nvSpPr>
              <p:cNvPr id="237" name="椭圆 30"/>
              <p:cNvSpPr/>
              <p:nvPr/>
            </p:nvSpPr>
            <p:spPr>
              <a:xfrm>
                <a:off x="3832951" y="1054702"/>
                <a:ext cx="1513218" cy="1440000"/>
              </a:xfrm>
              <a:prstGeom prst="ellipse">
                <a:avLst/>
              </a:prstGeom>
              <a:solidFill>
                <a:srgbClr val="003E9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38" name="TextBox 21"/>
              <p:cNvSpPr txBox="1"/>
              <p:nvPr/>
            </p:nvSpPr>
            <p:spPr>
              <a:xfrm>
                <a:off x="4204138" y="1420759"/>
                <a:ext cx="697627" cy="707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algn="ctr">
                  <a:defRPr sz="1400">
                    <a:solidFill>
                      <a:schemeClr val="lt1"/>
                    </a:solidFill>
                    <a:latin typeface="Impact" panose="020B080603090205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2000" b="1" dirty="0" smtClean="0">
                    <a:latin typeface="微软雅黑"/>
                    <a:ea typeface="微软雅黑"/>
                    <a:cs typeface="+mn-ea"/>
                    <a:sym typeface="微软雅黑"/>
                  </a:rPr>
                  <a:t>TITLE</a:t>
                </a:r>
              </a:p>
              <a:p>
                <a:r>
                  <a:rPr lang="en-US" altLang="zh-CN" sz="2000" b="1" dirty="0" smtClean="0">
                    <a:latin typeface="微软雅黑"/>
                    <a:ea typeface="微软雅黑"/>
                    <a:cs typeface="+mn-ea"/>
                    <a:sym typeface="微软雅黑"/>
                  </a:rPr>
                  <a:t>HERE</a:t>
                </a:r>
                <a:endParaRPr lang="zh-CN" altLang="en-US" sz="2000" b="1" dirty="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239" name="TextBox 1"/>
            <p:cNvSpPr txBox="1"/>
            <p:nvPr/>
          </p:nvSpPr>
          <p:spPr>
            <a:xfrm>
              <a:off x="817527" y="2642974"/>
              <a:ext cx="2137300" cy="595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2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ctr">
                <a:spcAft>
                  <a:spcPts val="450"/>
                </a:spcAft>
                <a:buNone/>
              </a:pPr>
              <a:r>
                <a:rPr lang="ru-RU" altLang="zh-CN" sz="240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ФОРМИРОВАНИЕ КОМАНДЫ</a:t>
              </a: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HK Grotesk Light"/>
                <a:ea typeface="微软雅黑"/>
                <a:sym typeface="微软雅黑"/>
              </a:endParaRPr>
            </a:p>
          </p:txBody>
        </p:sp>
        <p:sp>
          <p:nvSpPr>
            <p:cNvPr id="240" name="TextBox 1"/>
            <p:cNvSpPr txBox="1"/>
            <p:nvPr/>
          </p:nvSpPr>
          <p:spPr>
            <a:xfrm>
              <a:off x="2028224" y="3924385"/>
              <a:ext cx="2137300" cy="595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2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ctr">
                <a:spcAft>
                  <a:spcPts val="450"/>
                </a:spcAft>
                <a:buNone/>
              </a:pPr>
              <a:r>
                <a:rPr lang="ru-RU" altLang="zh-CN" sz="240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ЗАКЛЮЧЕНИЕ ДОГОВОРА</a:t>
              </a: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HK Grotesk Light"/>
                <a:ea typeface="微软雅黑"/>
                <a:sym typeface="微软雅黑"/>
              </a:endParaRPr>
            </a:p>
          </p:txBody>
        </p:sp>
        <p:sp>
          <p:nvSpPr>
            <p:cNvPr id="241" name="TextBox 1"/>
            <p:cNvSpPr txBox="1"/>
            <p:nvPr/>
          </p:nvSpPr>
          <p:spPr>
            <a:xfrm>
              <a:off x="5269733" y="3900071"/>
              <a:ext cx="2512001" cy="595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2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ctr">
                <a:spcAft>
                  <a:spcPts val="450"/>
                </a:spcAft>
                <a:buNone/>
              </a:pPr>
              <a:r>
                <a:rPr lang="ru-RU" altLang="zh-CN" sz="240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ИНТЕГРАЦИЯ </a:t>
              </a:r>
            </a:p>
            <a:p>
              <a:pPr marL="0" indent="0" algn="ctr">
                <a:spcAft>
                  <a:spcPts val="450"/>
                </a:spcAft>
                <a:buNone/>
              </a:pPr>
              <a:r>
                <a:rPr lang="ru-RU" altLang="zh-CN" sz="240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С ПРОГРАММАМИ</a:t>
              </a: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HK Grotesk Light"/>
                <a:ea typeface="微软雅黑"/>
                <a:sym typeface="微软雅黑"/>
              </a:endParaRPr>
            </a:p>
          </p:txBody>
        </p:sp>
        <p:sp>
          <p:nvSpPr>
            <p:cNvPr id="242" name="TextBox 1"/>
            <p:cNvSpPr txBox="1"/>
            <p:nvPr/>
          </p:nvSpPr>
          <p:spPr>
            <a:xfrm>
              <a:off x="6551402" y="2648947"/>
              <a:ext cx="2137300" cy="595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2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ctr">
                <a:spcAft>
                  <a:spcPts val="450"/>
                </a:spcAft>
                <a:buNone/>
              </a:pPr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PR-</a:t>
              </a:r>
              <a:r>
                <a:rPr lang="ru-RU" altLang="zh-CN" sz="240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КОМПАНИЯ</a:t>
              </a: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HK Grotesk Light"/>
                <a:ea typeface="微软雅黑"/>
                <a:sym typeface="微软雅黑"/>
              </a:endParaRPr>
            </a:p>
          </p:txBody>
        </p:sp>
        <p:sp>
          <p:nvSpPr>
            <p:cNvPr id="243" name="TextBox 1"/>
            <p:cNvSpPr txBox="1"/>
            <p:nvPr/>
          </p:nvSpPr>
          <p:spPr>
            <a:xfrm>
              <a:off x="6713084" y="1071970"/>
              <a:ext cx="2137300" cy="595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2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ctr">
                <a:spcAft>
                  <a:spcPts val="450"/>
                </a:spcAft>
                <a:buNone/>
              </a:pPr>
              <a:r>
                <a:rPr lang="ru-RU" altLang="zh-CN" sz="2400" dirty="0" smtClean="0">
                  <a:solidFill>
                    <a:schemeClr val="tx2">
                      <a:lumMod val="50000"/>
                    </a:schemeClr>
                  </a:solidFill>
                  <a:latin typeface="HK Grotesk Light"/>
                  <a:ea typeface="微软雅黑"/>
                  <a:sym typeface="微软雅黑"/>
                </a:rPr>
                <a:t>ВВОД В ЭКСПЛУТАЦИЮ</a:t>
              </a:r>
              <a:endParaRPr lang="en-US" altLang="zh-CN" sz="2000" dirty="0">
                <a:solidFill>
                  <a:schemeClr val="tx2">
                    <a:lumMod val="50000"/>
                  </a:schemeClr>
                </a:solidFill>
                <a:latin typeface="HK Grotesk Light"/>
                <a:ea typeface="微软雅黑"/>
                <a:sym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9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Сетка">
  <a:themeElements>
    <a:clrScheme name="Цвет Росводоканал">
      <a:dk1>
        <a:srgbClr val="243870"/>
      </a:dk1>
      <a:lt1>
        <a:srgbClr val="FFFFFF"/>
      </a:lt1>
      <a:dk2>
        <a:srgbClr val="1074B9"/>
      </a:dk2>
      <a:lt2>
        <a:srgbClr val="FFFFFF"/>
      </a:lt2>
      <a:accent1>
        <a:srgbClr val="1074B9"/>
      </a:accent1>
      <a:accent2>
        <a:srgbClr val="EA222C"/>
      </a:accent2>
      <a:accent3>
        <a:srgbClr val="92D050"/>
      </a:accent3>
      <a:accent4>
        <a:srgbClr val="000000"/>
      </a:accent4>
      <a:accent5>
        <a:srgbClr val="8EB3E3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водоканал 16.9 v2.0" id="{F97D13DE-D1CF-CA49-9F77-692BD0E3F3CD}" vid="{7E30C287-6B8F-C644-B586-D5E79689DF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9CB2625420648B2BFF96803AA80A7" ma:contentTypeVersion="0" ma:contentTypeDescription="Создание документа." ma:contentTypeScope="" ma:versionID="486d22d6b3edff795b13e18dba5a85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C6B34-A5C3-4337-83E4-FB8938380B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5FA86-7A8D-4318-8A07-3CEF498BFE2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070EB0-1026-4990-94BD-0D4B86FBA1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1_Сетка</Template>
  <TotalTime>42074</TotalTime>
  <Words>1284</Words>
  <Application>Microsoft Office PowerPoint</Application>
  <PresentationFormat>Широкоэкранный</PresentationFormat>
  <Paragraphs>185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6" baseType="lpstr">
      <vt:lpstr>맑은 고딕</vt:lpstr>
      <vt:lpstr>Microsoft YaHei Light</vt:lpstr>
      <vt:lpstr>MS PGothic</vt:lpstr>
      <vt:lpstr>Arial</vt:lpstr>
      <vt:lpstr>Calibri</vt:lpstr>
      <vt:lpstr>Helvetica Neue</vt:lpstr>
      <vt:lpstr>HK Grotesk Light</vt:lpstr>
      <vt:lpstr>HK Grotesk Medium Bold</vt:lpstr>
      <vt:lpstr>Impact</vt:lpstr>
      <vt:lpstr>Microsoft YaHei</vt:lpstr>
      <vt:lpstr>Microsoft YaHei</vt:lpstr>
      <vt:lpstr>Nixie One</vt:lpstr>
      <vt:lpstr>Open Sans</vt:lpstr>
      <vt:lpstr>黑体</vt:lpstr>
      <vt:lpstr>SimSun</vt:lpstr>
      <vt:lpstr>Wingdings</vt:lpstr>
      <vt:lpstr>文泉驿微米黑</vt:lpstr>
      <vt:lpstr>方正兰亭黑_GBK</vt:lpstr>
      <vt:lpstr>方正大黑简体</vt:lpstr>
      <vt:lpstr>造字工房劲黑（非商用）常规体</vt:lpstr>
      <vt:lpstr>1_Сетка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Левин</dc:creator>
  <cp:lastModifiedBy>Лебедь Анастасия Александровна</cp:lastModifiedBy>
  <cp:revision>658</cp:revision>
  <cp:lastPrinted>2021-10-29T07:30:00Z</cp:lastPrinted>
  <dcterms:created xsi:type="dcterms:W3CDTF">2021-01-29T12:33:23Z</dcterms:created>
  <dcterms:modified xsi:type="dcterms:W3CDTF">2022-06-23T07:09:58Z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0x0101003789CB2625420648B2BFF96803AA80A7</vt:lpwstr>
  </property>
</Properties>
</file>