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2"/>
  </p:notesMasterIdLst>
  <p:sldIdLst>
    <p:sldId id="260" r:id="rId2"/>
    <p:sldId id="275" r:id="rId3"/>
    <p:sldId id="264" r:id="rId4"/>
    <p:sldId id="276" r:id="rId5"/>
    <p:sldId id="269" r:id="rId6"/>
    <p:sldId id="268" r:id="rId7"/>
    <p:sldId id="267" r:id="rId8"/>
    <p:sldId id="265" r:id="rId9"/>
    <p:sldId id="271" r:id="rId10"/>
    <p:sldId id="257" r:id="rId11"/>
  </p:sldIdLst>
  <p:sldSz cx="9144000" cy="5143500" type="screen16x9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E7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4587" autoAdjust="0"/>
    <p:restoredTop sz="94629" autoAdjust="0"/>
  </p:normalViewPr>
  <p:slideViewPr>
    <p:cSldViewPr snapToObjects="1" showGuides="1">
      <p:cViewPr varScale="1">
        <p:scale>
          <a:sx n="143" d="100"/>
          <a:sy n="143" d="100"/>
        </p:scale>
        <p:origin x="282" y="114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Objects="1" showGuides="1">
      <p:cViewPr varScale="1">
        <p:scale>
          <a:sx n="85" d="100"/>
          <a:sy n="85" d="100"/>
        </p:scale>
        <p:origin x="-3834" y="-9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&#1050;&#1085;&#1080;&#1075;&#1072;1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/>
              <a:t>Количество используемых 3</a:t>
            </a:r>
            <a:r>
              <a:rPr lang="en-US"/>
              <a:t>D</a:t>
            </a:r>
            <a:r>
              <a:rPr lang="ru-RU"/>
              <a:t> принтеров в АО "ЦКБА"</a:t>
            </a:r>
          </a:p>
        </c:rich>
      </c:tx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Лист1!$F$9</c:f>
              <c:strCache>
                <c:ptCount val="1"/>
                <c:pt idx="0">
                  <c:v>Количество принтеров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numRef>
              <c:f>Лист1!$G$8:$I$8</c:f>
              <c:numCache>
                <c:formatCode>General</c:formatCode>
                <c:ptCount val="3"/>
                <c:pt idx="0">
                  <c:v>2018</c:v>
                </c:pt>
                <c:pt idx="1">
                  <c:v>2019</c:v>
                </c:pt>
                <c:pt idx="2">
                  <c:v>2021</c:v>
                </c:pt>
              </c:numCache>
            </c:numRef>
          </c:cat>
          <c:val>
            <c:numRef>
              <c:f>Лист1!$G$9:$I$9</c:f>
              <c:numCache>
                <c:formatCode>General</c:formatCode>
                <c:ptCount val="3"/>
                <c:pt idx="0">
                  <c:v>1</c:v>
                </c:pt>
                <c:pt idx="1">
                  <c:v>2</c:v>
                </c:pt>
                <c:pt idx="2">
                  <c:v>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1D0-452F-B468-CB16C6AEDBA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49062272"/>
        <c:axId val="49064960"/>
      </c:barChart>
      <c:catAx>
        <c:axId val="490622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49064960"/>
        <c:crosses val="autoZero"/>
        <c:auto val="1"/>
        <c:lblAlgn val="ctr"/>
        <c:lblOffset val="100"/>
        <c:noMultiLvlLbl val="0"/>
      </c:catAx>
      <c:valAx>
        <c:axId val="4906496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4906227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C1541BF-34C5-406A-AA6C-E5A5E1AF89DA}" type="datetimeFigureOut">
              <a:rPr lang="ru-RU" smtClean="0"/>
              <a:t>29.06.2022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FF5CE9C-F453-4707-9B0B-677BBECECC3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30770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.png"/><Relationship Id="rId4" Type="http://schemas.microsoft.com/office/2007/relationships/hdphoto" Target="../media/hdphoto1.wdp"/></Relationships>
</file>

<file path=ppt/slideLayouts/_rels/slideLayout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microsoft.com/office/2007/relationships/hdphoto" Target="../media/hdphoto2.wdp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Презентации\Картинки\Обои\ОБЛОЖКА !!!.png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386"/>
          <a:stretch/>
        </p:blipFill>
        <p:spPr bwMode="auto">
          <a:xfrm>
            <a:off x="4140200" y="-11460"/>
            <a:ext cx="5040312" cy="5154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Прямоугольник 8"/>
          <p:cNvSpPr/>
          <p:nvPr userDrawn="1"/>
        </p:nvSpPr>
        <p:spPr>
          <a:xfrm>
            <a:off x="0" y="0"/>
            <a:ext cx="4140200" cy="5143500"/>
          </a:xfrm>
          <a:prstGeom prst="rect">
            <a:avLst/>
          </a:prstGeom>
          <a:solidFill>
            <a:srgbClr val="006E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Заголовок 1" descr="яаяыв" title="ваяа"/>
          <p:cNvSpPr>
            <a:spLocks noGrp="1"/>
          </p:cNvSpPr>
          <p:nvPr>
            <p:ph type="ctrTitle" hasCustomPrompt="1"/>
          </p:nvPr>
        </p:nvSpPr>
        <p:spPr>
          <a:xfrm>
            <a:off x="252000" y="2020491"/>
            <a:ext cx="3707656" cy="1102519"/>
          </a:xfrm>
        </p:spPr>
        <p:txBody>
          <a:bodyPr>
            <a:normAutofit/>
          </a:bodyPr>
          <a:lstStyle>
            <a:lvl1pPr algn="ctr">
              <a:defRPr sz="2800" b="1" cap="all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ru-RU" dirty="0"/>
              <a:t>Название презентации</a:t>
            </a:r>
          </a:p>
        </p:txBody>
      </p:sp>
      <p:pic>
        <p:nvPicPr>
          <p:cNvPr id="13" name="Рисунок 12"/>
          <p:cNvPicPr>
            <a:picLocks noChangeAspect="1"/>
          </p:cNvPicPr>
          <p:nvPr userDrawn="1"/>
        </p:nvPicPr>
        <p:blipFill>
          <a:blip r:embed="rId3" cstate="print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15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722853"/>
            <a:ext cx="576000" cy="576000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 userDrawn="1"/>
        </p:nvPicPr>
        <p:blipFill>
          <a:blip r:embed="rId5" cstate="print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3867894"/>
            <a:ext cx="470202" cy="576000"/>
          </a:xfrm>
          <a:prstGeom prst="rect">
            <a:avLst/>
          </a:prstGeom>
        </p:spPr>
      </p:pic>
      <p:sp>
        <p:nvSpPr>
          <p:cNvPr id="14" name="TextBox 13"/>
          <p:cNvSpPr txBox="1"/>
          <p:nvPr userDrawn="1"/>
        </p:nvSpPr>
        <p:spPr>
          <a:xfrm>
            <a:off x="827520" y="699542"/>
            <a:ext cx="3024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АКЦИОНЕРНОЕ ОБЩЕСТВО </a:t>
            </a:r>
          </a:p>
          <a:p>
            <a:pPr algn="ctr"/>
            <a:r>
              <a:rPr lang="ru-RU" sz="1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«ЦЕНТРАЛЬНОЕ</a:t>
            </a:r>
            <a:r>
              <a:rPr lang="ru-RU" sz="1200" b="1" baseline="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КОНСТРУКТОРСКОЕ БЮРО АВТОМАТИКИ»</a:t>
            </a:r>
            <a:endParaRPr lang="ru-RU" sz="12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Box 2"/>
          <p:cNvSpPr txBox="1"/>
          <p:nvPr userDrawn="1"/>
        </p:nvSpPr>
        <p:spPr>
          <a:xfrm>
            <a:off x="827520" y="3889896"/>
            <a:ext cx="30244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00" dirty="0">
                <a:solidFill>
                  <a:schemeClr val="bg1"/>
                </a:solidFill>
              </a:rPr>
              <a:t>АКЦИОНЕРНОЕ ОБЩЕСТВО</a:t>
            </a:r>
          </a:p>
          <a:p>
            <a:pPr algn="ctr"/>
            <a:r>
              <a:rPr lang="ru-RU" sz="1000" dirty="0">
                <a:solidFill>
                  <a:schemeClr val="bg1"/>
                </a:solidFill>
              </a:rPr>
              <a:t>«КОРПОРАЦИЯ</a:t>
            </a:r>
          </a:p>
          <a:p>
            <a:pPr algn="ctr"/>
            <a:r>
              <a:rPr lang="ru-RU" sz="1000" dirty="0">
                <a:solidFill>
                  <a:schemeClr val="bg1"/>
                </a:solidFill>
              </a:rPr>
              <a:t>«ТАКТИЧЕСКОЕ РАКЕТНОЕ ВООРУЖЕНИЕ»</a:t>
            </a:r>
          </a:p>
        </p:txBody>
      </p:sp>
      <p:sp>
        <p:nvSpPr>
          <p:cNvPr id="27" name="Прямоугольник 26"/>
          <p:cNvSpPr/>
          <p:nvPr userDrawn="1"/>
        </p:nvSpPr>
        <p:spPr>
          <a:xfrm>
            <a:off x="4140200" y="0"/>
            <a:ext cx="5040312" cy="5143500"/>
          </a:xfrm>
          <a:prstGeom prst="rect">
            <a:avLst/>
          </a:prstGeom>
          <a:solidFill>
            <a:srgbClr val="006E78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Текст 21"/>
          <p:cNvSpPr>
            <a:spLocks noGrp="1"/>
          </p:cNvSpPr>
          <p:nvPr>
            <p:ph type="body" sz="quarter" idx="13" hasCustomPrompt="1"/>
          </p:nvPr>
        </p:nvSpPr>
        <p:spPr>
          <a:xfrm>
            <a:off x="4211960" y="2020491"/>
            <a:ext cx="4824536" cy="1102519"/>
          </a:xfr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FontTx/>
              <a:buNone/>
              <a:defRPr sz="2800" b="1" cap="all" baseline="0">
                <a:ln>
                  <a:noFill/>
                </a:ln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dirty="0"/>
              <a:t>Изделие ПВН</a:t>
            </a:r>
          </a:p>
        </p:txBody>
      </p:sp>
    </p:spTree>
    <p:extLst>
      <p:ext uri="{BB962C8B-B14F-4D97-AF65-F5344CB8AC3E}">
        <p14:creationId xmlns:p14="http://schemas.microsoft.com/office/powerpoint/2010/main" val="42307906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сновн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604448" y="4746178"/>
            <a:ext cx="432048" cy="273844"/>
          </a:xfrm>
        </p:spPr>
        <p:txBody>
          <a:bodyPr/>
          <a:lstStyle>
            <a:lvl1pPr algn="l">
              <a:defRPr sz="1200">
                <a:ln>
                  <a:solidFill>
                    <a:srgbClr val="006E78"/>
                  </a:solidFill>
                </a:ln>
              </a:defRPr>
            </a:lvl1pPr>
          </a:lstStyle>
          <a:p>
            <a:fld id="{BF803F34-8678-47D9-9D0E-E58115A5FECF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0" name="Прямоугольник 9"/>
          <p:cNvSpPr/>
          <p:nvPr userDrawn="1"/>
        </p:nvSpPr>
        <p:spPr>
          <a:xfrm>
            <a:off x="0" y="0"/>
            <a:ext cx="9144000" cy="900000"/>
          </a:xfrm>
          <a:prstGeom prst="rect">
            <a:avLst/>
          </a:prstGeom>
          <a:solidFill>
            <a:srgbClr val="006E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" name="Рисунок 10"/>
          <p:cNvPicPr>
            <a:picLocks noChangeAspect="1"/>
          </p:cNvPicPr>
          <p:nvPr userDrawn="1"/>
        </p:nvPicPr>
        <p:blipFill>
          <a:blip r:embed="rId2" cstate="print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5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162000"/>
            <a:ext cx="576000" cy="576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107504" y="1131590"/>
            <a:ext cx="2018117" cy="338554"/>
          </a:xfrm>
        </p:spPr>
        <p:txBody>
          <a:bodyPr wrap="none">
            <a:spAutoFit/>
          </a:bodyPr>
          <a:lstStyle>
            <a:lvl1pPr algn="l">
              <a:defRPr sz="1600" b="1">
                <a:solidFill>
                  <a:srgbClr val="006E78"/>
                </a:solidFill>
              </a:defRPr>
            </a:lvl1pPr>
          </a:lstStyle>
          <a:p>
            <a:r>
              <a:rPr lang="ru-RU" dirty="0"/>
              <a:t>Заголовок слайда</a:t>
            </a:r>
          </a:p>
        </p:txBody>
      </p:sp>
      <p:sp>
        <p:nvSpPr>
          <p:cNvPr id="12" name="TextBox 11"/>
          <p:cNvSpPr txBox="1"/>
          <p:nvPr userDrawn="1"/>
        </p:nvSpPr>
        <p:spPr>
          <a:xfrm>
            <a:off x="949292" y="173001"/>
            <a:ext cx="254258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00" b="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АКЦИОНЕРНОЕ ОБЩЕСТВО </a:t>
            </a:r>
          </a:p>
          <a:p>
            <a:pPr algn="ctr"/>
            <a:r>
              <a:rPr lang="ru-RU" sz="1000" b="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«ЦЕНТРАЛЬНОЕ</a:t>
            </a:r>
            <a:r>
              <a:rPr lang="ru-RU" sz="1000" b="0" baseline="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КОНСТРУКТОРСКОЕ БЮРО АВТОМАТИКИ»</a:t>
            </a:r>
            <a:endParaRPr lang="ru-RU" sz="1000" b="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4572000" y="313078"/>
            <a:ext cx="4343400" cy="273844"/>
          </a:xfrm>
        </p:spPr>
        <p:txBody>
          <a:bodyPr/>
          <a:lstStyle>
            <a:lvl1pPr>
              <a:defRPr sz="1400" b="1" cap="all" baseline="0"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Название презентации</a:t>
            </a:r>
          </a:p>
        </p:txBody>
      </p:sp>
      <p:sp>
        <p:nvSpPr>
          <p:cNvPr id="14" name="TextBox 13"/>
          <p:cNvSpPr txBox="1"/>
          <p:nvPr userDrawn="1"/>
        </p:nvSpPr>
        <p:spPr>
          <a:xfrm>
            <a:off x="4139952" y="4743023"/>
            <a:ext cx="410445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sz="1200" dirty="0">
                <a:ln>
                  <a:noFill/>
                </a:ln>
                <a:solidFill>
                  <a:srgbClr val="006E78"/>
                </a:solidFill>
              </a:rPr>
              <a:t>АО «Корпорация «Тактическое ракетное вооружение»</a:t>
            </a:r>
          </a:p>
        </p:txBody>
      </p:sp>
      <p:sp>
        <p:nvSpPr>
          <p:cNvPr id="28" name="Текст 27"/>
          <p:cNvSpPr>
            <a:spLocks noGrp="1"/>
          </p:cNvSpPr>
          <p:nvPr>
            <p:ph type="body" sz="quarter" idx="13" hasCustomPrompt="1"/>
          </p:nvPr>
        </p:nvSpPr>
        <p:spPr>
          <a:xfrm>
            <a:off x="107504" y="1708150"/>
            <a:ext cx="8928992" cy="276999"/>
          </a:xfrm>
        </p:spPr>
        <p:txBody>
          <a:bodyPr wrap="square">
            <a:spAutoFit/>
          </a:bodyPr>
          <a:lstStyle>
            <a:lvl1pPr marL="0" indent="0">
              <a:buNone/>
              <a:defRPr sz="1200"/>
            </a:lvl1pPr>
          </a:lstStyle>
          <a:p>
            <a:pPr lvl="0"/>
            <a:r>
              <a:rPr lang="ru-RU" dirty="0"/>
              <a:t>Текст слайда</a:t>
            </a:r>
          </a:p>
        </p:txBody>
      </p:sp>
    </p:spTree>
    <p:extLst>
      <p:ext uri="{BB962C8B-B14F-4D97-AF65-F5344CB8AC3E}">
        <p14:creationId xmlns:p14="http://schemas.microsoft.com/office/powerpoint/2010/main" val="185739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вершающий слайд">
    <p:bg>
      <p:bgPr>
        <a:blipFill dpi="0" rotWithShape="1">
          <a:blip r:embed="rId2">
            <a:lum/>
          </a:blip>
          <a:srcRect/>
          <a:stretch>
            <a:fillRect t="-13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006E78">
              <a:alpha val="5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Номер слайда 4"/>
          <p:cNvSpPr txBox="1">
            <a:spLocks/>
          </p:cNvSpPr>
          <p:nvPr userDrawn="1"/>
        </p:nvSpPr>
        <p:spPr>
          <a:xfrm>
            <a:off x="8604448" y="4746178"/>
            <a:ext cx="432048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l" defTabSz="914400" rtl="0" eaLnBrk="1" latinLnBrk="0" hangingPunct="1">
              <a:defRPr sz="1400" kern="1200">
                <a:ln>
                  <a:solidFill>
                    <a:srgbClr val="006E78"/>
                  </a:solidFill>
                </a:ln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F803F34-8678-47D9-9D0E-E58115A5FECF}" type="slidenum">
              <a:rPr lang="ru-RU" sz="1200" smtClean="0"/>
              <a:pPr/>
              <a:t>‹#›</a:t>
            </a:fld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 userDrawn="1"/>
        </p:nvPicPr>
        <p:blipFill>
          <a:blip r:embed="rId3" cstate="print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15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80" y="2211750"/>
            <a:ext cx="720000" cy="720000"/>
          </a:xfrm>
          <a:prstGeom prst="rect">
            <a:avLst/>
          </a:prstGeom>
        </p:spPr>
      </p:pic>
      <p:sp>
        <p:nvSpPr>
          <p:cNvPr id="7" name="TextBox 6"/>
          <p:cNvSpPr txBox="1"/>
          <p:nvPr userDrawn="1"/>
        </p:nvSpPr>
        <p:spPr>
          <a:xfrm>
            <a:off x="1331640" y="2110085"/>
            <a:ext cx="648072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8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АКЦИОНЕРНОЕ ОБЩЕСТВО </a:t>
            </a:r>
          </a:p>
          <a:p>
            <a:pPr algn="ctr"/>
            <a:r>
              <a:rPr lang="ru-RU" sz="18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«ЦЕНТРАЛЬНОЕ</a:t>
            </a:r>
            <a:r>
              <a:rPr lang="ru-RU" sz="1800" b="1" baseline="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КОНСТРУКТОРСКОЕ БЮРО АВТОМАТИКИ»</a:t>
            </a:r>
            <a:endParaRPr lang="ru-RU" sz="18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TextBox 1"/>
          <p:cNvSpPr txBox="1"/>
          <p:nvPr userDrawn="1"/>
        </p:nvSpPr>
        <p:spPr>
          <a:xfrm>
            <a:off x="2771800" y="3304024"/>
            <a:ext cx="3600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00" dirty="0">
                <a:solidFill>
                  <a:schemeClr val="bg1"/>
                </a:solidFill>
              </a:rPr>
              <a:t>проспект Космический, д. 24 А, г. Омск, Россия, 644027</a:t>
            </a:r>
          </a:p>
          <a:p>
            <a:pPr algn="ctr"/>
            <a:r>
              <a:rPr lang="ru-RU" sz="1000" dirty="0">
                <a:solidFill>
                  <a:schemeClr val="bg1"/>
                </a:solidFill>
              </a:rPr>
              <a:t>тел.: +7 (3812) 53-98-30, факс: +7 (3812) 57-19-84</a:t>
            </a:r>
          </a:p>
          <a:p>
            <a:pPr algn="ctr"/>
            <a:r>
              <a:rPr lang="en-US" sz="1000" dirty="0">
                <a:solidFill>
                  <a:schemeClr val="bg1"/>
                </a:solidFill>
              </a:rPr>
              <a:t>e-mail: aockba@ckba.net</a:t>
            </a:r>
          </a:p>
          <a:p>
            <a:pPr algn="ctr"/>
            <a:r>
              <a:rPr lang="en-US" sz="1000" dirty="0">
                <a:solidFill>
                  <a:schemeClr val="bg1"/>
                </a:solidFill>
              </a:rPr>
              <a:t>www.ckba.net</a:t>
            </a:r>
            <a:endParaRPr lang="ru-RU" sz="1000" dirty="0">
              <a:solidFill>
                <a:schemeClr val="bg1"/>
              </a:solidFill>
            </a:endParaRPr>
          </a:p>
        </p:txBody>
      </p:sp>
      <p:sp>
        <p:nvSpPr>
          <p:cNvPr id="3" name="TextBox 2"/>
          <p:cNvSpPr txBox="1"/>
          <p:nvPr userDrawn="1"/>
        </p:nvSpPr>
        <p:spPr>
          <a:xfrm>
            <a:off x="2519772" y="4587974"/>
            <a:ext cx="410445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00" b="1" dirty="0">
                <a:solidFill>
                  <a:schemeClr val="bg1"/>
                </a:solidFill>
              </a:rPr>
              <a:t>АО «Корпорация «Тактическое ракетное вооружение»</a:t>
            </a:r>
          </a:p>
        </p:txBody>
      </p:sp>
    </p:spTree>
    <p:extLst>
      <p:ext uri="{BB962C8B-B14F-4D97-AF65-F5344CB8AC3E}">
        <p14:creationId xmlns:p14="http://schemas.microsoft.com/office/powerpoint/2010/main" val="4501523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ru-RU"/>
              <a:t>Название презентации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803F34-8678-47D9-9D0E-E58115A5FEC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992327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6" r:id="rId2"/>
    <p:sldLayoutId id="2147483658" r:id="rId3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Заголовок 10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/>
              <a:t>Отдел главного технолога</a:t>
            </a:r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3"/>
          </p:nvPr>
        </p:nvSpPr>
        <p:spPr>
          <a:xfrm>
            <a:off x="4211960" y="267494"/>
            <a:ext cx="4824536" cy="4752527"/>
          </a:xfrm>
        </p:spPr>
        <p:txBody>
          <a:bodyPr>
            <a:normAutofit/>
          </a:bodyPr>
          <a:lstStyle/>
          <a:p>
            <a:r>
              <a:rPr 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Создание сектора конструкторско - технологического обеспечения, реинжиниринга и </a:t>
            </a:r>
            <a:r>
              <a:rPr lang="ru-RU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прототипирования</a:t>
            </a:r>
            <a:endParaRPr lang="ru-R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918282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752388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SLA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2358" y="2057819"/>
            <a:ext cx="3907904" cy="1558667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803F34-8678-47D9-9D0E-E58115A5FECF}" type="slidenum">
              <a:rPr lang="ru-RU" smtClean="0"/>
              <a:pPr/>
              <a:t>2</a:t>
            </a:fld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742205" y="866666"/>
            <a:ext cx="1832746" cy="338554"/>
          </a:xfrm>
        </p:spPr>
        <p:txBody>
          <a:bodyPr/>
          <a:lstStyle/>
          <a:p>
            <a:r>
              <a:rPr lang="ru-RU" dirty="0"/>
              <a:t>Резюме проекта</a:t>
            </a: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сектор конструкторско - технологического обеспечения, реинжиниринга и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прототипирования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394178" y="1207805"/>
            <a:ext cx="5264399" cy="28931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>
                <a:latin typeface="Arial" pitchFamily="34" charset="0"/>
                <a:cs typeface="Arial" pitchFamily="34" charset="0"/>
              </a:rPr>
              <a:t>Наименование проекта: </a:t>
            </a:r>
          </a:p>
          <a:p>
            <a:r>
              <a:rPr lang="ru-RU" sz="14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Создание Сектора конструкторско – технологического обеспечения, реинжиниринга и </a:t>
            </a:r>
            <a:r>
              <a:rPr lang="ru-RU" sz="1400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прототипирования</a:t>
            </a:r>
            <a:endParaRPr lang="ru-RU" sz="1400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  <a:p>
            <a:endParaRPr lang="ru-RU" sz="1400" dirty="0">
              <a:latin typeface="Arial" pitchFamily="34" charset="0"/>
              <a:cs typeface="Arial" pitchFamily="34" charset="0"/>
            </a:endParaRPr>
          </a:p>
          <a:p>
            <a:r>
              <a:rPr lang="ru-RU" sz="1400" dirty="0">
                <a:latin typeface="Arial" pitchFamily="34" charset="0"/>
                <a:cs typeface="Arial" pitchFamily="34" charset="0"/>
              </a:rPr>
              <a:t>Участники проекта: </a:t>
            </a:r>
          </a:p>
          <a:p>
            <a:r>
              <a:rPr lang="ru-RU" sz="14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АО «ЦКБА»</a:t>
            </a:r>
          </a:p>
          <a:p>
            <a:endParaRPr lang="ru-RU" sz="1400" dirty="0">
              <a:latin typeface="Arial" pitchFamily="34" charset="0"/>
              <a:cs typeface="Arial" pitchFamily="34" charset="0"/>
            </a:endParaRPr>
          </a:p>
          <a:p>
            <a:r>
              <a:rPr lang="ru-RU" sz="1400" dirty="0">
                <a:latin typeface="Arial" pitchFamily="34" charset="0"/>
                <a:cs typeface="Arial" pitchFamily="34" charset="0"/>
              </a:rPr>
              <a:t>Стоимость проекта: </a:t>
            </a:r>
          </a:p>
          <a:p>
            <a:r>
              <a:rPr lang="ru-RU" sz="14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299 000 руб., </a:t>
            </a:r>
          </a:p>
          <a:p>
            <a:r>
              <a:rPr lang="ru-RU" sz="14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собственные средства 100%</a:t>
            </a:r>
          </a:p>
          <a:p>
            <a:endParaRPr lang="ru-RU" sz="1400" dirty="0">
              <a:latin typeface="Arial" pitchFamily="34" charset="0"/>
              <a:cs typeface="Arial" pitchFamily="34" charset="0"/>
            </a:endParaRPr>
          </a:p>
          <a:p>
            <a:r>
              <a:rPr lang="ru-RU" sz="1400" dirty="0">
                <a:latin typeface="Arial" pitchFamily="34" charset="0"/>
                <a:cs typeface="Arial" pitchFamily="34" charset="0"/>
              </a:rPr>
              <a:t>Период (срок) реализации проекта: </a:t>
            </a:r>
          </a:p>
          <a:p>
            <a:r>
              <a:rPr lang="ru-RU" sz="14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Ноябрь 2022 – октябрь 2023 гг.</a:t>
            </a:r>
            <a:endParaRPr lang="ru-RU" sz="1400" dirty="0">
              <a:solidFill>
                <a:srgbClr val="0070C0"/>
              </a:solidFill>
              <a:latin typeface="Arial" pitchFamily="34" charset="0"/>
              <a:ea typeface="Calibri"/>
              <a:cs typeface="Arial" pitchFamily="34" charset="0"/>
            </a:endParaRPr>
          </a:p>
        </p:txBody>
      </p:sp>
      <p:pic>
        <p:nvPicPr>
          <p:cNvPr id="7" name="Рисунок 6" descr="FDM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1275606"/>
            <a:ext cx="3520291" cy="1493746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Рисунок 8" descr="SLS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1492" y="3452127"/>
            <a:ext cx="3744416" cy="129754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735787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803F34-8678-47D9-9D0E-E58115A5FECF}" type="slidenum">
              <a:rPr lang="ru-RU" smtClean="0"/>
              <a:pPr/>
              <a:t>3</a:t>
            </a:fld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07504" y="1039257"/>
            <a:ext cx="5066452" cy="523220"/>
          </a:xfrm>
        </p:spPr>
        <p:txBody>
          <a:bodyPr/>
          <a:lstStyle/>
          <a:p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Конструкторское бюро сейчас</a:t>
            </a: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сектор конструкторско - технологического обеспечения, реинжиниринга и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прототипирования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13"/>
          </p:nvPr>
        </p:nvSpPr>
        <p:spPr>
          <a:xfrm>
            <a:off x="3871465" y="1491630"/>
            <a:ext cx="4464496" cy="867930"/>
          </a:xfrm>
        </p:spPr>
        <p:txBody>
          <a:bodyPr/>
          <a:lstStyle/>
          <a:p>
            <a:pPr algn="r"/>
            <a:r>
              <a:rPr lang="ru-RU" dirty="0"/>
              <a:t>Основная задача конструкторов – разработка конструкторской документации и передача её технологам для подготовки производства.</a:t>
            </a:r>
          </a:p>
          <a:p>
            <a:endParaRPr lang="ru-RU" dirty="0"/>
          </a:p>
        </p:txBody>
      </p:sp>
      <p:pic>
        <p:nvPicPr>
          <p:cNvPr id="6" name="Picture 2" descr="C:\Users\dmitr\OneDrive\Рабочий стол\khCJx8z4U7w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5516" y="1491630"/>
            <a:ext cx="3672408" cy="2448272"/>
          </a:xfrm>
          <a:prstGeom prst="rect">
            <a:avLst/>
          </a:prstGeom>
          <a:noFill/>
        </p:spPr>
      </p:pic>
      <p:pic>
        <p:nvPicPr>
          <p:cNvPr id="1026" name="Picture 2" descr="E:\Димуля\Обуховский\Диплом\kb00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1284" y="2252862"/>
            <a:ext cx="3638511" cy="2435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Текст 4"/>
          <p:cNvSpPr txBox="1">
            <a:spLocks/>
          </p:cNvSpPr>
          <p:nvPr/>
        </p:nvSpPr>
        <p:spPr>
          <a:xfrm>
            <a:off x="6623720" y="2059539"/>
            <a:ext cx="2520280" cy="867930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ru-RU" dirty="0"/>
              <a:t>Задачи с годами не изменились, изменялись лишь инструменты достижения целей.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235423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Штатное после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130" y="1598021"/>
            <a:ext cx="3871465" cy="33793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803F34-8678-47D9-9D0E-E58115A5FECF}" type="slidenum">
              <a:rPr lang="ru-RU" smtClean="0"/>
              <a:pPr/>
              <a:t>4</a:t>
            </a:fld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07504" y="977702"/>
            <a:ext cx="6106031" cy="646331"/>
          </a:xfrm>
        </p:spPr>
        <p:txBody>
          <a:bodyPr/>
          <a:lstStyle/>
          <a:p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Сектор конструкторско – технологического обеспечения</a:t>
            </a:r>
            <a:br>
              <a:rPr lang="ru-RU" sz="1800" dirty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реинжиниринга и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прототипирования</a:t>
            </a: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сектор конструкторско - технологического обеспечения, реинжиниринга и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прототипирования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13"/>
          </p:nvPr>
        </p:nvSpPr>
        <p:spPr>
          <a:xfrm>
            <a:off x="3871465" y="1491630"/>
            <a:ext cx="4464496" cy="498598"/>
          </a:xfrm>
        </p:spPr>
        <p:txBody>
          <a:bodyPr/>
          <a:lstStyle/>
          <a:p>
            <a:pPr algn="r"/>
            <a:r>
              <a:rPr lang="ru-RU" dirty="0"/>
              <a:t>Предлагается откорректировать</a:t>
            </a:r>
          </a:p>
          <a:p>
            <a:pPr algn="r"/>
            <a:r>
              <a:rPr lang="ru-RU" dirty="0"/>
              <a:t>Штатное расписание отдела главного технолога</a:t>
            </a:r>
          </a:p>
        </p:txBody>
      </p:sp>
      <p:pic>
        <p:nvPicPr>
          <p:cNvPr id="7" name="Picture 2" descr="D:\Диплом\c3adf54fcd8bdbbf9203f5a47150e5b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8911" y="2235571"/>
            <a:ext cx="3768265" cy="25106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Текст 4"/>
          <p:cNvSpPr txBox="1">
            <a:spLocks/>
          </p:cNvSpPr>
          <p:nvPr/>
        </p:nvSpPr>
        <p:spPr>
          <a:xfrm>
            <a:off x="6108079" y="1990228"/>
            <a:ext cx="2952328" cy="646331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ru-RU" dirty="0"/>
              <a:t>Дополнить работу конструкторов задачами по изготовлению прототипов изделий аддитивными методами</a:t>
            </a:r>
          </a:p>
        </p:txBody>
      </p:sp>
      <p:sp>
        <p:nvSpPr>
          <p:cNvPr id="9" name="Текст 4"/>
          <p:cNvSpPr txBox="1">
            <a:spLocks/>
          </p:cNvSpPr>
          <p:nvPr/>
        </p:nvSpPr>
        <p:spPr>
          <a:xfrm>
            <a:off x="7452320" y="2785018"/>
            <a:ext cx="1691680" cy="830997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ru-RU" dirty="0"/>
              <a:t>Выполнять работы по реинжинирингу поступающих образцов изделий</a:t>
            </a:r>
          </a:p>
        </p:txBody>
      </p:sp>
    </p:spTree>
    <p:extLst>
      <p:ext uri="{BB962C8B-B14F-4D97-AF65-F5344CB8AC3E}">
        <p14:creationId xmlns:p14="http://schemas.microsoft.com/office/powerpoint/2010/main" val="21120719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803F34-8678-47D9-9D0E-E58115A5FECF}" type="slidenum">
              <a:rPr lang="ru-RU" smtClean="0"/>
              <a:pPr/>
              <a:t>5</a:t>
            </a:fld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07504" y="1008480"/>
            <a:ext cx="2814425" cy="584775"/>
          </a:xfrm>
        </p:spPr>
        <p:txBody>
          <a:bodyPr/>
          <a:lstStyle/>
          <a:p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Актуальность</a:t>
            </a: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сектор конструкторско - технологического обеспечения, реинжиниринга и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прототипирования</a:t>
            </a:r>
            <a:endParaRPr lang="ru-RU" dirty="0"/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52630506"/>
              </p:ext>
            </p:extLst>
          </p:nvPr>
        </p:nvGraphicFramePr>
        <p:xfrm>
          <a:off x="3131840" y="1131590"/>
          <a:ext cx="5616624" cy="326176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15432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46230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04830"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70C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Потребности</a:t>
                      </a:r>
                      <a:endParaRPr lang="ru-RU" sz="1200" dirty="0">
                        <a:solidFill>
                          <a:srgbClr val="0070C0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8492" marR="48492" marT="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70C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Аргумент </a:t>
                      </a:r>
                      <a:endParaRPr lang="ru-RU" sz="1200" dirty="0">
                        <a:solidFill>
                          <a:srgbClr val="0070C0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8492" marR="48492" marT="0" marB="0" anchor="ctr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24908">
                <a:tc>
                  <a:txBody>
                    <a:bodyPr/>
                    <a:lstStyle/>
                    <a:p>
                      <a:pPr indent="0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70C0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Потребности предприятия</a:t>
                      </a:r>
                    </a:p>
                  </a:txBody>
                  <a:tcPr marL="48492" marR="48492" marT="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indent="0"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70C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Ускорение процесса разработки новой продукции, </a:t>
                      </a:r>
                      <a:r>
                        <a:rPr lang="ru-RU" sz="1200" b="1" dirty="0" err="1">
                          <a:solidFill>
                            <a:srgbClr val="0070C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импортозамещение</a:t>
                      </a:r>
                      <a:endParaRPr lang="ru-RU" sz="1200" b="1" dirty="0">
                        <a:solidFill>
                          <a:srgbClr val="0070C0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8492" marR="48492" marT="0" marB="0" anchor="ctr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24908">
                <a:tc>
                  <a:txBody>
                    <a:bodyPr/>
                    <a:lstStyle/>
                    <a:p>
                      <a:pPr indent="0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70C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Потребности бизнеса</a:t>
                      </a:r>
                      <a:endParaRPr lang="ru-RU" sz="1200" dirty="0">
                        <a:solidFill>
                          <a:srgbClr val="0070C0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8492" marR="48492" marT="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kern="1200" dirty="0">
                          <a:solidFill>
                            <a:srgbClr val="0070C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Задача увеличения выпуска гражданской продукции и продукции двойного назначения</a:t>
                      </a:r>
                    </a:p>
                  </a:txBody>
                  <a:tcPr marL="48492" marR="48492" marT="0" marB="0" anchor="ctr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24908">
                <a:tc>
                  <a:txBody>
                    <a:bodyPr/>
                    <a:lstStyle/>
                    <a:p>
                      <a:pPr indent="0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70C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Требования рынка</a:t>
                      </a:r>
                      <a:endParaRPr lang="ru-RU" sz="1200" dirty="0">
                        <a:solidFill>
                          <a:srgbClr val="0070C0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8492" marR="48492" marT="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indent="0"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70C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Нужны малые партии </a:t>
                      </a:r>
                      <a:r>
                        <a:rPr lang="ru-RU" sz="1200" b="1">
                          <a:solidFill>
                            <a:srgbClr val="0070C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уникальных изделий</a:t>
                      </a:r>
                      <a:endParaRPr lang="ru-RU" sz="1200" b="1" dirty="0">
                        <a:solidFill>
                          <a:srgbClr val="0070C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8492" marR="48492" marT="0" marB="0" anchor="ctr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52827">
                <a:tc>
                  <a:txBody>
                    <a:bodyPr/>
                    <a:lstStyle/>
                    <a:p>
                      <a:pPr indent="0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70C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Требования законодательства</a:t>
                      </a:r>
                      <a:endParaRPr lang="ru-RU" sz="1200" dirty="0">
                        <a:solidFill>
                          <a:srgbClr val="0070C0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8492" marR="48492" marT="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indent="0"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70C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Обеспечение выполнения ГОЗ</a:t>
                      </a:r>
                      <a:endParaRPr lang="ru-RU" sz="1200" b="1" dirty="0">
                        <a:solidFill>
                          <a:srgbClr val="0070C0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8492" marR="48492" marT="0" marB="0" anchor="ctr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52827">
                <a:tc>
                  <a:txBody>
                    <a:bodyPr/>
                    <a:lstStyle/>
                    <a:p>
                      <a:pPr indent="0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70C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Технологический прогресс</a:t>
                      </a:r>
                      <a:endParaRPr lang="ru-RU" sz="1200" dirty="0">
                        <a:solidFill>
                          <a:srgbClr val="0070C0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8492" marR="48492" marT="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indent="0"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70C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Переход к новым технологиям проектирования и производства изделий</a:t>
                      </a:r>
                      <a:endParaRPr lang="ru-RU" sz="1200" b="1" dirty="0">
                        <a:solidFill>
                          <a:srgbClr val="0070C0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8492" marR="48492" marT="0" marB="0" anchor="ctr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52827">
                <a:tc>
                  <a:txBody>
                    <a:bodyPr/>
                    <a:lstStyle/>
                    <a:p>
                      <a:pPr indent="0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70C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Общественная потребность</a:t>
                      </a:r>
                      <a:endParaRPr lang="ru-RU" sz="1200" dirty="0">
                        <a:solidFill>
                          <a:srgbClr val="0070C0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8492" marR="48492" marT="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indent="0"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70C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Развитие наукоемкого производства в Омском регионе</a:t>
                      </a:r>
                      <a:endParaRPr lang="ru-RU" sz="1200" b="1" dirty="0">
                        <a:solidFill>
                          <a:srgbClr val="0070C0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8492" marR="48492" marT="0" marB="0" anchor="ctr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graphicFrame>
        <p:nvGraphicFramePr>
          <p:cNvPr id="6" name="Диаграмма 5"/>
          <p:cNvGraphicFramePr/>
          <p:nvPr>
            <p:extLst>
              <p:ext uri="{D42A27DB-BD31-4B8C-83A1-F6EECF244321}">
                <p14:modId xmlns:p14="http://schemas.microsoft.com/office/powerpoint/2010/main" val="1824156022"/>
              </p:ext>
            </p:extLst>
          </p:nvPr>
        </p:nvGraphicFramePr>
        <p:xfrm>
          <a:off x="107504" y="2067694"/>
          <a:ext cx="3006080" cy="20916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0138815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 descr="prognozy-rynka-3d-printerov-2016-2021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286657"/>
            <a:ext cx="3528392" cy="1788093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803F34-8678-47D9-9D0E-E58115A5FECF}" type="slidenum">
              <a:rPr lang="ru-RU" smtClean="0"/>
              <a:pPr/>
              <a:t>6</a:t>
            </a:fld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07504" y="1049207"/>
            <a:ext cx="1800200" cy="1222890"/>
          </a:xfrm>
        </p:spPr>
        <p:txBody>
          <a:bodyPr/>
          <a:lstStyle/>
          <a:p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SWOT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 –</a:t>
            </a:r>
            <a:br>
              <a:rPr lang="ru-RU" sz="3200" dirty="0">
                <a:latin typeface="Times New Roman" pitchFamily="18" charset="0"/>
                <a:cs typeface="Times New Roman" pitchFamily="18" charset="0"/>
              </a:rPr>
            </a:b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 анализ</a:t>
            </a: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сектор конструкторско - технологического обеспечения, реинжиниринга и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прототипирования</a:t>
            </a:r>
            <a:endParaRPr lang="ru-RU" dirty="0"/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46531243"/>
              </p:ext>
            </p:extLst>
          </p:nvPr>
        </p:nvGraphicFramePr>
        <p:xfrm>
          <a:off x="3549813" y="1026687"/>
          <a:ext cx="5054635" cy="3720826"/>
        </p:xfrm>
        <a:graphic>
          <a:graphicData uri="http://schemas.openxmlformats.org/drawingml/2006/table">
            <a:tbl>
              <a:tblPr firstRow="1" firstCol="1" bandRow="1"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258997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6465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526266">
                <a:tc>
                  <a:txBody>
                    <a:bodyPr/>
                    <a:lstStyle/>
                    <a:p>
                      <a:pPr indent="0" algn="l"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70C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Strength</a:t>
                      </a:r>
                      <a:endParaRPr lang="ru-RU" sz="1200" dirty="0">
                        <a:solidFill>
                          <a:srgbClr val="0070C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indent="0" algn="l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70C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- наличие постоянного </a:t>
                      </a:r>
                      <a:r>
                        <a:rPr lang="ru-RU" sz="1200" dirty="0" err="1">
                          <a:solidFill>
                            <a:srgbClr val="0070C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ГОСзаказа</a:t>
                      </a:r>
                      <a:endParaRPr lang="ru-RU" sz="1200" dirty="0">
                        <a:solidFill>
                          <a:srgbClr val="0070C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indent="0" algn="l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70C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- своя школа разработчиков изделий</a:t>
                      </a:r>
                    </a:p>
                    <a:p>
                      <a:pPr indent="0" algn="l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70C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- наличие собственного </a:t>
                      </a:r>
                    </a:p>
                    <a:p>
                      <a:pPr indent="0" algn="l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70C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производства</a:t>
                      </a:r>
                    </a:p>
                    <a:p>
                      <a:pPr indent="0" algn="l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70C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- опыт</a:t>
                      </a:r>
                      <a:r>
                        <a:rPr lang="ru-RU" sz="1200" baseline="0" dirty="0">
                          <a:solidFill>
                            <a:srgbClr val="0070C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в применении технологий</a:t>
                      </a:r>
                      <a:endParaRPr lang="ru-RU" sz="1200" dirty="0">
                        <a:solidFill>
                          <a:srgbClr val="0070C0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29776" marR="29776" marT="0" marB="0">
                    <a:gradFill>
                      <a:gsLst>
                        <a:gs pos="0">
                          <a:schemeClr val="accent6">
                            <a:lumMod val="60000"/>
                            <a:lumOff val="4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indent="450215" algn="r"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0070C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Opportunities</a:t>
                      </a:r>
                      <a:endParaRPr lang="ru-RU" sz="1200" b="1" dirty="0">
                        <a:solidFill>
                          <a:srgbClr val="0070C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indent="450215" algn="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70C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- тенденция к расширению рынка аддитивных технологий</a:t>
                      </a:r>
                    </a:p>
                    <a:p>
                      <a:pPr indent="450215" algn="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70C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- вектор на </a:t>
                      </a:r>
                      <a:r>
                        <a:rPr lang="ru-RU" sz="1200" b="1" dirty="0" err="1">
                          <a:solidFill>
                            <a:srgbClr val="0070C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импортозамещение</a:t>
                      </a:r>
                      <a:endParaRPr lang="ru-RU" sz="1200" b="1" dirty="0">
                        <a:solidFill>
                          <a:srgbClr val="0070C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29776" marR="29776" marT="0" marB="0">
                    <a:gradFill>
                      <a:gsLst>
                        <a:gs pos="0">
                          <a:schemeClr val="accent6">
                            <a:lumMod val="60000"/>
                            <a:lumOff val="4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35021">
                <a:tc>
                  <a:txBody>
                    <a:bodyPr/>
                    <a:lstStyle/>
                    <a:p>
                      <a:pPr indent="450215">
                        <a:spcAft>
                          <a:spcPts val="0"/>
                        </a:spcAft>
                      </a:pPr>
                      <a:endParaRPr lang="ru-RU" sz="1200" dirty="0">
                        <a:solidFill>
                          <a:srgbClr val="FF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indent="450215">
                        <a:spcAft>
                          <a:spcPts val="0"/>
                        </a:spcAft>
                      </a:pPr>
                      <a:endParaRPr lang="ru-RU" sz="1200" dirty="0">
                        <a:solidFill>
                          <a:srgbClr val="FF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indent="450215">
                        <a:spcAft>
                          <a:spcPts val="0"/>
                        </a:spcAft>
                      </a:pPr>
                      <a:endParaRPr lang="ru-RU" sz="1200" dirty="0">
                        <a:solidFill>
                          <a:srgbClr val="FF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indent="450215">
                        <a:spcAft>
                          <a:spcPts val="0"/>
                        </a:spcAft>
                      </a:pPr>
                      <a:endParaRPr lang="ru-RU" sz="1200" dirty="0">
                        <a:solidFill>
                          <a:srgbClr val="FF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indent="450215">
                        <a:spcAft>
                          <a:spcPts val="0"/>
                        </a:spcAft>
                      </a:pPr>
                      <a:endParaRPr lang="ru-RU" sz="1200" dirty="0">
                        <a:solidFill>
                          <a:srgbClr val="FF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indent="450215">
                        <a:spcAft>
                          <a:spcPts val="0"/>
                        </a:spcAft>
                      </a:pPr>
                      <a:endParaRPr lang="ru-RU" sz="1200" dirty="0">
                        <a:solidFill>
                          <a:srgbClr val="FF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indent="0"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Weakness</a:t>
                      </a:r>
                      <a:endParaRPr lang="ru-RU" sz="1200" dirty="0">
                        <a:solidFill>
                          <a:srgbClr val="FF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indent="0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- зависимость от импортного ПО и элементной базы</a:t>
                      </a:r>
                    </a:p>
                    <a:p>
                      <a:pPr marL="0" indent="0"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ru-RU" sz="1200" dirty="0"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- ориентация на военную продукцию</a:t>
                      </a:r>
                    </a:p>
                    <a:p>
                      <a:pPr marL="285750" indent="-285750">
                        <a:spcAft>
                          <a:spcPts val="0"/>
                        </a:spcAft>
                        <a:buFontTx/>
                        <a:buChar char="-"/>
                      </a:pPr>
                      <a:endParaRPr lang="ru-RU" sz="1200" dirty="0">
                        <a:solidFill>
                          <a:srgbClr val="FF0000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29776" marR="29776" marT="0" marB="0">
                    <a:gradFill>
                      <a:gsLst>
                        <a:gs pos="0">
                          <a:schemeClr val="accent6">
                            <a:lumMod val="60000"/>
                            <a:lumOff val="4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indent="450215">
                        <a:spcAft>
                          <a:spcPts val="0"/>
                        </a:spcAft>
                      </a:pPr>
                      <a:endParaRPr lang="ru-RU" sz="1200" b="1" dirty="0">
                        <a:solidFill>
                          <a:srgbClr val="FF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indent="450215">
                        <a:spcAft>
                          <a:spcPts val="0"/>
                        </a:spcAft>
                      </a:pPr>
                      <a:endParaRPr lang="ru-RU" sz="1200" b="1" dirty="0">
                        <a:solidFill>
                          <a:srgbClr val="FF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indent="450215">
                        <a:spcAft>
                          <a:spcPts val="0"/>
                        </a:spcAft>
                      </a:pPr>
                      <a:endParaRPr lang="ru-RU" sz="1200" b="1" dirty="0">
                        <a:solidFill>
                          <a:srgbClr val="FF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indent="450215" algn="r">
                        <a:spcAft>
                          <a:spcPts val="0"/>
                        </a:spcAft>
                      </a:pPr>
                      <a:endParaRPr lang="ru-RU" sz="1200" b="1" dirty="0">
                        <a:solidFill>
                          <a:srgbClr val="FF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indent="450215" algn="r">
                        <a:spcAft>
                          <a:spcPts val="0"/>
                        </a:spcAft>
                      </a:pPr>
                      <a:endParaRPr lang="ru-RU" sz="1200" b="1" dirty="0">
                        <a:solidFill>
                          <a:srgbClr val="FF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indent="450215" algn="r">
                        <a:spcAft>
                          <a:spcPts val="0"/>
                        </a:spcAft>
                      </a:pPr>
                      <a:endParaRPr lang="ru-RU" sz="1200" b="1" dirty="0">
                        <a:solidFill>
                          <a:srgbClr val="FF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indent="450215" algn="r"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Treats</a:t>
                      </a:r>
                      <a:endParaRPr lang="ru-RU" sz="1200" b="1" dirty="0">
                        <a:solidFill>
                          <a:srgbClr val="FF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marL="0" indent="0" algn="r"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ru-RU" sz="1200" b="1" dirty="0"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- сложности с приобретением импортного оборудования </a:t>
                      </a:r>
                    </a:p>
                    <a:p>
                      <a:pPr marL="0" indent="0" algn="r"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ru-RU" sz="1200" b="1" dirty="0"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- длительный цикл приобретения</a:t>
                      </a:r>
                      <a:r>
                        <a:rPr lang="ru-RU" sz="1200" b="1" baseline="0" dirty="0"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оборудования</a:t>
                      </a:r>
                      <a:r>
                        <a:rPr lang="ru-RU" sz="1200" b="1" dirty="0">
                          <a:solidFill>
                            <a:schemeClr val="accent3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  <a:endParaRPr lang="ru-RU" sz="1200" b="1" dirty="0">
                        <a:solidFill>
                          <a:schemeClr val="accent3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29776" marR="29776" marT="0" marB="0">
                    <a:gradFill>
                      <a:gsLst>
                        <a:gs pos="0">
                          <a:schemeClr val="accent6">
                            <a:lumMod val="60000"/>
                            <a:lumOff val="4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3851920" y="2396787"/>
            <a:ext cx="4104456" cy="923330"/>
          </a:xfrm>
          <a:prstGeom prst="rect">
            <a:avLst/>
          </a:prstGeom>
          <a:gradFill>
            <a:gsLst>
              <a:gs pos="0">
                <a:schemeClr val="accent3">
                  <a:lumMod val="60000"/>
                  <a:lumOff val="4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solidFill>
              <a:schemeClr val="accent1"/>
            </a:solidFill>
          </a:ln>
          <a:scene3d>
            <a:camera prst="orthographicFront"/>
            <a:lightRig rig="threePt" dir="t"/>
          </a:scene3d>
          <a:sp3d>
            <a:bevelT/>
            <a:bevelB/>
          </a:sp3d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сектор конструкторско - технологического обеспечения, реинжиниринга и </a:t>
            </a:r>
            <a:r>
              <a:rPr lang="ru-RU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прототипирования</a:t>
            </a:r>
            <a:endParaRPr lang="ru-RU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5509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Рисунок 17" descr="C:\Users\ObukhovskiyDV\AppData\Local\Microsoft\Windows\INetCache\Content.Word\Структура проекта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3862" y="1203598"/>
            <a:ext cx="4679635" cy="3210744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803F34-8678-47D9-9D0E-E58115A5FECF}" type="slidenum">
              <a:rPr lang="ru-RU" smtClean="0"/>
              <a:pPr/>
              <a:t>7</a:t>
            </a:fld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07504" y="1008480"/>
            <a:ext cx="4274568" cy="584775"/>
          </a:xfrm>
        </p:spPr>
        <p:txBody>
          <a:bodyPr/>
          <a:lstStyle/>
          <a:p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Управление проектом</a:t>
            </a: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сектор конструкторско - технологического обеспечения, реинжиниринга и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прототипирования</a:t>
            </a:r>
            <a:endParaRPr lang="ru-RU" dirty="0"/>
          </a:p>
        </p:txBody>
      </p:sp>
      <p:sp>
        <p:nvSpPr>
          <p:cNvPr id="6" name="Текст 4"/>
          <p:cNvSpPr txBox="1">
            <a:spLocks/>
          </p:cNvSpPr>
          <p:nvPr/>
        </p:nvSpPr>
        <p:spPr>
          <a:xfrm>
            <a:off x="467544" y="1851670"/>
            <a:ext cx="2880320" cy="2012859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ru-RU" dirty="0"/>
              <a:t>В проекте заинтересованы как заказчики работа, так и исполнители.</a:t>
            </a:r>
          </a:p>
          <a:p>
            <a:pPr algn="r"/>
            <a:r>
              <a:rPr lang="ru-RU" dirty="0"/>
              <a:t>Заказчики получают современные образцы технологической оснастки, исполнители получают разнообразную, интересную работу.</a:t>
            </a:r>
          </a:p>
          <a:p>
            <a:pPr algn="r"/>
            <a:r>
              <a:rPr lang="ru-RU" dirty="0"/>
              <a:t>Руководитель проекта варьирует  загрузку исполнителей и комбинирует работы исходя из запросов заказчика.</a:t>
            </a:r>
          </a:p>
        </p:txBody>
      </p:sp>
    </p:spTree>
    <p:extLst>
      <p:ext uri="{BB962C8B-B14F-4D97-AF65-F5344CB8AC3E}">
        <p14:creationId xmlns:p14="http://schemas.microsoft.com/office/powerpoint/2010/main" val="422221571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803F34-8678-47D9-9D0E-E58115A5FECF}" type="slidenum">
              <a:rPr lang="ru-RU" smtClean="0"/>
              <a:pPr/>
              <a:t>8</a:t>
            </a:fld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04215" y="843558"/>
            <a:ext cx="3096104" cy="584775"/>
          </a:xfrm>
        </p:spPr>
        <p:txBody>
          <a:bodyPr/>
          <a:lstStyle/>
          <a:p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Смета проекта:</a:t>
            </a: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сектор конструкторско - технологического обеспечения, реинжиниринга и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прототипирования</a:t>
            </a:r>
            <a:endParaRPr lang="ru-RU" dirty="0"/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98227887"/>
              </p:ext>
            </p:extLst>
          </p:nvPr>
        </p:nvGraphicFramePr>
        <p:xfrm>
          <a:off x="360422" y="1635646"/>
          <a:ext cx="8624058" cy="283146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03063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7502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3946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3946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3946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0">
                <a:tc row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effectLst/>
                        </a:rPr>
                        <a:t>Наименование статей расходов</a:t>
                      </a:r>
                      <a:endParaRPr lang="ru-RU" sz="1000" kern="150" dirty="0">
                        <a:effectLst/>
                        <a:latin typeface="Arial"/>
                        <a:ea typeface="Arial"/>
                      </a:endParaRPr>
                    </a:p>
                  </a:txBody>
                  <a:tcPr marL="68580" marR="68580" marT="0" marB="0"/>
                </a:tc>
                <a:tc gridSpan="4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kern="1200">
                          <a:effectLst/>
                        </a:rPr>
                        <a:t>1год</a:t>
                      </a:r>
                      <a:endParaRPr lang="ru-RU" sz="1000" kern="150">
                        <a:effectLst/>
                        <a:latin typeface="Arial"/>
                        <a:ea typeface="Arial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400" kern="1200">
                          <a:effectLst/>
                        </a:rPr>
                        <a:t>IV </a:t>
                      </a:r>
                      <a:r>
                        <a:rPr lang="ru-RU" sz="1400" kern="1200">
                          <a:effectLst/>
                        </a:rPr>
                        <a:t>квартал</a:t>
                      </a:r>
                      <a:r>
                        <a:rPr lang="en-US" sz="1400" kern="1200">
                          <a:effectLst/>
                        </a:rPr>
                        <a:t> 2022</a:t>
                      </a:r>
                      <a:endParaRPr lang="ru-RU" sz="1000" kern="150">
                        <a:effectLst/>
                        <a:latin typeface="Arial"/>
                        <a:ea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kern="1200">
                          <a:effectLst/>
                        </a:rPr>
                        <a:t>I </a:t>
                      </a:r>
                      <a:r>
                        <a:rPr lang="ru-RU" sz="1400" kern="1200">
                          <a:effectLst/>
                        </a:rPr>
                        <a:t>квартал</a:t>
                      </a:r>
                      <a:r>
                        <a:rPr lang="en-US" sz="1400" kern="1200">
                          <a:effectLst/>
                        </a:rPr>
                        <a:t> 2023</a:t>
                      </a:r>
                      <a:endParaRPr lang="ru-RU" sz="1000" kern="150">
                        <a:effectLst/>
                        <a:latin typeface="Arial"/>
                        <a:ea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kern="1200" dirty="0">
                          <a:effectLst/>
                        </a:rPr>
                        <a:t>II </a:t>
                      </a:r>
                      <a:r>
                        <a:rPr lang="ru-RU" sz="1400" kern="1200" dirty="0">
                          <a:effectLst/>
                        </a:rPr>
                        <a:t>квартал</a:t>
                      </a:r>
                      <a:r>
                        <a:rPr lang="en-US" sz="1400" kern="1200" dirty="0">
                          <a:effectLst/>
                        </a:rPr>
                        <a:t> 2023</a:t>
                      </a:r>
                      <a:endParaRPr lang="ru-RU" sz="1000" kern="150" dirty="0">
                        <a:effectLst/>
                        <a:latin typeface="Arial"/>
                        <a:ea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kern="1200">
                          <a:effectLst/>
                        </a:rPr>
                        <a:t>III </a:t>
                      </a:r>
                      <a:r>
                        <a:rPr lang="ru-RU" sz="1400" kern="1200">
                          <a:effectLst/>
                        </a:rPr>
                        <a:t>квартал</a:t>
                      </a:r>
                      <a:r>
                        <a:rPr lang="en-US" sz="1400" kern="1200">
                          <a:effectLst/>
                        </a:rPr>
                        <a:t> 2023</a:t>
                      </a:r>
                      <a:endParaRPr lang="ru-RU" sz="1000" kern="150">
                        <a:effectLst/>
                        <a:latin typeface="Arial"/>
                        <a:ea typeface="Arial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indent="177800">
                        <a:spcAft>
                          <a:spcPts val="0"/>
                        </a:spcAft>
                      </a:pPr>
                      <a:r>
                        <a:rPr lang="ru-RU" sz="1400" kern="150">
                          <a:effectLst/>
                        </a:rPr>
                        <a:t>Поступление денежных средств - всего</a:t>
                      </a:r>
                      <a:endParaRPr lang="ru-RU" sz="1000" kern="150">
                        <a:effectLst/>
                        <a:latin typeface="Arial"/>
                        <a:ea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177800">
                        <a:spcAft>
                          <a:spcPts val="0"/>
                        </a:spcAft>
                      </a:pPr>
                      <a:r>
                        <a:rPr lang="ru-RU" sz="1400" kern="150" dirty="0">
                          <a:effectLst/>
                        </a:rPr>
                        <a:t>43 357 </a:t>
                      </a:r>
                      <a:endParaRPr lang="ru-RU" sz="1000" kern="150" dirty="0">
                        <a:effectLst/>
                        <a:latin typeface="Arial"/>
                        <a:ea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177800">
                        <a:spcAft>
                          <a:spcPts val="0"/>
                        </a:spcAft>
                      </a:pPr>
                      <a:r>
                        <a:rPr lang="ru-RU" sz="1400" kern="150">
                          <a:effectLst/>
                        </a:rPr>
                        <a:t>92 500 </a:t>
                      </a:r>
                      <a:endParaRPr lang="ru-RU" sz="1000" kern="150">
                        <a:effectLst/>
                        <a:latin typeface="Arial"/>
                        <a:ea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177800">
                        <a:spcAft>
                          <a:spcPts val="0"/>
                        </a:spcAft>
                      </a:pPr>
                      <a:r>
                        <a:rPr lang="ru-RU" sz="1400" kern="150">
                          <a:effectLst/>
                        </a:rPr>
                        <a:t>111 382 </a:t>
                      </a:r>
                      <a:endParaRPr lang="ru-RU" sz="1000" kern="150">
                        <a:effectLst/>
                        <a:latin typeface="Arial"/>
                        <a:ea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177800">
                        <a:spcAft>
                          <a:spcPts val="0"/>
                        </a:spcAft>
                      </a:pPr>
                      <a:r>
                        <a:rPr lang="ru-RU" sz="1400" kern="150">
                          <a:effectLst/>
                        </a:rPr>
                        <a:t>82 886 </a:t>
                      </a:r>
                      <a:endParaRPr lang="ru-RU" sz="1000" kern="150">
                        <a:effectLst/>
                        <a:latin typeface="Arial"/>
                        <a:ea typeface="Arial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indent="177800">
                        <a:spcAft>
                          <a:spcPts val="0"/>
                        </a:spcAft>
                      </a:pPr>
                      <a:r>
                        <a:rPr lang="ru-RU" sz="1400" kern="150">
                          <a:effectLst/>
                        </a:rPr>
                        <a:t>в том числе</a:t>
                      </a:r>
                      <a:endParaRPr lang="ru-RU" sz="1000" kern="150">
                        <a:effectLst/>
                        <a:latin typeface="Arial"/>
                        <a:ea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177800">
                        <a:spcAft>
                          <a:spcPts val="0"/>
                        </a:spcAft>
                      </a:pPr>
                      <a:r>
                        <a:rPr lang="ru-RU" sz="1400" kern="150">
                          <a:effectLst/>
                        </a:rPr>
                        <a:t> </a:t>
                      </a:r>
                      <a:endParaRPr lang="ru-RU" sz="1000" kern="150">
                        <a:effectLst/>
                        <a:latin typeface="Arial"/>
                        <a:ea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177800">
                        <a:spcAft>
                          <a:spcPts val="0"/>
                        </a:spcAft>
                      </a:pPr>
                      <a:r>
                        <a:rPr lang="ru-RU" sz="1400" kern="150">
                          <a:effectLst/>
                        </a:rPr>
                        <a:t> </a:t>
                      </a:r>
                      <a:endParaRPr lang="ru-RU" sz="1000" kern="150">
                        <a:effectLst/>
                        <a:latin typeface="Arial"/>
                        <a:ea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177800">
                        <a:spcAft>
                          <a:spcPts val="0"/>
                        </a:spcAft>
                      </a:pPr>
                      <a:r>
                        <a:rPr lang="ru-RU" sz="1400" kern="150">
                          <a:effectLst/>
                        </a:rPr>
                        <a:t> </a:t>
                      </a:r>
                      <a:endParaRPr lang="ru-RU" sz="1000" kern="150">
                        <a:effectLst/>
                        <a:latin typeface="Arial"/>
                        <a:ea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177800">
                        <a:spcAft>
                          <a:spcPts val="0"/>
                        </a:spcAft>
                      </a:pPr>
                      <a:r>
                        <a:rPr lang="ru-RU" sz="1400" kern="150">
                          <a:effectLst/>
                        </a:rPr>
                        <a:t> </a:t>
                      </a:r>
                      <a:endParaRPr lang="ru-RU" sz="1000" kern="150">
                        <a:effectLst/>
                        <a:latin typeface="Arial"/>
                        <a:ea typeface="Arial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indent="177800">
                        <a:spcAft>
                          <a:spcPts val="0"/>
                        </a:spcAft>
                      </a:pPr>
                      <a:r>
                        <a:rPr lang="ru-RU" sz="1400" kern="150">
                          <a:effectLst/>
                        </a:rPr>
                        <a:t>Выплата денежных средств – всего</a:t>
                      </a:r>
                      <a:endParaRPr lang="ru-RU" sz="1000" kern="150">
                        <a:effectLst/>
                        <a:latin typeface="Arial"/>
                        <a:ea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177800">
                        <a:spcAft>
                          <a:spcPts val="0"/>
                        </a:spcAft>
                      </a:pPr>
                      <a:r>
                        <a:rPr lang="ru-RU" sz="1400" kern="150">
                          <a:effectLst/>
                        </a:rPr>
                        <a:t>43 357</a:t>
                      </a:r>
                      <a:endParaRPr lang="ru-RU" sz="1000" kern="150">
                        <a:effectLst/>
                        <a:latin typeface="Arial"/>
                        <a:ea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177800">
                        <a:spcAft>
                          <a:spcPts val="0"/>
                        </a:spcAft>
                      </a:pPr>
                      <a:r>
                        <a:rPr lang="ru-RU" sz="1400" kern="150">
                          <a:effectLst/>
                        </a:rPr>
                        <a:t>92 500 </a:t>
                      </a:r>
                      <a:endParaRPr lang="ru-RU" sz="1000" kern="150">
                        <a:effectLst/>
                        <a:latin typeface="Arial"/>
                        <a:ea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177800">
                        <a:spcAft>
                          <a:spcPts val="0"/>
                        </a:spcAft>
                      </a:pPr>
                      <a:r>
                        <a:rPr lang="ru-RU" sz="1400" kern="150">
                          <a:effectLst/>
                        </a:rPr>
                        <a:t>111 382</a:t>
                      </a:r>
                      <a:endParaRPr lang="ru-RU" sz="1000" kern="150">
                        <a:effectLst/>
                        <a:latin typeface="Arial"/>
                        <a:ea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177800">
                        <a:spcAft>
                          <a:spcPts val="0"/>
                        </a:spcAft>
                      </a:pPr>
                      <a:r>
                        <a:rPr lang="ru-RU" sz="1400" kern="150">
                          <a:effectLst/>
                        </a:rPr>
                        <a:t>82 886</a:t>
                      </a:r>
                      <a:endParaRPr lang="ru-RU" sz="1000" kern="150">
                        <a:effectLst/>
                        <a:latin typeface="Arial"/>
                        <a:ea typeface="Arial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indent="177800">
                        <a:spcAft>
                          <a:spcPts val="0"/>
                        </a:spcAft>
                      </a:pPr>
                      <a:r>
                        <a:rPr lang="ru-RU" sz="1400" kern="150">
                          <a:effectLst/>
                        </a:rPr>
                        <a:t>в том числе</a:t>
                      </a:r>
                      <a:endParaRPr lang="ru-RU" sz="1000" kern="150">
                        <a:effectLst/>
                        <a:latin typeface="Arial"/>
                        <a:ea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kern="150">
                          <a:effectLst/>
                        </a:rPr>
                        <a:t> </a:t>
                      </a:r>
                      <a:endParaRPr lang="ru-RU" sz="1000" kern="150">
                        <a:effectLst/>
                        <a:latin typeface="Arial"/>
                        <a:ea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kern="150">
                          <a:effectLst/>
                        </a:rPr>
                        <a:t> </a:t>
                      </a:r>
                      <a:endParaRPr lang="ru-RU" sz="1000" kern="150">
                        <a:effectLst/>
                        <a:latin typeface="Arial"/>
                        <a:ea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kern="150">
                          <a:effectLst/>
                        </a:rPr>
                        <a:t> </a:t>
                      </a:r>
                      <a:endParaRPr lang="ru-RU" sz="1000" kern="150">
                        <a:effectLst/>
                        <a:latin typeface="Arial"/>
                        <a:ea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kern="150">
                          <a:effectLst/>
                        </a:rPr>
                        <a:t> </a:t>
                      </a:r>
                      <a:endParaRPr lang="ru-RU" sz="1000" kern="150">
                        <a:effectLst/>
                        <a:latin typeface="Arial"/>
                        <a:ea typeface="Arial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indent="177800">
                        <a:spcAft>
                          <a:spcPts val="0"/>
                        </a:spcAft>
                      </a:pPr>
                      <a:r>
                        <a:rPr lang="ru-RU" sz="1400" kern="150">
                          <a:effectLst/>
                        </a:rPr>
                        <a:t>оплата труда</a:t>
                      </a:r>
                      <a:endParaRPr lang="ru-RU" sz="1000" kern="150">
                        <a:effectLst/>
                        <a:latin typeface="Arial"/>
                        <a:ea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 kern="150">
                          <a:effectLst/>
                        </a:rPr>
                        <a:t>22 000 </a:t>
                      </a:r>
                      <a:endParaRPr lang="ru-RU" sz="1000" kern="150">
                        <a:effectLst/>
                        <a:latin typeface="Arial"/>
                        <a:ea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 kern="150">
                          <a:effectLst/>
                        </a:rPr>
                        <a:t>20 000 </a:t>
                      </a:r>
                      <a:endParaRPr lang="ru-RU" sz="1000" kern="150">
                        <a:effectLst/>
                        <a:latin typeface="Arial"/>
                        <a:ea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 kern="150">
                          <a:effectLst/>
                        </a:rPr>
                        <a:t>47 000 </a:t>
                      </a:r>
                      <a:endParaRPr lang="ru-RU" sz="1000" kern="150">
                        <a:effectLst/>
                        <a:latin typeface="Arial"/>
                        <a:ea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 kern="150">
                          <a:effectLst/>
                        </a:rPr>
                        <a:t>46500 </a:t>
                      </a:r>
                      <a:endParaRPr lang="ru-RU" sz="1000" kern="150">
                        <a:effectLst/>
                        <a:latin typeface="Arial"/>
                        <a:ea typeface="Arial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indent="177800">
                        <a:spcAft>
                          <a:spcPts val="0"/>
                        </a:spcAft>
                      </a:pPr>
                      <a:r>
                        <a:rPr lang="ru-RU" sz="1400" kern="150">
                          <a:effectLst/>
                        </a:rPr>
                        <a:t>страховые взносы</a:t>
                      </a:r>
                      <a:endParaRPr lang="ru-RU" sz="1000" kern="150">
                        <a:effectLst/>
                        <a:latin typeface="Arial"/>
                        <a:ea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 kern="150">
                          <a:effectLst/>
                        </a:rPr>
                        <a:t>6 732</a:t>
                      </a:r>
                      <a:endParaRPr lang="ru-RU" sz="1000" kern="150">
                        <a:effectLst/>
                        <a:latin typeface="Arial"/>
                        <a:ea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 kern="150">
                          <a:effectLst/>
                        </a:rPr>
                        <a:t>6 120</a:t>
                      </a:r>
                      <a:endParaRPr lang="ru-RU" sz="1000" kern="150">
                        <a:effectLst/>
                        <a:latin typeface="Arial"/>
                        <a:ea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 kern="150">
                          <a:effectLst/>
                        </a:rPr>
                        <a:t>14 382</a:t>
                      </a:r>
                      <a:endParaRPr lang="ru-RU" sz="1000" kern="150">
                        <a:effectLst/>
                        <a:latin typeface="Arial"/>
                        <a:ea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 kern="150">
                          <a:effectLst/>
                        </a:rPr>
                        <a:t>14 229</a:t>
                      </a:r>
                      <a:endParaRPr lang="ru-RU" sz="1000" kern="150">
                        <a:effectLst/>
                        <a:latin typeface="Arial"/>
                        <a:ea typeface="Arial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indent="177800">
                        <a:spcAft>
                          <a:spcPts val="0"/>
                        </a:spcAft>
                      </a:pPr>
                      <a:r>
                        <a:rPr lang="ru-RU" sz="1400" kern="150">
                          <a:effectLst/>
                        </a:rPr>
                        <a:t>непредвидимые расходы</a:t>
                      </a:r>
                      <a:endParaRPr lang="ru-RU" sz="1000" kern="150">
                        <a:effectLst/>
                        <a:latin typeface="Arial"/>
                        <a:ea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kern="150">
                          <a:effectLst/>
                        </a:rPr>
                        <a:t> </a:t>
                      </a:r>
                      <a:endParaRPr lang="ru-RU" sz="1000" kern="150">
                        <a:effectLst/>
                        <a:latin typeface="Arial"/>
                        <a:ea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kern="150">
                          <a:effectLst/>
                        </a:rPr>
                        <a:t> 50 000</a:t>
                      </a:r>
                      <a:endParaRPr lang="ru-RU" sz="1000" kern="150">
                        <a:effectLst/>
                        <a:latin typeface="Arial"/>
                        <a:ea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 kern="150">
                          <a:effectLst/>
                        </a:rPr>
                        <a:t>50 000 </a:t>
                      </a:r>
                      <a:endParaRPr lang="ru-RU" sz="1000" kern="150">
                        <a:effectLst/>
                        <a:latin typeface="Arial"/>
                        <a:ea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 kern="150">
                          <a:effectLst/>
                        </a:rPr>
                        <a:t>22 157</a:t>
                      </a:r>
                      <a:endParaRPr lang="ru-RU" sz="1000" kern="150">
                        <a:effectLst/>
                        <a:latin typeface="Arial"/>
                        <a:ea typeface="Arial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71145">
                <a:tc>
                  <a:txBody>
                    <a:bodyPr/>
                    <a:lstStyle/>
                    <a:p>
                      <a:pPr indent="177800">
                        <a:spcAft>
                          <a:spcPts val="0"/>
                        </a:spcAft>
                      </a:pPr>
                      <a:r>
                        <a:rPr lang="ru-RU" sz="1400" kern="150">
                          <a:effectLst/>
                        </a:rPr>
                        <a:t>Итого:</a:t>
                      </a:r>
                      <a:endParaRPr lang="ru-RU" sz="1000" kern="150">
                        <a:effectLst/>
                        <a:latin typeface="Arial"/>
                        <a:ea typeface="Arial"/>
                      </a:endParaRPr>
                    </a:p>
                  </a:txBody>
                  <a:tcPr marL="68580" marR="68580" marT="0" marB="0" anchor="ctr"/>
                </a:tc>
                <a:tc gridSpan="4">
                  <a:txBody>
                    <a:bodyPr/>
                    <a:lstStyle/>
                    <a:p>
                      <a:pPr indent="177800" algn="r">
                        <a:spcAft>
                          <a:spcPts val="0"/>
                        </a:spcAft>
                      </a:pPr>
                      <a:r>
                        <a:rPr lang="ru-RU" sz="1400" kern="0" dirty="0">
                          <a:effectLst/>
                        </a:rPr>
                        <a:t>299 120</a:t>
                      </a:r>
                      <a:endParaRPr lang="ru-RU" sz="1000" kern="150" dirty="0">
                        <a:effectLst/>
                        <a:latin typeface="Arial"/>
                        <a:ea typeface="Arial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2953478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803F34-8678-47D9-9D0E-E58115A5FECF}" type="slidenum">
              <a:rPr lang="ru-RU" smtClean="0"/>
              <a:pPr/>
              <a:t>9</a:t>
            </a:fld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07504" y="867050"/>
            <a:ext cx="4759829" cy="584775"/>
          </a:xfrm>
        </p:spPr>
        <p:txBody>
          <a:bodyPr/>
          <a:lstStyle/>
          <a:p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Эффективность проекта</a:t>
            </a: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сектор конструкторско - технологического обеспечения, реинжиниринга и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прототипирования</a:t>
            </a:r>
            <a:endParaRPr lang="ru-RU" dirty="0"/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37886269"/>
              </p:ext>
            </p:extLst>
          </p:nvPr>
        </p:nvGraphicFramePr>
        <p:xfrm>
          <a:off x="1187624" y="1419837"/>
          <a:ext cx="6912768" cy="339168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0708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4524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9614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6432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3182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36815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21308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kern="150" dirty="0">
                          <a:effectLst/>
                        </a:rPr>
                        <a:t>  </a:t>
                      </a:r>
                      <a:endParaRPr lang="ru-RU" sz="1000" kern="150" dirty="0">
                        <a:effectLst/>
                        <a:latin typeface="Arial"/>
                        <a:ea typeface="Arial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endParaRPr lang="ru-RU" sz="1000" kern="150">
                        <a:effectLst/>
                        <a:latin typeface="Arial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endParaRPr lang="ru-RU" sz="1000" kern="150">
                        <a:effectLst/>
                        <a:latin typeface="Arial"/>
                      </a:endParaRPr>
                    </a:p>
                  </a:txBody>
                  <a:tcPr marL="68580" marR="68580" marT="0" marB="0" anchor="b"/>
                </a:tc>
                <a:tc gridSpan="2">
                  <a:txBody>
                    <a:bodyPr/>
                    <a:lstStyle/>
                    <a:p>
                      <a:endParaRPr lang="ru-RU" dirty="0"/>
                    </a:p>
                  </a:txBody>
                  <a:tcPr marL="68580" marR="68580" marT="0" marB="0" anchor="b"/>
                </a:tc>
                <a:tc hMerge="1">
                  <a:txBody>
                    <a:bodyPr/>
                    <a:lstStyle/>
                    <a:p>
                      <a:endParaRPr lang="ru-RU" sz="1000" kern="150">
                        <a:effectLst/>
                        <a:latin typeface="Arial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endParaRPr lang="ru-RU" sz="1000" kern="150" dirty="0">
                        <a:effectLst/>
                        <a:latin typeface="Arial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57047">
                <a:tc>
                  <a:txBody>
                    <a:bodyPr/>
                    <a:lstStyle/>
                    <a:p>
                      <a:endParaRPr lang="ru-RU" sz="1000" kern="150">
                        <a:effectLst/>
                        <a:latin typeface="Arial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 fontAlgn="auto">
                        <a:spcAft>
                          <a:spcPts val="0"/>
                        </a:spcAft>
                      </a:pPr>
                      <a:r>
                        <a:rPr lang="ru-RU" sz="1600" kern="0">
                          <a:effectLst/>
                        </a:rPr>
                        <a:t>Показатели</a:t>
                      </a:r>
                      <a:endParaRPr lang="ru-RU" sz="1000" kern="150">
                        <a:effectLst/>
                        <a:latin typeface="Arial"/>
                        <a:ea typeface="Arial"/>
                      </a:endParaRPr>
                    </a:p>
                  </a:txBody>
                  <a:tcPr marL="68580" marR="68580" marT="0" marB="0" anchor="ctr"/>
                </a:tc>
                <a:tc gridSpan="3">
                  <a:txBody>
                    <a:bodyPr/>
                    <a:lstStyle/>
                    <a:p>
                      <a:pPr algn="ctr" fontAlgn="auto">
                        <a:spcAft>
                          <a:spcPts val="0"/>
                        </a:spcAft>
                      </a:pPr>
                      <a:r>
                        <a:rPr lang="ru-RU" sz="1600" kern="0" dirty="0">
                          <a:effectLst/>
                        </a:rPr>
                        <a:t>Значение</a:t>
                      </a:r>
                      <a:endParaRPr lang="ru-RU" sz="1000" kern="150" dirty="0">
                        <a:effectLst/>
                        <a:latin typeface="Arial"/>
                        <a:ea typeface="Arial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auto">
                        <a:spcAft>
                          <a:spcPts val="0"/>
                        </a:spcAft>
                      </a:pPr>
                      <a:r>
                        <a:rPr lang="ru-RU" sz="1600" kern="0" dirty="0">
                          <a:effectLst/>
                        </a:rPr>
                        <a:t>Изменение</a:t>
                      </a:r>
                      <a:endParaRPr lang="ru-RU" sz="1000" kern="150" dirty="0">
                        <a:effectLst/>
                        <a:latin typeface="Arial"/>
                        <a:ea typeface="Arial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25381">
                <a:tc>
                  <a:txBody>
                    <a:bodyPr/>
                    <a:lstStyle/>
                    <a:p>
                      <a:endParaRPr lang="ru-RU" sz="1000" kern="150">
                        <a:effectLst/>
                        <a:latin typeface="Arial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fontAlgn="auto">
                        <a:spcAft>
                          <a:spcPts val="0"/>
                        </a:spcAft>
                      </a:pPr>
                      <a:r>
                        <a:rPr lang="ru-RU" sz="1400" kern="0">
                          <a:effectLst/>
                        </a:rPr>
                        <a:t> </a:t>
                      </a:r>
                      <a:endParaRPr lang="ru-RU" sz="1000" kern="150">
                        <a:effectLst/>
                        <a:latin typeface="Arial"/>
                        <a:ea typeface="Arial"/>
                      </a:endParaRPr>
                    </a:p>
                  </a:txBody>
                  <a:tcPr marL="68580" marR="68580" marT="0" marB="0" anchor="ctr"/>
                </a:tc>
                <a:tc gridSpan="2">
                  <a:txBody>
                    <a:bodyPr/>
                    <a:lstStyle/>
                    <a:p>
                      <a:pPr fontAlgn="auto">
                        <a:spcAft>
                          <a:spcPts val="0"/>
                        </a:spcAft>
                      </a:pPr>
                      <a:r>
                        <a:rPr lang="ru-RU" sz="1400" kern="0">
                          <a:effectLst/>
                        </a:rPr>
                        <a:t>Без проекта</a:t>
                      </a:r>
                      <a:endParaRPr lang="ru-RU" sz="1000" kern="150">
                        <a:effectLst/>
                        <a:latin typeface="Arial"/>
                        <a:ea typeface="Arial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fontAlgn="auto">
                        <a:spcAft>
                          <a:spcPts val="0"/>
                        </a:spcAft>
                      </a:pPr>
                      <a:r>
                        <a:rPr lang="ru-RU" sz="1400" kern="0" dirty="0">
                          <a:effectLst/>
                        </a:rPr>
                        <a:t>С проектом</a:t>
                      </a:r>
                      <a:endParaRPr lang="ru-RU" sz="1000" kern="150" dirty="0">
                        <a:effectLst/>
                        <a:latin typeface="Arial"/>
                        <a:ea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fontAlgn="auto">
                        <a:spcAft>
                          <a:spcPts val="0"/>
                        </a:spcAft>
                      </a:pPr>
                      <a:r>
                        <a:rPr lang="ru-RU" sz="1400" kern="0">
                          <a:effectLst/>
                        </a:rPr>
                        <a:t> </a:t>
                      </a:r>
                      <a:endParaRPr lang="ru-RU" sz="1000" kern="150">
                        <a:effectLst/>
                        <a:latin typeface="Arial"/>
                        <a:ea typeface="Arial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39249">
                <a:tc>
                  <a:txBody>
                    <a:bodyPr/>
                    <a:lstStyle/>
                    <a:p>
                      <a:endParaRPr lang="ru-RU" sz="1000" kern="150">
                        <a:effectLst/>
                        <a:latin typeface="Arial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fontAlgn="auto">
                        <a:spcAft>
                          <a:spcPts val="0"/>
                        </a:spcAft>
                      </a:pPr>
                      <a:r>
                        <a:rPr lang="ru-RU" sz="1400" kern="0">
                          <a:effectLst/>
                        </a:rPr>
                        <a:t>Ориентировочная стоимость технологического оснащения (типовая оснастка 1 ед.)</a:t>
                      </a:r>
                      <a:endParaRPr lang="ru-RU" sz="1000" kern="150">
                        <a:effectLst/>
                        <a:latin typeface="Arial"/>
                        <a:ea typeface="Arial"/>
                      </a:endParaRPr>
                    </a:p>
                  </a:txBody>
                  <a:tcPr marL="68580" marR="68580" marT="0" marB="0" anchor="ctr"/>
                </a:tc>
                <a:tc gridSpan="2">
                  <a:txBody>
                    <a:bodyPr/>
                    <a:lstStyle/>
                    <a:p>
                      <a:pPr algn="r" fontAlgn="auto">
                        <a:spcAft>
                          <a:spcPts val="0"/>
                        </a:spcAft>
                      </a:pPr>
                      <a:r>
                        <a:rPr lang="ru-RU" sz="1400" kern="0">
                          <a:effectLst/>
                        </a:rPr>
                        <a:t>50 000 руб</a:t>
                      </a:r>
                      <a:endParaRPr lang="ru-RU" sz="1000" kern="150">
                        <a:effectLst/>
                        <a:latin typeface="Arial"/>
                        <a:ea typeface="Arial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auto">
                        <a:spcAft>
                          <a:spcPts val="0"/>
                        </a:spcAft>
                      </a:pPr>
                      <a:r>
                        <a:rPr lang="ru-RU" sz="1400" kern="0" dirty="0">
                          <a:effectLst/>
                        </a:rPr>
                        <a:t>1000 руб.</a:t>
                      </a:r>
                      <a:endParaRPr lang="ru-RU" sz="1000" kern="150" dirty="0">
                        <a:effectLst/>
                        <a:latin typeface="Arial"/>
                        <a:ea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 fontAlgn="auto">
                        <a:spcAft>
                          <a:spcPts val="0"/>
                        </a:spcAft>
                      </a:pPr>
                      <a:r>
                        <a:rPr lang="ru-RU" sz="1400" kern="0">
                          <a:effectLst/>
                        </a:rPr>
                        <a:t>500%</a:t>
                      </a:r>
                      <a:endParaRPr lang="ru-RU" sz="1000" kern="150">
                        <a:effectLst/>
                        <a:latin typeface="Arial"/>
                        <a:ea typeface="Arial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26166">
                <a:tc>
                  <a:txBody>
                    <a:bodyPr/>
                    <a:lstStyle/>
                    <a:p>
                      <a:endParaRPr lang="ru-RU" sz="1000" kern="150">
                        <a:effectLst/>
                        <a:latin typeface="Arial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fontAlgn="auto">
                        <a:spcAft>
                          <a:spcPts val="0"/>
                        </a:spcAft>
                      </a:pPr>
                      <a:r>
                        <a:rPr lang="ru-RU" sz="1400" kern="0">
                          <a:effectLst/>
                        </a:rPr>
                        <a:t>Сроки изготовления технологической оснастки </a:t>
                      </a:r>
                      <a:endParaRPr lang="ru-RU" sz="1000" kern="150">
                        <a:effectLst/>
                        <a:latin typeface="Arial"/>
                        <a:ea typeface="Arial"/>
                      </a:endParaRPr>
                    </a:p>
                  </a:txBody>
                  <a:tcPr marL="68580" marR="68580" marT="0" marB="0" anchor="ctr"/>
                </a:tc>
                <a:tc gridSpan="2">
                  <a:txBody>
                    <a:bodyPr/>
                    <a:lstStyle/>
                    <a:p>
                      <a:pPr indent="3378200" fontAlgn="auto">
                        <a:spcAft>
                          <a:spcPts val="0"/>
                        </a:spcAft>
                      </a:pPr>
                      <a:r>
                        <a:rPr lang="ru-RU" sz="1400" kern="0">
                          <a:effectLst/>
                        </a:rPr>
                        <a:t>3 12 недель</a:t>
                      </a:r>
                      <a:endParaRPr lang="ru-RU" sz="1000" kern="150">
                        <a:effectLst/>
                        <a:latin typeface="Arial"/>
                        <a:ea typeface="Arial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auto">
                        <a:spcAft>
                          <a:spcPts val="0"/>
                        </a:spcAft>
                      </a:pPr>
                      <a:r>
                        <a:rPr lang="ru-RU" sz="1400" kern="0">
                          <a:effectLst/>
                        </a:rPr>
                        <a:t>1 неделя</a:t>
                      </a:r>
                      <a:endParaRPr lang="ru-RU" sz="1000" kern="150">
                        <a:effectLst/>
                        <a:latin typeface="Arial"/>
                        <a:ea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 fontAlgn="auto">
                        <a:spcAft>
                          <a:spcPts val="0"/>
                        </a:spcAft>
                      </a:pPr>
                      <a:r>
                        <a:rPr lang="ru-RU" sz="1400" kern="0">
                          <a:effectLst/>
                        </a:rPr>
                        <a:t>120%</a:t>
                      </a:r>
                      <a:endParaRPr lang="ru-RU" sz="1000" kern="150">
                        <a:effectLst/>
                        <a:latin typeface="Arial"/>
                        <a:ea typeface="Arial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39249">
                <a:tc>
                  <a:txBody>
                    <a:bodyPr/>
                    <a:lstStyle/>
                    <a:p>
                      <a:endParaRPr lang="ru-RU" sz="1000" kern="150">
                        <a:effectLst/>
                        <a:latin typeface="Arial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fontAlgn="auto">
                        <a:spcAft>
                          <a:spcPts val="0"/>
                        </a:spcAft>
                      </a:pPr>
                      <a:r>
                        <a:rPr lang="ru-RU" sz="1400" kern="0">
                          <a:effectLst/>
                        </a:rPr>
                        <a:t>Трудоемкость проектирования оснастки (типовая оснастка 1 ед.)</a:t>
                      </a:r>
                      <a:endParaRPr lang="ru-RU" sz="1000" kern="150">
                        <a:effectLst/>
                        <a:latin typeface="Arial"/>
                        <a:ea typeface="Arial"/>
                      </a:endParaRPr>
                    </a:p>
                  </a:txBody>
                  <a:tcPr marL="68580" marR="68580" marT="0" marB="0" anchor="ctr"/>
                </a:tc>
                <a:tc gridSpan="2">
                  <a:txBody>
                    <a:bodyPr/>
                    <a:lstStyle/>
                    <a:p>
                      <a:pPr algn="r" fontAlgn="auto">
                        <a:spcAft>
                          <a:spcPts val="0"/>
                        </a:spcAft>
                      </a:pPr>
                      <a:r>
                        <a:rPr lang="ru-RU" sz="1400" kern="0">
                          <a:effectLst/>
                        </a:rPr>
                        <a:t>20 чел/часов</a:t>
                      </a:r>
                      <a:endParaRPr lang="ru-RU" sz="1000" kern="150">
                        <a:effectLst/>
                        <a:latin typeface="Arial"/>
                        <a:ea typeface="Arial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auto">
                        <a:spcAft>
                          <a:spcPts val="0"/>
                        </a:spcAft>
                      </a:pPr>
                      <a:r>
                        <a:rPr lang="ru-RU" sz="1400" kern="0">
                          <a:effectLst/>
                        </a:rPr>
                        <a:t>20 чел/часов</a:t>
                      </a:r>
                      <a:endParaRPr lang="ru-RU" sz="1000" kern="150">
                        <a:effectLst/>
                        <a:latin typeface="Arial"/>
                        <a:ea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 fontAlgn="auto">
                        <a:spcAft>
                          <a:spcPts val="0"/>
                        </a:spcAft>
                      </a:pPr>
                      <a:r>
                        <a:rPr lang="ru-RU" sz="1400" kern="0">
                          <a:effectLst/>
                        </a:rPr>
                        <a:t>0%</a:t>
                      </a:r>
                      <a:endParaRPr lang="ru-RU" sz="1000" kern="150">
                        <a:effectLst/>
                        <a:latin typeface="Arial"/>
                        <a:ea typeface="Arial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26166">
                <a:tc>
                  <a:txBody>
                    <a:bodyPr/>
                    <a:lstStyle/>
                    <a:p>
                      <a:endParaRPr lang="ru-RU" sz="1000" kern="150">
                        <a:effectLst/>
                        <a:latin typeface="Arial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fontAlgn="auto">
                        <a:spcAft>
                          <a:spcPts val="0"/>
                        </a:spcAft>
                      </a:pPr>
                      <a:r>
                        <a:rPr lang="ru-RU" sz="1400" kern="0">
                          <a:effectLst/>
                        </a:rPr>
                        <a:t>Сроки проектирования технологической оснастки</a:t>
                      </a:r>
                      <a:endParaRPr lang="ru-RU" sz="1000" kern="150">
                        <a:effectLst/>
                        <a:latin typeface="Arial"/>
                        <a:ea typeface="Arial"/>
                      </a:endParaRPr>
                    </a:p>
                  </a:txBody>
                  <a:tcPr marL="68580" marR="68580" marT="0" marB="0" anchor="ctr"/>
                </a:tc>
                <a:tc gridSpan="2">
                  <a:txBody>
                    <a:bodyPr/>
                    <a:lstStyle/>
                    <a:p>
                      <a:pPr algn="r" fontAlgn="auto">
                        <a:spcAft>
                          <a:spcPts val="0"/>
                        </a:spcAft>
                      </a:pPr>
                      <a:r>
                        <a:rPr lang="ru-RU" sz="1400" kern="0">
                          <a:effectLst/>
                        </a:rPr>
                        <a:t>5 дней</a:t>
                      </a:r>
                      <a:endParaRPr lang="ru-RU" sz="1000" kern="150">
                        <a:effectLst/>
                        <a:latin typeface="Arial"/>
                        <a:ea typeface="Arial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auto">
                        <a:spcAft>
                          <a:spcPts val="0"/>
                        </a:spcAft>
                      </a:pPr>
                      <a:r>
                        <a:rPr lang="ru-RU" sz="1400" kern="0">
                          <a:effectLst/>
                        </a:rPr>
                        <a:t>7 дней</a:t>
                      </a:r>
                      <a:endParaRPr lang="ru-RU" sz="1000" kern="150">
                        <a:effectLst/>
                        <a:latin typeface="Arial"/>
                        <a:ea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 fontAlgn="auto">
                        <a:spcAft>
                          <a:spcPts val="0"/>
                        </a:spcAft>
                      </a:pPr>
                      <a:r>
                        <a:rPr lang="ru-RU" sz="1400" kern="0" dirty="0">
                          <a:effectLst/>
                        </a:rPr>
                        <a:t>-40%</a:t>
                      </a:r>
                      <a:endParaRPr lang="ru-RU" sz="1000" kern="150" dirty="0">
                        <a:effectLst/>
                        <a:latin typeface="Arial"/>
                        <a:ea typeface="Arial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2566638"/>
      </p:ext>
    </p:extLst>
  </p:cSld>
  <p:clrMapOvr>
    <a:masterClrMapping/>
  </p:clrMapOvr>
</p:sld>
</file>

<file path=ppt/theme/theme1.xml><?xml version="1.0" encoding="utf-8"?>
<a:theme xmlns:a="http://schemas.openxmlformats.org/drawingml/2006/main" name="Шаблон презентации 2021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ЦКБА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Шаблон презентации 2021</Template>
  <TotalTime>586</TotalTime>
  <Words>540</Words>
  <Application>Microsoft Office PowerPoint</Application>
  <PresentationFormat>Экран (16:9)</PresentationFormat>
  <Paragraphs>157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4" baseType="lpstr">
      <vt:lpstr>Arial</vt:lpstr>
      <vt:lpstr>Calibri</vt:lpstr>
      <vt:lpstr>Times New Roman</vt:lpstr>
      <vt:lpstr>Шаблон презентации 2021</vt:lpstr>
      <vt:lpstr>Отдел главного технолога</vt:lpstr>
      <vt:lpstr>Резюме проекта</vt:lpstr>
      <vt:lpstr>Конструкторское бюро сейчас</vt:lpstr>
      <vt:lpstr>Сектор конструкторско – технологического обеспечения реинжиниринга и прототипирования</vt:lpstr>
      <vt:lpstr>Актуальность</vt:lpstr>
      <vt:lpstr>SWOT –  анализ</vt:lpstr>
      <vt:lpstr>Управление проектом</vt:lpstr>
      <vt:lpstr>Смета проекта:</vt:lpstr>
      <vt:lpstr>Эффективность проекта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Отдел главного технолога</dc:title>
  <dc:creator>Обуховский Д.В.</dc:creator>
  <cp:lastModifiedBy>LogunovaEA</cp:lastModifiedBy>
  <cp:revision>38</cp:revision>
  <dcterms:created xsi:type="dcterms:W3CDTF">2021-05-18T05:40:14Z</dcterms:created>
  <dcterms:modified xsi:type="dcterms:W3CDTF">2022-06-29T12:29:46Z</dcterms:modified>
</cp:coreProperties>
</file>