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</p:sldMasterIdLst>
  <p:notesMasterIdLst>
    <p:notesMasterId r:id="rId23"/>
  </p:notesMasterIdLst>
  <p:sldIdLst>
    <p:sldId id="284" r:id="rId5"/>
    <p:sldId id="296" r:id="rId6"/>
    <p:sldId id="289" r:id="rId7"/>
    <p:sldId id="285" r:id="rId8"/>
    <p:sldId id="282" r:id="rId9"/>
    <p:sldId id="295" r:id="rId10"/>
    <p:sldId id="293" r:id="rId11"/>
    <p:sldId id="281" r:id="rId12"/>
    <p:sldId id="294" r:id="rId13"/>
    <p:sldId id="278" r:id="rId14"/>
    <p:sldId id="297" r:id="rId15"/>
    <p:sldId id="292" r:id="rId16"/>
    <p:sldId id="298" r:id="rId17"/>
    <p:sldId id="280" r:id="rId18"/>
    <p:sldId id="270" r:id="rId19"/>
    <p:sldId id="279" r:id="rId20"/>
    <p:sldId id="283" r:id="rId21"/>
    <p:sldId id="26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1EEA"/>
    <a:srgbClr val="006C31"/>
    <a:srgbClr val="1984CC"/>
    <a:srgbClr val="010E6D"/>
    <a:srgbClr val="3A006E"/>
    <a:srgbClr val="12006E"/>
    <a:srgbClr val="23105E"/>
    <a:srgbClr val="0D09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706" autoAdjust="0"/>
    <p:restoredTop sz="95520" autoAdjust="0"/>
  </p:normalViewPr>
  <p:slideViewPr>
    <p:cSldViewPr>
      <p:cViewPr varScale="1">
        <p:scale>
          <a:sx n="70" d="100"/>
          <a:sy n="70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3832000</c:v>
                </c:pt>
                <c:pt idx="1">
                  <c:v>6004030</c:v>
                </c:pt>
                <c:pt idx="2">
                  <c:v>7772040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A0-48F4-A1F6-596752EBE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A0-48F4-A1F6-596752EBE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A0-48F4-A1F6-596752EBE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A0-48F4-A1F6-596752EBEB0B}"/>
            </c:ext>
          </c:extLst>
        </c:ser>
        <c:shape val="box"/>
        <c:axId val="88261760"/>
        <c:axId val="88263296"/>
        <c:axId val="0"/>
      </c:bar3DChart>
      <c:catAx>
        <c:axId val="88261760"/>
        <c:scaling>
          <c:orientation val="minMax"/>
        </c:scaling>
        <c:axPos val="b"/>
        <c:numFmt formatCode="General" sourceLinked="1"/>
        <c:tickLblPos val="nextTo"/>
        <c:crossAx val="88263296"/>
        <c:crosses val="autoZero"/>
        <c:auto val="1"/>
        <c:lblAlgn val="ctr"/>
        <c:lblOffset val="100"/>
      </c:catAx>
      <c:valAx>
        <c:axId val="88263296"/>
        <c:scaling>
          <c:orientation val="minMax"/>
        </c:scaling>
        <c:axPos val="l"/>
        <c:majorGridlines/>
        <c:numFmt formatCode="0.00" sourceLinked="1"/>
        <c:tickLblPos val="nextTo"/>
        <c:crossAx val="88261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94441157458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079-4FDE-8AAC-EA663B50FF84}"/>
              </c:ext>
            </c:extLst>
          </c:dPt>
          <c:dPt>
            <c:idx val="1"/>
            <c:explosion val="3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9-4FDE-8AAC-EA663B50FF84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079-4FDE-8AAC-EA663B50FF84}"/>
              </c:ext>
            </c:extLst>
          </c:dPt>
          <c:dLbls>
            <c:dLbl>
              <c:idx val="0"/>
              <c:layout>
                <c:manualLayout>
                  <c:x val="0.47853584670570393"/>
                  <c:y val="0.3525107179585774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Срыв</a:t>
                    </a:r>
                    <a:r>
                      <a:rPr lang="ru-RU" sz="1600" b="1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графика финансирования</a:t>
                    </a:r>
                    <a:endParaRPr lang="ru-RU" sz="16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79-4FDE-8AAC-EA663B50FF84}"/>
                </c:ext>
              </c:extLst>
            </c:dLbl>
            <c:dLbl>
              <c:idx val="1"/>
              <c:layout>
                <c:manualLayout>
                  <c:x val="2.685618344563163E-3"/>
                  <c:y val="-2.02683113623737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0000"/>
                        </a:solidFill>
                      </a:rPr>
                      <a:t>Снижение</a:t>
                    </a:r>
                    <a:r>
                      <a:rPr lang="ru-RU" sz="1600" b="1" baseline="0" dirty="0" smtClean="0">
                        <a:solidFill>
                          <a:srgbClr val="000000"/>
                        </a:solidFill>
                      </a:rPr>
                      <a:t> бюджета</a:t>
                    </a:r>
                    <a:endParaRPr lang="ru-RU" sz="1600" b="1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79-4FDE-8AAC-EA663B50FF84}"/>
                </c:ext>
              </c:extLst>
            </c:dLbl>
            <c:dLbl>
              <c:idx val="2"/>
              <c:layout>
                <c:manualLayout>
                  <c:x val="-0.46858936880562158"/>
                  <c:y val="-0.3696098358228370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0000"/>
                        </a:solidFill>
                      </a:rPr>
                      <a:t>Срыв поставки оборудования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79-4FDE-8AAC-EA663B50FF84}"/>
                </c:ext>
              </c:extLst>
            </c:dLbl>
            <c:dLbl>
              <c:idx val="3"/>
              <c:layout>
                <c:manualLayout>
                  <c:x val="-1.8065305605455387E-2"/>
                  <c:y val="-2.789857709806660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0000"/>
                        </a:solidFill>
                      </a:rPr>
                      <a:t>Выход</a:t>
                    </a:r>
                    <a:r>
                      <a:rPr lang="ru-RU" sz="1600" b="1" baseline="0" dirty="0" smtClean="0">
                        <a:solidFill>
                          <a:srgbClr val="000000"/>
                        </a:solidFill>
                      </a:rPr>
                      <a:t> из запланированных сроков проекта</a:t>
                    </a:r>
                    <a:endParaRPr lang="ru-RU" sz="1600" b="1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9-4FDE-8AAC-EA663B50F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inEnd"/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4.8</c:v>
                </c:pt>
                <c:pt idx="1">
                  <c:v>3</c:v>
                </c:pt>
                <c:pt idx="2">
                  <c:v>2.5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79-4FDE-8AAC-EA663B50FF84}"/>
            </c:ext>
          </c:extLst>
        </c:ser>
        <c:gapWidth val="100"/>
        <c:axId val="114791936"/>
        <c:axId val="114793472"/>
      </c:barChart>
      <c:catAx>
        <c:axId val="114791936"/>
        <c:scaling>
          <c:orientation val="minMax"/>
        </c:scaling>
        <c:axPos val="b"/>
        <c:numFmt formatCode="General" sourceLinked="0"/>
        <c:tickLblPos val="nextTo"/>
        <c:crossAx val="114793472"/>
        <c:crosses val="autoZero"/>
        <c:auto val="1"/>
        <c:lblAlgn val="ctr"/>
        <c:lblOffset val="100"/>
      </c:catAx>
      <c:valAx>
        <c:axId val="1147934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79193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снижение трудоемкости при ремонте оборудования </c:v>
                </c:pt>
                <c:pt idx="1">
                  <c:v>снижение затрат на запасные части</c:v>
                </c:pt>
                <c:pt idx="2">
                  <c:v>снижение времени простоя при ремонте оборудования </c:v>
                </c:pt>
                <c:pt idx="3">
                  <c:v>снижение затрат на сторонние услуги по ремонту оборудования </c:v>
                </c:pt>
                <c:pt idx="4">
                  <c:v>увеличение межремонтного периода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0.70000000000000029</c:v>
                </c:pt>
                <c:pt idx="4">
                  <c:v>0.30000000000000016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1-4864-9A4C-B4CA9731493A}"/>
            </c:ext>
          </c:extLst>
        </c:ser>
        <c:dLbls>
          <c:showVal val="1"/>
        </c:dLbls>
        <c:axId val="128448768"/>
        <c:axId val="128454656"/>
      </c:barChart>
      <c:catAx>
        <c:axId val="128448768"/>
        <c:scaling>
          <c:orientation val="minMax"/>
        </c:scaling>
        <c:axPos val="l"/>
        <c:numFmt formatCode="General" sourceLinked="0"/>
        <c:tickLblPos val="nextTo"/>
        <c:crossAx val="128454656"/>
        <c:crosses val="autoZero"/>
        <c:auto val="1"/>
        <c:lblAlgn val="ctr"/>
        <c:lblOffset val="100"/>
      </c:catAx>
      <c:valAx>
        <c:axId val="128454656"/>
        <c:scaling>
          <c:orientation val="minMax"/>
        </c:scaling>
        <c:axPos val="b"/>
        <c:majorGridlines/>
        <c:numFmt formatCode="0%" sourceLinked="1"/>
        <c:tickLblPos val="nextTo"/>
        <c:crossAx val="128448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 i="0" baseline="0">
          <a:solidFill>
            <a:srgbClr val="000000"/>
          </a:solidFill>
          <a:latin typeface="Calibri" pitchFamily="34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0D65F9-72E7-4F19-B142-F3197D7D2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0247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3F471C4-36B4-4B55-90FB-074389100134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331E18D-D1BE-4476-9F32-43AE7F8B3650}" type="slidenum">
              <a:rPr 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D65F9-72E7-4F19-B142-F3197D7D25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152400"/>
            <a:ext cx="7772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57000"/>
            <a:lum/>
          </a:blip>
          <a:srcRect/>
          <a:stretch>
            <a:fillRect l="-21000" r="-2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57000"/>
            <a:lum/>
          </a:blip>
          <a:srcRect/>
          <a:stretch>
            <a:fillRect l="-21000" r="-2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57000"/>
            <a:lum/>
          </a:blip>
          <a:srcRect/>
          <a:stretch>
            <a:fillRect l="-21000" r="-2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57000"/>
            <a:lum/>
          </a:blip>
          <a:srcRect/>
          <a:stretch>
            <a:fillRect l="-21000" r="-2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jpe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metalconsult.ru/image/cache/catalog/zta/ao-ckba-600x600.jpg"/>
          <p:cNvPicPr/>
          <p:nvPr/>
        </p:nvPicPr>
        <p:blipFill rotWithShape="1">
          <a:blip r:embed="rId3">
            <a:lum bright="-10000"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0120" r="11019" b="7732"/>
          <a:stretch/>
        </p:blipFill>
        <p:spPr bwMode="auto">
          <a:xfrm>
            <a:off x="0" y="3500438"/>
            <a:ext cx="3500430" cy="3357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0" y="0"/>
            <a:ext cx="8786842" cy="6286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«Разработка системы обслуживания оборудования с ЧПУ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Акционерного общества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«Центральное конструкторское бюро автоматики»</a:t>
            </a:r>
          </a:p>
          <a:p>
            <a:pPr algn="ctr"/>
            <a:endParaRPr lang="ru-RU" sz="3600" b="1" dirty="0" smtClean="0">
              <a:solidFill>
                <a:srgbClr val="00000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Выполнил: слушатель группы</a:t>
            </a: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«Управление развитием организации»</a:t>
            </a: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Программы подготовки управленческих кадров</a:t>
            </a: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Шибалов  Александр </a:t>
            </a: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Юрьевич</a:t>
            </a:r>
          </a:p>
          <a:p>
            <a:pPr algn="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к.э.н., доцент Чернобаева</a:t>
            </a: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Гульнара Ефимовна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Омск-2022 г.</a:t>
            </a:r>
          </a:p>
          <a:p>
            <a:pPr algn="ctr" eaLnBrk="1" hangingPunct="1">
              <a:lnSpc>
                <a:spcPct val="150000"/>
              </a:lnSpc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19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63713" y="0"/>
            <a:ext cx="7380287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Структурная декомпозиция работ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1376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АО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«ЦКБА»</a:t>
            </a:r>
          </a:p>
        </p:txBody>
      </p:sp>
      <p:pic>
        <p:nvPicPr>
          <p:cNvPr id="10241" name="Picture 1" descr="C:\Users\User\Desktop\презеденская программа\декомпазици рисунок.pn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09" y="548680"/>
            <a:ext cx="9170533" cy="5523526"/>
          </a:xfrm>
          <a:prstGeom prst="rect">
            <a:avLst/>
          </a:prstGeom>
          <a:noFill/>
        </p:spPr>
      </p:pic>
      <p:pic>
        <p:nvPicPr>
          <p:cNvPr id="7" name="Рисунок 6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8727723" cy="4909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4678" y="571480"/>
            <a:ext cx="2838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Ганта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795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metalconsult.ru/image/cache/catalog/zta/ao-ckba-600x600.jpg"/>
          <p:cNvPicPr/>
          <p:nvPr/>
        </p:nvPicPr>
        <p:blipFill rotWithShape="1">
          <a:blip r:embed="rId2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28794" y="1142985"/>
          <a:ext cx="6000791" cy="5624392"/>
        </p:xfrm>
        <a:graphic>
          <a:graphicData uri="http://schemas.openxmlformats.org/drawingml/2006/table">
            <a:tbl>
              <a:tblPr/>
              <a:tblGrid>
                <a:gridCol w="3648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7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37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142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137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137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137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1422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1372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6431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Роли участников</a:t>
                      </a:r>
                      <a:endParaRPr lang="ru-RU" sz="1400" dirty="0">
                        <a:latin typeface="Arial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проекта</a:t>
                      </a:r>
                      <a:endParaRPr lang="ru-RU" sz="14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Работы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проекта</a:t>
                      </a:r>
                      <a:endParaRPr lang="ru-RU" sz="14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Куратор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Менеджер проекта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Аналитик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Исследователь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Разработчики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Помощник менеджера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Заказчик 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Поставщик 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Финансист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Стратег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Исполнитель</a:t>
                      </a:r>
                      <a:endParaRPr lang="ru-RU" sz="4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Анализ плана закупки нового оборудования предприятием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Формирование базы оборудования по группам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Изучение состояния оборудования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Анализ загрузки оборудования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Анализ простоя оборудования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Реестр парка оборудования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Изучение существующих систем диагностирования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Анализ систем диагностирования на других предприятиях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Анализ рынка поиск аналогов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диагностического оборудования.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Выбор нужной системы диагностирования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Проверка на совместимость оборудование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7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Создание технических требований поставщикам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диагностического оборудования.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Переговоры с поставщиками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диагностического оборудования.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Запрос коммерческого предложения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Создание технико-экономическое обоснование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Заявка включения в план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техперевооружения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на 2023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7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Формирование бюджета на приобретение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диагностического оборудования.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Создание платформы  в локальной сети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1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Архив технической документации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Система ввода и вывода документации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Хранение BACKUP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Заявку на приобретение диагностического оборудования.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Согласования приобретения диагностического оборудования.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87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Пуска наладочные работы диагностического оборудования и обучение.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Подписание акта приемки диагностического оборудования.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Технические параметры состояния оборудования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Данные о неисправности и запасных частей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Отчет реализации проекта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О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И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latin typeface="Arial"/>
                        <a:ea typeface="Times New Roman"/>
                      </a:endParaRPr>
                    </a:p>
                  </a:txBody>
                  <a:tcPr marL="26182" marR="2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10242" name="AutoShape 2"/>
          <p:cNvSpPr>
            <a:spLocks noChangeShapeType="1"/>
          </p:cNvSpPr>
          <p:nvPr/>
        </p:nvSpPr>
        <p:spPr bwMode="auto">
          <a:xfrm>
            <a:off x="1928793" y="1142984"/>
            <a:ext cx="3643339" cy="642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42852"/>
            <a:ext cx="3605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Матрица ответственности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4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714356"/>
            <a:ext cx="2562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Сетевая модель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metalconsult.ru/image/cache/catalog/zta/ao-ckba-600x600.jpg"/>
          <p:cNvPicPr/>
          <p:nvPr/>
        </p:nvPicPr>
        <p:blipFill rotWithShape="1">
          <a:blip r:embed="rId2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076" t="30878" r="19580" b="21435"/>
          <a:stretch/>
        </p:blipFill>
        <p:spPr bwMode="auto">
          <a:xfrm>
            <a:off x="0" y="1857364"/>
            <a:ext cx="9144000" cy="5000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="" xmlns:p14="http://schemas.microsoft.com/office/powerpoint/2010/main" val="25168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63713" y="0"/>
            <a:ext cx="7380287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Риски проекта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1376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АО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«ЦКБА»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367125245"/>
              </p:ext>
            </p:extLst>
          </p:nvPr>
        </p:nvGraphicFramePr>
        <p:xfrm>
          <a:off x="1785918" y="428604"/>
          <a:ext cx="7358082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9" name="Picture 9" descr="67702551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76000" contrast="-70000"/>
          </a:blip>
          <a:srcRect l="6705" r="7828"/>
          <a:stretch>
            <a:fillRect/>
          </a:stretch>
        </p:blipFill>
        <p:spPr>
          <a:xfrm>
            <a:off x="1529802" y="0"/>
            <a:ext cx="7790796" cy="6858000"/>
          </a:xfrm>
          <a:effectLst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63713" y="0"/>
            <a:ext cx="7380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Сводный расчёт единовременных затрат по проекту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1376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АО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«ЦКБА»</a:t>
            </a:r>
          </a:p>
        </p:txBody>
      </p:sp>
      <p:pic>
        <p:nvPicPr>
          <p:cNvPr id="9" name="Рисунок 8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28" y="1285859"/>
          <a:ext cx="7429552" cy="5072098"/>
        </p:xfrm>
        <a:graphic>
          <a:graphicData uri="http://schemas.openxmlformats.org/drawingml/2006/table">
            <a:tbl>
              <a:tblPr/>
              <a:tblGrid>
                <a:gridCol w="5072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статей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5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оплату труда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99 450,00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5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страховые платежи (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30,6%)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29 835,00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5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8 300 000,00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5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непредвиденные расходы (7%)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590049.95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5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9 019 334,95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2000"/>
            <a:lum/>
          </a:blip>
          <a:srcRect/>
          <a:stretch>
            <a:fillRect l="-18000" r="-2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63713" y="0"/>
            <a:ext cx="7380287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1376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АО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«ЦКБА»</a:t>
            </a:r>
          </a:p>
        </p:txBody>
      </p:sp>
      <p:pic>
        <p:nvPicPr>
          <p:cNvPr id="9" name="Рисунок 8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57356" y="500042"/>
          <a:ext cx="6096000" cy="373739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9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Финансовые показатели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проекта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79" marR="7979" marT="7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6153947"/>
              </p:ext>
            </p:extLst>
          </p:nvPr>
        </p:nvGraphicFramePr>
        <p:xfrm>
          <a:off x="500034" y="1785924"/>
          <a:ext cx="8429684" cy="4857785"/>
        </p:xfrm>
        <a:graphic>
          <a:graphicData uri="http://schemas.openxmlformats.org/drawingml/2006/table">
            <a:tbl>
              <a:tblPr/>
              <a:tblGrid>
                <a:gridCol w="4915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3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8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Чистый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приведенный доход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NPV)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792000руб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Индекс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рентабельности проекта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PI)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8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Внутренняя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норма рентабельности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IRR)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52,6%</a:t>
                      </a:r>
                    </a:p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8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Дисконтированный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 окупаемости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DPP)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3года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9" name="Picture 9" descr="677025518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76000" contrast="-70000"/>
          </a:blip>
          <a:srcRect l="6705" r="7828"/>
          <a:stretch>
            <a:fillRect/>
          </a:stretch>
        </p:blipFill>
        <p:spPr>
          <a:xfrm>
            <a:off x="1773238" y="357166"/>
            <a:ext cx="7385050" cy="6500834"/>
          </a:xfrm>
          <a:effectLst/>
        </p:spPr>
      </p:pic>
      <p:sp useBgFill="1"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63713" y="0"/>
            <a:ext cx="7380287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 проекта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1376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АО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«ЦКБА»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648759895"/>
              </p:ext>
            </p:extLst>
          </p:nvPr>
        </p:nvGraphicFramePr>
        <p:xfrm>
          <a:off x="1714480" y="857232"/>
          <a:ext cx="7286676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https://metalconsult.ru/image/cache/catalog/zta/ao-ckba-600x600.jpg"/>
          <p:cNvPicPr/>
          <p:nvPr/>
        </p:nvPicPr>
        <p:blipFill rotWithShape="1">
          <a:blip r:embed="rId5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421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249490" y="5952083"/>
            <a:ext cx="6242050" cy="65087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Dot"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r>
              <a:rPr lang="ru-RU" sz="3600" b="1" i="1" u="sng" dirty="0">
                <a:solidFill>
                  <a:schemeClr val="bg1"/>
                </a:solidFill>
                <a:latin typeface="Times New Roman" pitchFamily="18" charset="0"/>
              </a:rPr>
              <a:t>СПАСИБО ЗА ВНИМАНИЕ !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296722" y="404664"/>
            <a:ext cx="653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АО </a:t>
            </a:r>
            <a:r>
              <a:rPr lang="ru-RU" sz="1800" b="1" dirty="0">
                <a:solidFill>
                  <a:schemeClr val="bg1"/>
                </a:solidFill>
              </a:rPr>
              <a:t>«Корпорация «Тактическое ракетное вооружение»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71600" y="0"/>
            <a:ext cx="7772400" cy="5715000"/>
          </a:xfrm>
          <a:effectLst/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Продукция специального назначения</a:t>
            </a:r>
          </a:p>
          <a:p>
            <a:endParaRPr lang="ru-RU" dirty="0">
              <a:solidFill>
                <a:schemeClr val="accent4"/>
              </a:solidFill>
            </a:endParaRPr>
          </a:p>
          <a:p>
            <a:pPr marL="0">
              <a:spcAft>
                <a:spcPts val="0"/>
              </a:spcAft>
            </a:pPr>
            <a:r>
              <a:rPr lang="ru-RU" sz="2800" kern="1200" dirty="0">
                <a:solidFill>
                  <a:srgbClr val="000000"/>
                </a:solidFill>
                <a:latin typeface="Times New Roman"/>
                <a:ea typeface="Times New Roman"/>
              </a:rPr>
              <a:t>Станция предупреждения о радиолокационном облучении</a:t>
            </a:r>
          </a:p>
          <a:p>
            <a:pPr marL="0">
              <a:spcAft>
                <a:spcPts val="0"/>
              </a:spcAft>
            </a:pPr>
            <a:r>
              <a:rPr lang="ru-RU" sz="2800" kern="1200" dirty="0">
                <a:solidFill>
                  <a:srgbClr val="000000"/>
                </a:solidFill>
                <a:latin typeface="Times New Roman"/>
                <a:ea typeface="Times New Roman"/>
              </a:rPr>
              <a:t>Контроллер управления противорадиолокационными  головками самонаведения</a:t>
            </a:r>
          </a:p>
          <a:p>
            <a:pPr marL="0">
              <a:spcAft>
                <a:spcPts val="0"/>
              </a:spcAft>
            </a:pPr>
            <a:r>
              <a:rPr lang="ru-RU" sz="2800" kern="1200" dirty="0">
                <a:solidFill>
                  <a:srgbClr val="000000"/>
                </a:solidFill>
                <a:latin typeface="Times New Roman"/>
                <a:ea typeface="Times New Roman"/>
              </a:rPr>
              <a:t>Пассивные головки самонаведения для противолокационных  ракет</a:t>
            </a:r>
          </a:p>
          <a:p>
            <a:pPr marL="0">
              <a:spcAft>
                <a:spcPts val="0"/>
              </a:spcAft>
            </a:pPr>
            <a:r>
              <a:rPr lang="ru-RU" sz="2800" kern="1200" dirty="0">
                <a:solidFill>
                  <a:srgbClr val="000000"/>
                </a:solidFill>
                <a:latin typeface="Times New Roman"/>
                <a:ea typeface="Times New Roman"/>
              </a:rPr>
              <a:t>Контрольно-проверочная аппаратура</a:t>
            </a:r>
          </a:p>
          <a:p>
            <a:endParaRPr lang="ru-RU" dirty="0">
              <a:effectLst/>
            </a:endParaRPr>
          </a:p>
        </p:txBody>
      </p:sp>
      <p:pic>
        <p:nvPicPr>
          <p:cNvPr id="3" name="Рисунок 2" descr="https://metalconsult.ru/image/cache/catalog/zta/ao-ckba-600x600.jpg"/>
          <p:cNvPicPr/>
          <p:nvPr/>
        </p:nvPicPr>
        <p:blipFill rotWithShape="1">
          <a:blip r:embed="rId2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 descr="I:\controller_auc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1"/>
            <a:ext cx="3571868" cy="1928808"/>
          </a:xfrm>
          <a:prstGeom prst="rect">
            <a:avLst/>
          </a:prstGeom>
          <a:noFill/>
        </p:spPr>
      </p:pic>
      <p:pic>
        <p:nvPicPr>
          <p:cNvPr id="1027" name="Picture 3" descr="I:\sg_l112-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8868" y="4929198"/>
            <a:ext cx="2035132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2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77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857356" y="214290"/>
            <a:ext cx="7072330" cy="6286520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Неуправляемые простои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актуальной информации о состоянии оборудования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Выявление причин поломки только после полного разбора оборудования, снижающего последующее качество работы механизмов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Стихийный закуп дорогостоящих деталей и комплектующих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8384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metalconsult.ru/image/cache/catalog/zta/ao-ckba-600x600.jpg"/>
          <p:cNvPicPr/>
          <p:nvPr/>
        </p:nvPicPr>
        <p:blipFill rotWithShape="1">
          <a:blip r:embed="rId2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14480" y="214290"/>
            <a:ext cx="65722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Статистика затрат на внеплановый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ремонте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станков с ЧПУ  на 60 единиц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0" y="1397000"/>
          <a:ext cx="6096000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9" name="Picture 9" descr="67702551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76000" contrast="-70000"/>
          </a:blip>
          <a:srcRect l="6705" r="7828"/>
          <a:stretch>
            <a:fillRect/>
          </a:stretch>
        </p:blipFill>
        <p:spPr>
          <a:xfrm>
            <a:off x="0" y="0"/>
            <a:ext cx="9158288" cy="6858000"/>
          </a:xfrm>
          <a:effectLst/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1357290" y="1714488"/>
            <a:ext cx="6929486" cy="352901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857356" y="1071546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alpha val="99001"/>
                </a:schemeClr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>
                  <a:alpha val="99001"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14546" y="4143380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системы обслуживания оборудования с ЧПУ АО «ЦКБА» к 15 июля 2023 для получения актуальной информации о техническом состоянии оборудования.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Vibrometr_VT_21_i_programma_VibroM_21.png"/>
          <p:cNvPicPr>
            <a:picLocks noGrp="1" noChangeAspect="1"/>
          </p:cNvPicPr>
          <p:nvPr>
            <p:ph/>
          </p:nvPr>
        </p:nvPicPr>
        <p:blipFill>
          <a:blip r:embed="rId2" cstate="print">
            <a:lum bright="-4000" contrast="-4000"/>
          </a:blip>
          <a:srcRect l="31708" t="1"/>
          <a:stretch>
            <a:fillRect/>
          </a:stretch>
        </p:blipFill>
        <p:spPr>
          <a:xfrm>
            <a:off x="5214942" y="4071942"/>
            <a:ext cx="3929058" cy="27860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857232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Виброакустическая мобильная система диагностики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0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Система диагностики оборудования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8604"/>
            <a:ext cx="1714480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АО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«ЦКБА»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lum bright="-4000" contrast="-4000"/>
          </a:blip>
          <a:srcRect/>
          <a:stretch>
            <a:fillRect/>
          </a:stretch>
        </p:blipFill>
        <p:spPr bwMode="auto">
          <a:xfrm>
            <a:off x="0" y="1857365"/>
            <a:ext cx="51885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s://metalconsult.ru/image/cache/catalog/zta/ao-ckba-600x600.jpg"/>
          <p:cNvPicPr/>
          <p:nvPr/>
        </p:nvPicPr>
        <p:blipFill rotWithShape="1">
          <a:blip r:embed="rId4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857760"/>
            <a:ext cx="7643866" cy="174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J:\dtmt10_04b.jpg"/>
          <p:cNvPicPr>
            <a:picLocks noChangeAspect="1" noChangeArrowheads="1"/>
          </p:cNvPicPr>
          <p:nvPr/>
        </p:nvPicPr>
        <p:blipFill>
          <a:blip r:embed="rId3"/>
          <a:srcRect l="1753" t="8316" b="12432"/>
          <a:stretch>
            <a:fillRect/>
          </a:stretch>
        </p:blipFill>
        <p:spPr bwMode="auto">
          <a:xfrm>
            <a:off x="1857356" y="1000108"/>
            <a:ext cx="5655809" cy="3643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214290"/>
            <a:ext cx="5214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Результаты </a:t>
            </a:r>
            <a:r>
              <a:rPr lang="ru-RU" b="1" dirty="0" err="1" smtClean="0">
                <a:solidFill>
                  <a:srgbClr val="000000"/>
                </a:solidFill>
              </a:rPr>
              <a:t>виброакустической</a:t>
            </a:r>
            <a:r>
              <a:rPr lang="ru-RU" b="1" dirty="0" smtClean="0">
                <a:solidFill>
                  <a:srgbClr val="000000"/>
                </a:solidFill>
              </a:rPr>
              <a:t> диагностики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9" name="Рисунок 8" descr="https://metalconsult.ru/image/cache/catalog/zta/ao-ckba-600x600.jpg"/>
          <p:cNvPicPr/>
          <p:nvPr/>
        </p:nvPicPr>
        <p:blipFill rotWithShape="1">
          <a:blip r:embed="rId4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63713" y="0"/>
            <a:ext cx="7380287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Система диагностики оборудования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ыпвы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8429683" cy="42862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14480" y="571480"/>
            <a:ext cx="7429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Диагностика по параметрам точности и постоянства отработки круговой траектории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4000" contrast="-4000"/>
          </a:blip>
          <a:srcRect t="12200" r="919" b="4466"/>
          <a:stretch>
            <a:fillRect/>
          </a:stretch>
        </p:blipFill>
        <p:spPr bwMode="auto">
          <a:xfrm>
            <a:off x="285720" y="2428868"/>
            <a:ext cx="86069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00232" y="214290"/>
            <a:ext cx="6572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по параметрам точности и постоянства отработки круговой траектории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metalconsult.ru/image/cache/catalog/zta/ao-ckba-600x600.jpg"/>
          <p:cNvPicPr/>
          <p:nvPr/>
        </p:nvPicPr>
        <p:blipFill rotWithShape="1">
          <a:blip r:embed="rId3" cstate="print">
            <a:lum bright="-14000" contrast="-1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3" t="11424" r="9842" b="7732"/>
          <a:stretch/>
        </p:blipFill>
        <p:spPr bwMode="auto">
          <a:xfrm>
            <a:off x="0" y="0"/>
            <a:ext cx="1763713" cy="16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owerpoint-template">
  <a:themeElements>
    <a:clrScheme name="1_powerpoint-template 10">
      <a:dk1>
        <a:srgbClr val="4D4D4D"/>
      </a:dk1>
      <a:lt1>
        <a:srgbClr val="FFFFFF"/>
      </a:lt1>
      <a:dk2>
        <a:srgbClr val="4D4D4D"/>
      </a:dk2>
      <a:lt2>
        <a:srgbClr val="0045A3"/>
      </a:lt2>
      <a:accent1>
        <a:srgbClr val="005AB6"/>
      </a:accent1>
      <a:accent2>
        <a:srgbClr val="0073CF"/>
      </a:accent2>
      <a:accent3>
        <a:srgbClr val="FFFFFF"/>
      </a:accent3>
      <a:accent4>
        <a:srgbClr val="404040"/>
      </a:accent4>
      <a:accent5>
        <a:srgbClr val="AAB5D7"/>
      </a:accent5>
      <a:accent6>
        <a:srgbClr val="0068BB"/>
      </a:accent6>
      <a:hlink>
        <a:srgbClr val="0084D9"/>
      </a:hlink>
      <a:folHlink>
        <a:srgbClr val="DDDDDD"/>
      </a:folHlink>
    </a:clrScheme>
    <a:fontScheme name="1_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point-template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owerpoint-template">
  <a:themeElements>
    <a:clrScheme name="2_powerpoint-template 10">
      <a:dk1>
        <a:srgbClr val="4D4D4D"/>
      </a:dk1>
      <a:lt1>
        <a:srgbClr val="FFFFFF"/>
      </a:lt1>
      <a:dk2>
        <a:srgbClr val="4D4D4D"/>
      </a:dk2>
      <a:lt2>
        <a:srgbClr val="0045A3"/>
      </a:lt2>
      <a:accent1>
        <a:srgbClr val="005AB6"/>
      </a:accent1>
      <a:accent2>
        <a:srgbClr val="0073CF"/>
      </a:accent2>
      <a:accent3>
        <a:srgbClr val="FFFFFF"/>
      </a:accent3>
      <a:accent4>
        <a:srgbClr val="404040"/>
      </a:accent4>
      <a:accent5>
        <a:srgbClr val="AAB5D7"/>
      </a:accent5>
      <a:accent6>
        <a:srgbClr val="0068BB"/>
      </a:accent6>
      <a:hlink>
        <a:srgbClr val="0084D9"/>
      </a:hlink>
      <a:folHlink>
        <a:srgbClr val="DDDDDD"/>
      </a:folHlink>
    </a:clrScheme>
    <a:fontScheme name="2_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-template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-template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point-template">
  <a:themeElements>
    <a:clrScheme name="powerpoint-template 10">
      <a:dk1>
        <a:srgbClr val="4D4D4D"/>
      </a:dk1>
      <a:lt1>
        <a:srgbClr val="FFFFFF"/>
      </a:lt1>
      <a:dk2>
        <a:srgbClr val="4D4D4D"/>
      </a:dk2>
      <a:lt2>
        <a:srgbClr val="0045A3"/>
      </a:lt2>
      <a:accent1>
        <a:srgbClr val="005AB6"/>
      </a:accent1>
      <a:accent2>
        <a:srgbClr val="0073CF"/>
      </a:accent2>
      <a:accent3>
        <a:srgbClr val="FFFFFF"/>
      </a:accent3>
      <a:accent4>
        <a:srgbClr val="404040"/>
      </a:accent4>
      <a:accent5>
        <a:srgbClr val="AAB5D7"/>
      </a:accent5>
      <a:accent6>
        <a:srgbClr val="0068BB"/>
      </a:accent6>
      <a:hlink>
        <a:srgbClr val="0084D9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owerpoint-template">
  <a:themeElements>
    <a:clrScheme name="3_powerpoint-template 10">
      <a:dk1>
        <a:srgbClr val="4D4D4D"/>
      </a:dk1>
      <a:lt1>
        <a:srgbClr val="FFFFFF"/>
      </a:lt1>
      <a:dk2>
        <a:srgbClr val="4D4D4D"/>
      </a:dk2>
      <a:lt2>
        <a:srgbClr val="0045A3"/>
      </a:lt2>
      <a:accent1>
        <a:srgbClr val="005AB6"/>
      </a:accent1>
      <a:accent2>
        <a:srgbClr val="0073CF"/>
      </a:accent2>
      <a:accent3>
        <a:srgbClr val="FFFFFF"/>
      </a:accent3>
      <a:accent4>
        <a:srgbClr val="404040"/>
      </a:accent4>
      <a:accent5>
        <a:srgbClr val="AAB5D7"/>
      </a:accent5>
      <a:accent6>
        <a:srgbClr val="0068BB"/>
      </a:accent6>
      <a:hlink>
        <a:srgbClr val="0084D9"/>
      </a:hlink>
      <a:folHlink>
        <a:srgbClr val="DDDDDD"/>
      </a:folHlink>
    </a:clrScheme>
    <a:fontScheme name="3_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owerpoint-template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-template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5267</TotalTime>
  <Words>525</Words>
  <Application>Microsoft Office PowerPoint</Application>
  <PresentationFormat>Экран (4:3)</PresentationFormat>
  <Paragraphs>213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1_powerpoint-template</vt:lpstr>
      <vt:lpstr>2_powerpoint-template</vt:lpstr>
      <vt:lpstr>powerpoint-template</vt:lpstr>
      <vt:lpstr>3_powerpoint-template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</dc:creator>
  <cp:lastModifiedBy>User</cp:lastModifiedBy>
  <cp:revision>236</cp:revision>
  <dcterms:created xsi:type="dcterms:W3CDTF">2011-12-13T18:42:45Z</dcterms:created>
  <dcterms:modified xsi:type="dcterms:W3CDTF">2022-06-28T07:55:21Z</dcterms:modified>
</cp:coreProperties>
</file>