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58" r:id="rId5"/>
    <p:sldId id="260" r:id="rId6"/>
    <p:sldId id="261" r:id="rId7"/>
    <p:sldId id="278" r:id="rId8"/>
    <p:sldId id="267" r:id="rId9"/>
    <p:sldId id="268" r:id="rId10"/>
    <p:sldId id="271" r:id="rId11"/>
    <p:sldId id="270" r:id="rId12"/>
    <p:sldId id="269" r:id="rId13"/>
    <p:sldId id="274" r:id="rId14"/>
    <p:sldId id="273" r:id="rId15"/>
    <p:sldId id="275" r:id="rId16"/>
    <p:sldId id="276" r:id="rId17"/>
    <p:sldId id="265" r:id="rId18"/>
  </p:sldIdLst>
  <p:sldSz cx="12192000" cy="6858000"/>
  <p:notesSz cx="45656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7442620437019765"/>
          <c:y val="2.085758439472762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316353843071853"/>
          <c:y val="0.30529893584188217"/>
          <c:w val="0.69621997216054343"/>
          <c:h val="0.693389620675797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Годовой оборот</c:v>
                </c:pt>
              </c:strCache>
            </c:strRef>
          </c:tx>
          <c:explosion val="25"/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A8C7-4C0D-BAE2-4AA50F779E8A}"/>
              </c:ext>
            </c:extLst>
          </c:dPt>
          <c:dPt>
            <c:idx val="1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1-A8C7-4C0D-BAE2-4AA50F779E8A}"/>
              </c:ext>
            </c:extLst>
          </c:dPt>
          <c:dPt>
            <c:idx val="2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2-A8C7-4C0D-BAE2-4AA50F779E8A}"/>
              </c:ext>
            </c:extLst>
          </c:dPt>
          <c:dPt>
            <c:idx val="3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3-A8C7-4C0D-BAE2-4AA50F779E8A}"/>
              </c:ext>
            </c:extLst>
          </c:dPt>
          <c:cat>
            <c:strRef>
              <c:f>Лист1!$A$2:$A$5</c:f>
              <c:strCache>
                <c:ptCount val="4"/>
                <c:pt idx="0">
                  <c:v>Патология ЦНС</c:v>
                </c:pt>
                <c:pt idx="1">
                  <c:v>Терапия</c:v>
                </c:pt>
                <c:pt idx="2">
                  <c:v>Травма</c:v>
                </c:pt>
                <c:pt idx="3">
                  <c:v>Платные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28242118</c:v>
                </c:pt>
                <c:pt idx="1">
                  <c:v>24110955</c:v>
                </c:pt>
                <c:pt idx="2">
                  <c:v>51497089</c:v>
                </c:pt>
                <c:pt idx="3" formatCode="General">
                  <c:v>11000000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C7-4C0D-BAE2-4AA50F779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6142112122038"/>
          <c:y val="0.11129394116548616"/>
          <c:w val="0.32521747199061857"/>
          <c:h val="0.420589453561935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586145" y="0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/>
          <a:lstStyle>
            <a:lvl1pPr algn="r">
              <a:defRPr sz="900"/>
            </a:lvl1pPr>
          </a:lstStyle>
          <a:p>
            <a:fld id="{3929A41E-7F6C-4866-9521-641E160EE2B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932" tIns="32466" rIns="64932" bIns="32466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56565" y="3271381"/>
            <a:ext cx="3652520" cy="2676585"/>
          </a:xfrm>
          <a:prstGeom prst="rect">
            <a:avLst/>
          </a:prstGeom>
        </p:spPr>
        <p:txBody>
          <a:bodyPr vert="horz" lIns="64932" tIns="32466" rIns="64932" bIns="324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586145" y="6456612"/>
            <a:ext cx="1978448" cy="341064"/>
          </a:xfrm>
          <a:prstGeom prst="rect">
            <a:avLst/>
          </a:prstGeom>
        </p:spPr>
        <p:txBody>
          <a:bodyPr vert="horz" lIns="64932" tIns="32466" rIns="64932" bIns="32466" rtlCol="0" anchor="b"/>
          <a:lstStyle>
            <a:lvl1pPr algn="r">
              <a:defRPr sz="900"/>
            </a:lvl1pPr>
          </a:lstStyle>
          <a:p>
            <a:fld id="{81FB5BAA-1EC8-4286-A39A-BAE122DA2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5BAA-1EC8-4286-A39A-BAE122DA2E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5BAA-1EC8-4286-A39A-BAE122DA2E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5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6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9181" y="1600200"/>
            <a:ext cx="11216640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206AE5-916A-45E2-B784-BF6895DB99DD}" type="datetime1">
              <a:rPr lang="en-GB" smtClean="0"/>
              <a:pPr/>
              <a:t>19/12/2022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2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13A7-CF74-4B44-892B-6C398A4571CB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EE43-0B74-429B-AAF7-52824E6F5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8" y="2152470"/>
            <a:ext cx="10030691" cy="23876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«</a:t>
            </a:r>
            <a:r>
              <a:rPr lang="ru-RU" sz="4800" b="1" dirty="0"/>
              <a:t>Использование государственно-частного партнерства для создания региональных реабилитационных </a:t>
            </a:r>
            <a:r>
              <a:rPr lang="ru-RU" sz="4800" b="1" dirty="0" smtClean="0"/>
              <a:t>центров в Республике Карелия</a:t>
            </a:r>
            <a:r>
              <a:rPr lang="ru-RU" sz="4800" dirty="0" smtClean="0"/>
              <a:t>»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0421" y="4544414"/>
            <a:ext cx="6479533" cy="1655762"/>
          </a:xfrm>
        </p:spPr>
        <p:txBody>
          <a:bodyPr>
            <a:normAutofit fontScale="925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2600" b="1" dirty="0" smtClean="0"/>
              <a:t>Слушатель</a:t>
            </a:r>
            <a:r>
              <a:rPr lang="en-US" sz="2600" b="1" dirty="0" smtClean="0"/>
              <a:t>: </a:t>
            </a:r>
            <a:r>
              <a:rPr lang="ru-RU" sz="2600" b="1" dirty="0" err="1" smtClean="0"/>
              <a:t>Сузень</a:t>
            </a:r>
            <a:r>
              <a:rPr lang="ru-RU" sz="2600" b="1" dirty="0" smtClean="0"/>
              <a:t> Ю.Н.</a:t>
            </a:r>
          </a:p>
          <a:p>
            <a:pPr algn="r"/>
            <a:r>
              <a:rPr lang="ru-RU" sz="2600" b="1" dirty="0" smtClean="0"/>
              <a:t>Научный руководитель: Емельянова Е.Г., </a:t>
            </a:r>
            <a:r>
              <a:rPr lang="ru-RU" sz="1900" b="1" dirty="0" smtClean="0"/>
              <a:t>доцент кафедры ТОС ИЛГИСН </a:t>
            </a:r>
            <a:r>
              <a:rPr lang="ru-RU" sz="1900" b="1" dirty="0" err="1" smtClean="0"/>
              <a:t>ПетрГУ</a:t>
            </a:r>
            <a:r>
              <a:rPr lang="ru-RU" sz="1900" b="1" dirty="0" smtClean="0"/>
              <a:t>, кандидат экономических наук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9619" y="757981"/>
            <a:ext cx="623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 dirty="0">
                <a:solidFill>
                  <a:srgbClr val="85150D"/>
                </a:solidFill>
                <a:ea typeface="+mj-ea"/>
                <a:cs typeface="+mj-cs"/>
              </a:rPr>
              <a:t>Презентация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6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Стейкхолдеры</a:t>
            </a:r>
            <a:r>
              <a:rPr lang="ru-RU" sz="3600" b="1" dirty="0" smtClean="0"/>
              <a:t> </a:t>
            </a:r>
            <a:r>
              <a:rPr lang="ru-RU" sz="3600" b="1" dirty="0"/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387" y="1486720"/>
            <a:ext cx="11079323" cy="5013181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Инвесторы проекта </a:t>
            </a:r>
            <a:endParaRPr lang="ru-RU" sz="2400" dirty="0" smtClean="0"/>
          </a:p>
          <a:p>
            <a:pPr lvl="0"/>
            <a:r>
              <a:rPr lang="ru-RU" sz="2400" dirty="0" smtClean="0"/>
              <a:t>Банковские </a:t>
            </a:r>
            <a:r>
              <a:rPr lang="ru-RU" sz="2400" dirty="0"/>
              <a:t>организации, представляющие заемные средства на создание центра реабилитации</a:t>
            </a:r>
            <a:r>
              <a:rPr lang="ru-RU" sz="2400" dirty="0" smtClean="0"/>
              <a:t>. </a:t>
            </a:r>
            <a:endParaRPr lang="ru-RU" sz="2400" dirty="0"/>
          </a:p>
          <a:p>
            <a:pPr lvl="0"/>
            <a:r>
              <a:rPr lang="ru-RU" sz="2400" dirty="0" smtClean="0"/>
              <a:t>Министерство здравоохранения Республики Карелия.</a:t>
            </a:r>
            <a:r>
              <a:rPr lang="ru-RU" sz="2400" dirty="0"/>
              <a:t>	</a:t>
            </a:r>
          </a:p>
          <a:p>
            <a:pPr lvl="0"/>
            <a:r>
              <a:rPr lang="ru-RU" sz="2400" dirty="0"/>
              <a:t>Правительство </a:t>
            </a:r>
            <a:r>
              <a:rPr lang="ru-RU" sz="2400" dirty="0" smtClean="0"/>
              <a:t>Республики Карелия. </a:t>
            </a:r>
            <a:endParaRPr lang="ru-RU" sz="2400" dirty="0"/>
          </a:p>
          <a:p>
            <a:pPr lvl="0"/>
            <a:r>
              <a:rPr lang="ru-RU" sz="2400" dirty="0"/>
              <a:t>Территориальный Фонд Обязательного медицинского страхования. </a:t>
            </a:r>
            <a:endParaRPr lang="ru-RU" sz="2400" dirty="0" smtClean="0"/>
          </a:p>
          <a:p>
            <a:pPr lvl="0"/>
            <a:r>
              <a:rPr lang="ru-RU" sz="2400" dirty="0" smtClean="0"/>
              <a:t>Персонал </a:t>
            </a:r>
            <a:r>
              <a:rPr lang="ru-RU" sz="2400" dirty="0"/>
              <a:t>центра реабилитации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 smtClean="0"/>
              <a:t>Поликлиники </a:t>
            </a:r>
            <a:r>
              <a:rPr lang="ru-RU" sz="2400" dirty="0"/>
              <a:t>и стационары города </a:t>
            </a:r>
            <a:r>
              <a:rPr lang="ru-RU" sz="2400" dirty="0" smtClean="0"/>
              <a:t>Петрозаводска и Республики Карелия. </a:t>
            </a:r>
            <a:endParaRPr lang="ru-RU" sz="2400" dirty="0"/>
          </a:p>
          <a:p>
            <a:pPr lvl="0"/>
            <a:r>
              <a:rPr lang="ru-RU" sz="2400" dirty="0"/>
              <a:t>Пациенты, получающие медицинскую помощь. </a:t>
            </a:r>
            <a:endParaRPr lang="ru-RU" sz="2400" dirty="0" smtClean="0"/>
          </a:p>
          <a:p>
            <a:pPr lvl="0"/>
            <a:r>
              <a:rPr lang="ru-RU" sz="2400" dirty="0" smtClean="0"/>
              <a:t>Семьи</a:t>
            </a:r>
            <a:r>
              <a:rPr lang="ru-RU" sz="2400" dirty="0"/>
              <a:t>, чьи родственники получают медицинскую помощь в центре реабилитации</a:t>
            </a:r>
            <a:r>
              <a:rPr lang="ru-RU" sz="2400" dirty="0" smtClean="0"/>
              <a:t>.</a:t>
            </a:r>
          </a:p>
          <a:p>
            <a:pPr marL="0" lv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150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PEST - </a:t>
            </a:r>
            <a:r>
              <a:rPr lang="ru-RU" sz="3600" b="1" dirty="0" smtClean="0"/>
              <a:t>анализ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1473958"/>
            <a:ext cx="10644116" cy="4703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значимыми факторами макросреды, оказывающими влияние на создание центра медицинской реабилитации, являются политические, правовые, экономические и технологические. </a:t>
            </a:r>
            <a:r>
              <a:rPr lang="ru-RU" dirty="0" smtClean="0"/>
              <a:t>Среди них:</a:t>
            </a:r>
            <a:endParaRPr lang="ru-RU" dirty="0"/>
          </a:p>
          <a:p>
            <a:pPr lvl="0"/>
            <a:r>
              <a:rPr lang="ru-RU" dirty="0"/>
              <a:t>изменение государственной политики, направленной на развитие реабилитации; </a:t>
            </a:r>
          </a:p>
          <a:p>
            <a:pPr lvl="0"/>
            <a:r>
              <a:rPr lang="ru-RU" dirty="0"/>
              <a:t>изменение финансовой ситуации в Российской Федерации; изменение законодательства о государственно-частном партнерстве; </a:t>
            </a:r>
          </a:p>
          <a:p>
            <a:pPr lvl="0"/>
            <a:r>
              <a:rPr lang="ru-RU" dirty="0"/>
              <a:t>изменение финансирования в рамках программы обязательного медицинского страхования; </a:t>
            </a:r>
          </a:p>
          <a:p>
            <a:pPr lvl="0"/>
            <a:r>
              <a:rPr lang="ru-RU" dirty="0"/>
              <a:t>изменение стандартов оказания медицинской помощи по профилю «медицинская реабилитация»; </a:t>
            </a:r>
          </a:p>
          <a:p>
            <a:pPr lvl="0"/>
            <a:r>
              <a:rPr lang="ru-RU" dirty="0"/>
              <a:t>изменение медицинских технологий.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273" y="114325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Сценарный анализ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58" y="402611"/>
            <a:ext cx="10507129" cy="631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0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760"/>
            <a:ext cx="10515600" cy="9041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Оценка внутренней среды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589964"/>
            <a:ext cx="10890913" cy="52680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Рынок данного вида продукции развивается. Число конкурирующих учреждений в  данной отрасли умерено. Появление крупного объекта ближайшее время возможно, но спрос не будет покрыт целиком. Спрос на данный вид продукции в настоящее время велик, постоянен и не носит сезонный характер.</a:t>
            </a:r>
          </a:p>
          <a:p>
            <a:pPr algn="just"/>
            <a:r>
              <a:rPr lang="ru-RU" dirty="0" smtClean="0"/>
              <a:t>Услуга </a:t>
            </a:r>
            <a:r>
              <a:rPr lang="ru-RU" dirty="0"/>
              <a:t>является значимой для покупателя. Наблюдается высокая доля концентрации покупателей по сравнению с концентрацией учреждений ее оказывающих, это усиливает конкурентную борьбу. Ассортимент товаров-субститутов не большой, а цена   услуг-заменителей обычно выше. Так же покупатель не склонен к переходу к услугам-заменителям от базовой услуги, так как это и экономически и технически менее выгодно.</a:t>
            </a:r>
          </a:p>
          <a:p>
            <a:pPr algn="just"/>
            <a:r>
              <a:rPr lang="ru-RU" dirty="0" smtClean="0"/>
              <a:t>Существующие </a:t>
            </a:r>
            <a:r>
              <a:rPr lang="ru-RU" dirty="0"/>
              <a:t>конкуренты, ввиду низкого уровня государственной поддержки отрасли, не производят расширение объемов оказываемых услуг. </a:t>
            </a:r>
            <a:r>
              <a:rPr lang="ru-RU" dirty="0" smtClean="0"/>
              <a:t>Нынешняя </a:t>
            </a:r>
            <a:r>
              <a:rPr lang="ru-RU" dirty="0"/>
              <a:t>ситуация позволяет рассматривать </a:t>
            </a:r>
            <a:r>
              <a:rPr lang="ru-RU" dirty="0" smtClean="0"/>
              <a:t>данный  </a:t>
            </a:r>
            <a:r>
              <a:rPr lang="ru-RU" dirty="0"/>
              <a:t>проект, как конкурентный на существующем рынке медицинских услуг. </a:t>
            </a:r>
          </a:p>
          <a:p>
            <a:pPr algn="just"/>
            <a:r>
              <a:rPr lang="ru-RU" dirty="0" smtClean="0"/>
              <a:t>Угроза </a:t>
            </a:r>
            <a:r>
              <a:rPr lang="ru-RU" dirty="0"/>
              <a:t>появления новых конкурентов не высока, так как существуют высокие барьеры входа. Это, прежде всего, необходимость лицензирования данного вида деятельности, сложность в подборе и найме квалифицированного персонала, сложность организации оказания услуги, а также большая капиталоемкость создания аналогичных проектов.</a:t>
            </a:r>
          </a:p>
          <a:p>
            <a:pPr algn="just"/>
            <a:r>
              <a:rPr lang="ru-RU" dirty="0" smtClean="0"/>
              <a:t>Имеется </a:t>
            </a:r>
            <a:r>
              <a:rPr lang="ru-RU" dirty="0"/>
              <a:t>большой выбор поставщиков, как внутри России, так и за ее пределами. Это позволяет заключать долгосрочные контракты на выгодных  </a:t>
            </a:r>
            <a:r>
              <a:rPr lang="ru-RU" dirty="0" smtClean="0"/>
              <a:t>для условиях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8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0"/>
            <a:ext cx="10515600" cy="7949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SWOT - </a:t>
            </a:r>
            <a:r>
              <a:rPr lang="ru-RU" sz="3600" b="1" dirty="0" smtClean="0"/>
              <a:t>анализ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568473"/>
              </p:ext>
            </p:extLst>
          </p:nvPr>
        </p:nvGraphicFramePr>
        <p:xfrm>
          <a:off x="395785" y="798624"/>
          <a:ext cx="11491415" cy="5858213"/>
        </p:xfrm>
        <a:graphic>
          <a:graphicData uri="http://schemas.openxmlformats.org/drawingml/2006/table">
            <a:tbl>
              <a:tblPr firstRow="1" firstCol="1" bandRow="1"/>
              <a:tblGrid>
                <a:gridCol w="5545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6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9573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Востребованность  услуги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Социально значимое направление для населения города и области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Государственная поддержка в рамках Концессии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Доступные цены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Квалифицированный медицинский персонал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Наличие уникальных методик реабилитации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Развитая инфраструктура центра 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Большие площади для отделений реабилитации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Взаимодействие с Государственными ЛПУ</a:t>
                      </a:r>
                    </a:p>
                    <a:p>
                      <a:pPr marL="2882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Недостаток финансовых средств для первоначальных вложений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Длительное время на реконструкцию помещений для ввода в эксплуатацию и его лицензирование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Дефицит отдельных кадров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Вывод нового реабилитационного центра на рынок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Узкопрофильность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используемого дорогостоящего оборудования</a:t>
                      </a:r>
                    </a:p>
                    <a:p>
                      <a:pPr marL="292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3990" marR="63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5" y="0"/>
            <a:ext cx="10515600" cy="8188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SWOT - </a:t>
            </a:r>
            <a:r>
              <a:rPr lang="ru-RU" sz="3600" b="1" dirty="0"/>
              <a:t>анализ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068349"/>
              </p:ext>
            </p:extLst>
          </p:nvPr>
        </p:nvGraphicFramePr>
        <p:xfrm>
          <a:off x="136478" y="819233"/>
          <a:ext cx="11631969" cy="6377940"/>
        </p:xfrm>
        <a:graphic>
          <a:graphicData uri="http://schemas.openxmlformats.org/drawingml/2006/table">
            <a:tbl>
              <a:tblPr firstRow="1" firstCol="1" bandRow="1"/>
              <a:tblGrid>
                <a:gridCol w="5815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6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9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8814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Увеличение количества пациентов за счет недоступности реабилитации в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ГБУЗ (большие 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очереди ожидания до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года 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больше) 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Низкое предложение, а порой и отсутствие  в сравнении со спросом на реабилитационные услуги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Рост числа пациентов, нуждающихся в реабилитации,  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«Омоложение» пациентов по таким заболеваниям как ОМНК, острая сердечная недостаточность, а так же различные травмы у работающего населения.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Поддержка со стороны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Министерства Здравоохранения, </a:t>
                      </a: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врачебных сообществ и врачей  государственных учреждений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постоянного потока пациентов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быстрого развития центра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в последующем открытия Гериатрического центра 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Возможность проведения первичного приема  на дому, использование телемедицинских технологий</a:t>
                      </a:r>
                    </a:p>
                    <a:p>
                      <a:pPr marL="596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12" marR="37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Возможно открытие подобных реабилитационных центров или отделений в других клиниках или государственных ЛПУ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Большие затраты на оборудование и оснащения центра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Большие затраты на рекламу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Уменьшение платежеспособности пациентов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Недостаточная  осведомленность населения о возможностях и  вариантах реабилитации в нашем центре.</a:t>
                      </a: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Недофинансирование со стороны государства в рамках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Государственной программы</a:t>
                      </a:r>
                      <a:endParaRPr lang="ru-RU" sz="15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8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0"/>
            <a:ext cx="10515600" cy="9041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7" y="1105469"/>
            <a:ext cx="11368585" cy="5459104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/>
              <a:t>Выполнена сравнительная </a:t>
            </a:r>
            <a:r>
              <a:rPr lang="ru-RU" sz="1600" dirty="0"/>
              <a:t>оценка различных форм ГЧП, что привело к принятию решения о заключении Концессионного соглашения  в рамках реализации проекта по созданию центра медицинской реабилитации;</a:t>
            </a:r>
          </a:p>
          <a:p>
            <a:pPr lvl="0" algn="just"/>
            <a:r>
              <a:rPr lang="ru-RU" sz="1600" dirty="0"/>
              <a:t>разработана финансовая модель проекта, учитывающая возможные риски с обеих сторон государственно-частного партнерства, позволяющая получить необходимую прибыль инвестору и реализацию программы медицинской реабилитации пациентам;</a:t>
            </a:r>
          </a:p>
          <a:p>
            <a:pPr lvl="0" algn="just"/>
            <a:r>
              <a:rPr lang="ru-RU" sz="1600" dirty="0"/>
              <a:t>создано техническое решение по реконструкции помещений и оснащению необходимым оборудованием, что сокращает сроки на составление технической документации при составлении заявки на концессионное соглашение;</a:t>
            </a:r>
          </a:p>
          <a:p>
            <a:pPr lvl="0" algn="just"/>
            <a:r>
              <a:rPr lang="ru-RU" sz="1600" dirty="0"/>
              <a:t>были рассмотрены «</a:t>
            </a:r>
            <a:r>
              <a:rPr lang="ru-RU" sz="1600" dirty="0" err="1"/>
              <a:t>стейкхолдеры</a:t>
            </a:r>
            <a:r>
              <a:rPr lang="ru-RU" sz="1600" dirty="0"/>
              <a:t>» проекта с оценкой возможного влияния на реализацию и возможными стратегиями взаимодействия с ними;</a:t>
            </a:r>
          </a:p>
          <a:p>
            <a:pPr lvl="0" algn="just"/>
            <a:r>
              <a:rPr lang="ru-RU" sz="1600" dirty="0"/>
              <a:t>был проведен </a:t>
            </a:r>
            <a:r>
              <a:rPr lang="en-US" sz="1600" dirty="0"/>
              <a:t>PEST</a:t>
            </a:r>
            <a:r>
              <a:rPr lang="ru-RU" sz="1600" dirty="0"/>
              <a:t>-анализ для оценки степени влияния макросреды на реализацию проекта по созданию центра медицинской реабилитации. </a:t>
            </a:r>
            <a:r>
              <a:rPr lang="ru-RU" sz="1600" dirty="0" smtClean="0"/>
              <a:t>На </a:t>
            </a:r>
            <a:r>
              <a:rPr lang="ru-RU" sz="1600" dirty="0"/>
              <a:t>основе данных факторов был проведен сценарный анализ в виде «сценарного креста». В данном сценарном анализе были рассмотрены степень влияния объемов оказываемой помощи и объемов финансирования на использование той или иной стратегии развития.</a:t>
            </a:r>
          </a:p>
          <a:p>
            <a:pPr lvl="0" algn="just"/>
            <a:r>
              <a:rPr lang="ru-RU" sz="1600" dirty="0"/>
              <a:t>была проведена оценка факторов внутренней среды методом 5 сил детерминант по М. Портеру, что позволило выявить сильные стороны проекта по отношению к отраслевой среде, оценить возможности конкурентов и угрозы, представляемые конкурентами. Данная оценка говорит о том, что в настоящее время проект реализуем с высокой вероятностью, а возможности активной конкуренции достаточно низки.</a:t>
            </a:r>
          </a:p>
          <a:p>
            <a:pPr lvl="0" algn="just"/>
            <a:r>
              <a:rPr lang="ru-RU" sz="1600" dirty="0"/>
              <a:t>был проведен </a:t>
            </a:r>
            <a:r>
              <a:rPr lang="en-US" sz="1600" dirty="0"/>
              <a:t>SWOT</a:t>
            </a:r>
            <a:r>
              <a:rPr lang="ru-RU" sz="1600" dirty="0"/>
              <a:t>-анализ, по которому, были рассмотрены различные стратегии в соответствии со сценариями развития.</a:t>
            </a:r>
          </a:p>
          <a:p>
            <a:pPr lvl="0" algn="just"/>
            <a:r>
              <a:rPr lang="ru-RU" sz="1600" dirty="0"/>
              <a:t>было определено стратегическое направление развития центра медицинской реабилитации с учетом всех угроз.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04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631"/>
            <a:ext cx="9733083" cy="47448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36923" y="-8930"/>
            <a:ext cx="842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 JULIAN" panose="02000000000000000000" pitchFamily="2" charset="0"/>
              </a:rPr>
              <a:t>СПАСИБО ЗА ВНИМАНИЕ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Государственно-частное</a:t>
            </a:r>
            <a:r>
              <a:rPr lang="ru-RU" b="1" dirty="0" smtClean="0"/>
              <a:t> </a:t>
            </a:r>
            <a:r>
              <a:rPr lang="ru-RU" sz="3600" b="1" dirty="0" smtClean="0"/>
              <a:t>партнерство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  </a:t>
            </a:r>
            <a:r>
              <a:rPr lang="ru-RU" dirty="0" smtClean="0"/>
              <a:t>Данная </a:t>
            </a:r>
            <a:r>
              <a:rPr lang="ru-RU" dirty="0"/>
              <a:t>проектная работа рассматривает возможность использования механизмов </a:t>
            </a:r>
            <a:r>
              <a:rPr lang="ru-RU" dirty="0" smtClean="0"/>
              <a:t>государственно-частного </a:t>
            </a:r>
            <a:r>
              <a:rPr lang="ru-RU" dirty="0"/>
              <a:t>п</a:t>
            </a:r>
            <a:r>
              <a:rPr lang="ru-RU" dirty="0" smtClean="0"/>
              <a:t>артнерства </a:t>
            </a:r>
            <a:r>
              <a:rPr lang="ru-RU" dirty="0"/>
              <a:t>при создании региональных реабилитационных центров. Актуальность проблемы обусловлена изменениями в законодательстве Российской Федерации (ФЗ №</a:t>
            </a:r>
            <a:r>
              <a:rPr lang="ru-RU" dirty="0" smtClean="0"/>
              <a:t>115 </a:t>
            </a:r>
            <a:r>
              <a:rPr lang="ru-RU" dirty="0"/>
              <a:t>«О концессиональных соглашениях» и ФЗ №</a:t>
            </a:r>
            <a:r>
              <a:rPr lang="ru-RU" dirty="0" smtClean="0"/>
              <a:t>224 </a:t>
            </a:r>
            <a:r>
              <a:rPr lang="ru-RU" dirty="0"/>
              <a:t>«О Государственно-Частном партнерстве»), позволяющими, в условиях ограниченности государственных ресурсов, обеспечить выполнение «Государственной Программы развития Здравоохранения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3199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13" y="476598"/>
            <a:ext cx="5764106" cy="8002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Цель проекта </a:t>
            </a:r>
            <a:endParaRPr lang="en-US" sz="35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4509" y="1600200"/>
            <a:ext cx="9919855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азработать </a:t>
            </a:r>
            <a:r>
              <a:rPr lang="ru-RU" dirty="0">
                <a:solidFill>
                  <a:schemeClr val="tx1"/>
                </a:solidFill>
              </a:rPr>
              <a:t>механизм применения государственно-частного партнерства при создании региональных реабилитационных центров в </a:t>
            </a:r>
            <a:r>
              <a:rPr lang="ru-RU" dirty="0" smtClean="0">
                <a:solidFill>
                  <a:schemeClr val="tx1"/>
                </a:solidFill>
              </a:rPr>
              <a:t>Республике Карелия и в г. Петрозаводске в </a:t>
            </a:r>
            <a:r>
              <a:rPr lang="ru-RU" dirty="0">
                <a:solidFill>
                  <a:schemeClr val="tx1"/>
                </a:solidFill>
              </a:rPr>
              <a:t>рамках реализации Программы Развития Здравоохранения </a:t>
            </a:r>
            <a:r>
              <a:rPr lang="ru-RU" dirty="0" smtClean="0">
                <a:solidFill>
                  <a:schemeClr val="tx1"/>
                </a:solidFill>
              </a:rPr>
              <a:t>региона.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Задачи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r>
              <a:rPr lang="ru-RU" dirty="0"/>
              <a:t>определение формы ГЧП для реализации данного проекта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финансовой модели проекта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технического решения проекта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партнеров для реализации проекта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сценариев изменений окружающей среды (риски)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стратегии развития реабилитационного центра с учетом возможных изменений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9975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Концессионное соглашение 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497161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и оснащения центра медицинской реабилитации с койками дневного и круглосуточного пребывания</a:t>
            </a:r>
            <a:endParaRPr lang="ru-RU" dirty="0" smtClean="0"/>
          </a:p>
          <a:p>
            <a:r>
              <a:rPr lang="ru-RU" dirty="0" smtClean="0"/>
              <a:t>Основа проекта - </a:t>
            </a:r>
            <a:r>
              <a:rPr lang="ru-RU" dirty="0"/>
              <a:t>реконструкция, оснащение и эксплуатация части объекта здравоохранения (больницы</a:t>
            </a:r>
            <a:r>
              <a:rPr lang="ru-RU" dirty="0" smtClean="0"/>
              <a:t>) </a:t>
            </a:r>
            <a:r>
              <a:rPr lang="ru-RU" dirty="0"/>
              <a:t>по схеме </a:t>
            </a:r>
            <a:r>
              <a:rPr lang="en-US" dirty="0" smtClean="0"/>
              <a:t>B</a:t>
            </a:r>
            <a:r>
              <a:rPr lang="ru-RU" dirty="0" smtClean="0"/>
              <a:t>ОТ(</a:t>
            </a:r>
            <a:r>
              <a:rPr lang="en-US" dirty="0" smtClean="0"/>
              <a:t>Build</a:t>
            </a:r>
            <a:r>
              <a:rPr lang="ru-RU" dirty="0" smtClean="0"/>
              <a:t>-</a:t>
            </a:r>
            <a:r>
              <a:rPr lang="en-US" dirty="0"/>
              <a:t>Operate</a:t>
            </a:r>
            <a:r>
              <a:rPr lang="ru-RU" dirty="0"/>
              <a:t>-</a:t>
            </a:r>
            <a:r>
              <a:rPr lang="en-US" dirty="0"/>
              <a:t>Transfer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/>
              <a:t>Площадь </a:t>
            </a:r>
            <a:r>
              <a:rPr lang="ru-RU" dirty="0"/>
              <a:t>не менее </a:t>
            </a:r>
            <a:r>
              <a:rPr lang="ru-RU" dirty="0" smtClean="0"/>
              <a:t>400 </a:t>
            </a:r>
            <a:r>
              <a:rPr lang="ru-RU" dirty="0"/>
              <a:t>м2 </a:t>
            </a:r>
            <a:r>
              <a:rPr lang="ru-RU" dirty="0" smtClean="0"/>
              <a:t>под центр медицинской реабилитации</a:t>
            </a:r>
          </a:p>
          <a:p>
            <a:r>
              <a:rPr lang="ru-RU" dirty="0"/>
              <a:t>Концедент – </a:t>
            </a:r>
            <a:r>
              <a:rPr lang="ru-RU" dirty="0" smtClean="0"/>
              <a:t>правительство Республики Карелия</a:t>
            </a:r>
          </a:p>
          <a:p>
            <a:r>
              <a:rPr lang="ru-RU" dirty="0" smtClean="0"/>
              <a:t>Концессионер – </a:t>
            </a:r>
            <a:r>
              <a:rPr lang="ru-RU" dirty="0"/>
              <a:t>группа частных </a:t>
            </a:r>
            <a:r>
              <a:rPr lang="ru-RU" dirty="0" smtClean="0"/>
              <a:t>инвесторов</a:t>
            </a:r>
          </a:p>
          <a:p>
            <a:r>
              <a:rPr lang="ru-RU" dirty="0" smtClean="0"/>
              <a:t>Объект </a:t>
            </a:r>
            <a:r>
              <a:rPr lang="ru-RU" dirty="0"/>
              <a:t>соглашения </a:t>
            </a:r>
            <a:r>
              <a:rPr lang="ru-RU" dirty="0" smtClean="0"/>
              <a:t>- часть </a:t>
            </a:r>
            <a:r>
              <a:rPr lang="ru-RU" dirty="0"/>
              <a:t>объекта </a:t>
            </a:r>
            <a:r>
              <a:rPr lang="ru-RU" dirty="0" smtClean="0"/>
              <a:t>здравоохранения.</a:t>
            </a:r>
          </a:p>
          <a:p>
            <a:r>
              <a:rPr lang="ru-RU" dirty="0" smtClean="0"/>
              <a:t>Центр </a:t>
            </a:r>
            <a:r>
              <a:rPr lang="ru-RU" dirty="0"/>
              <a:t>будет оказывать помощь по профилям: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- заболевания </a:t>
            </a:r>
            <a:r>
              <a:rPr lang="ru-RU" dirty="0"/>
              <a:t>ц</a:t>
            </a:r>
            <a:r>
              <a:rPr lang="ru-RU" dirty="0" smtClean="0"/>
              <a:t>ентральной </a:t>
            </a:r>
            <a:r>
              <a:rPr lang="ru-RU" dirty="0"/>
              <a:t>нервной системы</a:t>
            </a:r>
            <a:r>
              <a:rPr lang="en-US" dirty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     - заболевания </a:t>
            </a:r>
            <a:r>
              <a:rPr lang="ru-RU" dirty="0"/>
              <a:t>п</a:t>
            </a:r>
            <a:r>
              <a:rPr lang="ru-RU" dirty="0" smtClean="0"/>
              <a:t>ериферической </a:t>
            </a:r>
            <a:r>
              <a:rPr lang="ru-RU" dirty="0"/>
              <a:t>нервной системы</a:t>
            </a:r>
            <a:r>
              <a:rPr lang="en-US" dirty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- ортопедия </a:t>
            </a:r>
            <a:r>
              <a:rPr lang="ru-RU" dirty="0"/>
              <a:t>и травматологический профиль</a:t>
            </a:r>
            <a:r>
              <a:rPr lang="en-US" dirty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- общесоматический </a:t>
            </a:r>
            <a:r>
              <a:rPr lang="ru-RU" dirty="0"/>
              <a:t>профиль (кардиология, пульмонология)</a:t>
            </a:r>
            <a:r>
              <a:rPr lang="en-US" dirty="0"/>
              <a:t>;</a:t>
            </a:r>
            <a:endParaRPr lang="ru-RU" dirty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5754"/>
            <a:ext cx="10515600" cy="8649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Сроки. Стоимость. Финансирование проекта.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Срок реализации </a:t>
            </a:r>
            <a:r>
              <a:rPr lang="ru-RU" dirty="0" smtClean="0"/>
              <a:t>проекта - 5 лет</a:t>
            </a:r>
          </a:p>
          <a:p>
            <a:r>
              <a:rPr lang="ru-RU" dirty="0" smtClean="0"/>
              <a:t>Проектирование, </a:t>
            </a:r>
            <a:r>
              <a:rPr lang="ru-RU" dirty="0"/>
              <a:t>выполнения реконструкции, а так же оснащение и подбор персонала </a:t>
            </a:r>
            <a:r>
              <a:rPr lang="ru-RU" dirty="0" smtClean="0"/>
              <a:t> </a:t>
            </a:r>
            <a:r>
              <a:rPr lang="ru-RU" dirty="0"/>
              <a:t>– 1,5 года.</a:t>
            </a:r>
          </a:p>
          <a:p>
            <a:r>
              <a:rPr lang="ru-RU" dirty="0"/>
              <a:t> </a:t>
            </a:r>
            <a:r>
              <a:rPr lang="ru-RU" dirty="0" smtClean="0"/>
              <a:t>Стоимость проекта – 9 390 593 </a:t>
            </a:r>
            <a:r>
              <a:rPr lang="ru-RU" dirty="0"/>
              <a:t>млн. </a:t>
            </a:r>
            <a:r>
              <a:rPr lang="ru-RU" dirty="0" smtClean="0"/>
              <a:t>рублей (проектирование, реконструкция и техническое оснащение)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Финансирование проекта </a:t>
            </a:r>
            <a:r>
              <a:rPr lang="ru-RU" dirty="0"/>
              <a:t>за счет средств Концессионера и заемных средств </a:t>
            </a:r>
            <a:r>
              <a:rPr lang="ru-RU" dirty="0" smtClean="0"/>
              <a:t>Банка.</a:t>
            </a:r>
          </a:p>
          <a:p>
            <a:r>
              <a:rPr lang="ru-RU" dirty="0" smtClean="0"/>
              <a:t>Возврат </a:t>
            </a:r>
            <a:r>
              <a:rPr lang="ru-RU" dirty="0"/>
              <a:t>средств Концессионера будет осуществляться за счет оплаты за оказанные медицинские услуги. </a:t>
            </a:r>
            <a:endParaRPr lang="ru-RU" dirty="0" smtClean="0"/>
          </a:p>
          <a:p>
            <a:r>
              <a:rPr lang="ru-RU" dirty="0" smtClean="0"/>
              <a:t>Концессионная </a:t>
            </a:r>
            <a:r>
              <a:rPr lang="ru-RU" dirty="0"/>
              <a:t>плата по концессионному соглашению (разовый фиксированный платеж) составляет </a:t>
            </a:r>
            <a:r>
              <a:rPr lang="ru-RU" dirty="0" smtClean="0"/>
              <a:t>1 </a:t>
            </a:r>
            <a:r>
              <a:rPr lang="ru-RU" dirty="0"/>
              <a:t>млн. рублей.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9785" r="5975" b="24978"/>
          <a:stretch/>
        </p:blipFill>
        <p:spPr bwMode="auto">
          <a:xfrm>
            <a:off x="0" y="2"/>
            <a:ext cx="1219199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Структура реабилитационного центра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3" y="1413164"/>
            <a:ext cx="10515600" cy="5027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1)	Приемное отделение</a:t>
            </a:r>
          </a:p>
          <a:p>
            <a:pPr marL="0" indent="0">
              <a:buNone/>
            </a:pPr>
            <a:r>
              <a:rPr lang="ru-RU" dirty="0"/>
              <a:t>2)	Консультативно-Диагностический кабинет</a:t>
            </a:r>
          </a:p>
          <a:p>
            <a:pPr marL="0" indent="0">
              <a:buNone/>
            </a:pPr>
            <a:r>
              <a:rPr lang="ru-RU" dirty="0"/>
              <a:t>3)	Кабинеты Функциональной Диагностики</a:t>
            </a:r>
          </a:p>
          <a:p>
            <a:pPr marL="0" indent="0">
              <a:buNone/>
            </a:pPr>
            <a:r>
              <a:rPr lang="ru-RU" dirty="0"/>
              <a:t>4)	Палаты круглосуточного и дневного пребывания</a:t>
            </a:r>
          </a:p>
          <a:p>
            <a:pPr marL="0" indent="0">
              <a:buNone/>
            </a:pPr>
            <a:r>
              <a:rPr lang="ru-RU" dirty="0"/>
              <a:t>5)	Лечебные кабинеты</a:t>
            </a:r>
          </a:p>
          <a:p>
            <a:pPr marL="0" indent="0">
              <a:buNone/>
            </a:pPr>
            <a:r>
              <a:rPr lang="ru-RU" dirty="0"/>
              <a:t>6)	Процедурный кабинет</a:t>
            </a:r>
          </a:p>
          <a:p>
            <a:pPr marL="0" indent="0">
              <a:buNone/>
            </a:pPr>
            <a:r>
              <a:rPr lang="ru-RU" dirty="0"/>
              <a:t>7)	Аптека</a:t>
            </a:r>
          </a:p>
          <a:p>
            <a:pPr marL="0" indent="0">
              <a:buNone/>
            </a:pPr>
            <a:r>
              <a:rPr lang="ru-RU" dirty="0"/>
              <a:t>8)	Буфет</a:t>
            </a:r>
          </a:p>
          <a:p>
            <a:pPr marL="0" indent="0">
              <a:buNone/>
            </a:pPr>
            <a:r>
              <a:rPr lang="ru-RU" dirty="0"/>
              <a:t>9)	Помещения медицинского персонала</a:t>
            </a:r>
          </a:p>
          <a:p>
            <a:pPr marL="0" indent="0">
              <a:buNone/>
            </a:pPr>
            <a:r>
              <a:rPr lang="ru-RU" dirty="0"/>
              <a:t>10)	Административно-хозяйственная часть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7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Финансовая модель проекта</a:t>
            </a:r>
            <a:endParaRPr lang="ru-RU" sz="3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26307"/>
              </p:ext>
            </p:extLst>
          </p:nvPr>
        </p:nvGraphicFramePr>
        <p:xfrm>
          <a:off x="180065" y="1154371"/>
          <a:ext cx="9714563" cy="3746368"/>
        </p:xfrm>
        <a:graphic>
          <a:graphicData uri="http://schemas.openxmlformats.org/drawingml/2006/table">
            <a:tbl>
              <a:tblPr firstRow="1" firstCol="1" bandRow="1"/>
              <a:tblGrid>
                <a:gridCol w="4266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3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4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0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Направление реабилитации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Размер гарантированного тарифа, </a:t>
                      </a:r>
                      <a:r>
                        <a:rPr lang="ru-RU" sz="16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Годовой оборот, руб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Услуги реабилитации пациентов с патологией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ЦНС (20 коек)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76 954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242 118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02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Услуги реабилитации пациентов терапевтического профиля(кардиология,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пульмонология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коек)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48 709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110 955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37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Услуги реабилитации пациентов с патологией опорно-двигательного аппарата и периферической нервной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системы (25 коек)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87 389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497 089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34789"/>
              </p:ext>
            </p:extLst>
          </p:nvPr>
        </p:nvGraphicFramePr>
        <p:xfrm>
          <a:off x="7372349" y="2022301"/>
          <a:ext cx="4591051" cy="483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601" y="5058433"/>
            <a:ext cx="6550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 5 лет: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прибыль не менее 175, </a:t>
            </a:r>
            <a:r>
              <a:rPr lang="ru-RU" sz="2400" dirty="0"/>
              <a:t>8</a:t>
            </a:r>
            <a:r>
              <a:rPr lang="ru-RU" sz="2400" dirty="0" smtClean="0"/>
              <a:t>5 млн </a:t>
            </a:r>
            <a:r>
              <a:rPr lang="ru-RU" sz="2400" dirty="0" err="1" smtClean="0"/>
              <a:t>руб</a:t>
            </a:r>
            <a:endParaRPr lang="ru-RU" sz="2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3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45888</TotalTime>
  <Words>1089</Words>
  <Application>Microsoft Office PowerPoint</Application>
  <PresentationFormat>Произвольный</PresentationFormat>
  <Paragraphs>140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«Использование государственно-частного партнерства для создания региональных реабилитационных центров в Республике Карелия»</vt:lpstr>
      <vt:lpstr>Государственно-частное партнерство</vt:lpstr>
      <vt:lpstr>Цель проекта </vt:lpstr>
      <vt:lpstr>Задачи</vt:lpstr>
      <vt:lpstr>Концессионное соглашение :</vt:lpstr>
      <vt:lpstr>Сроки. Стоимость. Финансирование проекта.</vt:lpstr>
      <vt:lpstr>Презентация PowerPoint</vt:lpstr>
      <vt:lpstr>Структура реабилитационного центра</vt:lpstr>
      <vt:lpstr>Финансовая модель проекта</vt:lpstr>
      <vt:lpstr>Стейкхолдеры проекта</vt:lpstr>
      <vt:lpstr>PEST - анализ</vt:lpstr>
      <vt:lpstr>Сценарный анализ</vt:lpstr>
      <vt:lpstr>Оценка внутренней среды</vt:lpstr>
      <vt:lpstr>SWOT - анализ</vt:lpstr>
      <vt:lpstr>SWOT - анализ</vt:lpstr>
      <vt:lpstr>Выводы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ГЧП для создания региональных реабилитационных центров»</dc:title>
  <dc:creator>Владимир К</dc:creator>
  <cp:lastModifiedBy>Табулович Наталья Валерьевна</cp:lastModifiedBy>
  <cp:revision>69</cp:revision>
  <dcterms:created xsi:type="dcterms:W3CDTF">2016-04-27T20:54:49Z</dcterms:created>
  <dcterms:modified xsi:type="dcterms:W3CDTF">2022-12-19T07:52:59Z</dcterms:modified>
</cp:coreProperties>
</file>