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638" r:id="rId3"/>
    <p:sldId id="294" r:id="rId4"/>
    <p:sldId id="677" r:id="rId5"/>
    <p:sldId id="672" r:id="rId6"/>
    <p:sldId id="671" r:id="rId7"/>
    <p:sldId id="670" r:id="rId8"/>
    <p:sldId id="673" r:id="rId9"/>
    <p:sldId id="675" r:id="rId10"/>
    <p:sldId id="674" r:id="rId11"/>
    <p:sldId id="676" r:id="rId12"/>
  </p:sldIdLst>
  <p:sldSz cx="12192000" cy="6858000"/>
  <p:notesSz cx="7102475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4680" autoAdjust="0"/>
  </p:normalViewPr>
  <p:slideViewPr>
    <p:cSldViewPr snapToGrid="0" showGuides="1">
      <p:cViewPr varScale="1">
        <p:scale>
          <a:sx n="109" d="100"/>
          <a:sy n="109" d="100"/>
        </p:scale>
        <p:origin x="594" y="102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20"/>
    </p:cViewPr>
  </p:sorterViewPr>
  <p:notesViewPr>
    <p:cSldViewPr snapToGrid="0">
      <p:cViewPr varScale="1">
        <p:scale>
          <a:sx n="83" d="100"/>
          <a:sy n="83" d="100"/>
        </p:scale>
        <p:origin x="-3186" y="-84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149676-A003-4A7F-9849-112B56177E6D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60C7D54-82FB-40C7-ABC4-9B595D94D5F1}">
      <dgm:prSet phldrT="[Текст]" custT="1"/>
      <dgm:spPr/>
      <dgm:t>
        <a:bodyPr/>
        <a:lstStyle/>
        <a:p>
          <a:pPr rtl="0"/>
          <a:r>
            <a:rPr lang="ru-RU" sz="1600" b="1" i="0" u="none" dirty="0">
              <a:solidFill>
                <a:srgbClr val="002060"/>
              </a:solidFill>
            </a:rPr>
            <a:t>Растущая инфляция, приводящая к увеличению стоимости товаров длительного спроса</a:t>
          </a:r>
          <a:endParaRPr lang="ru-RU" sz="1600" b="1" dirty="0">
            <a:solidFill>
              <a:srgbClr val="002060"/>
            </a:solidFill>
          </a:endParaRPr>
        </a:p>
      </dgm:t>
    </dgm:pt>
    <dgm:pt modelId="{51EE78C8-FA6C-4014-BAC7-FCF8F1862BF7}" type="parTrans" cxnId="{682D65C9-8A9C-44C6-B43B-87C5D71A0667}">
      <dgm:prSet/>
      <dgm:spPr/>
      <dgm:t>
        <a:bodyPr/>
        <a:lstStyle/>
        <a:p>
          <a:endParaRPr lang="ru-RU" sz="1600" b="0"/>
        </a:p>
      </dgm:t>
    </dgm:pt>
    <dgm:pt modelId="{37C96DE7-A97C-48D8-BF06-19A6A4DBFF94}" type="sibTrans" cxnId="{682D65C9-8A9C-44C6-B43B-87C5D71A0667}">
      <dgm:prSet/>
      <dgm:spPr/>
      <dgm:t>
        <a:bodyPr/>
        <a:lstStyle/>
        <a:p>
          <a:endParaRPr lang="ru-RU" sz="1600" b="0"/>
        </a:p>
      </dgm:t>
    </dgm:pt>
    <dgm:pt modelId="{5317F0E8-5F02-4486-BF31-27BFEA5D3C5A}">
      <dgm:prSet custT="1"/>
      <dgm:spPr/>
      <dgm:t>
        <a:bodyPr/>
        <a:lstStyle/>
        <a:p>
          <a:r>
            <a:rPr lang="ru-RU" sz="1600" b="1" i="0" u="none" dirty="0">
              <a:solidFill>
                <a:srgbClr val="002060"/>
              </a:solidFill>
            </a:rPr>
            <a:t>Получение доходности по продукта как от </a:t>
          </a:r>
          <a:r>
            <a:rPr lang="ru-RU" sz="1600" b="1" i="0" u="none" dirty="0" err="1">
              <a:solidFill>
                <a:srgbClr val="002060"/>
              </a:solidFill>
            </a:rPr>
            <a:t>физ.лиц</a:t>
          </a:r>
          <a:r>
            <a:rPr lang="ru-RU" sz="1600" b="1" i="0" u="none" dirty="0">
              <a:solidFill>
                <a:srgbClr val="002060"/>
              </a:solidFill>
            </a:rPr>
            <a:t>., так и от </a:t>
          </a:r>
          <a:r>
            <a:rPr lang="ru-RU" sz="1600" b="1" i="0" u="none" dirty="0" err="1">
              <a:solidFill>
                <a:srgbClr val="002060"/>
              </a:solidFill>
            </a:rPr>
            <a:t>юр.лиц</a:t>
          </a:r>
          <a:r>
            <a:rPr lang="ru-RU" sz="1600" b="1" i="0" u="none" dirty="0">
              <a:solidFill>
                <a:srgbClr val="002060"/>
              </a:solidFill>
            </a:rPr>
            <a:t>, в качестве комиссии</a:t>
          </a:r>
          <a:endParaRPr lang="ru-RU" sz="1600" b="1" dirty="0">
            <a:solidFill>
              <a:srgbClr val="002060"/>
            </a:solidFill>
          </a:endParaRPr>
        </a:p>
      </dgm:t>
    </dgm:pt>
    <dgm:pt modelId="{73AB81D3-1549-4D8F-8D95-1D2757458316}" type="parTrans" cxnId="{1B977F98-6151-4B83-9D08-8DC46F094F2F}">
      <dgm:prSet/>
      <dgm:spPr/>
      <dgm:t>
        <a:bodyPr/>
        <a:lstStyle/>
        <a:p>
          <a:endParaRPr lang="ru-RU" sz="1600" b="0"/>
        </a:p>
      </dgm:t>
    </dgm:pt>
    <dgm:pt modelId="{0A6009A7-6042-4F5E-AB4D-21A92248C3FC}" type="sibTrans" cxnId="{1B977F98-6151-4B83-9D08-8DC46F094F2F}">
      <dgm:prSet/>
      <dgm:spPr/>
      <dgm:t>
        <a:bodyPr/>
        <a:lstStyle/>
        <a:p>
          <a:endParaRPr lang="ru-RU" sz="1600" b="0"/>
        </a:p>
      </dgm:t>
    </dgm:pt>
    <dgm:pt modelId="{0A268CA1-069B-4119-8CAD-5B9DD6DF0FE2}">
      <dgm:prSet custT="1"/>
      <dgm:spPr/>
      <dgm:t>
        <a:bodyPr/>
        <a:lstStyle/>
        <a:p>
          <a:r>
            <a:rPr lang="ru-RU" sz="1600" b="1" i="0" u="none" dirty="0">
              <a:solidFill>
                <a:srgbClr val="002060"/>
              </a:solidFill>
            </a:rPr>
            <a:t>Есть действующая партнерская и клиентская база Банка по продукту</a:t>
          </a:r>
          <a:endParaRPr lang="ru-RU" sz="1600" b="1" dirty="0">
            <a:solidFill>
              <a:srgbClr val="002060"/>
            </a:solidFill>
          </a:endParaRPr>
        </a:p>
      </dgm:t>
    </dgm:pt>
    <dgm:pt modelId="{600D346B-78DC-48EE-85E2-E6F1E2DD2147}" type="parTrans" cxnId="{48293A80-7A21-4202-B734-236B746E6BEB}">
      <dgm:prSet/>
      <dgm:spPr/>
      <dgm:t>
        <a:bodyPr/>
        <a:lstStyle/>
        <a:p>
          <a:endParaRPr lang="ru-RU" sz="1600" b="0"/>
        </a:p>
      </dgm:t>
    </dgm:pt>
    <dgm:pt modelId="{3F618825-0ECD-4A01-A473-CD6874900F65}" type="sibTrans" cxnId="{48293A80-7A21-4202-B734-236B746E6BEB}">
      <dgm:prSet/>
      <dgm:spPr/>
      <dgm:t>
        <a:bodyPr/>
        <a:lstStyle/>
        <a:p>
          <a:endParaRPr lang="ru-RU" sz="1600" b="0"/>
        </a:p>
      </dgm:t>
    </dgm:pt>
    <dgm:pt modelId="{2B008335-B567-4A25-BDF6-2786040442D9}">
      <dgm:prSet custT="1"/>
      <dgm:spPr/>
      <dgm:t>
        <a:bodyPr/>
        <a:lstStyle/>
        <a:p>
          <a:r>
            <a:rPr lang="en-US" sz="1600" b="1" i="0" u="none" dirty="0">
              <a:solidFill>
                <a:srgbClr val="002060"/>
              </a:solidFill>
            </a:rPr>
            <a:t>1 </a:t>
          </a:r>
          <a:r>
            <a:rPr lang="ru-RU" sz="1600" b="1" i="0" u="none" dirty="0">
              <a:solidFill>
                <a:srgbClr val="002060"/>
              </a:solidFill>
            </a:rPr>
            <a:t>через создании исключительной доступности продукта</a:t>
          </a:r>
          <a:r>
            <a:rPr lang="en-US" sz="1600" b="1" i="0" u="none" dirty="0">
              <a:solidFill>
                <a:srgbClr val="002060"/>
              </a:solidFill>
            </a:rPr>
            <a:t> 2 </a:t>
          </a:r>
          <a:r>
            <a:rPr lang="ru-RU" sz="1600" b="1" i="0" u="none" dirty="0">
              <a:solidFill>
                <a:srgbClr val="002060"/>
              </a:solidFill>
            </a:rPr>
            <a:t>Возможность расширить присутствие на рынке, в т.ч. </a:t>
          </a:r>
          <a:endParaRPr lang="ru-RU" sz="1600" b="1" dirty="0">
            <a:solidFill>
              <a:srgbClr val="002060"/>
            </a:solidFill>
          </a:endParaRPr>
        </a:p>
      </dgm:t>
    </dgm:pt>
    <dgm:pt modelId="{B3D5FE3E-B04C-4345-9E36-73D9A23E7CAF}" type="parTrans" cxnId="{C9BFBBD3-3459-4A2F-8F70-9910504BD61B}">
      <dgm:prSet/>
      <dgm:spPr/>
      <dgm:t>
        <a:bodyPr/>
        <a:lstStyle/>
        <a:p>
          <a:endParaRPr lang="ru-RU" sz="1600" b="0"/>
        </a:p>
      </dgm:t>
    </dgm:pt>
    <dgm:pt modelId="{E0405E3B-247E-4D74-8B14-BB46D039E2C0}" type="sibTrans" cxnId="{C9BFBBD3-3459-4A2F-8F70-9910504BD61B}">
      <dgm:prSet/>
      <dgm:spPr/>
      <dgm:t>
        <a:bodyPr/>
        <a:lstStyle/>
        <a:p>
          <a:endParaRPr lang="ru-RU" sz="1600" b="0"/>
        </a:p>
      </dgm:t>
    </dgm:pt>
    <dgm:pt modelId="{8635666F-3081-43DA-9C71-8047DF161774}">
      <dgm:prSet custT="1"/>
      <dgm:spPr/>
      <dgm:t>
        <a:bodyPr/>
        <a:lstStyle/>
        <a:p>
          <a:r>
            <a:rPr lang="ru-RU" sz="1600" b="1" i="0" u="none" dirty="0">
              <a:solidFill>
                <a:srgbClr val="002060"/>
              </a:solidFill>
            </a:rPr>
            <a:t>Неограниченный в рамках задачи потенциал по возможностям привлечения как </a:t>
          </a:r>
          <a:r>
            <a:rPr lang="ru-RU" sz="1600" b="1" i="0" u="none" dirty="0" err="1">
              <a:solidFill>
                <a:srgbClr val="002060"/>
              </a:solidFill>
            </a:rPr>
            <a:t>физ.лиц</a:t>
          </a:r>
          <a:r>
            <a:rPr lang="ru-RU" sz="1600" b="1" i="0" u="none" dirty="0">
              <a:solidFill>
                <a:srgbClr val="002060"/>
              </a:solidFill>
            </a:rPr>
            <a:t> в качестве держателя карт, так и партнеров на всей территории Республики Коми</a:t>
          </a:r>
          <a:endParaRPr lang="ru-RU" sz="1600" b="1" dirty="0">
            <a:solidFill>
              <a:srgbClr val="002060"/>
            </a:solidFill>
          </a:endParaRPr>
        </a:p>
      </dgm:t>
    </dgm:pt>
    <dgm:pt modelId="{E07DABFD-060A-4780-946F-572B69F6EA76}" type="parTrans" cxnId="{1E415E09-F210-4DBC-95FA-6261683049D8}">
      <dgm:prSet/>
      <dgm:spPr/>
      <dgm:t>
        <a:bodyPr/>
        <a:lstStyle/>
        <a:p>
          <a:endParaRPr lang="ru-RU" sz="1600" b="0"/>
        </a:p>
      </dgm:t>
    </dgm:pt>
    <dgm:pt modelId="{38BA2C3C-E228-46E0-8D71-3C72710BE8A1}" type="sibTrans" cxnId="{1E415E09-F210-4DBC-95FA-6261683049D8}">
      <dgm:prSet/>
      <dgm:spPr/>
      <dgm:t>
        <a:bodyPr/>
        <a:lstStyle/>
        <a:p>
          <a:endParaRPr lang="ru-RU" sz="1600" b="0"/>
        </a:p>
      </dgm:t>
    </dgm:pt>
    <dgm:pt modelId="{A3EDACCE-5D86-480D-BF4E-0FDFACB8B331}">
      <dgm:prSet custT="1"/>
      <dgm:spPr/>
      <dgm:t>
        <a:bodyPr/>
        <a:lstStyle/>
        <a:p>
          <a:r>
            <a:rPr lang="ru-RU" sz="1600" b="1" i="0" u="none" dirty="0">
              <a:solidFill>
                <a:srgbClr val="002060"/>
              </a:solidFill>
            </a:rPr>
            <a:t>Высокая представленность на рынке, в </a:t>
          </a:r>
          <a:r>
            <a:rPr lang="ru-RU" sz="1600" b="1" i="0" u="none" dirty="0" err="1">
              <a:solidFill>
                <a:srgbClr val="002060"/>
              </a:solidFill>
            </a:rPr>
            <a:t>т.ч</a:t>
          </a:r>
          <a:r>
            <a:rPr lang="ru-RU" sz="1600" b="1" i="0" u="none" dirty="0">
              <a:solidFill>
                <a:srgbClr val="002060"/>
              </a:solidFill>
            </a:rPr>
            <a:t>. через присутствия своего персонала во всех городах РК </a:t>
          </a:r>
          <a:endParaRPr lang="ru-RU" sz="1600" b="1" dirty="0">
            <a:solidFill>
              <a:srgbClr val="002060"/>
            </a:solidFill>
          </a:endParaRPr>
        </a:p>
      </dgm:t>
    </dgm:pt>
    <dgm:pt modelId="{495A277C-89EE-451F-8643-7C6937302D0F}" type="parTrans" cxnId="{01E31FFE-0894-4CD4-87E0-5195381D0449}">
      <dgm:prSet/>
      <dgm:spPr/>
      <dgm:t>
        <a:bodyPr/>
        <a:lstStyle/>
        <a:p>
          <a:endParaRPr lang="ru-RU" sz="1600" b="0"/>
        </a:p>
      </dgm:t>
    </dgm:pt>
    <dgm:pt modelId="{0C2C27EB-E7D7-453C-911B-BA6489D11681}" type="sibTrans" cxnId="{01E31FFE-0894-4CD4-87E0-5195381D0449}">
      <dgm:prSet/>
      <dgm:spPr/>
      <dgm:t>
        <a:bodyPr/>
        <a:lstStyle/>
        <a:p>
          <a:endParaRPr lang="ru-RU" sz="1600" b="0"/>
        </a:p>
      </dgm:t>
    </dgm:pt>
    <dgm:pt modelId="{DCCD5632-FA0F-4AC6-9C16-36F2F3EC7E04}">
      <dgm:prSet custT="1"/>
      <dgm:spPr/>
      <dgm:t>
        <a:bodyPr/>
        <a:lstStyle/>
        <a:p>
          <a:r>
            <a:rPr lang="ru-RU" sz="1600" b="1" i="0" u="none" dirty="0">
              <a:solidFill>
                <a:srgbClr val="002060"/>
              </a:solidFill>
            </a:rPr>
            <a:t>Неограниченная поддержка в финансировании продукта со стороны Банка</a:t>
          </a:r>
          <a:endParaRPr lang="ru-RU" sz="1600" b="1" dirty="0">
            <a:solidFill>
              <a:srgbClr val="002060"/>
            </a:solidFill>
          </a:endParaRPr>
        </a:p>
      </dgm:t>
    </dgm:pt>
    <dgm:pt modelId="{CC79C4CF-1CD4-4BC4-9780-41FDBE8690EB}" type="parTrans" cxnId="{97674527-0902-47B3-8947-BF50BF19A15E}">
      <dgm:prSet/>
      <dgm:spPr/>
      <dgm:t>
        <a:bodyPr/>
        <a:lstStyle/>
        <a:p>
          <a:endParaRPr lang="ru-RU" sz="1600" b="0"/>
        </a:p>
      </dgm:t>
    </dgm:pt>
    <dgm:pt modelId="{B5E1436E-0DC2-4498-9F22-5485D3191695}" type="sibTrans" cxnId="{97674527-0902-47B3-8947-BF50BF19A15E}">
      <dgm:prSet/>
      <dgm:spPr/>
      <dgm:t>
        <a:bodyPr/>
        <a:lstStyle/>
        <a:p>
          <a:endParaRPr lang="ru-RU" sz="1600" b="0"/>
        </a:p>
      </dgm:t>
    </dgm:pt>
    <dgm:pt modelId="{0DAB724C-55A4-47D9-8B3C-3E94AFB8A190}" type="pres">
      <dgm:prSet presAssocID="{4C149676-A003-4A7F-9849-112B56177E6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684872-814D-4BE3-A5B2-FB69CE3806D6}" type="pres">
      <dgm:prSet presAssocID="{560C7D54-82FB-40C7-ABC4-9B595D94D5F1}" presName="parentLin" presStyleCnt="0"/>
      <dgm:spPr/>
    </dgm:pt>
    <dgm:pt modelId="{0C81E87F-A66F-4ABE-9B04-1250D03C7710}" type="pres">
      <dgm:prSet presAssocID="{560C7D54-82FB-40C7-ABC4-9B595D94D5F1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238502E6-6C9F-4201-981D-0C5401379B04}" type="pres">
      <dgm:prSet presAssocID="{560C7D54-82FB-40C7-ABC4-9B595D94D5F1}" presName="parentText" presStyleLbl="node1" presStyleIdx="0" presStyleCnt="7" custScaleX="142857" custLinFactY="-27648" custLinFactNeighborX="-389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6585CE-646C-42A5-87E2-58A78A709607}" type="pres">
      <dgm:prSet presAssocID="{560C7D54-82FB-40C7-ABC4-9B595D94D5F1}" presName="negativeSpace" presStyleCnt="0"/>
      <dgm:spPr/>
    </dgm:pt>
    <dgm:pt modelId="{B7E1B4AD-4795-42DF-922F-4FBD3F74E3A3}" type="pres">
      <dgm:prSet presAssocID="{560C7D54-82FB-40C7-ABC4-9B595D94D5F1}" presName="childText" presStyleLbl="conFgAcc1" presStyleIdx="0" presStyleCnt="7">
        <dgm:presLayoutVars>
          <dgm:bulletEnabled val="1"/>
        </dgm:presLayoutVars>
      </dgm:prSet>
      <dgm:spPr/>
    </dgm:pt>
    <dgm:pt modelId="{386E4E8A-1700-421E-9F0F-8F0EA9B7F6ED}" type="pres">
      <dgm:prSet presAssocID="{37C96DE7-A97C-48D8-BF06-19A6A4DBFF94}" presName="spaceBetweenRectangles" presStyleCnt="0"/>
      <dgm:spPr/>
    </dgm:pt>
    <dgm:pt modelId="{2950C0B7-5209-4AC3-AA76-9F10D9A4C858}" type="pres">
      <dgm:prSet presAssocID="{5317F0E8-5F02-4486-BF31-27BFEA5D3C5A}" presName="parentLin" presStyleCnt="0"/>
      <dgm:spPr/>
    </dgm:pt>
    <dgm:pt modelId="{E3EFDCD4-C85A-4F0B-949F-CCE5F59299CE}" type="pres">
      <dgm:prSet presAssocID="{5317F0E8-5F02-4486-BF31-27BFEA5D3C5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1255F5C6-2986-4FD2-ADFA-9196B3AC3E8C}" type="pres">
      <dgm:prSet presAssocID="{5317F0E8-5F02-4486-BF31-27BFEA5D3C5A}" presName="parentText" presStyleLbl="node1" presStyleIdx="1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07EA1-4117-4DB5-91B7-AE8599286CBE}" type="pres">
      <dgm:prSet presAssocID="{5317F0E8-5F02-4486-BF31-27BFEA5D3C5A}" presName="negativeSpace" presStyleCnt="0"/>
      <dgm:spPr/>
    </dgm:pt>
    <dgm:pt modelId="{3408CABC-185A-4EEA-A161-54409B181D51}" type="pres">
      <dgm:prSet presAssocID="{5317F0E8-5F02-4486-BF31-27BFEA5D3C5A}" presName="childText" presStyleLbl="conFgAcc1" presStyleIdx="1" presStyleCnt="7">
        <dgm:presLayoutVars>
          <dgm:bulletEnabled val="1"/>
        </dgm:presLayoutVars>
      </dgm:prSet>
      <dgm:spPr/>
    </dgm:pt>
    <dgm:pt modelId="{1BC4D3B2-8835-4C03-BD5F-77AFE6105E87}" type="pres">
      <dgm:prSet presAssocID="{0A6009A7-6042-4F5E-AB4D-21A92248C3FC}" presName="spaceBetweenRectangles" presStyleCnt="0"/>
      <dgm:spPr/>
    </dgm:pt>
    <dgm:pt modelId="{EFE10E62-6E73-4393-A8CD-588CC01527CC}" type="pres">
      <dgm:prSet presAssocID="{0A268CA1-069B-4119-8CAD-5B9DD6DF0FE2}" presName="parentLin" presStyleCnt="0"/>
      <dgm:spPr/>
    </dgm:pt>
    <dgm:pt modelId="{ACEEC8A9-D743-4001-BB12-B0C5361BD837}" type="pres">
      <dgm:prSet presAssocID="{0A268CA1-069B-4119-8CAD-5B9DD6DF0FE2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4AA393BE-5858-44A3-8B04-D26EF8053635}" type="pres">
      <dgm:prSet presAssocID="{0A268CA1-069B-4119-8CAD-5B9DD6DF0FE2}" presName="parentText" presStyleLbl="node1" presStyleIdx="2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23E618-977B-464F-BF2C-F8D63F6D5342}" type="pres">
      <dgm:prSet presAssocID="{0A268CA1-069B-4119-8CAD-5B9DD6DF0FE2}" presName="negativeSpace" presStyleCnt="0"/>
      <dgm:spPr/>
    </dgm:pt>
    <dgm:pt modelId="{963F0755-3DA0-49B1-B54A-37DB2A0D38EE}" type="pres">
      <dgm:prSet presAssocID="{0A268CA1-069B-4119-8CAD-5B9DD6DF0FE2}" presName="childText" presStyleLbl="conFgAcc1" presStyleIdx="2" presStyleCnt="7">
        <dgm:presLayoutVars>
          <dgm:bulletEnabled val="1"/>
        </dgm:presLayoutVars>
      </dgm:prSet>
      <dgm:spPr/>
    </dgm:pt>
    <dgm:pt modelId="{704322FA-63DE-43EC-BE30-8AF4BD5944FA}" type="pres">
      <dgm:prSet presAssocID="{3F618825-0ECD-4A01-A473-CD6874900F65}" presName="spaceBetweenRectangles" presStyleCnt="0"/>
      <dgm:spPr/>
    </dgm:pt>
    <dgm:pt modelId="{DFD259D5-D3BF-4467-8B62-7C171216F6B3}" type="pres">
      <dgm:prSet presAssocID="{2B008335-B567-4A25-BDF6-2786040442D9}" presName="parentLin" presStyleCnt="0"/>
      <dgm:spPr/>
    </dgm:pt>
    <dgm:pt modelId="{BBB7CE1A-942E-4DE0-8B74-893360081660}" type="pres">
      <dgm:prSet presAssocID="{2B008335-B567-4A25-BDF6-2786040442D9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9191CC78-1AF5-4D27-BA68-90FBF74C3FE1}" type="pres">
      <dgm:prSet presAssocID="{2B008335-B567-4A25-BDF6-2786040442D9}" presName="parentText" presStyleLbl="node1" presStyleIdx="3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F92FD-818A-4819-B4B1-B7894C574AA5}" type="pres">
      <dgm:prSet presAssocID="{2B008335-B567-4A25-BDF6-2786040442D9}" presName="negativeSpace" presStyleCnt="0"/>
      <dgm:spPr/>
    </dgm:pt>
    <dgm:pt modelId="{08E27A04-5F25-4D9A-AC5F-761A66605D4C}" type="pres">
      <dgm:prSet presAssocID="{2B008335-B567-4A25-BDF6-2786040442D9}" presName="childText" presStyleLbl="conFgAcc1" presStyleIdx="3" presStyleCnt="7">
        <dgm:presLayoutVars>
          <dgm:bulletEnabled val="1"/>
        </dgm:presLayoutVars>
      </dgm:prSet>
      <dgm:spPr/>
    </dgm:pt>
    <dgm:pt modelId="{E09ECE4B-5F0B-49BF-8F45-AE6F857EC310}" type="pres">
      <dgm:prSet presAssocID="{E0405E3B-247E-4D74-8B14-BB46D039E2C0}" presName="spaceBetweenRectangles" presStyleCnt="0"/>
      <dgm:spPr/>
    </dgm:pt>
    <dgm:pt modelId="{92408DA2-9F1F-40F0-9B6B-6901A4B92C5C}" type="pres">
      <dgm:prSet presAssocID="{8635666F-3081-43DA-9C71-8047DF161774}" presName="parentLin" presStyleCnt="0"/>
      <dgm:spPr/>
    </dgm:pt>
    <dgm:pt modelId="{937F3B5E-80DE-4950-B3B8-274B2B86FB25}" type="pres">
      <dgm:prSet presAssocID="{8635666F-3081-43DA-9C71-8047DF161774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CCE357A3-3283-4453-AB43-C79E009023C3}" type="pres">
      <dgm:prSet presAssocID="{8635666F-3081-43DA-9C71-8047DF161774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DA66B-D3DB-496B-8A1C-F67419627DBA}" type="pres">
      <dgm:prSet presAssocID="{8635666F-3081-43DA-9C71-8047DF161774}" presName="negativeSpace" presStyleCnt="0"/>
      <dgm:spPr/>
    </dgm:pt>
    <dgm:pt modelId="{C97AC243-ED0F-43CA-A6F2-A77F333D2B30}" type="pres">
      <dgm:prSet presAssocID="{8635666F-3081-43DA-9C71-8047DF161774}" presName="childText" presStyleLbl="conFgAcc1" presStyleIdx="4" presStyleCnt="7">
        <dgm:presLayoutVars>
          <dgm:bulletEnabled val="1"/>
        </dgm:presLayoutVars>
      </dgm:prSet>
      <dgm:spPr/>
    </dgm:pt>
    <dgm:pt modelId="{9BF2360B-B884-483A-A6D3-4179DBC47794}" type="pres">
      <dgm:prSet presAssocID="{38BA2C3C-E228-46E0-8D71-3C72710BE8A1}" presName="spaceBetweenRectangles" presStyleCnt="0"/>
      <dgm:spPr/>
    </dgm:pt>
    <dgm:pt modelId="{197AA286-1333-4D1D-BA90-D012DB54D6ED}" type="pres">
      <dgm:prSet presAssocID="{A3EDACCE-5D86-480D-BF4E-0FDFACB8B331}" presName="parentLin" presStyleCnt="0"/>
      <dgm:spPr/>
    </dgm:pt>
    <dgm:pt modelId="{738DB7E5-5B6E-4D4F-884F-9AACF3424F51}" type="pres">
      <dgm:prSet presAssocID="{A3EDACCE-5D86-480D-BF4E-0FDFACB8B331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36A065EE-89FA-43C2-88D4-B60A4402414A}" type="pres">
      <dgm:prSet presAssocID="{A3EDACCE-5D86-480D-BF4E-0FDFACB8B331}" presName="parentText" presStyleLbl="node1" presStyleIdx="5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7D6F2-0EE4-4E21-B447-4F467DE0D26D}" type="pres">
      <dgm:prSet presAssocID="{A3EDACCE-5D86-480D-BF4E-0FDFACB8B331}" presName="negativeSpace" presStyleCnt="0"/>
      <dgm:spPr/>
    </dgm:pt>
    <dgm:pt modelId="{B564CACF-FD56-4787-869A-B8D6C15EFBC9}" type="pres">
      <dgm:prSet presAssocID="{A3EDACCE-5D86-480D-BF4E-0FDFACB8B331}" presName="childText" presStyleLbl="conFgAcc1" presStyleIdx="5" presStyleCnt="7">
        <dgm:presLayoutVars>
          <dgm:bulletEnabled val="1"/>
        </dgm:presLayoutVars>
      </dgm:prSet>
      <dgm:spPr/>
    </dgm:pt>
    <dgm:pt modelId="{E78670B5-7439-40C1-A04A-B96AA18F1851}" type="pres">
      <dgm:prSet presAssocID="{0C2C27EB-E7D7-453C-911B-BA6489D11681}" presName="spaceBetweenRectangles" presStyleCnt="0"/>
      <dgm:spPr/>
    </dgm:pt>
    <dgm:pt modelId="{3E09A0B5-5BE6-439C-959A-5C3D68C9EBCF}" type="pres">
      <dgm:prSet presAssocID="{DCCD5632-FA0F-4AC6-9C16-36F2F3EC7E04}" presName="parentLin" presStyleCnt="0"/>
      <dgm:spPr/>
    </dgm:pt>
    <dgm:pt modelId="{4E50EE0A-4477-4720-9B5F-DB1A764FFC73}" type="pres">
      <dgm:prSet presAssocID="{DCCD5632-FA0F-4AC6-9C16-36F2F3EC7E04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8A52CB58-4D5A-43DF-A91F-BB0DB7C5942D}" type="pres">
      <dgm:prSet presAssocID="{DCCD5632-FA0F-4AC6-9C16-36F2F3EC7E04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C20D66-BEFE-48D2-B089-229C63992940}" type="pres">
      <dgm:prSet presAssocID="{DCCD5632-FA0F-4AC6-9C16-36F2F3EC7E04}" presName="negativeSpace" presStyleCnt="0"/>
      <dgm:spPr/>
    </dgm:pt>
    <dgm:pt modelId="{2A2D88FA-3654-4AA2-BEFC-D2E2F1188A67}" type="pres">
      <dgm:prSet presAssocID="{DCCD5632-FA0F-4AC6-9C16-36F2F3EC7E04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7B9532D1-D535-4D55-A602-EAE808C16C4F}" type="presOf" srcId="{8635666F-3081-43DA-9C71-8047DF161774}" destId="{937F3B5E-80DE-4950-B3B8-274B2B86FB25}" srcOrd="0" destOrd="0" presId="urn:microsoft.com/office/officeart/2005/8/layout/list1"/>
    <dgm:cxn modelId="{F866F228-1E55-4268-85B7-0517B174458C}" type="presOf" srcId="{4C149676-A003-4A7F-9849-112B56177E6D}" destId="{0DAB724C-55A4-47D9-8B3C-3E94AFB8A190}" srcOrd="0" destOrd="0" presId="urn:microsoft.com/office/officeart/2005/8/layout/list1"/>
    <dgm:cxn modelId="{97674527-0902-47B3-8947-BF50BF19A15E}" srcId="{4C149676-A003-4A7F-9849-112B56177E6D}" destId="{DCCD5632-FA0F-4AC6-9C16-36F2F3EC7E04}" srcOrd="6" destOrd="0" parTransId="{CC79C4CF-1CD4-4BC4-9780-41FDBE8690EB}" sibTransId="{B5E1436E-0DC2-4498-9F22-5485D3191695}"/>
    <dgm:cxn modelId="{987E68BE-D07C-489B-9087-51B15A899069}" type="presOf" srcId="{A3EDACCE-5D86-480D-BF4E-0FDFACB8B331}" destId="{738DB7E5-5B6E-4D4F-884F-9AACF3424F51}" srcOrd="0" destOrd="0" presId="urn:microsoft.com/office/officeart/2005/8/layout/list1"/>
    <dgm:cxn modelId="{95F822A8-1CDC-48D4-8B5D-F741F3ECCB99}" type="presOf" srcId="{DCCD5632-FA0F-4AC6-9C16-36F2F3EC7E04}" destId="{4E50EE0A-4477-4720-9B5F-DB1A764FFC73}" srcOrd="0" destOrd="0" presId="urn:microsoft.com/office/officeart/2005/8/layout/list1"/>
    <dgm:cxn modelId="{6D5A246C-270F-4F69-9CF4-3D90A099D3E0}" type="presOf" srcId="{5317F0E8-5F02-4486-BF31-27BFEA5D3C5A}" destId="{1255F5C6-2986-4FD2-ADFA-9196B3AC3E8C}" srcOrd="1" destOrd="0" presId="urn:microsoft.com/office/officeart/2005/8/layout/list1"/>
    <dgm:cxn modelId="{FB701EE6-87EB-4BFD-AA8B-90EEA3CBE3D0}" type="presOf" srcId="{A3EDACCE-5D86-480D-BF4E-0FDFACB8B331}" destId="{36A065EE-89FA-43C2-88D4-B60A4402414A}" srcOrd="1" destOrd="0" presId="urn:microsoft.com/office/officeart/2005/8/layout/list1"/>
    <dgm:cxn modelId="{DA1DC21B-CBE6-4FD9-B4E3-4306799284FB}" type="presOf" srcId="{2B008335-B567-4A25-BDF6-2786040442D9}" destId="{9191CC78-1AF5-4D27-BA68-90FBF74C3FE1}" srcOrd="1" destOrd="0" presId="urn:microsoft.com/office/officeart/2005/8/layout/list1"/>
    <dgm:cxn modelId="{85458594-5A74-4553-8403-E11BCF7A28C7}" type="presOf" srcId="{2B008335-B567-4A25-BDF6-2786040442D9}" destId="{BBB7CE1A-942E-4DE0-8B74-893360081660}" srcOrd="0" destOrd="0" presId="urn:microsoft.com/office/officeart/2005/8/layout/list1"/>
    <dgm:cxn modelId="{7A69392A-FCFE-4383-B93B-713B940EF2AE}" type="presOf" srcId="{560C7D54-82FB-40C7-ABC4-9B595D94D5F1}" destId="{0C81E87F-A66F-4ABE-9B04-1250D03C7710}" srcOrd="0" destOrd="0" presId="urn:microsoft.com/office/officeart/2005/8/layout/list1"/>
    <dgm:cxn modelId="{1E415E09-F210-4DBC-95FA-6261683049D8}" srcId="{4C149676-A003-4A7F-9849-112B56177E6D}" destId="{8635666F-3081-43DA-9C71-8047DF161774}" srcOrd="4" destOrd="0" parTransId="{E07DABFD-060A-4780-946F-572B69F6EA76}" sibTransId="{38BA2C3C-E228-46E0-8D71-3C72710BE8A1}"/>
    <dgm:cxn modelId="{84E84855-31AA-4937-805D-5734E8386ACC}" type="presOf" srcId="{5317F0E8-5F02-4486-BF31-27BFEA5D3C5A}" destId="{E3EFDCD4-C85A-4F0B-949F-CCE5F59299CE}" srcOrd="0" destOrd="0" presId="urn:microsoft.com/office/officeart/2005/8/layout/list1"/>
    <dgm:cxn modelId="{72D89D98-A6FF-4153-9242-726B7E3244B1}" type="presOf" srcId="{0A268CA1-069B-4119-8CAD-5B9DD6DF0FE2}" destId="{ACEEC8A9-D743-4001-BB12-B0C5361BD837}" srcOrd="0" destOrd="0" presId="urn:microsoft.com/office/officeart/2005/8/layout/list1"/>
    <dgm:cxn modelId="{48293A80-7A21-4202-B734-236B746E6BEB}" srcId="{4C149676-A003-4A7F-9849-112B56177E6D}" destId="{0A268CA1-069B-4119-8CAD-5B9DD6DF0FE2}" srcOrd="2" destOrd="0" parTransId="{600D346B-78DC-48EE-85E2-E6F1E2DD2147}" sibTransId="{3F618825-0ECD-4A01-A473-CD6874900F65}"/>
    <dgm:cxn modelId="{1B977F98-6151-4B83-9D08-8DC46F094F2F}" srcId="{4C149676-A003-4A7F-9849-112B56177E6D}" destId="{5317F0E8-5F02-4486-BF31-27BFEA5D3C5A}" srcOrd="1" destOrd="0" parTransId="{73AB81D3-1549-4D8F-8D95-1D2757458316}" sibTransId="{0A6009A7-6042-4F5E-AB4D-21A92248C3FC}"/>
    <dgm:cxn modelId="{C9BFBBD3-3459-4A2F-8F70-9910504BD61B}" srcId="{4C149676-A003-4A7F-9849-112B56177E6D}" destId="{2B008335-B567-4A25-BDF6-2786040442D9}" srcOrd="3" destOrd="0" parTransId="{B3D5FE3E-B04C-4345-9E36-73D9A23E7CAF}" sibTransId="{E0405E3B-247E-4D74-8B14-BB46D039E2C0}"/>
    <dgm:cxn modelId="{EF89D332-F3E4-42BE-B51F-14F09990CDE2}" type="presOf" srcId="{DCCD5632-FA0F-4AC6-9C16-36F2F3EC7E04}" destId="{8A52CB58-4D5A-43DF-A91F-BB0DB7C5942D}" srcOrd="1" destOrd="0" presId="urn:microsoft.com/office/officeart/2005/8/layout/list1"/>
    <dgm:cxn modelId="{E735BF8A-2776-4884-99D4-89BB8B821058}" type="presOf" srcId="{8635666F-3081-43DA-9C71-8047DF161774}" destId="{CCE357A3-3283-4453-AB43-C79E009023C3}" srcOrd="1" destOrd="0" presId="urn:microsoft.com/office/officeart/2005/8/layout/list1"/>
    <dgm:cxn modelId="{DCADC8F5-E69C-4DF0-9D60-19EDDAA9F1C1}" type="presOf" srcId="{560C7D54-82FB-40C7-ABC4-9B595D94D5F1}" destId="{238502E6-6C9F-4201-981D-0C5401379B04}" srcOrd="1" destOrd="0" presId="urn:microsoft.com/office/officeart/2005/8/layout/list1"/>
    <dgm:cxn modelId="{01E31FFE-0894-4CD4-87E0-5195381D0449}" srcId="{4C149676-A003-4A7F-9849-112B56177E6D}" destId="{A3EDACCE-5D86-480D-BF4E-0FDFACB8B331}" srcOrd="5" destOrd="0" parTransId="{495A277C-89EE-451F-8643-7C6937302D0F}" sibTransId="{0C2C27EB-E7D7-453C-911B-BA6489D11681}"/>
    <dgm:cxn modelId="{682D65C9-8A9C-44C6-B43B-87C5D71A0667}" srcId="{4C149676-A003-4A7F-9849-112B56177E6D}" destId="{560C7D54-82FB-40C7-ABC4-9B595D94D5F1}" srcOrd="0" destOrd="0" parTransId="{51EE78C8-FA6C-4014-BAC7-FCF8F1862BF7}" sibTransId="{37C96DE7-A97C-48D8-BF06-19A6A4DBFF94}"/>
    <dgm:cxn modelId="{52F8CB68-F451-44A7-ABD2-9A3E46F38C13}" type="presOf" srcId="{0A268CA1-069B-4119-8CAD-5B9DD6DF0FE2}" destId="{4AA393BE-5858-44A3-8B04-D26EF8053635}" srcOrd="1" destOrd="0" presId="urn:microsoft.com/office/officeart/2005/8/layout/list1"/>
    <dgm:cxn modelId="{AE2449BB-438E-4196-967E-E7A228571494}" type="presParOf" srcId="{0DAB724C-55A4-47D9-8B3C-3E94AFB8A190}" destId="{34684872-814D-4BE3-A5B2-FB69CE3806D6}" srcOrd="0" destOrd="0" presId="urn:microsoft.com/office/officeart/2005/8/layout/list1"/>
    <dgm:cxn modelId="{A2B5F64D-2989-4F6E-90CA-439486C0D215}" type="presParOf" srcId="{34684872-814D-4BE3-A5B2-FB69CE3806D6}" destId="{0C81E87F-A66F-4ABE-9B04-1250D03C7710}" srcOrd="0" destOrd="0" presId="urn:microsoft.com/office/officeart/2005/8/layout/list1"/>
    <dgm:cxn modelId="{66C3427F-C4BC-4BAD-861D-E4DE7F8F6DA8}" type="presParOf" srcId="{34684872-814D-4BE3-A5B2-FB69CE3806D6}" destId="{238502E6-6C9F-4201-981D-0C5401379B04}" srcOrd="1" destOrd="0" presId="urn:microsoft.com/office/officeart/2005/8/layout/list1"/>
    <dgm:cxn modelId="{98389C16-E8DD-4E7A-BEA0-ECD81CB6AAEC}" type="presParOf" srcId="{0DAB724C-55A4-47D9-8B3C-3E94AFB8A190}" destId="{826585CE-646C-42A5-87E2-58A78A709607}" srcOrd="1" destOrd="0" presId="urn:microsoft.com/office/officeart/2005/8/layout/list1"/>
    <dgm:cxn modelId="{AD3F8A44-B9E4-4A08-91E8-6F1405FB597D}" type="presParOf" srcId="{0DAB724C-55A4-47D9-8B3C-3E94AFB8A190}" destId="{B7E1B4AD-4795-42DF-922F-4FBD3F74E3A3}" srcOrd="2" destOrd="0" presId="urn:microsoft.com/office/officeart/2005/8/layout/list1"/>
    <dgm:cxn modelId="{FEE84A32-D74A-4608-9072-717DCCE58F34}" type="presParOf" srcId="{0DAB724C-55A4-47D9-8B3C-3E94AFB8A190}" destId="{386E4E8A-1700-421E-9F0F-8F0EA9B7F6ED}" srcOrd="3" destOrd="0" presId="urn:microsoft.com/office/officeart/2005/8/layout/list1"/>
    <dgm:cxn modelId="{2AF82678-D99A-414E-A5A9-511AD4052071}" type="presParOf" srcId="{0DAB724C-55A4-47D9-8B3C-3E94AFB8A190}" destId="{2950C0B7-5209-4AC3-AA76-9F10D9A4C858}" srcOrd="4" destOrd="0" presId="urn:microsoft.com/office/officeart/2005/8/layout/list1"/>
    <dgm:cxn modelId="{A64A681A-F171-4F60-9275-2A3D2CCB4096}" type="presParOf" srcId="{2950C0B7-5209-4AC3-AA76-9F10D9A4C858}" destId="{E3EFDCD4-C85A-4F0B-949F-CCE5F59299CE}" srcOrd="0" destOrd="0" presId="urn:microsoft.com/office/officeart/2005/8/layout/list1"/>
    <dgm:cxn modelId="{23B36302-D4C0-4BA4-B6D7-CAC799EC76FD}" type="presParOf" srcId="{2950C0B7-5209-4AC3-AA76-9F10D9A4C858}" destId="{1255F5C6-2986-4FD2-ADFA-9196B3AC3E8C}" srcOrd="1" destOrd="0" presId="urn:microsoft.com/office/officeart/2005/8/layout/list1"/>
    <dgm:cxn modelId="{3A241112-D359-4454-8B7E-6EE3FF73E702}" type="presParOf" srcId="{0DAB724C-55A4-47D9-8B3C-3E94AFB8A190}" destId="{A1807EA1-4117-4DB5-91B7-AE8599286CBE}" srcOrd="5" destOrd="0" presId="urn:microsoft.com/office/officeart/2005/8/layout/list1"/>
    <dgm:cxn modelId="{0931021B-717E-45F1-A1DF-31D3A7E57928}" type="presParOf" srcId="{0DAB724C-55A4-47D9-8B3C-3E94AFB8A190}" destId="{3408CABC-185A-4EEA-A161-54409B181D51}" srcOrd="6" destOrd="0" presId="urn:microsoft.com/office/officeart/2005/8/layout/list1"/>
    <dgm:cxn modelId="{ABB05A8F-47A9-447B-B235-1BCABDA189A3}" type="presParOf" srcId="{0DAB724C-55A4-47D9-8B3C-3E94AFB8A190}" destId="{1BC4D3B2-8835-4C03-BD5F-77AFE6105E87}" srcOrd="7" destOrd="0" presId="urn:microsoft.com/office/officeart/2005/8/layout/list1"/>
    <dgm:cxn modelId="{AB928495-1940-4192-9DA5-3827E3B80B30}" type="presParOf" srcId="{0DAB724C-55A4-47D9-8B3C-3E94AFB8A190}" destId="{EFE10E62-6E73-4393-A8CD-588CC01527CC}" srcOrd="8" destOrd="0" presId="urn:microsoft.com/office/officeart/2005/8/layout/list1"/>
    <dgm:cxn modelId="{36227CAF-BE06-442C-86AD-DF0146CE46E5}" type="presParOf" srcId="{EFE10E62-6E73-4393-A8CD-588CC01527CC}" destId="{ACEEC8A9-D743-4001-BB12-B0C5361BD837}" srcOrd="0" destOrd="0" presId="urn:microsoft.com/office/officeart/2005/8/layout/list1"/>
    <dgm:cxn modelId="{2491D03F-6D3F-4CF4-8E97-9DF8C1B2A618}" type="presParOf" srcId="{EFE10E62-6E73-4393-A8CD-588CC01527CC}" destId="{4AA393BE-5858-44A3-8B04-D26EF8053635}" srcOrd="1" destOrd="0" presId="urn:microsoft.com/office/officeart/2005/8/layout/list1"/>
    <dgm:cxn modelId="{A66A2BE2-0658-4A7A-86E9-78FFBBA6C5A4}" type="presParOf" srcId="{0DAB724C-55A4-47D9-8B3C-3E94AFB8A190}" destId="{0D23E618-977B-464F-BF2C-F8D63F6D5342}" srcOrd="9" destOrd="0" presId="urn:microsoft.com/office/officeart/2005/8/layout/list1"/>
    <dgm:cxn modelId="{F02E8B84-B191-4237-A949-66795B3DD0C0}" type="presParOf" srcId="{0DAB724C-55A4-47D9-8B3C-3E94AFB8A190}" destId="{963F0755-3DA0-49B1-B54A-37DB2A0D38EE}" srcOrd="10" destOrd="0" presId="urn:microsoft.com/office/officeart/2005/8/layout/list1"/>
    <dgm:cxn modelId="{F9E47DB5-1C99-4339-B837-F9442198F8F9}" type="presParOf" srcId="{0DAB724C-55A4-47D9-8B3C-3E94AFB8A190}" destId="{704322FA-63DE-43EC-BE30-8AF4BD5944FA}" srcOrd="11" destOrd="0" presId="urn:microsoft.com/office/officeart/2005/8/layout/list1"/>
    <dgm:cxn modelId="{E787171D-4072-47D8-9D28-DDB03824FA20}" type="presParOf" srcId="{0DAB724C-55A4-47D9-8B3C-3E94AFB8A190}" destId="{DFD259D5-D3BF-4467-8B62-7C171216F6B3}" srcOrd="12" destOrd="0" presId="urn:microsoft.com/office/officeart/2005/8/layout/list1"/>
    <dgm:cxn modelId="{AEE3A788-155A-4245-BB0E-8AFC2B2D3C8C}" type="presParOf" srcId="{DFD259D5-D3BF-4467-8B62-7C171216F6B3}" destId="{BBB7CE1A-942E-4DE0-8B74-893360081660}" srcOrd="0" destOrd="0" presId="urn:microsoft.com/office/officeart/2005/8/layout/list1"/>
    <dgm:cxn modelId="{9D8F699E-F2AB-4800-9D45-0DC32306DC3E}" type="presParOf" srcId="{DFD259D5-D3BF-4467-8B62-7C171216F6B3}" destId="{9191CC78-1AF5-4D27-BA68-90FBF74C3FE1}" srcOrd="1" destOrd="0" presId="urn:microsoft.com/office/officeart/2005/8/layout/list1"/>
    <dgm:cxn modelId="{E7C7C5D4-E22E-4670-93C1-09C37FA9E89E}" type="presParOf" srcId="{0DAB724C-55A4-47D9-8B3C-3E94AFB8A190}" destId="{3B2F92FD-818A-4819-B4B1-B7894C574AA5}" srcOrd="13" destOrd="0" presId="urn:microsoft.com/office/officeart/2005/8/layout/list1"/>
    <dgm:cxn modelId="{C132AD39-3158-4C75-9112-20EBC8C6AA1D}" type="presParOf" srcId="{0DAB724C-55A4-47D9-8B3C-3E94AFB8A190}" destId="{08E27A04-5F25-4D9A-AC5F-761A66605D4C}" srcOrd="14" destOrd="0" presId="urn:microsoft.com/office/officeart/2005/8/layout/list1"/>
    <dgm:cxn modelId="{57EF8798-FEB3-4AAA-AEFF-3C32D5601118}" type="presParOf" srcId="{0DAB724C-55A4-47D9-8B3C-3E94AFB8A190}" destId="{E09ECE4B-5F0B-49BF-8F45-AE6F857EC310}" srcOrd="15" destOrd="0" presId="urn:microsoft.com/office/officeart/2005/8/layout/list1"/>
    <dgm:cxn modelId="{167386A1-4041-4A6A-B7A0-F32A0259807E}" type="presParOf" srcId="{0DAB724C-55A4-47D9-8B3C-3E94AFB8A190}" destId="{92408DA2-9F1F-40F0-9B6B-6901A4B92C5C}" srcOrd="16" destOrd="0" presId="urn:microsoft.com/office/officeart/2005/8/layout/list1"/>
    <dgm:cxn modelId="{27FA021B-4895-49B1-A176-3D542A70A942}" type="presParOf" srcId="{92408DA2-9F1F-40F0-9B6B-6901A4B92C5C}" destId="{937F3B5E-80DE-4950-B3B8-274B2B86FB25}" srcOrd="0" destOrd="0" presId="urn:microsoft.com/office/officeart/2005/8/layout/list1"/>
    <dgm:cxn modelId="{260C6720-DCF2-4292-B91E-9C79909E6090}" type="presParOf" srcId="{92408DA2-9F1F-40F0-9B6B-6901A4B92C5C}" destId="{CCE357A3-3283-4453-AB43-C79E009023C3}" srcOrd="1" destOrd="0" presId="urn:microsoft.com/office/officeart/2005/8/layout/list1"/>
    <dgm:cxn modelId="{1F28F314-4317-4A18-97D5-3C33F9DB7393}" type="presParOf" srcId="{0DAB724C-55A4-47D9-8B3C-3E94AFB8A190}" destId="{BD0DA66B-D3DB-496B-8A1C-F67419627DBA}" srcOrd="17" destOrd="0" presId="urn:microsoft.com/office/officeart/2005/8/layout/list1"/>
    <dgm:cxn modelId="{0A862930-A9C1-4057-8711-B87885058FDF}" type="presParOf" srcId="{0DAB724C-55A4-47D9-8B3C-3E94AFB8A190}" destId="{C97AC243-ED0F-43CA-A6F2-A77F333D2B30}" srcOrd="18" destOrd="0" presId="urn:microsoft.com/office/officeart/2005/8/layout/list1"/>
    <dgm:cxn modelId="{AD3B626C-B34B-4867-8038-304361B45372}" type="presParOf" srcId="{0DAB724C-55A4-47D9-8B3C-3E94AFB8A190}" destId="{9BF2360B-B884-483A-A6D3-4179DBC47794}" srcOrd="19" destOrd="0" presId="urn:microsoft.com/office/officeart/2005/8/layout/list1"/>
    <dgm:cxn modelId="{2C670638-41D1-437D-A048-9E016884E7B9}" type="presParOf" srcId="{0DAB724C-55A4-47D9-8B3C-3E94AFB8A190}" destId="{197AA286-1333-4D1D-BA90-D012DB54D6ED}" srcOrd="20" destOrd="0" presId="urn:microsoft.com/office/officeart/2005/8/layout/list1"/>
    <dgm:cxn modelId="{DD46C7CB-7C26-4AA4-A094-995C6B144616}" type="presParOf" srcId="{197AA286-1333-4D1D-BA90-D012DB54D6ED}" destId="{738DB7E5-5B6E-4D4F-884F-9AACF3424F51}" srcOrd="0" destOrd="0" presId="urn:microsoft.com/office/officeart/2005/8/layout/list1"/>
    <dgm:cxn modelId="{1EF415AC-2D6E-4F2A-860C-889A23E98715}" type="presParOf" srcId="{197AA286-1333-4D1D-BA90-D012DB54D6ED}" destId="{36A065EE-89FA-43C2-88D4-B60A4402414A}" srcOrd="1" destOrd="0" presId="urn:microsoft.com/office/officeart/2005/8/layout/list1"/>
    <dgm:cxn modelId="{9C1713B0-3423-442D-9CE5-0FD668B633B0}" type="presParOf" srcId="{0DAB724C-55A4-47D9-8B3C-3E94AFB8A190}" destId="{6D07D6F2-0EE4-4E21-B447-4F467DE0D26D}" srcOrd="21" destOrd="0" presId="urn:microsoft.com/office/officeart/2005/8/layout/list1"/>
    <dgm:cxn modelId="{D065C518-E152-4456-AF3B-F508F720F8E9}" type="presParOf" srcId="{0DAB724C-55A4-47D9-8B3C-3E94AFB8A190}" destId="{B564CACF-FD56-4787-869A-B8D6C15EFBC9}" srcOrd="22" destOrd="0" presId="urn:microsoft.com/office/officeart/2005/8/layout/list1"/>
    <dgm:cxn modelId="{01A2F751-B1A1-457A-BF93-97699C3C6567}" type="presParOf" srcId="{0DAB724C-55A4-47D9-8B3C-3E94AFB8A190}" destId="{E78670B5-7439-40C1-A04A-B96AA18F1851}" srcOrd="23" destOrd="0" presId="urn:microsoft.com/office/officeart/2005/8/layout/list1"/>
    <dgm:cxn modelId="{129FE579-BA03-4E8D-BB4A-51432A5E5CC5}" type="presParOf" srcId="{0DAB724C-55A4-47D9-8B3C-3E94AFB8A190}" destId="{3E09A0B5-5BE6-439C-959A-5C3D68C9EBCF}" srcOrd="24" destOrd="0" presId="urn:microsoft.com/office/officeart/2005/8/layout/list1"/>
    <dgm:cxn modelId="{22B2CD4B-131D-46E0-BF78-991C6837943A}" type="presParOf" srcId="{3E09A0B5-5BE6-439C-959A-5C3D68C9EBCF}" destId="{4E50EE0A-4477-4720-9B5F-DB1A764FFC73}" srcOrd="0" destOrd="0" presId="urn:microsoft.com/office/officeart/2005/8/layout/list1"/>
    <dgm:cxn modelId="{BA60D39B-1DFB-4FFD-86A7-1B8BE61C183B}" type="presParOf" srcId="{3E09A0B5-5BE6-439C-959A-5C3D68C9EBCF}" destId="{8A52CB58-4D5A-43DF-A91F-BB0DB7C5942D}" srcOrd="1" destOrd="0" presId="urn:microsoft.com/office/officeart/2005/8/layout/list1"/>
    <dgm:cxn modelId="{A6F6F299-242B-43A5-97F4-1CB6884C81A3}" type="presParOf" srcId="{0DAB724C-55A4-47D9-8B3C-3E94AFB8A190}" destId="{4AC20D66-BEFE-48D2-B089-229C63992940}" srcOrd="25" destOrd="0" presId="urn:microsoft.com/office/officeart/2005/8/layout/list1"/>
    <dgm:cxn modelId="{2125E630-18A1-4331-A29D-E6581716C0C0}" type="presParOf" srcId="{0DAB724C-55A4-47D9-8B3C-3E94AFB8A190}" destId="{2A2D88FA-3654-4AA2-BEFC-D2E2F1188A67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E1B4AD-4795-42DF-922F-4FBD3F74E3A3}">
      <dsp:nvSpPr>
        <dsp:cNvPr id="0" name=""/>
        <dsp:cNvSpPr/>
      </dsp:nvSpPr>
      <dsp:spPr>
        <a:xfrm>
          <a:off x="0" y="317141"/>
          <a:ext cx="11218008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502E6-6C9F-4201-981D-0C5401379B04}">
      <dsp:nvSpPr>
        <dsp:cNvPr id="0" name=""/>
        <dsp:cNvSpPr/>
      </dsp:nvSpPr>
      <dsp:spPr>
        <a:xfrm>
          <a:off x="513258" y="0"/>
          <a:ext cx="10681198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810" tIns="0" rIns="296810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dirty="0">
              <a:solidFill>
                <a:srgbClr val="002060"/>
              </a:solidFill>
            </a:rPr>
            <a:t>Растущая инфляция, приводящая к увеличению стоимости товаров длительного спроса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536315" y="23057"/>
        <a:ext cx="10635084" cy="426206"/>
      </dsp:txXfrm>
    </dsp:sp>
    <dsp:sp modelId="{3408CABC-185A-4EEA-A161-54409B181D51}">
      <dsp:nvSpPr>
        <dsp:cNvPr id="0" name=""/>
        <dsp:cNvSpPr/>
      </dsp:nvSpPr>
      <dsp:spPr>
        <a:xfrm>
          <a:off x="0" y="1042901"/>
          <a:ext cx="11218008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5F5C6-2986-4FD2-ADFA-9196B3AC3E8C}">
      <dsp:nvSpPr>
        <dsp:cNvPr id="0" name=""/>
        <dsp:cNvSpPr/>
      </dsp:nvSpPr>
      <dsp:spPr>
        <a:xfrm>
          <a:off x="534060" y="806742"/>
          <a:ext cx="10681198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810" tIns="0" rIns="29681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dirty="0">
              <a:solidFill>
                <a:srgbClr val="002060"/>
              </a:solidFill>
            </a:rPr>
            <a:t>Получение доходности по продукта как от </a:t>
          </a:r>
          <a:r>
            <a:rPr lang="ru-RU" sz="1600" b="1" i="0" u="none" kern="1200" dirty="0" err="1">
              <a:solidFill>
                <a:srgbClr val="002060"/>
              </a:solidFill>
            </a:rPr>
            <a:t>физ.лиц</a:t>
          </a:r>
          <a:r>
            <a:rPr lang="ru-RU" sz="1600" b="1" i="0" u="none" kern="1200" dirty="0">
              <a:solidFill>
                <a:srgbClr val="002060"/>
              </a:solidFill>
            </a:rPr>
            <a:t>., так и от </a:t>
          </a:r>
          <a:r>
            <a:rPr lang="ru-RU" sz="1600" b="1" i="0" u="none" kern="1200" dirty="0" err="1">
              <a:solidFill>
                <a:srgbClr val="002060"/>
              </a:solidFill>
            </a:rPr>
            <a:t>юр.лиц</a:t>
          </a:r>
          <a:r>
            <a:rPr lang="ru-RU" sz="1600" b="1" i="0" u="none" kern="1200" dirty="0">
              <a:solidFill>
                <a:srgbClr val="002060"/>
              </a:solidFill>
            </a:rPr>
            <a:t>, в качестве комиссии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557117" y="829799"/>
        <a:ext cx="10635084" cy="426206"/>
      </dsp:txXfrm>
    </dsp:sp>
    <dsp:sp modelId="{963F0755-3DA0-49B1-B54A-37DB2A0D38EE}">
      <dsp:nvSpPr>
        <dsp:cNvPr id="0" name=""/>
        <dsp:cNvSpPr/>
      </dsp:nvSpPr>
      <dsp:spPr>
        <a:xfrm>
          <a:off x="0" y="1768661"/>
          <a:ext cx="11218008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A393BE-5858-44A3-8B04-D26EF8053635}">
      <dsp:nvSpPr>
        <dsp:cNvPr id="0" name=""/>
        <dsp:cNvSpPr/>
      </dsp:nvSpPr>
      <dsp:spPr>
        <a:xfrm>
          <a:off x="534060" y="1532502"/>
          <a:ext cx="10681198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810" tIns="0" rIns="29681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dirty="0">
              <a:solidFill>
                <a:srgbClr val="002060"/>
              </a:solidFill>
            </a:rPr>
            <a:t>Есть действующая партнерская и клиентская база Банка по продукту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557117" y="1555559"/>
        <a:ext cx="10635084" cy="426206"/>
      </dsp:txXfrm>
    </dsp:sp>
    <dsp:sp modelId="{08E27A04-5F25-4D9A-AC5F-761A66605D4C}">
      <dsp:nvSpPr>
        <dsp:cNvPr id="0" name=""/>
        <dsp:cNvSpPr/>
      </dsp:nvSpPr>
      <dsp:spPr>
        <a:xfrm>
          <a:off x="0" y="2494421"/>
          <a:ext cx="11218008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91CC78-1AF5-4D27-BA68-90FBF74C3FE1}">
      <dsp:nvSpPr>
        <dsp:cNvPr id="0" name=""/>
        <dsp:cNvSpPr/>
      </dsp:nvSpPr>
      <dsp:spPr>
        <a:xfrm>
          <a:off x="534060" y="2258261"/>
          <a:ext cx="10681198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810" tIns="0" rIns="29681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u="none" kern="1200" dirty="0">
              <a:solidFill>
                <a:srgbClr val="002060"/>
              </a:solidFill>
            </a:rPr>
            <a:t>1 </a:t>
          </a:r>
          <a:r>
            <a:rPr lang="ru-RU" sz="1600" b="1" i="0" u="none" kern="1200" dirty="0">
              <a:solidFill>
                <a:srgbClr val="002060"/>
              </a:solidFill>
            </a:rPr>
            <a:t>через создании исключительной доступности продукта</a:t>
          </a:r>
          <a:r>
            <a:rPr lang="en-US" sz="1600" b="1" i="0" u="none" kern="1200" dirty="0">
              <a:solidFill>
                <a:srgbClr val="002060"/>
              </a:solidFill>
            </a:rPr>
            <a:t> 2 </a:t>
          </a:r>
          <a:r>
            <a:rPr lang="ru-RU" sz="1600" b="1" i="0" u="none" kern="1200" dirty="0">
              <a:solidFill>
                <a:srgbClr val="002060"/>
              </a:solidFill>
            </a:rPr>
            <a:t>Возможность расширить присутствие на рынке, в т.ч. 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557117" y="2281318"/>
        <a:ext cx="10635084" cy="426206"/>
      </dsp:txXfrm>
    </dsp:sp>
    <dsp:sp modelId="{C97AC243-ED0F-43CA-A6F2-A77F333D2B30}">
      <dsp:nvSpPr>
        <dsp:cNvPr id="0" name=""/>
        <dsp:cNvSpPr/>
      </dsp:nvSpPr>
      <dsp:spPr>
        <a:xfrm>
          <a:off x="0" y="3220182"/>
          <a:ext cx="11218008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357A3-3283-4453-AB43-C79E009023C3}">
      <dsp:nvSpPr>
        <dsp:cNvPr id="0" name=""/>
        <dsp:cNvSpPr/>
      </dsp:nvSpPr>
      <dsp:spPr>
        <a:xfrm>
          <a:off x="534060" y="2984022"/>
          <a:ext cx="10681198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810" tIns="0" rIns="29681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dirty="0">
              <a:solidFill>
                <a:srgbClr val="002060"/>
              </a:solidFill>
            </a:rPr>
            <a:t>Неограниченный в рамках задачи потенциал по возможностям привлечения как </a:t>
          </a:r>
          <a:r>
            <a:rPr lang="ru-RU" sz="1600" b="1" i="0" u="none" kern="1200" dirty="0" err="1">
              <a:solidFill>
                <a:srgbClr val="002060"/>
              </a:solidFill>
            </a:rPr>
            <a:t>физ.лиц</a:t>
          </a:r>
          <a:r>
            <a:rPr lang="ru-RU" sz="1600" b="1" i="0" u="none" kern="1200" dirty="0">
              <a:solidFill>
                <a:srgbClr val="002060"/>
              </a:solidFill>
            </a:rPr>
            <a:t> в качестве держателя карт, так и партнеров на всей территории Республики Коми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557117" y="3007079"/>
        <a:ext cx="10635084" cy="426206"/>
      </dsp:txXfrm>
    </dsp:sp>
    <dsp:sp modelId="{B564CACF-FD56-4787-869A-B8D6C15EFBC9}">
      <dsp:nvSpPr>
        <dsp:cNvPr id="0" name=""/>
        <dsp:cNvSpPr/>
      </dsp:nvSpPr>
      <dsp:spPr>
        <a:xfrm>
          <a:off x="0" y="3945942"/>
          <a:ext cx="11218008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A065EE-89FA-43C2-88D4-B60A4402414A}">
      <dsp:nvSpPr>
        <dsp:cNvPr id="0" name=""/>
        <dsp:cNvSpPr/>
      </dsp:nvSpPr>
      <dsp:spPr>
        <a:xfrm>
          <a:off x="534060" y="3709782"/>
          <a:ext cx="10681198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810" tIns="0" rIns="29681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dirty="0">
              <a:solidFill>
                <a:srgbClr val="002060"/>
              </a:solidFill>
            </a:rPr>
            <a:t>Высокая представленность на рынке, в </a:t>
          </a:r>
          <a:r>
            <a:rPr lang="ru-RU" sz="1600" b="1" i="0" u="none" kern="1200" dirty="0" err="1">
              <a:solidFill>
                <a:srgbClr val="002060"/>
              </a:solidFill>
            </a:rPr>
            <a:t>т.ч</a:t>
          </a:r>
          <a:r>
            <a:rPr lang="ru-RU" sz="1600" b="1" i="0" u="none" kern="1200" dirty="0">
              <a:solidFill>
                <a:srgbClr val="002060"/>
              </a:solidFill>
            </a:rPr>
            <a:t>. через присутствия своего персонала во всех городах РК 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557117" y="3732839"/>
        <a:ext cx="10635084" cy="426206"/>
      </dsp:txXfrm>
    </dsp:sp>
    <dsp:sp modelId="{2A2D88FA-3654-4AA2-BEFC-D2E2F1188A67}">
      <dsp:nvSpPr>
        <dsp:cNvPr id="0" name=""/>
        <dsp:cNvSpPr/>
      </dsp:nvSpPr>
      <dsp:spPr>
        <a:xfrm>
          <a:off x="0" y="4671702"/>
          <a:ext cx="11218008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52CB58-4D5A-43DF-A91F-BB0DB7C5942D}">
      <dsp:nvSpPr>
        <dsp:cNvPr id="0" name=""/>
        <dsp:cNvSpPr/>
      </dsp:nvSpPr>
      <dsp:spPr>
        <a:xfrm>
          <a:off x="534060" y="4435542"/>
          <a:ext cx="10681198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810" tIns="0" rIns="29681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dirty="0">
              <a:solidFill>
                <a:srgbClr val="002060"/>
              </a:solidFill>
            </a:rPr>
            <a:t>Неограниченная поддержка в финансировании продукта со стороны Банка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557117" y="4458599"/>
        <a:ext cx="10635084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C0A57BC9-E57D-4155-BED9-69745753CF3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211C7E7A-9627-4C0B-8B4B-1648122AA2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50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47F4AF29-7429-48EE-83F4-CA37464B57E4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35D4D132-18B4-4AF4-B27F-76ECF467E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917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C649-BDF5-4D14-BDB9-2476CD7AD19A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A87-DF34-4F4B-843E-E71CC6A5B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39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C649-BDF5-4D14-BDB9-2476CD7AD19A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A87-DF34-4F4B-843E-E71CC6A5B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114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C649-BDF5-4D14-BDB9-2476CD7AD19A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A87-DF34-4F4B-843E-E71CC6A5B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36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3232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1085700" y="1769800"/>
            <a:ext cx="8176800" cy="41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▰"/>
              <a:defRPr/>
            </a:lvl1pPr>
            <a:lvl2pPr marL="1219170" lvl="1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2pPr>
            <a:lvl3pPr marL="1828754" lvl="2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3pPr>
            <a:lvl4pPr marL="2438339" lvl="3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4pPr>
            <a:lvl5pPr marL="3047924" lvl="4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5pPr>
            <a:lvl6pPr marL="3657509" lvl="5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6pPr>
            <a:lvl7pPr marL="4267093" lvl="6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7pPr>
            <a:lvl8pPr marL="4876678" lvl="7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8pPr>
            <a:lvl9pPr marL="5486263" lvl="8" indent="-507987">
              <a:spcBef>
                <a:spcPts val="1333"/>
              </a:spcBef>
              <a:spcAft>
                <a:spcPts val="1333"/>
              </a:spcAft>
              <a:buSzPts val="2400"/>
              <a:buChar char="▻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9538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C649-BDF5-4D14-BDB9-2476CD7AD19A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A87-DF34-4F4B-843E-E71CC6A5B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50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C649-BDF5-4D14-BDB9-2476CD7AD19A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A87-DF34-4F4B-843E-E71CC6A5B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465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C649-BDF5-4D14-BDB9-2476CD7AD19A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A87-DF34-4F4B-843E-E71CC6A5B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770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C649-BDF5-4D14-BDB9-2476CD7AD19A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A87-DF34-4F4B-843E-E71CC6A5B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19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C649-BDF5-4D14-BDB9-2476CD7AD19A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A87-DF34-4F4B-843E-E71CC6A5B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374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C649-BDF5-4D14-BDB9-2476CD7AD19A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A87-DF34-4F4B-843E-E71CC6A5B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758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C649-BDF5-4D14-BDB9-2476CD7AD19A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A87-DF34-4F4B-843E-E71CC6A5B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587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C649-BDF5-4D14-BDB9-2476CD7AD19A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A87-DF34-4F4B-843E-E71CC6A5B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31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5C649-BDF5-4D14-BDB9-2476CD7AD19A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16A87-DF34-4F4B-843E-E71CC6A5B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72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4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2.svg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42"/>
          <a:stretch/>
        </p:blipFill>
        <p:spPr>
          <a:xfrm>
            <a:off x="20246" y="4927084"/>
            <a:ext cx="12171754" cy="19309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708920"/>
            <a:ext cx="914400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1690" y="3561412"/>
            <a:ext cx="12192002" cy="1093153"/>
          </a:xfrm>
        </p:spPr>
        <p:txBody>
          <a:bodyPr>
            <a:noAutofit/>
          </a:bodyPr>
          <a:lstStyle/>
          <a:p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Реинжиниринг специального кредитного продукта (карта рассрочки) </a:t>
            </a:r>
            <a:b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физических лиц и </a:t>
            </a:r>
            <a:r>
              <a:rPr lang="ru-RU" sz="32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малого </a:t>
            </a:r>
            <a:r>
              <a:rPr lang="ru-RU" sz="320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бизнеса/предпринимателей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9808" y="5954097"/>
            <a:ext cx="1172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Сыктывкар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24"/>
            <a:ext cx="12203693" cy="243942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58FAB9F-61DF-493F-BEBF-30A6BC90FC15}"/>
              </a:ext>
            </a:extLst>
          </p:cNvPr>
          <p:cNvSpPr/>
          <p:nvPr/>
        </p:nvSpPr>
        <p:spPr>
          <a:xfrm>
            <a:off x="1422401" y="2449176"/>
            <a:ext cx="10017755" cy="923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dirty="0" err="1">
                <a:latin typeface="Times New Roman"/>
                <a:cs typeface="Times New Roman"/>
              </a:rPr>
              <a:t>Дополнительная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cs typeface="Times New Roman"/>
              </a:rPr>
              <a:t>профессиональная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cs typeface="Times New Roman"/>
              </a:rPr>
              <a:t>программа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cs typeface="Times New Roman"/>
              </a:rPr>
              <a:t>профессиональной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cs typeface="Times New Roman"/>
              </a:rPr>
              <a:t>переподготовки</a:t>
            </a:r>
            <a:r>
              <a:rPr dirty="0">
                <a:latin typeface="Times New Roman"/>
                <a:cs typeface="Times New Roman"/>
              </a:rPr>
              <a:t> </a:t>
            </a:r>
            <a:endParaRPr lang="ru-RU" dirty="0">
              <a:latin typeface="Times New Roman"/>
              <a:cs typeface="Times New Roman"/>
            </a:endParaRPr>
          </a:p>
          <a:p>
            <a:pPr algn="ctr"/>
            <a:r>
              <a:rPr dirty="0">
                <a:latin typeface="Times New Roman"/>
                <a:cs typeface="Times New Roman"/>
              </a:rPr>
              <a:t>«</a:t>
            </a:r>
            <a:r>
              <a:rPr dirty="0" err="1">
                <a:latin typeface="Times New Roman"/>
                <a:cs typeface="Times New Roman"/>
              </a:rPr>
              <a:t>Стратегический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cs typeface="Times New Roman"/>
              </a:rPr>
              <a:t>менеджмент</a:t>
            </a:r>
            <a:r>
              <a:rPr dirty="0">
                <a:latin typeface="Times New Roman"/>
                <a:cs typeface="Times New Roman"/>
              </a:rPr>
              <a:t> и </a:t>
            </a:r>
            <a:r>
              <a:rPr dirty="0" err="1">
                <a:latin typeface="Times New Roman"/>
                <a:cs typeface="Times New Roman"/>
              </a:rPr>
              <a:t>управление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cs typeface="Times New Roman"/>
              </a:rPr>
              <a:t>инновационным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cs typeface="Times New Roman"/>
              </a:rPr>
              <a:t>развитием</a:t>
            </a:r>
            <a:r>
              <a:rPr dirty="0">
                <a:latin typeface="Times New Roman"/>
                <a:cs typeface="Times New Roman"/>
              </a:rPr>
              <a:t>»</a:t>
            </a:r>
          </a:p>
          <a:p>
            <a:pPr algn="ctr"/>
            <a:r>
              <a:rPr dirty="0">
                <a:latin typeface="Times New Roman"/>
                <a:cs typeface="Times New Roman"/>
              </a:rPr>
              <a:t>(</a:t>
            </a:r>
            <a:r>
              <a:rPr dirty="0" err="1">
                <a:latin typeface="Times New Roman"/>
                <a:cs typeface="Times New Roman"/>
              </a:rPr>
              <a:t>Президентская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cs typeface="Times New Roman"/>
              </a:rPr>
              <a:t>программа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cs typeface="Times New Roman"/>
              </a:rPr>
              <a:t>подготовки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cs typeface="Times New Roman"/>
              </a:rPr>
              <a:t>управленческих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cs typeface="Times New Roman"/>
              </a:rPr>
              <a:t>кадров</a:t>
            </a:r>
            <a:r>
              <a:rPr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B3E496-BAD6-43B5-8A5B-ACC31283A0E3}"/>
              </a:ext>
            </a:extLst>
          </p:cNvPr>
          <p:cNvSpPr txBox="1"/>
          <p:nvPr/>
        </p:nvSpPr>
        <p:spPr>
          <a:xfrm>
            <a:off x="1966117" y="4927084"/>
            <a:ext cx="9716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latin typeface="Times New Roman"/>
                <a:cs typeface="Times New Roman"/>
              </a:rPr>
              <a:t>Исполнитель</a:t>
            </a:r>
            <a:r>
              <a:rPr b="1" dirty="0">
                <a:latin typeface="Times New Roman"/>
                <a:cs typeface="Times New Roman"/>
              </a:rPr>
              <a:t>:</a:t>
            </a:r>
            <a:r>
              <a:rPr lang="ru-RU" b="1" dirty="0">
                <a:latin typeface="Times New Roman"/>
                <a:cs typeface="Times New Roman"/>
              </a:rPr>
              <a:t> С.В. Листаров </a:t>
            </a:r>
            <a:endParaRPr dirty="0">
              <a:latin typeface="Times New Roman"/>
              <a:cs typeface="Times New Roman"/>
            </a:endParaRPr>
          </a:p>
          <a:p>
            <a:pPr algn="r"/>
            <a:r>
              <a:rPr b="1" dirty="0" err="1">
                <a:latin typeface="Times New Roman"/>
                <a:cs typeface="Times New Roman"/>
              </a:rPr>
              <a:t>Научный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cs typeface="Times New Roman"/>
              </a:rPr>
              <a:t>руководитель</a:t>
            </a:r>
            <a:r>
              <a:rPr b="1" dirty="0">
                <a:latin typeface="Times New Roman"/>
                <a:cs typeface="Times New Roman"/>
              </a:rPr>
              <a:t>: </a:t>
            </a:r>
            <a:r>
              <a:rPr lang="ru-RU" b="1" dirty="0">
                <a:latin typeface="Times New Roman"/>
                <a:cs typeface="Times New Roman"/>
              </a:rPr>
              <a:t>к.э.н., </a:t>
            </a:r>
            <a:r>
              <a:rPr lang="ru-RU" b="1" dirty="0" err="1">
                <a:latin typeface="Times New Roman"/>
                <a:cs typeface="Times New Roman"/>
              </a:rPr>
              <a:t>И.Н.Швецова</a:t>
            </a: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0780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901" y="132759"/>
            <a:ext cx="7015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/>
                <a:cs typeface="Times New Roman"/>
              </a:rPr>
              <a:t>Доходность и расходы(риски)</a:t>
            </a:r>
            <a:endParaRPr sz="4000" b="1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42" b="5365"/>
          <a:stretch/>
        </p:blipFill>
        <p:spPr>
          <a:xfrm>
            <a:off x="0" y="6332259"/>
            <a:ext cx="12171750" cy="525741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10</a:t>
            </a:r>
            <a:endParaRPr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60428" y="985279"/>
            <a:ext cx="8514150" cy="0"/>
          </a:xfrm>
          <a:prstGeom prst="line">
            <a:avLst/>
          </a:prstGeom>
          <a:ln>
            <a:solidFill>
              <a:srgbClr val="EF7F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2" descr="C:\Users\user\Desktop\logo3.png">
            <a:extLst>
              <a:ext uri="{FF2B5EF4-FFF2-40B4-BE49-F238E27FC236}">
                <a16:creationId xmlns:a16="http://schemas.microsoft.com/office/drawing/2014/main" id="{8C0808EA-FED4-4C97-96DA-B78F7B7F89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"/>
          <a:stretch/>
        </p:blipFill>
        <p:spPr bwMode="auto">
          <a:xfrm>
            <a:off x="9144598" y="-17001"/>
            <a:ext cx="2456361" cy="94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28">
            <a:extLst>
              <a:ext uri="{FF2B5EF4-FFF2-40B4-BE49-F238E27FC236}">
                <a16:creationId xmlns:a16="http://schemas.microsoft.com/office/drawing/2014/main" id="{D6E6ADFD-1E38-43C0-AF24-89A799540EDB}"/>
              </a:ext>
            </a:extLst>
          </p:cNvPr>
          <p:cNvSpPr/>
          <p:nvPr/>
        </p:nvSpPr>
        <p:spPr bwMode="auto">
          <a:xfrm>
            <a:off x="260428" y="1079995"/>
            <a:ext cx="11340531" cy="4470193"/>
          </a:xfrm>
          <a:prstGeom prst="roundRect">
            <a:avLst>
              <a:gd name="adj" fmla="val 4695"/>
            </a:avLst>
          </a:prstGeom>
          <a:solidFill>
            <a:schemeClr val="bg1"/>
          </a:solidFill>
          <a:ln w="12700">
            <a:noFill/>
          </a:ln>
          <a:effectLst>
            <a:outerShdw blurRad="165100" dist="38100" dir="270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0924E37A-2220-4880-B2C9-C49F6EBB63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730939"/>
              </p:ext>
            </p:extLst>
          </p:nvPr>
        </p:nvGraphicFramePr>
        <p:xfrm>
          <a:off x="417711" y="1291512"/>
          <a:ext cx="11025963" cy="4047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2736">
                  <a:extLst>
                    <a:ext uri="{9D8B030D-6E8A-4147-A177-3AD203B41FA5}">
                      <a16:colId xmlns:a16="http://schemas.microsoft.com/office/drawing/2014/main" val="3427491696"/>
                    </a:ext>
                  </a:extLst>
                </a:gridCol>
                <a:gridCol w="3981886">
                  <a:extLst>
                    <a:ext uri="{9D8B030D-6E8A-4147-A177-3AD203B41FA5}">
                      <a16:colId xmlns:a16="http://schemas.microsoft.com/office/drawing/2014/main" val="2373797807"/>
                    </a:ext>
                  </a:extLst>
                </a:gridCol>
                <a:gridCol w="4481341">
                  <a:extLst>
                    <a:ext uri="{9D8B030D-6E8A-4147-A177-3AD203B41FA5}">
                      <a16:colId xmlns:a16="http://schemas.microsoft.com/office/drawing/2014/main" val="1467848832"/>
                    </a:ext>
                  </a:extLst>
                </a:gridCol>
              </a:tblGrid>
              <a:tr h="99806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Наименование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Доходность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Расходы(риски)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3031165"/>
                  </a:ext>
                </a:extLst>
              </a:tr>
              <a:tr h="152677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Физические лица(В2С)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/>
                        <a:t>Последующие кросс продажи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/>
                        <a:t>Пени за выход за сроки рассрочки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/>
                        <a:t>Дополнительные услуги 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/>
                        <a:t>Фондирование 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/>
                        <a:t>Выпуск карты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/>
                        <a:t>Затраты на персонал за выдачу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/>
                        <a:t>Резервы на возможные потери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6265492"/>
                  </a:ext>
                </a:extLst>
              </a:tr>
              <a:tr h="143365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Юридические лица(В2В)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/>
                        <a:t>Комиссия от партнера 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/>
                        <a:t>Комиссия от платежной системы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/>
                        <a:t>Дебиторская задолженность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8933236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AA6865A-6F0F-41E1-9243-EA2CD6A2BB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022" y="5705911"/>
            <a:ext cx="901937" cy="58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70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175" y="279474"/>
            <a:ext cx="52289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/>
                <a:cs typeface="Times New Roman"/>
              </a:rPr>
              <a:t>Виды рисков проекта</a:t>
            </a:r>
            <a:endParaRPr sz="4000" b="1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42" b="5365"/>
          <a:stretch/>
        </p:blipFill>
        <p:spPr>
          <a:xfrm>
            <a:off x="0" y="6356352"/>
            <a:ext cx="12171750" cy="501648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11</a:t>
            </a:r>
            <a:endParaRPr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32201" y="1219195"/>
            <a:ext cx="8514150" cy="0"/>
          </a:xfrm>
          <a:prstGeom prst="line">
            <a:avLst/>
          </a:prstGeom>
          <a:ln>
            <a:solidFill>
              <a:srgbClr val="EF7F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2" descr="C:\Users\user\Desktop\logo3.png">
            <a:extLst>
              <a:ext uri="{FF2B5EF4-FFF2-40B4-BE49-F238E27FC236}">
                <a16:creationId xmlns:a16="http://schemas.microsoft.com/office/drawing/2014/main" id="{8C0808EA-FED4-4C97-96DA-B78F7B7F89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"/>
          <a:stretch/>
        </p:blipFill>
        <p:spPr bwMode="auto">
          <a:xfrm>
            <a:off x="8696284" y="0"/>
            <a:ext cx="3252952" cy="134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28">
            <a:extLst>
              <a:ext uri="{FF2B5EF4-FFF2-40B4-BE49-F238E27FC236}">
                <a16:creationId xmlns:a16="http://schemas.microsoft.com/office/drawing/2014/main" id="{D6E6ADFD-1E38-43C0-AF24-89A799540EDB}"/>
              </a:ext>
            </a:extLst>
          </p:cNvPr>
          <p:cNvSpPr/>
          <p:nvPr/>
        </p:nvSpPr>
        <p:spPr bwMode="auto">
          <a:xfrm>
            <a:off x="475542" y="1400384"/>
            <a:ext cx="10840092" cy="857952"/>
          </a:xfrm>
          <a:prstGeom prst="roundRect">
            <a:avLst>
              <a:gd name="adj" fmla="val 4695"/>
            </a:avLst>
          </a:prstGeom>
          <a:solidFill>
            <a:schemeClr val="bg1"/>
          </a:solidFill>
          <a:ln w="12700">
            <a:noFill/>
          </a:ln>
          <a:effectLst>
            <a:outerShdw blurRad="165100" dist="38100" dir="270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Политический (</a:t>
            </a:r>
            <a:r>
              <a:rPr lang="ru-RU" sz="3200" dirty="0" err="1">
                <a:solidFill>
                  <a:schemeClr val="tx1"/>
                </a:solidFill>
              </a:rPr>
              <a:t>кредитно</a:t>
            </a:r>
            <a:r>
              <a:rPr lang="ru-RU" sz="3200" dirty="0">
                <a:solidFill>
                  <a:schemeClr val="tx1"/>
                </a:solidFill>
              </a:rPr>
              <a:t> – денежная политика ЦБ РФ)</a:t>
            </a:r>
          </a:p>
        </p:txBody>
      </p:sp>
      <p:sp>
        <p:nvSpPr>
          <p:cNvPr id="11" name="Скругленный прямоугольник 28">
            <a:extLst>
              <a:ext uri="{FF2B5EF4-FFF2-40B4-BE49-F238E27FC236}">
                <a16:creationId xmlns:a16="http://schemas.microsoft.com/office/drawing/2014/main" id="{44853A97-B914-4F3A-A3D1-C5CF25896FE0}"/>
              </a:ext>
            </a:extLst>
          </p:cNvPr>
          <p:cNvSpPr/>
          <p:nvPr/>
        </p:nvSpPr>
        <p:spPr bwMode="auto">
          <a:xfrm>
            <a:off x="434939" y="2577690"/>
            <a:ext cx="10840092" cy="857952"/>
          </a:xfrm>
          <a:prstGeom prst="roundRect">
            <a:avLst>
              <a:gd name="adj" fmla="val 4695"/>
            </a:avLst>
          </a:prstGeom>
          <a:solidFill>
            <a:schemeClr val="bg1"/>
          </a:solidFill>
          <a:ln w="12700">
            <a:noFill/>
          </a:ln>
          <a:effectLst>
            <a:outerShdw blurRad="165100" dist="38100" dir="270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Финансовый (инфляционный)</a:t>
            </a:r>
            <a:endParaRPr lang="ru-RU" sz="3200" dirty="0">
              <a:solidFill>
                <a:srgbClr val="FFFFFF"/>
              </a:solidFill>
            </a:endParaRPr>
          </a:p>
        </p:txBody>
      </p:sp>
      <p:sp>
        <p:nvSpPr>
          <p:cNvPr id="12" name="Скругленный прямоугольник 28">
            <a:extLst>
              <a:ext uri="{FF2B5EF4-FFF2-40B4-BE49-F238E27FC236}">
                <a16:creationId xmlns:a16="http://schemas.microsoft.com/office/drawing/2014/main" id="{239E698E-57D2-4ED0-B059-C1CC671B3090}"/>
              </a:ext>
            </a:extLst>
          </p:cNvPr>
          <p:cNvSpPr/>
          <p:nvPr/>
        </p:nvSpPr>
        <p:spPr bwMode="auto">
          <a:xfrm>
            <a:off x="434939" y="3673186"/>
            <a:ext cx="10840092" cy="857952"/>
          </a:xfrm>
          <a:prstGeom prst="roundRect">
            <a:avLst>
              <a:gd name="adj" fmla="val 4695"/>
            </a:avLst>
          </a:prstGeom>
          <a:solidFill>
            <a:schemeClr val="bg1"/>
          </a:solidFill>
          <a:ln w="12700">
            <a:noFill/>
          </a:ln>
          <a:effectLst>
            <a:outerShdw blurRad="165100" dist="38100" dir="270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Платежеспособности В2С И В2В</a:t>
            </a:r>
          </a:p>
        </p:txBody>
      </p:sp>
      <p:sp>
        <p:nvSpPr>
          <p:cNvPr id="14" name="Скругленный прямоугольник 28">
            <a:extLst>
              <a:ext uri="{FF2B5EF4-FFF2-40B4-BE49-F238E27FC236}">
                <a16:creationId xmlns:a16="http://schemas.microsoft.com/office/drawing/2014/main" id="{2332ED4E-CE1C-4752-B02D-C93FB075BC42}"/>
              </a:ext>
            </a:extLst>
          </p:cNvPr>
          <p:cNvSpPr/>
          <p:nvPr/>
        </p:nvSpPr>
        <p:spPr bwMode="auto">
          <a:xfrm>
            <a:off x="434939" y="4800281"/>
            <a:ext cx="10840092" cy="857952"/>
          </a:xfrm>
          <a:prstGeom prst="roundRect">
            <a:avLst>
              <a:gd name="adj" fmla="val 4695"/>
            </a:avLst>
          </a:prstGeom>
          <a:solidFill>
            <a:schemeClr val="bg1"/>
          </a:solidFill>
          <a:ln w="12700">
            <a:noFill/>
          </a:ln>
          <a:effectLst>
            <a:outerShdw blurRad="165100" dist="38100" dir="270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Стратегический (отказ Банка от продукта)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A7FC43F-00F9-4282-9AA3-71C224418A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634" y="5864111"/>
            <a:ext cx="771475" cy="50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48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132206" y="1219200"/>
            <a:ext cx="8514154" cy="0"/>
          </a:xfrm>
          <a:prstGeom prst="line">
            <a:avLst/>
          </a:prstGeom>
          <a:ln>
            <a:solidFill>
              <a:srgbClr val="EF7F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2206" y="132048"/>
            <a:ext cx="70325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Организационно-экономическая</a:t>
            </a:r>
          </a:p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деятельности Банка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42" b="5365"/>
          <a:stretch/>
        </p:blipFill>
        <p:spPr>
          <a:xfrm>
            <a:off x="0" y="5826674"/>
            <a:ext cx="12171754" cy="103132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97949" y="6159774"/>
            <a:ext cx="2743200" cy="365125"/>
          </a:xfrm>
        </p:spPr>
        <p:txBody>
          <a:bodyPr/>
          <a:lstStyle/>
          <a:p>
            <a:fld id="{B2B16A87-DF34-4F4B-843E-E71CC6A5B874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2206" y="1447892"/>
            <a:ext cx="596379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  <a:cs typeface="Times New Roman" panose="02020603050405020304" pitchFamily="18" charset="0"/>
              </a:rPr>
              <a:t>Приоритетное направление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потребительское кредитование физических лиц, привлечение различных видов депозитов и выдача банковских карт.</a:t>
            </a:r>
          </a:p>
          <a:p>
            <a:r>
              <a:rPr lang="ru-RU" b="1" u="sng" dirty="0">
                <a:solidFill>
                  <a:srgbClr val="002060"/>
                </a:solidFill>
                <a:cs typeface="Times New Roman" panose="02020603050405020304" pitchFamily="18" charset="0"/>
              </a:rPr>
              <a:t>География: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региональная сеть Банка доступна более чем в 2 300 городах и населенных пунктах в 82 регионах Российской Федерации. </a:t>
            </a:r>
          </a:p>
          <a:p>
            <a:r>
              <a:rPr lang="ru-RU" b="1" u="sng" dirty="0">
                <a:solidFill>
                  <a:srgbClr val="002060"/>
                </a:solidFill>
                <a:cs typeface="Times New Roman" panose="02020603050405020304" pitchFamily="18" charset="0"/>
              </a:rPr>
              <a:t>Место на рынке: 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Банк на рынке кредитования физических лиц удерживает место в ТОП-15 банков, занимая 15 место. Позиция Банка на рынке средств физических лиц - 24 место по абсолютной величине баланса (рэнкинг</a:t>
            </a:r>
          </a:p>
          <a:p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Интерфакс на 31.12.2020).</a:t>
            </a:r>
          </a:p>
          <a:p>
            <a:r>
              <a:rPr lang="ru-RU" b="1" u="sng" dirty="0">
                <a:solidFill>
                  <a:srgbClr val="002060"/>
                </a:solidFill>
                <a:cs typeface="Times New Roman" panose="02020603050405020304" pitchFamily="18" charset="0"/>
              </a:rPr>
              <a:t>Основные экономические показатели, характеризующие деятельность организации: 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на 1 января 2021 года объем активов Банка достиг 221 млрд. руб., собственные средства Банка составили 58,6 млрд. руб. За 12 месяцев 2020 года Банк заработал 2,8 млрд. руб. чистой прибыли.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C:\Users\user\Desktop\logo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"/>
          <a:stretch/>
        </p:blipFill>
        <p:spPr bwMode="auto">
          <a:xfrm>
            <a:off x="8696284" y="0"/>
            <a:ext cx="3252952" cy="134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503ACC-4341-47A3-9772-35D4F5874A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709" y="329612"/>
            <a:ext cx="1152134" cy="755477"/>
          </a:xfrm>
          <a:prstGeom prst="rect">
            <a:avLst/>
          </a:prstGeom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3EE92518-BCD2-4340-8386-9F4E9A14F8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863004"/>
              </p:ext>
            </p:extLst>
          </p:nvPr>
        </p:nvGraphicFramePr>
        <p:xfrm>
          <a:off x="6340873" y="1487423"/>
          <a:ext cx="5586007" cy="4368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4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3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1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26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Показатели/Годы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138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Активы, 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2060"/>
                          </a:solidFill>
                        </a:rPr>
                        <a:t>255 428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2060"/>
                          </a:solidFill>
                        </a:rPr>
                        <a:t>264 404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2060"/>
                          </a:solidFill>
                        </a:rPr>
                        <a:t>272 355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2060"/>
                          </a:solidFill>
                        </a:rPr>
                        <a:t>221 701</a:t>
                      </a:r>
                    </a:p>
                    <a:p>
                      <a:pPr algn="ctr"/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1512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Кредитный портфель, </a:t>
                      </a:r>
                    </a:p>
                    <a:p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2060"/>
                          </a:solidFill>
                        </a:rPr>
                        <a:t>194 914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2060"/>
                          </a:solidFill>
                        </a:rPr>
                        <a:t>219 236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2060"/>
                          </a:solidFill>
                        </a:rPr>
                        <a:t>227 267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2060"/>
                          </a:solidFill>
                        </a:rPr>
                        <a:t>178 899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1512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Собственные средства(капитал), 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2060"/>
                          </a:solidFill>
                        </a:rPr>
                        <a:t>51 248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2060"/>
                          </a:solidFill>
                        </a:rPr>
                        <a:t>48 533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2060"/>
                          </a:solidFill>
                        </a:rPr>
                        <a:t>60 556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2060"/>
                          </a:solidFill>
                        </a:rPr>
                        <a:t>58 663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138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Чистая прибыль, 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11 627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9 626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14 472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2 774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5138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Рентабельность активов (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ROA)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2060"/>
                          </a:solidFill>
                        </a:rPr>
                        <a:t>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2060"/>
                          </a:solidFill>
                        </a:rPr>
                        <a:t>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2060"/>
                          </a:solidFill>
                        </a:rPr>
                        <a:t>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2060"/>
                          </a:solidFill>
                        </a:rPr>
                        <a:t>1,1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5138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Рентабельность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</a:rPr>
                        <a:t> капитала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(ROE)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2060"/>
                          </a:solidFill>
                        </a:rPr>
                        <a:t>22,7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2060"/>
                          </a:solidFill>
                        </a:rPr>
                        <a:t>19,8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2060"/>
                          </a:solidFill>
                        </a:rPr>
                        <a:t>29,6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2060"/>
                          </a:solidFill>
                        </a:rPr>
                        <a:t>4,6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4098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142" y="272038"/>
            <a:ext cx="5490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/>
                <a:cs typeface="Times New Roman"/>
              </a:rPr>
              <a:t>Цели и задачи проекта</a:t>
            </a:r>
            <a:endParaRPr sz="4000" b="1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42" b="5365"/>
          <a:stretch/>
        </p:blipFill>
        <p:spPr>
          <a:xfrm>
            <a:off x="11778" y="6273209"/>
            <a:ext cx="12171750" cy="579013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61744" y="6273209"/>
            <a:ext cx="2743200" cy="365125"/>
          </a:xfrm>
        </p:spPr>
        <p:txBody>
          <a:bodyPr/>
          <a:lstStyle/>
          <a:p>
            <a:r>
              <a:rPr lang="ru-RU" dirty="0"/>
              <a:t>3</a:t>
            </a:r>
            <a:endParaRPr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32201" y="1219195"/>
            <a:ext cx="8514150" cy="0"/>
          </a:xfrm>
          <a:prstGeom prst="line">
            <a:avLst/>
          </a:prstGeom>
          <a:ln>
            <a:solidFill>
              <a:srgbClr val="EF7F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2" descr="C:\Users\user\Desktop\logo3.png">
            <a:extLst>
              <a:ext uri="{FF2B5EF4-FFF2-40B4-BE49-F238E27FC236}">
                <a16:creationId xmlns:a16="http://schemas.microsoft.com/office/drawing/2014/main" id="{8C0808EA-FED4-4C97-96DA-B78F7B7F89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"/>
          <a:stretch/>
        </p:blipFill>
        <p:spPr bwMode="auto">
          <a:xfrm>
            <a:off x="8696284" y="0"/>
            <a:ext cx="3252952" cy="134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28">
            <a:extLst>
              <a:ext uri="{FF2B5EF4-FFF2-40B4-BE49-F238E27FC236}">
                <a16:creationId xmlns:a16="http://schemas.microsoft.com/office/drawing/2014/main" id="{D6E6ADFD-1E38-43C0-AF24-89A799540EDB}"/>
              </a:ext>
            </a:extLst>
          </p:cNvPr>
          <p:cNvSpPr/>
          <p:nvPr/>
        </p:nvSpPr>
        <p:spPr bwMode="auto">
          <a:xfrm>
            <a:off x="205484" y="1458467"/>
            <a:ext cx="8112909" cy="1926194"/>
          </a:xfrm>
          <a:prstGeom prst="roundRect">
            <a:avLst>
              <a:gd name="adj" fmla="val 4695"/>
            </a:avLst>
          </a:prstGeom>
          <a:solidFill>
            <a:schemeClr val="bg1"/>
          </a:solidFill>
          <a:ln w="12700">
            <a:noFill/>
          </a:ln>
          <a:effectLst>
            <a:outerShdw blurRad="165100" dist="38100" dir="270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1" name="Скругленный прямоугольник 28">
            <a:extLst>
              <a:ext uri="{FF2B5EF4-FFF2-40B4-BE49-F238E27FC236}">
                <a16:creationId xmlns:a16="http://schemas.microsoft.com/office/drawing/2014/main" id="{C255D8A0-05B7-41BF-AB8F-EE822E3C7B63}"/>
              </a:ext>
            </a:extLst>
          </p:cNvPr>
          <p:cNvSpPr/>
          <p:nvPr/>
        </p:nvSpPr>
        <p:spPr bwMode="auto">
          <a:xfrm>
            <a:off x="205484" y="3623934"/>
            <a:ext cx="11363218" cy="2292817"/>
          </a:xfrm>
          <a:prstGeom prst="roundRect">
            <a:avLst>
              <a:gd name="adj" fmla="val 4695"/>
            </a:avLst>
          </a:prstGeom>
          <a:solidFill>
            <a:schemeClr val="bg1"/>
          </a:solidFill>
          <a:ln w="12700">
            <a:noFill/>
          </a:ln>
          <a:effectLst>
            <a:outerShdw blurRad="165100" dist="38100" dir="270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FD6790-966E-4DF7-83A0-1497DEE6C960}"/>
              </a:ext>
            </a:extLst>
          </p:cNvPr>
          <p:cNvSpPr txBox="1"/>
          <p:nvPr/>
        </p:nvSpPr>
        <p:spPr>
          <a:xfrm>
            <a:off x="368142" y="1520891"/>
            <a:ext cx="76488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rgbClr val="002060"/>
                </a:solidFill>
                <a:cs typeface="Times New Roman"/>
              </a:rPr>
              <a:t>Цель проект: </a:t>
            </a:r>
            <a:endParaRPr lang="en-US" sz="2000" b="1" dirty="0">
              <a:solidFill>
                <a:srgbClr val="002060"/>
              </a:solidFill>
              <a:cs typeface="Times New Roman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dirty="0">
              <a:solidFill>
                <a:srgbClr val="002060"/>
              </a:solidFill>
              <a:cs typeface="Times New Roman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Р</a:t>
            </a:r>
            <a:r>
              <a:rPr kumimoji="0" lang="ru-RU" sz="2000" u="none" strike="noStrike" kern="1200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cs typeface="Times New Roman" pitchFamily="18" charset="0"/>
              </a:rPr>
              <a:t>асширения и диверсификации клиентской базы, как физических лиц(В2С), так юридических </a:t>
            </a: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л</a:t>
            </a:r>
            <a:r>
              <a:rPr kumimoji="0" lang="ru-RU" sz="2000" u="none" strike="noStrike" kern="1200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cs typeface="Times New Roman" pitchFamily="18" charset="0"/>
              </a:rPr>
              <a:t>иц(В2В) и увеличения числа пользователей данной услуги, как инновации в новом инструменте финансирования, так и инструменте консалтинга.  </a:t>
            </a:r>
            <a:r>
              <a:rPr kumimoji="0" lang="ru-RU" sz="2000" u="none" strike="noStrike" kern="1200" cap="none" normalizeH="0" baseline="0" dirty="0">
                <a:ln>
                  <a:noFill/>
                </a:ln>
                <a:effectLst/>
                <a:cs typeface="Times New Roman" pitchFamily="18" charset="0"/>
              </a:rPr>
              <a:t>   </a:t>
            </a:r>
            <a:endParaRPr kumimoji="0" lang="ru-RU" sz="2000" u="none" strike="noStrike" kern="1200" cap="none" normalizeH="0" baseline="0" dirty="0">
              <a:ln>
                <a:noFill/>
              </a:ln>
              <a:effectLst/>
              <a:cs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857665-7AEA-4191-9F6E-B0FB1EA3C0F3}"/>
              </a:ext>
            </a:extLst>
          </p:cNvPr>
          <p:cNvSpPr txBox="1"/>
          <p:nvPr/>
        </p:nvSpPr>
        <p:spPr>
          <a:xfrm>
            <a:off x="368142" y="3723901"/>
            <a:ext cx="112005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cs typeface="Times New Roman"/>
              </a:rPr>
              <a:t>Задачи проекта:</a:t>
            </a:r>
            <a:endParaRPr lang="en-US" sz="2000" b="1" dirty="0">
              <a:solidFill>
                <a:srgbClr val="002060"/>
              </a:solidFill>
              <a:cs typeface="Times New Roman"/>
            </a:endParaRPr>
          </a:p>
          <a:p>
            <a:endParaRPr lang="ru-RU" sz="1000" b="1" dirty="0">
              <a:solidFill>
                <a:srgbClr val="002060"/>
              </a:solidFill>
              <a:cs typeface="Times New Roman"/>
            </a:endParaRP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i="0" u="none" strike="noStrike" kern="12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Выход на новые рыночные ниши (рынок фин. услуг для малого бизнеса и индивид. предпринимателей)</a:t>
            </a:r>
            <a:endParaRPr lang="ru-RU" sz="2000" i="0" u="none" strike="noStrike" dirty="0">
              <a:solidFill>
                <a:srgbClr val="002060"/>
              </a:solidFill>
              <a:effectLst/>
            </a:endParaRP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i="0" u="none" strike="noStrike" kern="12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Создание дополнительных финанс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</a:rPr>
              <a:t>овые</a:t>
            </a:r>
            <a:r>
              <a:rPr lang="ru-RU" sz="2000" i="0" u="none" strike="noStrike" kern="12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возможностей для пользователей (физ. и юр. лиц)</a:t>
            </a:r>
            <a:endParaRPr lang="ru-RU" sz="2000" i="0" u="none" strike="noStrike" dirty="0">
              <a:solidFill>
                <a:srgbClr val="002060"/>
              </a:solidFill>
              <a:effectLst/>
            </a:endParaRP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i="0" u="none" strike="noStrike" kern="12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Диверсификации клиентской базы и снижение рынка портфеля банка за счет его распределения</a:t>
            </a:r>
            <a:endParaRPr lang="ru-RU" sz="2000" i="0" u="none" strike="noStrike" dirty="0">
              <a:solidFill>
                <a:srgbClr val="002060"/>
              </a:solidFill>
              <a:effectLst/>
            </a:endParaRP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i="0" u="none" strike="noStrike" kern="12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Реализация </a:t>
            </a:r>
            <a:r>
              <a:rPr lang="en-US" sz="2000" i="0" u="none" strike="noStrike" kern="12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ESG</a:t>
            </a:r>
            <a:r>
              <a:rPr lang="ru-RU" sz="2000" i="0" u="none" strike="noStrike" kern="12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. Уровень выдачи карт рассрочки без пластика (по </a:t>
            </a:r>
            <a:r>
              <a:rPr lang="en-US" sz="2000" i="0" u="none" strike="noStrike" kern="12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NFC</a:t>
            </a:r>
            <a:r>
              <a:rPr lang="ru-RU" sz="2000" i="0" u="none" strike="noStrike" kern="12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– технологии).</a:t>
            </a:r>
            <a:endParaRPr lang="ru-RU" sz="2000" dirty="0">
              <a:solidFill>
                <a:srgbClr val="002060"/>
              </a:solidFill>
              <a:cs typeface="Times New Roman"/>
            </a:endParaRPr>
          </a:p>
        </p:txBody>
      </p:sp>
      <p:pic>
        <p:nvPicPr>
          <p:cNvPr id="14" name="Picture 4" descr="C:\Users\mzhigunov\Documents\card (1).png">
            <a:extLst>
              <a:ext uri="{FF2B5EF4-FFF2-40B4-BE49-F238E27FC236}">
                <a16:creationId xmlns:a16="http://schemas.microsoft.com/office/drawing/2014/main" id="{37306EFE-F50C-40CD-BC96-9831842B8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611" y="1416896"/>
            <a:ext cx="3295178" cy="226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410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132206" y="1219200"/>
            <a:ext cx="8514154" cy="0"/>
          </a:xfrm>
          <a:prstGeom prst="line">
            <a:avLst/>
          </a:prstGeom>
          <a:ln>
            <a:solidFill>
              <a:srgbClr val="EF7F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2764" y="378269"/>
            <a:ext cx="3860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42" b="5365"/>
          <a:stretch/>
        </p:blipFill>
        <p:spPr>
          <a:xfrm>
            <a:off x="0" y="5784350"/>
            <a:ext cx="12171754" cy="107364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15548" y="6087458"/>
            <a:ext cx="2743200" cy="365125"/>
          </a:xfrm>
        </p:spPr>
        <p:txBody>
          <a:bodyPr/>
          <a:lstStyle/>
          <a:p>
            <a:fld id="{B2B16A87-DF34-4F4B-843E-E71CC6A5B874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8" name="Picture 2" descr="C:\Users\user\Desktop\logo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"/>
          <a:stretch/>
        </p:blipFill>
        <p:spPr bwMode="auto">
          <a:xfrm>
            <a:off x="8696284" y="0"/>
            <a:ext cx="3252952" cy="134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E2227DFE-495D-4CE5-A41D-371CBB0CAF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542492"/>
              </p:ext>
            </p:extLst>
          </p:nvPr>
        </p:nvGraphicFramePr>
        <p:xfrm>
          <a:off x="438847" y="1352971"/>
          <a:ext cx="11314306" cy="43450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0230">
                  <a:extLst>
                    <a:ext uri="{9D8B030D-6E8A-4147-A177-3AD203B41FA5}">
                      <a16:colId xmlns:a16="http://schemas.microsoft.com/office/drawing/2014/main" val="1284749056"/>
                    </a:ext>
                  </a:extLst>
                </a:gridCol>
                <a:gridCol w="2594624">
                  <a:extLst>
                    <a:ext uri="{9D8B030D-6E8A-4147-A177-3AD203B41FA5}">
                      <a16:colId xmlns:a16="http://schemas.microsoft.com/office/drawing/2014/main" val="411383121"/>
                    </a:ext>
                  </a:extLst>
                </a:gridCol>
                <a:gridCol w="2657184">
                  <a:extLst>
                    <a:ext uri="{9D8B030D-6E8A-4147-A177-3AD203B41FA5}">
                      <a16:colId xmlns:a16="http://schemas.microsoft.com/office/drawing/2014/main" val="4189242329"/>
                    </a:ext>
                  </a:extLst>
                </a:gridCol>
                <a:gridCol w="3652268">
                  <a:extLst>
                    <a:ext uri="{9D8B030D-6E8A-4147-A177-3AD203B41FA5}">
                      <a16:colId xmlns:a16="http://schemas.microsoft.com/office/drawing/2014/main" val="1072544955"/>
                    </a:ext>
                  </a:extLst>
                </a:gridCol>
              </a:tblGrid>
              <a:tr h="5303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Наименование участника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marR="14605" algn="ctr">
                        <a:spcAft>
                          <a:spcPts val="0"/>
                        </a:spcAft>
                        <a:tabLst>
                          <a:tab pos="5758180" algn="r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Наименование </a:t>
                      </a:r>
                    </a:p>
                    <a:p>
                      <a:pPr marL="90170" marR="14605" algn="ctr">
                        <a:spcAft>
                          <a:spcPts val="0"/>
                        </a:spcAft>
                        <a:tabLst>
                          <a:tab pos="5758180" algn="r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организации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marR="14605" algn="ctr">
                        <a:spcAft>
                          <a:spcPts val="0"/>
                        </a:spcAft>
                        <a:tabLst>
                          <a:tab pos="5758180" algn="r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ФИО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marR="14605" algn="ctr">
                        <a:spcAft>
                          <a:spcPts val="0"/>
                        </a:spcAft>
                        <a:tabLst>
                          <a:tab pos="5758180" algn="r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Должность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1347252"/>
                  </a:ext>
                </a:extLst>
              </a:tr>
              <a:tr h="561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Функциональный заказчик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58180" algn="r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ООО «ХКФБ»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58180" algn="r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Шаров Т.А.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58180" algn="r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Директор Департамента региональной сети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2511369"/>
                  </a:ext>
                </a:extLst>
              </a:tr>
              <a:tr h="499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Куратор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58180" algn="r"/>
                        </a:tabLst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ООО «ХКФБ»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58180" algn="r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Биглер М.В.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58180" algn="r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Директор Северо-Западного макрорегиона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0376145"/>
                  </a:ext>
                </a:extLst>
              </a:tr>
              <a:tr h="3906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Руководитель проекта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58180" algn="r"/>
                        </a:tabLst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ООО «ХКФБ»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58180" algn="r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Листаров С.В.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58180" algn="r"/>
                        </a:tabLst>
                        <a:defRPr/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Директор в Республике Коми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0394546"/>
                  </a:ext>
                </a:extLst>
              </a:tr>
              <a:tr h="3616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Администратор проекта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58180" algn="r"/>
                        </a:tabLst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«Банк ВТБ» ЗАО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+mn-lt"/>
                        </a:rPr>
                        <a:t>Бойченко А.В.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58180" algn="r"/>
                        </a:tabLs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Управляющий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ВТБ в Республике Коми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036235"/>
                  </a:ext>
                </a:extLst>
              </a:tr>
              <a:tr h="525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Исполнитель №1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58180" algn="r"/>
                        </a:tabLst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ООО «ХКФБ»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+mn-lt"/>
                        </a:rPr>
                        <a:t>Егоров А.И.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58180" algn="r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Старший менеджер по развитию бизнеса(В2В)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0152618"/>
                  </a:ext>
                </a:extLst>
              </a:tr>
              <a:tr h="4893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Исполнитель №2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58180" algn="r"/>
                        </a:tabLst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ООО «ХКФБ»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002060"/>
                          </a:solidFill>
                          <a:latin typeface="+mn-lt"/>
                        </a:rPr>
                        <a:t>Мельник С.К.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58180" algn="r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Старший менеджер по развитию бизнеса(В2В)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618857"/>
                  </a:ext>
                </a:extLst>
              </a:tr>
              <a:tr h="4893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Исполнитель №3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58180" algn="r"/>
                        </a:tabLst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ООО «ХКФБ»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+mn-lt"/>
                        </a:rPr>
                        <a:t>Ершов А.А.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58180" algn="r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Менеджер по развитию бизнеса(В2В)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991318"/>
                  </a:ext>
                </a:extLst>
              </a:tr>
              <a:tr h="4972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Исполнитель №4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58180" algn="r"/>
                        </a:tabLst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ООО «ХКФБ»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+mn-lt"/>
                        </a:rPr>
                        <a:t>Артамонова М.С.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58180" algn="r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Управляющий Банковского офиса 11/Сыктывкарский(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B2C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7969743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230712F-00B6-49D8-B597-3AFC746C1F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748" y="5883512"/>
            <a:ext cx="594405" cy="3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5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C961179-1C18-4BA9-8BCC-A3C9BCB14D24}"/>
              </a:ext>
            </a:extLst>
          </p:cNvPr>
          <p:cNvSpPr/>
          <p:nvPr/>
        </p:nvSpPr>
        <p:spPr>
          <a:xfrm>
            <a:off x="3224346" y="4589924"/>
            <a:ext cx="2284611" cy="1057589"/>
          </a:xfrm>
          <a:prstGeom prst="roundRect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D7C1A14-3F95-4B2A-A37A-5821CD658D07}"/>
              </a:ext>
            </a:extLst>
          </p:cNvPr>
          <p:cNvSpPr/>
          <p:nvPr/>
        </p:nvSpPr>
        <p:spPr>
          <a:xfrm>
            <a:off x="3309988" y="4857108"/>
            <a:ext cx="20482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ru-RU" sz="2800" spc="-53" dirty="0">
                <a:ea typeface="Lato Light" panose="020F0502020204030203" pitchFamily="34" charset="0"/>
                <a:cs typeface="Lato Light" panose="020F0502020204030203" pitchFamily="34" charset="0"/>
              </a:rPr>
              <a:t>Банк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2764" y="303535"/>
            <a:ext cx="65399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/>
                <a:cs typeface="Times New Roman"/>
              </a:rPr>
              <a:t>Модель финансовой услуги</a:t>
            </a:r>
            <a:endParaRPr sz="4000" b="1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42" b="5365"/>
          <a:stretch/>
        </p:blipFill>
        <p:spPr>
          <a:xfrm>
            <a:off x="10125" y="5827557"/>
            <a:ext cx="12171750" cy="1057589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88296" y="6141489"/>
            <a:ext cx="2743200" cy="365125"/>
          </a:xfrm>
        </p:spPr>
        <p:txBody>
          <a:bodyPr/>
          <a:lstStyle/>
          <a:p>
            <a:r>
              <a:rPr lang="ru-RU" dirty="0"/>
              <a:t>5</a:t>
            </a:r>
            <a:endParaRPr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47279" y="1193672"/>
            <a:ext cx="8514150" cy="0"/>
          </a:xfrm>
          <a:prstGeom prst="line">
            <a:avLst/>
          </a:prstGeom>
          <a:ln>
            <a:solidFill>
              <a:srgbClr val="EF7F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2" descr="C:\Users\user\Desktop\logo3.png">
            <a:extLst>
              <a:ext uri="{FF2B5EF4-FFF2-40B4-BE49-F238E27FC236}">
                <a16:creationId xmlns:a16="http://schemas.microsoft.com/office/drawing/2014/main" id="{8C0808EA-FED4-4C97-96DA-B78F7B7F89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"/>
          <a:stretch/>
        </p:blipFill>
        <p:spPr bwMode="auto">
          <a:xfrm>
            <a:off x="8696284" y="0"/>
            <a:ext cx="3252952" cy="134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DCB618D-67AD-432B-8F47-EDCA90F65F18}"/>
              </a:ext>
            </a:extLst>
          </p:cNvPr>
          <p:cNvSpPr/>
          <p:nvPr/>
        </p:nvSpPr>
        <p:spPr>
          <a:xfrm>
            <a:off x="364109" y="3264252"/>
            <a:ext cx="2284611" cy="9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67" spc="-53" dirty="0">
                <a:ea typeface="Lato Light" panose="020F0502020204030203" pitchFamily="34" charset="0"/>
                <a:cs typeface="Arial" panose="020B0604020202020204" pitchFamily="34" charset="0"/>
              </a:rPr>
              <a:t>Финансирование клиента – </a:t>
            </a:r>
          </a:p>
          <a:p>
            <a:pPr algn="ctr"/>
            <a:r>
              <a:rPr lang="ru-RU" sz="1867" spc="-53" dirty="0">
                <a:ea typeface="Lato Light" panose="020F0502020204030203" pitchFamily="34" charset="0"/>
                <a:cs typeface="Arial" panose="020B0604020202020204" pitchFamily="34" charset="0"/>
              </a:rPr>
              <a:t>кредитный лимит(</a:t>
            </a:r>
            <a:r>
              <a:rPr lang="en-US" sz="1867" spc="-53" dirty="0">
                <a:ea typeface="Lato Light" panose="020F0502020204030203" pitchFamily="34" charset="0"/>
                <a:cs typeface="Arial" panose="020B0604020202020204" pitchFamily="34" charset="0"/>
              </a:rPr>
              <a:t>P</a:t>
            </a:r>
            <a:r>
              <a:rPr lang="ru-RU" sz="1867" spc="-53" dirty="0">
                <a:ea typeface="Lato Light" panose="020F0502020204030203" pitchFamily="34" charset="0"/>
                <a:cs typeface="Arial" panose="020B0604020202020204" pitchFamily="34" charset="0"/>
              </a:rPr>
              <a:t>)</a:t>
            </a:r>
            <a:endParaRPr lang="ru-RU" sz="1867" dirty="0"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C60F75E-1C3F-4B05-B22B-3677B5A2F8FA}"/>
              </a:ext>
            </a:extLst>
          </p:cNvPr>
          <p:cNvSpPr/>
          <p:nvPr/>
        </p:nvSpPr>
        <p:spPr>
          <a:xfrm>
            <a:off x="5934171" y="3248457"/>
            <a:ext cx="2284611" cy="9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ru-RU" sz="1867" spc="-53" dirty="0">
                <a:ea typeface="Lato Light" panose="020F0502020204030203" pitchFamily="34" charset="0"/>
                <a:cs typeface="Lato Light" panose="020F0502020204030203" pitchFamily="34" charset="0"/>
              </a:rPr>
              <a:t>Обеспечение финансирования – комиссия(%)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4DC109A-7F40-41D7-8782-49A4B7D803D1}"/>
              </a:ext>
            </a:extLst>
          </p:cNvPr>
          <p:cNvSpPr/>
          <p:nvPr/>
        </p:nvSpPr>
        <p:spPr>
          <a:xfrm>
            <a:off x="3156914" y="1357007"/>
            <a:ext cx="241947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ru-RU" sz="1867" spc="-53" dirty="0">
                <a:ea typeface="Lato Light" panose="020F0502020204030203" pitchFamily="34" charset="0"/>
                <a:cs typeface="Lato Light" panose="020F0502020204030203" pitchFamily="34" charset="0"/>
              </a:rPr>
              <a:t>Финансирование покупки</a:t>
            </a:r>
          </a:p>
        </p:txBody>
      </p:sp>
      <p:pic>
        <p:nvPicPr>
          <p:cNvPr id="21" name="Рисунок 20" descr="Стрелка вправо со сплошной заливкой">
            <a:extLst>
              <a:ext uri="{FF2B5EF4-FFF2-40B4-BE49-F238E27FC236}">
                <a16:creationId xmlns:a16="http://schemas.microsoft.com/office/drawing/2014/main" id="{24619316-EFD0-4457-B9D9-45A02EDAC2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7904" y="1782953"/>
            <a:ext cx="1597499" cy="9144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02273EE-94FB-46B4-BD61-919AF52C7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193" y="1800934"/>
            <a:ext cx="2001303" cy="3880935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 descr="Стрелка вправо со сплошной заливкой">
            <a:extLst>
              <a:ext uri="{FF2B5EF4-FFF2-40B4-BE49-F238E27FC236}">
                <a16:creationId xmlns:a16="http://schemas.microsoft.com/office/drawing/2014/main" id="{CA5BAFD2-3608-432F-B12D-62BDB8E9A9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904005">
            <a:off x="2192967" y="3268855"/>
            <a:ext cx="1597499" cy="914400"/>
          </a:xfrm>
          <a:prstGeom prst="rect">
            <a:avLst/>
          </a:prstGeom>
        </p:spPr>
      </p:pic>
      <p:pic>
        <p:nvPicPr>
          <p:cNvPr id="23" name="Рисунок 22" descr="Стрелка вправо со сплошной заливкой">
            <a:extLst>
              <a:ext uri="{FF2B5EF4-FFF2-40B4-BE49-F238E27FC236}">
                <a16:creationId xmlns:a16="http://schemas.microsoft.com/office/drawing/2014/main" id="{5F87A8E0-84AE-454D-9A19-6990F7A581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721927">
            <a:off x="4980229" y="3197927"/>
            <a:ext cx="1597499" cy="914400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08CFF63-5FDE-4D3E-AD70-AF64E7DFA269}"/>
              </a:ext>
            </a:extLst>
          </p:cNvPr>
          <p:cNvSpPr/>
          <p:nvPr/>
        </p:nvSpPr>
        <p:spPr>
          <a:xfrm>
            <a:off x="387515" y="1758183"/>
            <a:ext cx="2284611" cy="1057589"/>
          </a:xfrm>
          <a:prstGeom prst="roundRect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6A983717-93B5-49AE-9CB6-DF0DE4F0512B}"/>
              </a:ext>
            </a:extLst>
          </p:cNvPr>
          <p:cNvSpPr/>
          <p:nvPr/>
        </p:nvSpPr>
        <p:spPr>
          <a:xfrm>
            <a:off x="6096000" y="1758237"/>
            <a:ext cx="2284611" cy="1057589"/>
          </a:xfrm>
          <a:prstGeom prst="roundRect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3E8544F-FBC6-4405-B16F-FFD9C967A5AC}"/>
              </a:ext>
            </a:extLst>
          </p:cNvPr>
          <p:cNvSpPr/>
          <p:nvPr/>
        </p:nvSpPr>
        <p:spPr>
          <a:xfrm>
            <a:off x="6180904" y="2003327"/>
            <a:ext cx="22066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ru-RU" sz="2800" spc="-53" dirty="0">
                <a:ea typeface="Lato Light" panose="020F0502020204030203" pitchFamily="34" charset="0"/>
                <a:cs typeface="Lato Light" panose="020F0502020204030203" pitchFamily="34" charset="0"/>
              </a:rPr>
              <a:t>Партнер(В2В)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F038B66-E3A2-4EC6-AA20-C89FB36BBDFA}"/>
              </a:ext>
            </a:extLst>
          </p:cNvPr>
          <p:cNvSpPr/>
          <p:nvPr/>
        </p:nvSpPr>
        <p:spPr>
          <a:xfrm>
            <a:off x="482313" y="2003327"/>
            <a:ext cx="20482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ru-RU" sz="2800" spc="-53" dirty="0">
                <a:ea typeface="Lato Light" panose="020F0502020204030203" pitchFamily="34" charset="0"/>
                <a:cs typeface="Lato Light" panose="020F0502020204030203" pitchFamily="34" charset="0"/>
              </a:rPr>
              <a:t>Клиент(В2С)</a:t>
            </a:r>
          </a:p>
        </p:txBody>
      </p:sp>
      <p:pic>
        <p:nvPicPr>
          <p:cNvPr id="33" name="Picture 3">
            <a:extLst>
              <a:ext uri="{FF2B5EF4-FFF2-40B4-BE49-F238E27FC236}">
                <a16:creationId xmlns:a16="http://schemas.microsoft.com/office/drawing/2014/main" id="{C6762EE9-94DF-4729-B731-AF78504E5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767" y="2822114"/>
            <a:ext cx="909779" cy="9192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E719C53-94F0-46C5-8559-4750C8323F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309" y="5911103"/>
            <a:ext cx="594405" cy="3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90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132206" y="1219200"/>
            <a:ext cx="8514154" cy="0"/>
          </a:xfrm>
          <a:prstGeom prst="line">
            <a:avLst/>
          </a:prstGeom>
          <a:ln>
            <a:solidFill>
              <a:srgbClr val="EF7F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2764" y="262970"/>
            <a:ext cx="6992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Виденье коммуникации проекта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42" b="5365"/>
          <a:stretch/>
        </p:blipFill>
        <p:spPr>
          <a:xfrm>
            <a:off x="0" y="6039117"/>
            <a:ext cx="12171754" cy="81888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29847" y="6244823"/>
            <a:ext cx="2743200" cy="365125"/>
          </a:xfrm>
        </p:spPr>
        <p:txBody>
          <a:bodyPr/>
          <a:lstStyle/>
          <a:p>
            <a:fld id="{B2B16A87-DF34-4F4B-843E-E71CC6A5B874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8" name="Picture 2" descr="C:\Users\user\Desktop\logo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"/>
          <a:stretch/>
        </p:blipFill>
        <p:spPr bwMode="auto">
          <a:xfrm>
            <a:off x="8696284" y="0"/>
            <a:ext cx="3252952" cy="134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E64559-6B91-4560-89EF-F20E9B9751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574" y="6068145"/>
            <a:ext cx="594405" cy="386509"/>
          </a:xfrm>
          <a:prstGeom prst="rect">
            <a:avLst/>
          </a:prstGeom>
        </p:spPr>
      </p:pic>
      <p:sp>
        <p:nvSpPr>
          <p:cNvPr id="10" name="Скругленный прямоугольник 28">
            <a:extLst>
              <a:ext uri="{FF2B5EF4-FFF2-40B4-BE49-F238E27FC236}">
                <a16:creationId xmlns:a16="http://schemas.microsoft.com/office/drawing/2014/main" id="{F27AB558-85F5-44F8-9BCB-027A4BFF2595}"/>
              </a:ext>
            </a:extLst>
          </p:cNvPr>
          <p:cNvSpPr/>
          <p:nvPr/>
        </p:nvSpPr>
        <p:spPr bwMode="auto">
          <a:xfrm>
            <a:off x="132021" y="1257474"/>
            <a:ext cx="11333553" cy="4819914"/>
          </a:xfrm>
          <a:prstGeom prst="roundRect">
            <a:avLst>
              <a:gd name="adj" fmla="val 4695"/>
            </a:avLst>
          </a:prstGeom>
          <a:solidFill>
            <a:schemeClr val="bg1"/>
          </a:solidFill>
          <a:ln w="12700">
            <a:noFill/>
          </a:ln>
          <a:effectLst>
            <a:outerShdw blurRad="165100" dist="38100" dir="270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E8F1C9B-8E90-411E-B312-D1A5E4905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085272"/>
              </p:ext>
            </p:extLst>
          </p:nvPr>
        </p:nvGraphicFramePr>
        <p:xfrm>
          <a:off x="282903" y="1424909"/>
          <a:ext cx="11031787" cy="45306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7083">
                  <a:extLst>
                    <a:ext uri="{9D8B030D-6E8A-4147-A177-3AD203B41FA5}">
                      <a16:colId xmlns:a16="http://schemas.microsoft.com/office/drawing/2014/main" val="2039095229"/>
                    </a:ext>
                  </a:extLst>
                </a:gridCol>
                <a:gridCol w="2269521">
                  <a:extLst>
                    <a:ext uri="{9D8B030D-6E8A-4147-A177-3AD203B41FA5}">
                      <a16:colId xmlns:a16="http://schemas.microsoft.com/office/drawing/2014/main" val="3377041888"/>
                    </a:ext>
                  </a:extLst>
                </a:gridCol>
                <a:gridCol w="2940351">
                  <a:extLst>
                    <a:ext uri="{9D8B030D-6E8A-4147-A177-3AD203B41FA5}">
                      <a16:colId xmlns:a16="http://schemas.microsoft.com/office/drawing/2014/main" val="2829934169"/>
                    </a:ext>
                  </a:extLst>
                </a:gridCol>
                <a:gridCol w="3064832">
                  <a:extLst>
                    <a:ext uri="{9D8B030D-6E8A-4147-A177-3AD203B41FA5}">
                      <a16:colId xmlns:a16="http://schemas.microsoft.com/office/drawing/2014/main" val="3818183198"/>
                    </a:ext>
                  </a:extLst>
                </a:gridCol>
              </a:tblGrid>
              <a:tr h="86949">
                <a:tc gridSpan="4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1. 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B2C -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коммуникация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3" marR="6224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962740"/>
                  </a:ext>
                </a:extLst>
              </a:tr>
              <a:tr h="4378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Наименование мероприятия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3" marR="622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Дата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3" marR="622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Канал продвижения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3" marR="622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Целевая аудитория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3" marR="62243" marT="0" marB="0"/>
                </a:tc>
                <a:extLst>
                  <a:ext uri="{0D108BD9-81ED-4DB2-BD59-A6C34878D82A}">
                    <a16:rowId xmlns:a16="http://schemas.microsoft.com/office/drawing/2014/main" val="3057133325"/>
                  </a:ext>
                </a:extLst>
              </a:tr>
              <a:tr h="885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Продажи продукта физическим лицам(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B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C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3" marR="622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Ежедневно, в рабочие дни Банка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3" marR="622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Кросс-продажи в сети банковских отделении и пунктов выдачи Банка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3" marR="622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Внешняя и действующая клиентская база Банка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3" marR="62243" marT="0" marB="0"/>
                </a:tc>
                <a:extLst>
                  <a:ext uri="{0D108BD9-81ED-4DB2-BD59-A6C34878D82A}">
                    <a16:rowId xmlns:a16="http://schemas.microsoft.com/office/drawing/2014/main" val="206480870"/>
                  </a:ext>
                </a:extLst>
              </a:tr>
              <a:tr h="219438">
                <a:tc gridSpan="4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2. 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B2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В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 -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коммуникация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3" marR="6224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705562"/>
                  </a:ext>
                </a:extLst>
              </a:tr>
              <a:tr h="37249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Предложение участия в программе юридическим лицами(В2В)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3" marR="622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Дата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3" marR="622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Канал продвижения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3" marR="622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Целевая аудитория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3" marR="62243" marT="0" marB="0"/>
                </a:tc>
                <a:extLst>
                  <a:ext uri="{0D108BD9-81ED-4DB2-BD59-A6C34878D82A}">
                    <a16:rowId xmlns:a16="http://schemas.microsoft.com/office/drawing/2014/main" val="3811073694"/>
                  </a:ext>
                </a:extLst>
              </a:tr>
              <a:tr h="886733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Предложение участия в программе юридическим лицами(В2В)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3" marR="622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Ежедневно, в рабочие дни Банка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3" marR="622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По средствам менеджеров по развитию бизнеса в партнерской сети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3" marR="622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Локальные юр. лица: фирмы и предприниматели РК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3" marR="62243" marT="0" marB="0"/>
                </a:tc>
                <a:extLst>
                  <a:ext uri="{0D108BD9-81ED-4DB2-BD59-A6C34878D82A}">
                    <a16:rowId xmlns:a16="http://schemas.microsoft.com/office/drawing/2014/main" val="3924330995"/>
                  </a:ext>
                </a:extLst>
              </a:tr>
              <a:tr h="219438">
                <a:tc gridSpan="4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3. 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PR -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коммуникация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3" marR="6224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029029"/>
                  </a:ext>
                </a:extLst>
              </a:tr>
              <a:tr h="43784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Рекламные кампания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3" marR="622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Дата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3" marR="622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Канал продвижения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3" marR="622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Целевая аудитория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3" marR="62243" marT="0" marB="0"/>
                </a:tc>
                <a:extLst>
                  <a:ext uri="{0D108BD9-81ED-4DB2-BD59-A6C34878D82A}">
                    <a16:rowId xmlns:a16="http://schemas.microsoft.com/office/drawing/2014/main" val="59872805"/>
                  </a:ext>
                </a:extLst>
              </a:tr>
              <a:tr h="762178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Рекламные кампания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3" marR="622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По мере проведения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акции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3" marR="622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ТВ, интернет и адресная реклама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3" marR="622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Все заинтересованные лица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3" marR="62243" marT="0" marB="0"/>
                </a:tc>
                <a:extLst>
                  <a:ext uri="{0D108BD9-81ED-4DB2-BD59-A6C34878D82A}">
                    <a16:rowId xmlns:a16="http://schemas.microsoft.com/office/drawing/2014/main" val="2284111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667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96446" y="782967"/>
            <a:ext cx="8514154" cy="0"/>
          </a:xfrm>
          <a:prstGeom prst="line">
            <a:avLst/>
          </a:prstGeom>
          <a:ln>
            <a:solidFill>
              <a:srgbClr val="EF7F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548431" y="1976565"/>
            <a:ext cx="11030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6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42" b="5365"/>
          <a:stretch/>
        </p:blipFill>
        <p:spPr>
          <a:xfrm>
            <a:off x="0" y="6205895"/>
            <a:ext cx="12192000" cy="646331"/>
          </a:xfrm>
          <a:prstGeom prst="rect">
            <a:avLst/>
          </a:prstGeom>
        </p:spPr>
      </p:pic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78579" y="6277723"/>
            <a:ext cx="2743200" cy="365125"/>
          </a:xfrm>
        </p:spPr>
        <p:txBody>
          <a:bodyPr/>
          <a:lstStyle/>
          <a:p>
            <a:fld id="{20456436-6D72-4A9C-B561-7E76A9F3D8C4}" type="slidenum">
              <a:rPr lang="ru-RU" smtClean="0"/>
              <a:t>7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84512" y="63353"/>
            <a:ext cx="8511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Стратегический анализ и задачи</a:t>
            </a:r>
          </a:p>
        </p:txBody>
      </p:sp>
      <p:pic>
        <p:nvPicPr>
          <p:cNvPr id="16" name="Picture 2" descr="C:\Users\user\Desktop\logo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"/>
          <a:stretch/>
        </p:blipFill>
        <p:spPr bwMode="auto">
          <a:xfrm>
            <a:off x="8696285" y="38100"/>
            <a:ext cx="3252952" cy="74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70824509"/>
              </p:ext>
            </p:extLst>
          </p:nvPr>
        </p:nvGraphicFramePr>
        <p:xfrm>
          <a:off x="1111324" y="8265962"/>
          <a:ext cx="11218008" cy="515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Скругленный прямоугольник 28">
            <a:extLst>
              <a:ext uri="{FF2B5EF4-FFF2-40B4-BE49-F238E27FC236}">
                <a16:creationId xmlns:a16="http://schemas.microsoft.com/office/drawing/2014/main" id="{82DC9F0D-0DC9-4C8D-A813-385C721F56BC}"/>
              </a:ext>
            </a:extLst>
          </p:cNvPr>
          <p:cNvSpPr/>
          <p:nvPr/>
        </p:nvSpPr>
        <p:spPr bwMode="auto">
          <a:xfrm>
            <a:off x="184510" y="1369200"/>
            <a:ext cx="5659415" cy="4324326"/>
          </a:xfrm>
          <a:prstGeom prst="roundRect">
            <a:avLst>
              <a:gd name="adj" fmla="val 4695"/>
            </a:avLst>
          </a:prstGeom>
          <a:solidFill>
            <a:schemeClr val="bg1"/>
          </a:solidFill>
          <a:ln w="12700">
            <a:noFill/>
          </a:ln>
          <a:effectLst>
            <a:outerShdw blurRad="165100" dist="38100" dir="270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Скругленный прямоугольник 28">
            <a:extLst>
              <a:ext uri="{FF2B5EF4-FFF2-40B4-BE49-F238E27FC236}">
                <a16:creationId xmlns:a16="http://schemas.microsoft.com/office/drawing/2014/main" id="{0BFFBE9C-1419-4043-92FE-1875B142E7F8}"/>
              </a:ext>
            </a:extLst>
          </p:cNvPr>
          <p:cNvSpPr/>
          <p:nvPr/>
        </p:nvSpPr>
        <p:spPr bwMode="auto">
          <a:xfrm>
            <a:off x="6348075" y="1781797"/>
            <a:ext cx="5659415" cy="3399359"/>
          </a:xfrm>
          <a:prstGeom prst="roundRect">
            <a:avLst>
              <a:gd name="adj" fmla="val 4695"/>
            </a:avLst>
          </a:prstGeom>
          <a:solidFill>
            <a:schemeClr val="bg1"/>
          </a:solidFill>
          <a:ln w="12700">
            <a:noFill/>
          </a:ln>
          <a:effectLst>
            <a:outerShdw blurRad="165100" dist="38100" dir="270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BE1BC6-866B-4E67-B359-9D4E9415255C}"/>
              </a:ext>
            </a:extLst>
          </p:cNvPr>
          <p:cNvSpPr txBox="1"/>
          <p:nvPr/>
        </p:nvSpPr>
        <p:spPr>
          <a:xfrm>
            <a:off x="456124" y="1607312"/>
            <a:ext cx="5171897" cy="3639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Результаты анализа:</a:t>
            </a:r>
          </a:p>
          <a:p>
            <a:endParaRPr lang="ru-RU" sz="1050" dirty="0">
              <a:latin typeface="Times New Roman"/>
              <a:cs typeface="Times New Roman"/>
            </a:endParaRPr>
          </a:p>
          <a:p>
            <a:pPr marL="342900" lvl="0" indent="-34290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900" i="0" u="none" dirty="0">
                <a:solidFill>
                  <a:srgbClr val="002060"/>
                </a:solidFill>
              </a:rPr>
              <a:t>Растущая инфляция</a:t>
            </a:r>
          </a:p>
          <a:p>
            <a:pPr marL="342900" lvl="0" indent="-34290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900" i="0" u="none" dirty="0">
                <a:solidFill>
                  <a:srgbClr val="002060"/>
                </a:solidFill>
              </a:rPr>
              <a:t>Действующая партнерская и клиентская база Банка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900" i="0" u="none" dirty="0">
                <a:solidFill>
                  <a:srgbClr val="002060"/>
                </a:solidFill>
              </a:rPr>
              <a:t>Потенциал привлечения физических лиц в качестве держателя карт и партнеров на всей территории Республики Коми</a:t>
            </a:r>
            <a:endParaRPr lang="ru-RU" sz="1900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900" i="0" u="none" dirty="0">
                <a:solidFill>
                  <a:srgbClr val="002060"/>
                </a:solidFill>
              </a:rPr>
              <a:t>Высокая представленность на рынке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900" i="0" u="none" dirty="0">
                <a:solidFill>
                  <a:srgbClr val="002060"/>
                </a:solidFill>
              </a:rPr>
              <a:t>Поддержка в финансировании и продвижении продукта со стороны Банка</a:t>
            </a:r>
            <a:endParaRPr lang="ru-RU" sz="1900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D1BF99-DB72-4F1F-9479-5D80763BD3D9}"/>
              </a:ext>
            </a:extLst>
          </p:cNvPr>
          <p:cNvSpPr txBox="1"/>
          <p:nvPr/>
        </p:nvSpPr>
        <p:spPr>
          <a:xfrm>
            <a:off x="6591833" y="1922783"/>
            <a:ext cx="5171897" cy="3008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Задачи:</a:t>
            </a:r>
          </a:p>
          <a:p>
            <a:endParaRPr lang="ru-RU" sz="1050" dirty="0">
              <a:latin typeface="Times New Roman"/>
              <a:cs typeface="Times New Roman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i="0" u="none" dirty="0">
                <a:solidFill>
                  <a:srgbClr val="002060"/>
                </a:solidFill>
              </a:rPr>
              <a:t>Создании исключительной доступности продукта</a:t>
            </a:r>
            <a:r>
              <a:rPr lang="en-US" sz="2000" i="0" u="none" dirty="0">
                <a:solidFill>
                  <a:srgbClr val="002060"/>
                </a:solidFill>
              </a:rPr>
              <a:t> </a:t>
            </a:r>
            <a:endParaRPr lang="ru-RU" sz="2000" dirty="0"/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i="0" u="none" dirty="0">
                <a:solidFill>
                  <a:srgbClr val="002060"/>
                </a:solidFill>
              </a:rPr>
              <a:t>Возможность расширить присутствие на рынке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i="0" u="none" dirty="0">
                <a:solidFill>
                  <a:srgbClr val="002060"/>
                </a:solidFill>
              </a:rPr>
              <a:t>Получение доходности по продукту (</a:t>
            </a:r>
            <a:r>
              <a:rPr lang="ru-RU" sz="2000" i="0" u="none" dirty="0" err="1">
                <a:solidFill>
                  <a:srgbClr val="002060"/>
                </a:solidFill>
              </a:rPr>
              <a:t>комисси</a:t>
            </a:r>
            <a:r>
              <a:rPr lang="ru-RU" sz="2000" i="0" u="none" dirty="0">
                <a:solidFill>
                  <a:srgbClr val="002060"/>
                </a:solidFill>
              </a:rPr>
              <a:t>) как от физических лиц, так и от юридических лиц</a:t>
            </a:r>
            <a:endParaRPr lang="ru-RU" sz="2000" dirty="0"/>
          </a:p>
        </p:txBody>
      </p:sp>
      <p:pic>
        <p:nvPicPr>
          <p:cNvPr id="5" name="Рисунок 4" descr="Воспроизвести со сплошной заливкой">
            <a:extLst>
              <a:ext uri="{FF2B5EF4-FFF2-40B4-BE49-F238E27FC236}">
                <a16:creationId xmlns:a16="http://schemas.microsoft.com/office/drawing/2014/main" id="{D978DFEF-3A29-41EA-AC2B-AACBEB33E2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68039" y="3223765"/>
            <a:ext cx="535116" cy="53511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3F3F25D-27F1-49C2-B531-5C3179691F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995465"/>
            <a:ext cx="706179" cy="45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59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28">
            <a:extLst>
              <a:ext uri="{FF2B5EF4-FFF2-40B4-BE49-F238E27FC236}">
                <a16:creationId xmlns:a16="http://schemas.microsoft.com/office/drawing/2014/main" id="{C8C1962E-66CE-4021-A8C6-A90E9013CD5F}"/>
              </a:ext>
            </a:extLst>
          </p:cNvPr>
          <p:cNvSpPr/>
          <p:nvPr/>
        </p:nvSpPr>
        <p:spPr bwMode="auto">
          <a:xfrm>
            <a:off x="271595" y="1370671"/>
            <a:ext cx="5659415" cy="3384207"/>
          </a:xfrm>
          <a:prstGeom prst="roundRect">
            <a:avLst>
              <a:gd name="adj" fmla="val 4695"/>
            </a:avLst>
          </a:prstGeom>
          <a:solidFill>
            <a:schemeClr val="bg1"/>
          </a:solidFill>
          <a:ln w="12700">
            <a:noFill/>
          </a:ln>
          <a:effectLst>
            <a:outerShdw blurRad="165100" dist="38100" dir="270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2" name="Скругленный прямоугольник 28">
            <a:extLst>
              <a:ext uri="{FF2B5EF4-FFF2-40B4-BE49-F238E27FC236}">
                <a16:creationId xmlns:a16="http://schemas.microsoft.com/office/drawing/2014/main" id="{7D2308A0-5057-48F5-89F6-05247EBBDE9E}"/>
              </a:ext>
            </a:extLst>
          </p:cNvPr>
          <p:cNvSpPr/>
          <p:nvPr/>
        </p:nvSpPr>
        <p:spPr bwMode="auto">
          <a:xfrm>
            <a:off x="6298883" y="1370951"/>
            <a:ext cx="5659413" cy="3383926"/>
          </a:xfrm>
          <a:prstGeom prst="roundRect">
            <a:avLst>
              <a:gd name="adj" fmla="val 4695"/>
            </a:avLst>
          </a:prstGeom>
          <a:solidFill>
            <a:schemeClr val="bg1"/>
          </a:solidFill>
          <a:ln w="12700">
            <a:noFill/>
          </a:ln>
          <a:effectLst>
            <a:outerShdw blurRad="165100" dist="38100" dir="270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2764" y="251282"/>
            <a:ext cx="67263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/>
                <a:cs typeface="Times New Roman"/>
              </a:rPr>
              <a:t>Инновации для участников </a:t>
            </a:r>
            <a:endParaRPr sz="4000" b="1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42" b="5365"/>
          <a:stretch/>
        </p:blipFill>
        <p:spPr>
          <a:xfrm>
            <a:off x="0" y="6356351"/>
            <a:ext cx="12191999" cy="495871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8</a:t>
            </a:r>
            <a:endParaRPr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32201" y="1219195"/>
            <a:ext cx="8514150" cy="0"/>
          </a:xfrm>
          <a:prstGeom prst="line">
            <a:avLst/>
          </a:prstGeom>
          <a:ln>
            <a:solidFill>
              <a:srgbClr val="EF7F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2" descr="C:\Users\user\Desktop\logo3.png">
            <a:extLst>
              <a:ext uri="{FF2B5EF4-FFF2-40B4-BE49-F238E27FC236}">
                <a16:creationId xmlns:a16="http://schemas.microsoft.com/office/drawing/2014/main" id="{8C0808EA-FED4-4C97-96DA-B78F7B7F89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"/>
          <a:stretch/>
        </p:blipFill>
        <p:spPr bwMode="auto">
          <a:xfrm>
            <a:off x="8696284" y="0"/>
            <a:ext cx="3252952" cy="134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FD1A3E-1E9C-4A34-9DD7-4BA4D4E500AE}"/>
              </a:ext>
            </a:extLst>
          </p:cNvPr>
          <p:cNvSpPr txBox="1"/>
          <p:nvPr/>
        </p:nvSpPr>
        <p:spPr>
          <a:xfrm>
            <a:off x="515353" y="1503472"/>
            <a:ext cx="5171897" cy="314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Инновации для </a:t>
            </a:r>
            <a:r>
              <a:rPr lang="en-US"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B2C</a:t>
            </a:r>
            <a:endParaRPr lang="ru-RU" sz="2400" b="1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endParaRPr lang="ru-RU" sz="1050" dirty="0"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cs typeface="Times New Roman"/>
              </a:rPr>
              <a:t>любые покупки в рассрочку везде, </a:t>
            </a:r>
          </a:p>
          <a:p>
            <a:r>
              <a:rPr lang="ru-RU" sz="2000" dirty="0">
                <a:solidFill>
                  <a:srgbClr val="002060"/>
                </a:solidFill>
                <a:cs typeface="Times New Roman"/>
              </a:rPr>
              <a:t>где принимают карты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cs typeface="Times New Roman"/>
              </a:rPr>
              <a:t>срок рассрочки от 3 до 12 месяцев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cs typeface="Times New Roman"/>
              </a:rPr>
              <a:t>0% ставка на весь срок рассрочки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cs typeface="Times New Roman"/>
              </a:rPr>
              <a:t>Бесплатное оформление и обслуживание карты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cs typeface="Times New Roman"/>
              </a:rPr>
              <a:t>Более 130 000 магазинов-партнеров по всей России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C3440D-D73D-44DB-8FD3-80DD44602B8F}"/>
              </a:ext>
            </a:extLst>
          </p:cNvPr>
          <p:cNvSpPr txBox="1"/>
          <p:nvPr/>
        </p:nvSpPr>
        <p:spPr>
          <a:xfrm>
            <a:off x="6542643" y="1490007"/>
            <a:ext cx="53322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Инновации для В2В</a:t>
            </a:r>
          </a:p>
          <a:p>
            <a:endParaRPr lang="ru-RU" sz="1000" b="1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spc="-40" dirty="0">
                <a:solidFill>
                  <a:srgbClr val="002060"/>
                </a:solidFill>
              </a:rPr>
              <a:t>увеличение среднего чека и частоты покупок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spc="-40" dirty="0">
                <a:solidFill>
                  <a:srgbClr val="002060"/>
                </a:solidFill>
              </a:rPr>
              <a:t>привлечение клиентов и рост продаж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spc="-40" dirty="0">
                <a:solidFill>
                  <a:srgbClr val="002060"/>
                </a:solidFill>
              </a:rPr>
              <a:t>реклама  и продвижение  – комиссия </a:t>
            </a:r>
          </a:p>
          <a:p>
            <a:r>
              <a:rPr lang="ru-RU" sz="2000" spc="-40" dirty="0">
                <a:solidFill>
                  <a:srgbClr val="002060"/>
                </a:solidFill>
              </a:rPr>
              <a:t>только, если клиент придет и купит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spc="-40" dirty="0">
                <a:solidFill>
                  <a:srgbClr val="002060"/>
                </a:solidFill>
              </a:rPr>
              <a:t>возможность продавать кредитные продукты под 0% годовых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spc="-40" dirty="0">
                <a:solidFill>
                  <a:srgbClr val="002060"/>
                </a:solidFill>
              </a:rPr>
              <a:t>дополнительная мотивация сотрудников партнера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9F6DFEE-18E4-4B5F-9A39-59678DDADE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299" y="5590513"/>
            <a:ext cx="901937" cy="586480"/>
          </a:xfrm>
          <a:prstGeom prst="rect">
            <a:avLst/>
          </a:prstGeom>
        </p:spPr>
      </p:pic>
      <p:sp>
        <p:nvSpPr>
          <p:cNvPr id="16" name="Скругленный прямоугольник 28">
            <a:extLst>
              <a:ext uri="{FF2B5EF4-FFF2-40B4-BE49-F238E27FC236}">
                <a16:creationId xmlns:a16="http://schemas.microsoft.com/office/drawing/2014/main" id="{B9AC97D0-0B83-4D24-BA75-A2F386B2F53B}"/>
              </a:ext>
            </a:extLst>
          </p:cNvPr>
          <p:cNvSpPr/>
          <p:nvPr/>
        </p:nvSpPr>
        <p:spPr bwMode="auto">
          <a:xfrm>
            <a:off x="271595" y="4992717"/>
            <a:ext cx="10573614" cy="1232889"/>
          </a:xfrm>
          <a:prstGeom prst="roundRect">
            <a:avLst>
              <a:gd name="adj" fmla="val 4695"/>
            </a:avLst>
          </a:prstGeom>
          <a:solidFill>
            <a:schemeClr val="bg1"/>
          </a:solidFill>
          <a:ln w="12700">
            <a:noFill/>
          </a:ln>
          <a:effectLst>
            <a:outerShdw blurRad="165100" dist="38100" dir="270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E62D08-A17E-4F89-821D-54DC284EF0B2}"/>
              </a:ext>
            </a:extLst>
          </p:cNvPr>
          <p:cNvSpPr txBox="1"/>
          <p:nvPr/>
        </p:nvSpPr>
        <p:spPr>
          <a:xfrm>
            <a:off x="610097" y="4955449"/>
            <a:ext cx="10154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Инновации Карты Рассрочки </a:t>
            </a:r>
          </a:p>
          <a:p>
            <a:endParaRPr lang="ru-RU" sz="800" dirty="0"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cs typeface="Times New Roman"/>
              </a:rPr>
              <a:t>Финансовая, через возможности платежеспособности как для покупки, так и продажи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cs typeface="Times New Roman"/>
              </a:rPr>
              <a:t>Поведенческая, через формирование консалтинговых услуг для бизнеса В2В</a:t>
            </a:r>
          </a:p>
        </p:txBody>
      </p:sp>
    </p:spTree>
    <p:extLst>
      <p:ext uri="{BB962C8B-B14F-4D97-AF65-F5344CB8AC3E}">
        <p14:creationId xmlns:p14="http://schemas.microsoft.com/office/powerpoint/2010/main" val="770470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764" y="401593"/>
            <a:ext cx="4898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/>
                <a:cs typeface="Times New Roman"/>
              </a:rPr>
              <a:t>Показатели проекта</a:t>
            </a:r>
            <a:endParaRPr sz="4000" b="1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42" b="5365"/>
          <a:stretch/>
        </p:blipFill>
        <p:spPr>
          <a:xfrm>
            <a:off x="0" y="6099893"/>
            <a:ext cx="12171750" cy="758107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96284" y="6296383"/>
            <a:ext cx="2743200" cy="365125"/>
          </a:xfrm>
        </p:spPr>
        <p:txBody>
          <a:bodyPr/>
          <a:lstStyle/>
          <a:p>
            <a:r>
              <a:rPr lang="ru-RU" dirty="0"/>
              <a:t>9</a:t>
            </a:r>
            <a:endParaRPr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32201" y="1219195"/>
            <a:ext cx="8514150" cy="0"/>
          </a:xfrm>
          <a:prstGeom prst="line">
            <a:avLst/>
          </a:prstGeom>
          <a:ln>
            <a:solidFill>
              <a:srgbClr val="EF7F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2" descr="C:\Users\user\Desktop\logo3.png">
            <a:extLst>
              <a:ext uri="{FF2B5EF4-FFF2-40B4-BE49-F238E27FC236}">
                <a16:creationId xmlns:a16="http://schemas.microsoft.com/office/drawing/2014/main" id="{8C0808EA-FED4-4C97-96DA-B78F7B7F89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"/>
          <a:stretch/>
        </p:blipFill>
        <p:spPr bwMode="auto">
          <a:xfrm>
            <a:off x="8696284" y="0"/>
            <a:ext cx="3252952" cy="134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28">
            <a:extLst>
              <a:ext uri="{FF2B5EF4-FFF2-40B4-BE49-F238E27FC236}">
                <a16:creationId xmlns:a16="http://schemas.microsoft.com/office/drawing/2014/main" id="{D6E6ADFD-1E38-43C0-AF24-89A799540EDB}"/>
              </a:ext>
            </a:extLst>
          </p:cNvPr>
          <p:cNvSpPr/>
          <p:nvPr/>
        </p:nvSpPr>
        <p:spPr bwMode="auto">
          <a:xfrm>
            <a:off x="132201" y="1402362"/>
            <a:ext cx="11817035" cy="4514365"/>
          </a:xfrm>
          <a:prstGeom prst="roundRect">
            <a:avLst>
              <a:gd name="adj" fmla="val 4695"/>
            </a:avLst>
          </a:prstGeom>
          <a:solidFill>
            <a:schemeClr val="bg1"/>
          </a:solidFill>
          <a:ln w="12700">
            <a:noFill/>
          </a:ln>
          <a:effectLst>
            <a:outerShdw blurRad="165100" dist="38100" dir="270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A630C08-616A-4F4A-B389-F0D527FD49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144693"/>
              </p:ext>
            </p:extLst>
          </p:nvPr>
        </p:nvGraphicFramePr>
        <p:xfrm>
          <a:off x="242764" y="1524481"/>
          <a:ext cx="11593065" cy="42148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38180">
                  <a:extLst>
                    <a:ext uri="{9D8B030D-6E8A-4147-A177-3AD203B41FA5}">
                      <a16:colId xmlns:a16="http://schemas.microsoft.com/office/drawing/2014/main" val="3090362777"/>
                    </a:ext>
                  </a:extLst>
                </a:gridCol>
                <a:gridCol w="2075380">
                  <a:extLst>
                    <a:ext uri="{9D8B030D-6E8A-4147-A177-3AD203B41FA5}">
                      <a16:colId xmlns:a16="http://schemas.microsoft.com/office/drawing/2014/main" val="376546266"/>
                    </a:ext>
                  </a:extLst>
                </a:gridCol>
                <a:gridCol w="1458930">
                  <a:extLst>
                    <a:ext uri="{9D8B030D-6E8A-4147-A177-3AD203B41FA5}">
                      <a16:colId xmlns:a16="http://schemas.microsoft.com/office/drawing/2014/main" val="1614685863"/>
                    </a:ext>
                  </a:extLst>
                </a:gridCol>
                <a:gridCol w="1520575">
                  <a:extLst>
                    <a:ext uri="{9D8B030D-6E8A-4147-A177-3AD203B41FA5}">
                      <a16:colId xmlns:a16="http://schemas.microsoft.com/office/drawing/2014/main" val="1768867658"/>
                    </a:ext>
                  </a:extLst>
                </a:gridCol>
              </a:tblGrid>
              <a:tr h="1084103">
                <a:tc>
                  <a:txBody>
                    <a:bodyPr/>
                    <a:lstStyle/>
                    <a:p>
                      <a:pPr marR="14605" algn="ctr">
                        <a:tabLst>
                          <a:tab pos="5758180" algn="r"/>
                        </a:tabLst>
                      </a:pPr>
                      <a:r>
                        <a:rPr lang="ru-RU" sz="1800" dirty="0">
                          <a:effectLst/>
                        </a:rPr>
                        <a:t>Наименование </a:t>
                      </a:r>
                    </a:p>
                    <a:p>
                      <a:pPr marR="14605" algn="ctr">
                        <a:tabLst>
                          <a:tab pos="5758180" algn="r"/>
                        </a:tabLst>
                      </a:pPr>
                      <a:r>
                        <a:rPr lang="ru-RU" sz="1800" dirty="0">
                          <a:effectLst/>
                        </a:rPr>
                        <a:t>показателя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Единица измерения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Базовое</a:t>
                      </a:r>
                    </a:p>
                    <a:p>
                      <a:pPr algn="ctr"/>
                      <a:r>
                        <a:rPr lang="ru-RU" sz="1800" dirty="0">
                          <a:effectLst/>
                        </a:rPr>
                        <a:t>значение показателя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Целевое </a:t>
                      </a:r>
                    </a:p>
                    <a:p>
                      <a:pPr algn="ctr"/>
                      <a:r>
                        <a:rPr lang="ru-RU" sz="1800" dirty="0">
                          <a:effectLst/>
                        </a:rPr>
                        <a:t>значение показателя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1485524"/>
                  </a:ext>
                </a:extLst>
              </a:tr>
              <a:tr h="852871">
                <a:tc>
                  <a:txBody>
                    <a:bodyPr/>
                    <a:lstStyle/>
                    <a:p>
                      <a:pPr marL="285750" marR="14605" lvl="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tabLst>
                          <a:tab pos="5758180" algn="r"/>
                        </a:tabLst>
                      </a:pPr>
                      <a:r>
                        <a:rPr lang="ru-RU" sz="1800" dirty="0">
                          <a:effectLst/>
                        </a:rPr>
                        <a:t>Количество выданных карт физическим лицам(В2С)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tabLst>
                          <a:tab pos="5758180" algn="r"/>
                        </a:tabLs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% (процент прироста)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tabLst>
                          <a:tab pos="5758180" algn="r"/>
                        </a:tabLs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 100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tabLst>
                          <a:tab pos="5758180" algn="r"/>
                        </a:tabLs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 +20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2142679"/>
                  </a:ext>
                </a:extLst>
              </a:tr>
              <a:tr h="742094">
                <a:tc>
                  <a:txBody>
                    <a:bodyPr/>
                    <a:lstStyle/>
                    <a:p>
                      <a:pPr marL="285750" marR="14605" lvl="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tabLst>
                          <a:tab pos="5758180" algn="r"/>
                        </a:tabLst>
                      </a:pPr>
                      <a:r>
                        <a:rPr lang="ru-RU" sz="1800" dirty="0">
                          <a:effectLst/>
                        </a:rPr>
                        <a:t>Количество подключённых к программе партнеров (В2В)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tabLst>
                          <a:tab pos="5758180" algn="r"/>
                        </a:tabLs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% (процент прироста)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tabLst>
                          <a:tab pos="5758180" algn="r"/>
                        </a:tabLs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 100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tabLst>
                          <a:tab pos="5758180" algn="r"/>
                        </a:tabLs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 +15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0690006"/>
                  </a:ext>
                </a:extLst>
              </a:tr>
              <a:tr h="767907">
                <a:tc>
                  <a:txBody>
                    <a:bodyPr/>
                    <a:lstStyle/>
                    <a:p>
                      <a:pPr marL="285750" marR="14605" lvl="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tabLst>
                          <a:tab pos="5758180" algn="r"/>
                        </a:tabLst>
                      </a:pPr>
                      <a:r>
                        <a:rPr lang="ru-RU" sz="1800" dirty="0">
                          <a:effectLst/>
                        </a:rPr>
                        <a:t>Транзакционный оборот по программе Карта рассрочки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tabLst>
                          <a:tab pos="5758180" algn="r"/>
                        </a:tabLs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% (процент прироста)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tabLst>
                          <a:tab pos="5758180" algn="r"/>
                        </a:tabLs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 100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tabLst>
                          <a:tab pos="5758180" algn="r"/>
                        </a:tabLs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 +18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2466719"/>
                  </a:ext>
                </a:extLst>
              </a:tr>
              <a:tr h="767907">
                <a:tc>
                  <a:txBody>
                    <a:bodyPr/>
                    <a:lstStyle/>
                    <a:p>
                      <a:pPr marL="285750" marR="14605" lvl="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tabLst>
                          <a:tab pos="5758180" algn="r"/>
                        </a:tabLst>
                      </a:pPr>
                      <a:r>
                        <a:rPr lang="ru-RU" sz="1800" dirty="0">
                          <a:effectLst/>
                        </a:rPr>
                        <a:t>Выдача карт без пластика(</a:t>
                      </a:r>
                      <a:r>
                        <a:rPr lang="en-US" sz="1800" dirty="0">
                          <a:effectLst/>
                        </a:rPr>
                        <a:t>NF</a:t>
                      </a:r>
                      <a:r>
                        <a:rPr lang="ru-RU" sz="1800" dirty="0">
                          <a:effectLst/>
                        </a:rPr>
                        <a:t>С</a:t>
                      </a:r>
                      <a:r>
                        <a:rPr lang="en-US" sz="1800" dirty="0">
                          <a:effectLst/>
                        </a:rPr>
                        <a:t>-</a:t>
                      </a:r>
                      <a:r>
                        <a:rPr lang="ru-RU" sz="1800" dirty="0">
                          <a:effectLst/>
                        </a:rPr>
                        <a:t>технология), в рамках реализации </a:t>
                      </a:r>
                      <a:r>
                        <a:rPr lang="en-US" sz="1800" dirty="0">
                          <a:effectLst/>
                        </a:rPr>
                        <a:t>ESG – </a:t>
                      </a:r>
                      <a:r>
                        <a:rPr lang="ru-RU" sz="1800" dirty="0">
                          <a:effectLst/>
                        </a:rPr>
                        <a:t>стратегии Банка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tabLst>
                          <a:tab pos="5758180" algn="r"/>
                        </a:tabLs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% (процент от всех выданных карт)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tabLst>
                          <a:tab pos="5758180" algn="r"/>
                        </a:tabLs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 15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tabLst>
                          <a:tab pos="5758180" algn="r"/>
                        </a:tabLs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+ 30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2246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8871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28685</TotalTime>
  <Words>1067</Words>
  <Application>Microsoft Office PowerPoint</Application>
  <PresentationFormat>Широкоэкранный</PresentationFormat>
  <Paragraphs>233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Lato Light</vt:lpstr>
      <vt:lpstr>Times New Roman</vt:lpstr>
      <vt:lpstr>Тема Office</vt:lpstr>
      <vt:lpstr>Реинжиниринг специального кредитного продукта (карта рассрочки)  для физических лиц и малого бизнеса/предпринимателей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Токмакова Ирина Юрьевна</cp:lastModifiedBy>
  <cp:revision>1176</cp:revision>
  <cp:lastPrinted>2021-11-19T17:58:20Z</cp:lastPrinted>
  <dcterms:created xsi:type="dcterms:W3CDTF">2018-06-21T08:47:00Z</dcterms:created>
  <dcterms:modified xsi:type="dcterms:W3CDTF">2023-09-19T07:25:52Z</dcterms:modified>
</cp:coreProperties>
</file>