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46" r:id="rId3"/>
    <p:sldId id="590" r:id="rId4"/>
    <p:sldId id="591" r:id="rId5"/>
    <p:sldId id="592" r:id="rId6"/>
    <p:sldId id="593" r:id="rId7"/>
    <p:sldId id="594" r:id="rId8"/>
    <p:sldId id="596" r:id="rId9"/>
    <p:sldId id="589" r:id="rId10"/>
  </p:sldIdLst>
  <p:sldSz cx="9144000" cy="5143500" type="screen16x9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темасова Татьяна Алексеевна" initials="АТА" lastIdx="1" clrIdx="0">
    <p:extLst>
      <p:ext uri="{19B8F6BF-5375-455C-9EA6-DF929625EA0E}">
        <p15:presenceInfo xmlns:p15="http://schemas.microsoft.com/office/powerpoint/2012/main" xmlns="" userId="S-1-5-21-2281322925-617355766-984156235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69EE"/>
    <a:srgbClr val="EE5337"/>
    <a:srgbClr val="ED5338"/>
    <a:srgbClr val="FF1C1C"/>
    <a:srgbClr val="CCA897"/>
    <a:srgbClr val="1911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69" autoAdjust="0"/>
    <p:restoredTop sz="91579" autoAdjust="0"/>
  </p:normalViewPr>
  <p:slideViewPr>
    <p:cSldViewPr>
      <p:cViewPr varScale="1">
        <p:scale>
          <a:sx n="112" d="100"/>
          <a:sy n="112" d="100"/>
        </p:scale>
        <p:origin x="-72" y="-360"/>
      </p:cViewPr>
      <p:guideLst>
        <p:guide orient="horz"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b" anchorCtr="1"/>
          <a:lstStyle/>
          <a:p>
            <a:pPr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lang="ru-RU" sz="140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2109245314694479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0423283047571E-2"/>
          <c:y val="0.17875410104986891"/>
          <c:w val="0.89970077378712265"/>
          <c:h val="0.7299223534558188"/>
        </c:manualLayout>
      </c:layout>
      <c:pie3DChart>
        <c:varyColors val="1"/>
        <c:ser>
          <c:idx val="0"/>
          <c:order val="0"/>
          <c:tx>
            <c:strRef>
              <c:f>'8слайд'!$C$17:$E$17</c:f>
              <c:strCache>
                <c:ptCount val="3"/>
                <c:pt idx="0">
                  <c:v> Структура собственного капитала МФО на 01.01.2021 г.</c:v>
                </c:pt>
              </c:strCache>
            </c:strRef>
          </c:tx>
          <c:spPr>
            <a:ln>
              <a:noFill/>
            </a:ln>
          </c:spPr>
          <c:dPt>
            <c:idx val="0"/>
            <c:explosion val="7"/>
            <c:spPr>
              <a:solidFill>
                <a:srgbClr val="9EE3EA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D1-4DF8-B399-22CBC99A2947}"/>
              </c:ext>
            </c:extLst>
          </c:dPt>
          <c:dPt>
            <c:idx val="1"/>
            <c:explosion val="14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D1-4DF8-B399-22CBC99A2947}"/>
              </c:ext>
            </c:extLst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D1-4DF8-B399-22CBC99A2947}"/>
              </c:ext>
            </c:extLst>
          </c:dPt>
          <c:dLbls>
            <c:dLbl>
              <c:idx val="0"/>
              <c:layout>
                <c:manualLayout>
                  <c:x val="-0.71331767145668579"/>
                  <c:y val="4.6739033909156256E-2"/>
                </c:manualLayout>
              </c:layout>
              <c:spPr>
                <a:solidFill>
                  <a:srgbClr val="8064A2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7083"/>
                        <a:gd name="adj2" fmla="val -130163"/>
                      </a:avLst>
                    </a:prstGeom>
                  </c15:spPr>
                  <c15:layout>
                    <c:manualLayout>
                      <c:w val="0.26971081321440021"/>
                      <c:h val="0.14533633553484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D1-4DF8-B399-22CBC99A2947}"/>
                </c:ext>
              </c:extLst>
            </c:dLbl>
            <c:dLbl>
              <c:idx val="1"/>
              <c:layout>
                <c:manualLayout>
                  <c:x val="-1.9661892338897726E-2"/>
                  <c:y val="4.4956998206439495E-2"/>
                </c:manualLayout>
              </c:layout>
              <c:spPr>
                <a:solidFill>
                  <a:srgbClr val="8064A2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0048875758917759"/>
                      <c:h val="0.127805010036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D1-4DF8-B399-22CBC99A2947}"/>
                </c:ext>
              </c:extLst>
            </c:dLbl>
            <c:dLbl>
              <c:idx val="2"/>
              <c:layout>
                <c:manualLayout>
                  <c:x val="4.010813814999209E-2"/>
                  <c:y val="1.6132301977469794E-3"/>
                </c:manualLayout>
              </c:layout>
              <c:spPr>
                <a:solidFill>
                  <a:srgbClr val="8064A2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8934288108141524"/>
                      <c:h val="0.16401167474370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D1-4DF8-B399-22CBC99A2947}"/>
                </c:ext>
              </c:extLst>
            </c:dLbl>
            <c:spPr>
              <a:solidFill>
                <a:srgbClr val="8064A2">
                  <a:lumMod val="20000"/>
                  <a:lumOff val="80000"/>
                </a:srgbClr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'8слайд'!$C$18:$E$18</c:f>
              <c:strCache>
                <c:ptCount val="3"/>
                <c:pt idx="0">
                  <c:v>Федеральный бюджет</c:v>
                </c:pt>
                <c:pt idx="1">
                  <c:v>Региональный бюджет</c:v>
                </c:pt>
                <c:pt idx="2">
                  <c:v>Распределенная Чистая прибыль </c:v>
                </c:pt>
              </c:strCache>
            </c:strRef>
          </c:cat>
          <c:val>
            <c:numRef>
              <c:f>'8слайд'!$C$19:$E$19</c:f>
              <c:numCache>
                <c:formatCode>0.0%</c:formatCode>
                <c:ptCount val="3"/>
                <c:pt idx="0">
                  <c:v>0.74500000000000022</c:v>
                </c:pt>
                <c:pt idx="1">
                  <c:v>0.15200000000000005</c:v>
                </c:pt>
                <c:pt idx="2" formatCode="0.00%">
                  <c:v>0.10299999999999998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D1-4DF8-B399-22CBC99A2947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/>
              <a:t>Соответствие показателей деятельности по программе микрофинансирования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Достаточность собственных средств (ДСС), не менее 15%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195.26</c:v>
                </c:pt>
                <c:pt idx="1">
                  <c:v>129.96</c:v>
                </c:pt>
                <c:pt idx="2">
                  <c:v>113.9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9C-45A3-95BF-157406104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размещения средств (Эрс), не менее 70%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78.08</c:v>
                </c:pt>
                <c:pt idx="1">
                  <c:v>98.9</c:v>
                </c:pt>
                <c:pt idx="2">
                  <c:v>90.13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9C-45A3-95BF-1574061044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Операционная самоокупаемость (ОС), не менее 100%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dLbls>
            <c:dLbl>
              <c:idx val="2"/>
              <c:layout>
                <c:manualLayout>
                  <c:x val="3.2068412613575639E-2"/>
                  <c:y val="3.02480338777979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9C-45A3-95BF-157406104483}"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207.18</c:v>
                </c:pt>
                <c:pt idx="1">
                  <c:v>132.26999999999998</c:v>
                </c:pt>
                <c:pt idx="2">
                  <c:v>102.11999999999999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9C-45A3-95BF-1574061044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Операционная эффективность (ОЭ), не более 30%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3.64</c:v>
                </c:pt>
                <c:pt idx="1">
                  <c:v>3.32</c:v>
                </c:pt>
                <c:pt idx="2">
                  <c:v>3.27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C-45A3-95BF-15740610448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Риск ссудного портфеля больше 30 дней, не более 12%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accent3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60000"/>
                  <a:lumMod val="75000"/>
                </a:schemeClr>
              </a:contourClr>
            </a:sp3d>
          </c:spP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11.49</c:v>
                </c:pt>
                <c:pt idx="1">
                  <c:v>7.18</c:v>
                </c:pt>
                <c:pt idx="2">
                  <c:v>7.02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9C-45A3-95BF-157406104483}"/>
            </c:ext>
          </c:extLst>
        </c:ser>
        <c:dLbls/>
        <c:gapWidth val="65"/>
        <c:shape val="box"/>
        <c:axId val="86955904"/>
        <c:axId val="86957440"/>
        <c:axId val="0"/>
      </c:bar3DChart>
      <c:catAx>
        <c:axId val="86955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57440"/>
        <c:crosses val="autoZero"/>
        <c:auto val="1"/>
        <c:lblAlgn val="ctr"/>
        <c:lblOffset val="100"/>
      </c:catAx>
      <c:valAx>
        <c:axId val="86957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869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884"/>
          </a:xfrm>
          <a:prstGeom prst="rect">
            <a:avLst/>
          </a:prstGeom>
        </p:spPr>
        <p:txBody>
          <a:bodyPr vert="horz" lIns="107049" tIns="53524" rIns="107049" bIns="53524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171" y="1"/>
            <a:ext cx="4302919" cy="339884"/>
          </a:xfrm>
          <a:prstGeom prst="rect">
            <a:avLst/>
          </a:prstGeom>
        </p:spPr>
        <p:txBody>
          <a:bodyPr vert="horz" lIns="107049" tIns="53524" rIns="107049" bIns="53524" rtlCol="0"/>
          <a:lstStyle>
            <a:lvl1pPr algn="r">
              <a:defRPr sz="1400"/>
            </a:lvl1pPr>
          </a:lstStyle>
          <a:p>
            <a:fld id="{32097BBD-7BB1-4597-B210-AAC001853D8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9" tIns="53524" rIns="107049" bIns="53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0857"/>
            <a:ext cx="7943850" cy="2677109"/>
          </a:xfrm>
          <a:prstGeom prst="rect">
            <a:avLst/>
          </a:prstGeom>
        </p:spPr>
        <p:txBody>
          <a:bodyPr vert="horz" lIns="107049" tIns="53524" rIns="107049" bIns="535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2919" cy="339884"/>
          </a:xfrm>
          <a:prstGeom prst="rect">
            <a:avLst/>
          </a:prstGeom>
        </p:spPr>
        <p:txBody>
          <a:bodyPr vert="horz" lIns="107049" tIns="53524" rIns="107049" bIns="53524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171" y="6457792"/>
            <a:ext cx="4302919" cy="339884"/>
          </a:xfrm>
          <a:prstGeom prst="rect">
            <a:avLst/>
          </a:prstGeom>
        </p:spPr>
        <p:txBody>
          <a:bodyPr vert="horz" lIns="107049" tIns="53524" rIns="107049" bIns="53524" rtlCol="0" anchor="b"/>
          <a:lstStyle>
            <a:lvl1pPr algn="r">
              <a:defRPr sz="1400"/>
            </a:lvl1pPr>
          </a:lstStyle>
          <a:p>
            <a:fld id="{CD336FF6-11DA-42B3-BA77-1B85A5FEF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9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36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41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14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65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7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24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36FF6-11DA-42B3-BA77-1B85A5FEF2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481" y="397001"/>
            <a:ext cx="8397036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6786" y="4847764"/>
            <a:ext cx="14732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3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9">
            <a:extLst>
              <a:ext uri="{FF2B5EF4-FFF2-40B4-BE49-F238E27FC236}">
                <a16:creationId xmlns:a16="http://schemas.microsoft.com/office/drawing/2014/main" xmlns="" id="{F8D3102B-1BF1-4F56-9089-D8491C0FC0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757EC537-EEB5-47D9-ABAE-9BD5E43D8F8A}"/>
              </a:ext>
            </a:extLst>
          </p:cNvPr>
          <p:cNvSpPr/>
          <p:nvPr/>
        </p:nvSpPr>
        <p:spPr>
          <a:xfrm rot="20559576">
            <a:off x="828819" y="-2027800"/>
            <a:ext cx="8292031" cy="5292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034" y="1571618"/>
            <a:ext cx="7924800" cy="22897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3600" b="1" spc="-10" dirty="0">
                <a:solidFill>
                  <a:schemeClr val="tx2">
                    <a:lumMod val="75000"/>
                  </a:schemeClr>
                </a:solidFill>
                <a:cs typeface="Mongolian Baiti" panose="03000500000000000000" pitchFamily="66" charset="0"/>
              </a:rPr>
              <a:t>«Разработка финансовой стратегии </a:t>
            </a:r>
            <a:br>
              <a:rPr lang="ru-RU" sz="3600" b="1" spc="-10" dirty="0">
                <a:solidFill>
                  <a:schemeClr val="tx2">
                    <a:lumMod val="75000"/>
                  </a:schemeClr>
                </a:solidFill>
                <a:cs typeface="Mongolian Baiti" panose="03000500000000000000" pitchFamily="66" charset="0"/>
              </a:rPr>
            </a:br>
            <a:r>
              <a:rPr lang="ru-RU" sz="3600" b="1" spc="-10" dirty="0">
                <a:solidFill>
                  <a:schemeClr val="tx2">
                    <a:lumMod val="75000"/>
                  </a:schemeClr>
                </a:solidFill>
                <a:cs typeface="Mongolian Baiti" panose="03000500000000000000" pitchFamily="66" charset="0"/>
              </a:rPr>
              <a:t>МКК Фонд поддержки предпринимательства РМ»</a:t>
            </a:r>
            <a:r>
              <a:rPr lang="ru-RU" sz="3600" spc="-10" dirty="0">
                <a:solidFill>
                  <a:srgbClr val="ED5338"/>
                </a:solidFill>
              </a:rPr>
              <a:t/>
            </a:r>
            <a:br>
              <a:rPr lang="ru-RU" sz="3600" spc="-10" dirty="0">
                <a:solidFill>
                  <a:srgbClr val="ED5338"/>
                </a:solidFill>
              </a:rPr>
            </a:br>
            <a:r>
              <a:rPr lang="ru-RU" sz="2400" spc="-10" dirty="0">
                <a:solidFill>
                  <a:srgbClr val="ED5338"/>
                </a:solidFill>
              </a:rPr>
              <a:t/>
            </a:r>
            <a:br>
              <a:rPr lang="ru-RU" sz="2400" spc="-10" dirty="0">
                <a:solidFill>
                  <a:srgbClr val="ED5338"/>
                </a:solidFill>
              </a:rPr>
            </a:b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29B3F5C8-C1C5-470A-8608-F17933A79186}"/>
              </a:ext>
            </a:extLst>
          </p:cNvPr>
          <p:cNvSpPr/>
          <p:nvPr/>
        </p:nvSpPr>
        <p:spPr>
          <a:xfrm>
            <a:off x="6895472" y="-209867"/>
            <a:ext cx="2259521" cy="2190750"/>
          </a:xfrm>
          <a:custGeom>
            <a:avLst/>
            <a:gdLst/>
            <a:ahLst/>
            <a:cxnLst/>
            <a:rect l="l" t="t" r="r" b="b"/>
            <a:pathLst>
              <a:path w="2065654" h="2033905">
                <a:moveTo>
                  <a:pt x="2065327" y="0"/>
                </a:moveTo>
                <a:lnTo>
                  <a:pt x="0" y="0"/>
                </a:lnTo>
                <a:lnTo>
                  <a:pt x="2065327" y="2033803"/>
                </a:lnTo>
                <a:lnTo>
                  <a:pt x="2065327" y="0"/>
                </a:lnTo>
                <a:close/>
              </a:path>
            </a:pathLst>
          </a:custGeom>
          <a:solidFill>
            <a:srgbClr val="6C6C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xmlns="" id="{30465BDD-D321-4A74-B2D5-F07D5E3F8740}"/>
              </a:ext>
            </a:extLst>
          </p:cNvPr>
          <p:cNvGrpSpPr/>
          <p:nvPr/>
        </p:nvGrpSpPr>
        <p:grpSpPr>
          <a:xfrm>
            <a:off x="50696" y="3846619"/>
            <a:ext cx="5036708" cy="2487145"/>
            <a:chOff x="-631051" y="2913083"/>
            <a:chExt cx="5036708" cy="2487145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B8AC0696-AA69-475C-AD3E-06C94BC409A4}"/>
                </a:ext>
              </a:extLst>
            </p:cNvPr>
            <p:cNvSpPr/>
            <p:nvPr/>
          </p:nvSpPr>
          <p:spPr>
            <a:xfrm>
              <a:off x="3849397" y="4948744"/>
              <a:ext cx="556260" cy="451484"/>
            </a:xfrm>
            <a:custGeom>
              <a:avLst/>
              <a:gdLst/>
              <a:ahLst/>
              <a:cxnLst/>
              <a:rect l="l" t="t" r="r" b="b"/>
              <a:pathLst>
                <a:path w="556260" h="451485">
                  <a:moveTo>
                    <a:pt x="277850" y="0"/>
                  </a:moveTo>
                  <a:lnTo>
                    <a:pt x="256888" y="4230"/>
                  </a:lnTo>
                  <a:lnTo>
                    <a:pt x="239772" y="15768"/>
                  </a:lnTo>
                  <a:lnTo>
                    <a:pt x="228233" y="32880"/>
                  </a:lnTo>
                  <a:lnTo>
                    <a:pt x="224002" y="53835"/>
                  </a:lnTo>
                  <a:lnTo>
                    <a:pt x="208927" y="103518"/>
                  </a:lnTo>
                  <a:lnTo>
                    <a:pt x="182724" y="147026"/>
                  </a:lnTo>
                  <a:lnTo>
                    <a:pt x="147042" y="182709"/>
                  </a:lnTo>
                  <a:lnTo>
                    <a:pt x="103529" y="208913"/>
                  </a:lnTo>
                  <a:lnTo>
                    <a:pt x="53835" y="223989"/>
                  </a:lnTo>
                  <a:lnTo>
                    <a:pt x="32886" y="228222"/>
                  </a:lnTo>
                  <a:lnTo>
                    <a:pt x="15773" y="239764"/>
                  </a:lnTo>
                  <a:lnTo>
                    <a:pt x="4232" y="256881"/>
                  </a:lnTo>
                  <a:lnTo>
                    <a:pt x="0" y="277837"/>
                  </a:lnTo>
                  <a:lnTo>
                    <a:pt x="4232" y="298794"/>
                  </a:lnTo>
                  <a:lnTo>
                    <a:pt x="15773" y="315910"/>
                  </a:lnTo>
                  <a:lnTo>
                    <a:pt x="32886" y="327453"/>
                  </a:lnTo>
                  <a:lnTo>
                    <a:pt x="53835" y="331685"/>
                  </a:lnTo>
                  <a:lnTo>
                    <a:pt x="103529" y="346760"/>
                  </a:lnTo>
                  <a:lnTo>
                    <a:pt x="147042" y="372963"/>
                  </a:lnTo>
                  <a:lnTo>
                    <a:pt x="182724" y="408643"/>
                  </a:lnTo>
                  <a:lnTo>
                    <a:pt x="208388" y="451257"/>
                  </a:lnTo>
                  <a:lnTo>
                    <a:pt x="347299" y="451257"/>
                  </a:lnTo>
                  <a:lnTo>
                    <a:pt x="372963" y="408643"/>
                  </a:lnTo>
                  <a:lnTo>
                    <a:pt x="408646" y="372963"/>
                  </a:lnTo>
                  <a:lnTo>
                    <a:pt x="438745" y="354838"/>
                  </a:lnTo>
                  <a:lnTo>
                    <a:pt x="277850" y="354838"/>
                  </a:lnTo>
                  <a:lnTo>
                    <a:pt x="261224" y="333073"/>
                  </a:lnTo>
                  <a:lnTo>
                    <a:pt x="242774" y="312908"/>
                  </a:lnTo>
                  <a:lnTo>
                    <a:pt x="222613" y="294459"/>
                  </a:lnTo>
                  <a:lnTo>
                    <a:pt x="200850" y="277837"/>
                  </a:lnTo>
                  <a:lnTo>
                    <a:pt x="222613" y="261216"/>
                  </a:lnTo>
                  <a:lnTo>
                    <a:pt x="242774" y="242766"/>
                  </a:lnTo>
                  <a:lnTo>
                    <a:pt x="261224" y="222602"/>
                  </a:lnTo>
                  <a:lnTo>
                    <a:pt x="277850" y="200837"/>
                  </a:lnTo>
                  <a:lnTo>
                    <a:pt x="438748" y="200837"/>
                  </a:lnTo>
                  <a:lnTo>
                    <a:pt x="372963" y="147026"/>
                  </a:lnTo>
                  <a:lnTo>
                    <a:pt x="346760" y="103518"/>
                  </a:lnTo>
                  <a:lnTo>
                    <a:pt x="331685" y="53835"/>
                  </a:lnTo>
                  <a:lnTo>
                    <a:pt x="327455" y="32880"/>
                  </a:lnTo>
                  <a:lnTo>
                    <a:pt x="315917" y="15768"/>
                  </a:lnTo>
                  <a:lnTo>
                    <a:pt x="298805" y="4230"/>
                  </a:lnTo>
                  <a:lnTo>
                    <a:pt x="277850" y="0"/>
                  </a:lnTo>
                  <a:close/>
                </a:path>
                <a:path w="556260" h="451485">
                  <a:moveTo>
                    <a:pt x="438748" y="200837"/>
                  </a:moveTo>
                  <a:lnTo>
                    <a:pt x="277850" y="200837"/>
                  </a:lnTo>
                  <a:lnTo>
                    <a:pt x="294469" y="222602"/>
                  </a:lnTo>
                  <a:lnTo>
                    <a:pt x="312915" y="242766"/>
                  </a:lnTo>
                  <a:lnTo>
                    <a:pt x="333075" y="261216"/>
                  </a:lnTo>
                  <a:lnTo>
                    <a:pt x="354837" y="277837"/>
                  </a:lnTo>
                  <a:lnTo>
                    <a:pt x="333075" y="294459"/>
                  </a:lnTo>
                  <a:lnTo>
                    <a:pt x="312915" y="312908"/>
                  </a:lnTo>
                  <a:lnTo>
                    <a:pt x="294469" y="333073"/>
                  </a:lnTo>
                  <a:lnTo>
                    <a:pt x="277850" y="354838"/>
                  </a:lnTo>
                  <a:lnTo>
                    <a:pt x="438745" y="354838"/>
                  </a:lnTo>
                  <a:lnTo>
                    <a:pt x="452159" y="346760"/>
                  </a:lnTo>
                  <a:lnTo>
                    <a:pt x="501853" y="331685"/>
                  </a:lnTo>
                  <a:lnTo>
                    <a:pt x="522807" y="327453"/>
                  </a:lnTo>
                  <a:lnTo>
                    <a:pt x="539919" y="315910"/>
                  </a:lnTo>
                  <a:lnTo>
                    <a:pt x="551457" y="298794"/>
                  </a:lnTo>
                  <a:lnTo>
                    <a:pt x="555688" y="277837"/>
                  </a:lnTo>
                  <a:lnTo>
                    <a:pt x="551457" y="256881"/>
                  </a:lnTo>
                  <a:lnTo>
                    <a:pt x="539919" y="239764"/>
                  </a:lnTo>
                  <a:lnTo>
                    <a:pt x="522807" y="228222"/>
                  </a:lnTo>
                  <a:lnTo>
                    <a:pt x="501853" y="223989"/>
                  </a:lnTo>
                  <a:lnTo>
                    <a:pt x="452159" y="208913"/>
                  </a:lnTo>
                  <a:lnTo>
                    <a:pt x="438748" y="200837"/>
                  </a:lnTo>
                  <a:close/>
                </a:path>
              </a:pathLst>
            </a:custGeom>
            <a:solidFill>
              <a:srgbClr val="000000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5">
              <a:extLst>
                <a:ext uri="{FF2B5EF4-FFF2-40B4-BE49-F238E27FC236}">
                  <a16:creationId xmlns:a16="http://schemas.microsoft.com/office/drawing/2014/main" xmlns="" id="{C5FCECD3-92D8-42F7-A755-CB757100FA4B}"/>
                </a:ext>
              </a:extLst>
            </p:cNvPr>
            <p:cNvPicPr/>
            <p:nvPr/>
          </p:nvPicPr>
          <p:blipFill rotWithShape="1">
            <a:blip r:embed="rId2" cstate="print"/>
            <a:srcRect b="75573"/>
            <a:stretch/>
          </p:blipFill>
          <p:spPr>
            <a:xfrm>
              <a:off x="-631051" y="2913083"/>
              <a:ext cx="4525418" cy="12719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A872FE-832A-4656-8FC3-6B803FED15FA}"/>
              </a:ext>
            </a:extLst>
          </p:cNvPr>
          <p:cNvSpPr txBox="1"/>
          <p:nvPr/>
        </p:nvSpPr>
        <p:spPr>
          <a:xfrm>
            <a:off x="1985995" y="-25977"/>
            <a:ext cx="4343400" cy="10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«НАЦИОНАЛЬНЫЙ ИССЛЕДОВАТЕЛЬСКИЙ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МОРДОВСКИЙ ГОСУДАРСТВЕННЫЙ УНИВЕРСИТЕТ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Н.П. ОГАРЁВА»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(ФГБОУ ВО «МГУ им. Н.П. Огарёва»)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93DFD7-EFAD-463D-A57E-51CEDF8BF183}"/>
              </a:ext>
            </a:extLst>
          </p:cNvPr>
          <p:cNvSpPr txBox="1"/>
          <p:nvPr/>
        </p:nvSpPr>
        <p:spPr>
          <a:xfrm>
            <a:off x="2161811" y="1096488"/>
            <a:ext cx="436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Президентская программа подготовки управленческих кадров </a:t>
            </a:r>
          </a:p>
          <a:p>
            <a:pPr algn="ctr"/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организаций народного хозяйства Российской Федерации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5AC9F0-95B6-4DA8-9892-9EC133B4CC50}"/>
              </a:ext>
            </a:extLst>
          </p:cNvPr>
          <p:cNvSpPr txBox="1"/>
          <p:nvPr/>
        </p:nvSpPr>
        <p:spPr>
          <a:xfrm>
            <a:off x="3731044" y="4377802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Саранск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6797EA-932D-4017-A199-F559C71EB1F9}"/>
              </a:ext>
            </a:extLst>
          </p:cNvPr>
          <p:cNvSpPr txBox="1"/>
          <p:nvPr/>
        </p:nvSpPr>
        <p:spPr>
          <a:xfrm>
            <a:off x="5357818" y="3384954"/>
            <a:ext cx="3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А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 работы :                                Т.А. Атемасова </a:t>
            </a:r>
          </a:p>
          <a:p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работы: </a:t>
            </a:r>
          </a:p>
          <a:p>
            <a:r>
              <a:rPr lang="ru-RU" sz="1000" b="1" spc="-20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канд. экон. наук, доц.                         </a:t>
            </a: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О.В. Черкасова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898A792C-0B78-4B05-AC13-CF96EC13E42F}"/>
              </a:ext>
            </a:extLst>
          </p:cNvPr>
          <p:cNvSpPr/>
          <p:nvPr/>
        </p:nvSpPr>
        <p:spPr>
          <a:xfrm>
            <a:off x="225691" y="232741"/>
            <a:ext cx="8689710" cy="47826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615" y="410189"/>
            <a:ext cx="83133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spcBef>
                <a:spcPts val="10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 – разработка финансовой стратегии развития предприятия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2</a:t>
            </a:fld>
            <a:endParaRPr spc="-5" dirty="0"/>
          </a:p>
        </p:txBody>
      </p:sp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xmlns="" id="{56A97E99-04B2-4B84-847A-55333024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7054077"/>
              </p:ext>
            </p:extLst>
          </p:nvPr>
        </p:nvGraphicFramePr>
        <p:xfrm>
          <a:off x="4593651" y="806120"/>
          <a:ext cx="3814709" cy="4099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4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8811">
                <a:tc>
                  <a:txBody>
                    <a:bodyPr/>
                    <a:lstStyle/>
                    <a:p>
                      <a:pPr marL="75565">
                        <a:lnSpc>
                          <a:spcPct val="80000"/>
                        </a:lnSpc>
                      </a:pPr>
                      <a:endParaRPr lang="ru-RU" sz="1600" b="1" spc="-5" dirty="0">
                        <a:latin typeface="+mn-lt"/>
                        <a:cs typeface="Calibri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рассмотреть понятие, виды и этапы разработки финансовой стратегии развития предприятия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систематизировать виды финансовой стратегии развития предприятия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исследовать этапы разработки финансовой стратегии развития предприятия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разработать финансовую стратегию развития МКК Фонд поддержки предпринимательства РМ</a:t>
                      </a:r>
                    </a:p>
                    <a:p>
                      <a:pPr marL="75565">
                        <a:lnSpc>
                          <a:spcPct val="80000"/>
                        </a:lnSpc>
                      </a:pPr>
                      <a:endParaRPr lang="ru-RU" sz="1600" b="1" spc="-5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77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8" name="object 3">
            <a:extLst>
              <a:ext uri="{FF2B5EF4-FFF2-40B4-BE49-F238E27FC236}">
                <a16:creationId xmlns:a16="http://schemas.microsoft.com/office/drawing/2014/main" xmlns="" id="{F6BE3ECD-30B1-4633-AF84-4D8EAE4716ED}"/>
              </a:ext>
            </a:extLst>
          </p:cNvPr>
          <p:cNvGrpSpPr/>
          <p:nvPr/>
        </p:nvGrpSpPr>
        <p:grpSpPr>
          <a:xfrm>
            <a:off x="518949" y="2497598"/>
            <a:ext cx="3712072" cy="2736913"/>
            <a:chOff x="3466908" y="2663164"/>
            <a:chExt cx="3712072" cy="2736913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xmlns="" id="{6054490C-38BE-4226-A625-3DFD73FD7D6F}"/>
                </a:ext>
              </a:extLst>
            </p:cNvPr>
            <p:cNvSpPr/>
            <p:nvPr/>
          </p:nvSpPr>
          <p:spPr>
            <a:xfrm>
              <a:off x="3832530" y="2663164"/>
              <a:ext cx="3346450" cy="2736850"/>
            </a:xfrm>
            <a:custGeom>
              <a:avLst/>
              <a:gdLst/>
              <a:ahLst/>
              <a:cxnLst/>
              <a:rect l="l" t="t" r="r" b="b"/>
              <a:pathLst>
                <a:path w="3346450" h="2736850">
                  <a:moveTo>
                    <a:pt x="245732" y="2736837"/>
                  </a:moveTo>
                  <a:lnTo>
                    <a:pt x="239280" y="2733967"/>
                  </a:lnTo>
                  <a:lnTo>
                    <a:pt x="194005" y="2720911"/>
                  </a:lnTo>
                  <a:lnTo>
                    <a:pt x="147307" y="2714206"/>
                  </a:lnTo>
                  <a:lnTo>
                    <a:pt x="99936" y="2714053"/>
                  </a:lnTo>
                  <a:lnTo>
                    <a:pt x="52578" y="2720644"/>
                  </a:lnTo>
                  <a:lnTo>
                    <a:pt x="7861" y="2733395"/>
                  </a:lnTo>
                  <a:lnTo>
                    <a:pt x="0" y="2736837"/>
                  </a:lnTo>
                  <a:lnTo>
                    <a:pt x="245732" y="2736837"/>
                  </a:lnTo>
                  <a:close/>
                </a:path>
                <a:path w="3346450" h="2736850">
                  <a:moveTo>
                    <a:pt x="518439" y="2023122"/>
                  </a:moveTo>
                  <a:lnTo>
                    <a:pt x="509612" y="1990344"/>
                  </a:lnTo>
                  <a:lnTo>
                    <a:pt x="489153" y="1963254"/>
                  </a:lnTo>
                  <a:lnTo>
                    <a:pt x="458812" y="1945487"/>
                  </a:lnTo>
                  <a:lnTo>
                    <a:pt x="423951" y="1940890"/>
                  </a:lnTo>
                  <a:lnTo>
                    <a:pt x="391160" y="1949704"/>
                  </a:lnTo>
                  <a:lnTo>
                    <a:pt x="346290" y="2000504"/>
                  </a:lnTo>
                  <a:lnTo>
                    <a:pt x="330504" y="2049132"/>
                  </a:lnTo>
                  <a:lnTo>
                    <a:pt x="316369" y="2098192"/>
                  </a:lnTo>
                  <a:lnTo>
                    <a:pt x="303885" y="2147620"/>
                  </a:lnTo>
                  <a:lnTo>
                    <a:pt x="293039" y="2197379"/>
                  </a:lnTo>
                  <a:lnTo>
                    <a:pt x="283857" y="2247430"/>
                  </a:lnTo>
                  <a:lnTo>
                    <a:pt x="276301" y="2297709"/>
                  </a:lnTo>
                  <a:lnTo>
                    <a:pt x="270408" y="2348179"/>
                  </a:lnTo>
                  <a:lnTo>
                    <a:pt x="266153" y="2398801"/>
                  </a:lnTo>
                  <a:lnTo>
                    <a:pt x="263537" y="2449512"/>
                  </a:lnTo>
                  <a:lnTo>
                    <a:pt x="262585" y="2500630"/>
                  </a:lnTo>
                  <a:lnTo>
                    <a:pt x="263258" y="2551036"/>
                  </a:lnTo>
                  <a:lnTo>
                    <a:pt x="265582" y="2601747"/>
                  </a:lnTo>
                  <a:lnTo>
                    <a:pt x="269544" y="2652382"/>
                  </a:lnTo>
                  <a:lnTo>
                    <a:pt x="275158" y="2702877"/>
                  </a:lnTo>
                  <a:lnTo>
                    <a:pt x="280060" y="2736837"/>
                  </a:lnTo>
                  <a:lnTo>
                    <a:pt x="459333" y="2736837"/>
                  </a:lnTo>
                  <a:lnTo>
                    <a:pt x="453390" y="2699905"/>
                  </a:lnTo>
                  <a:lnTo>
                    <a:pt x="447255" y="2650286"/>
                  </a:lnTo>
                  <a:lnTo>
                    <a:pt x="442899" y="2600490"/>
                  </a:lnTo>
                  <a:lnTo>
                    <a:pt x="440359" y="2550591"/>
                  </a:lnTo>
                  <a:lnTo>
                    <a:pt x="439610" y="2500630"/>
                  </a:lnTo>
                  <a:lnTo>
                    <a:pt x="440651" y="2450681"/>
                  </a:lnTo>
                  <a:lnTo>
                    <a:pt x="443509" y="2400782"/>
                  </a:lnTo>
                  <a:lnTo>
                    <a:pt x="448144" y="2351011"/>
                  </a:lnTo>
                  <a:lnTo>
                    <a:pt x="454596" y="2301405"/>
                  </a:lnTo>
                  <a:lnTo>
                    <a:pt x="462838" y="2252040"/>
                  </a:lnTo>
                  <a:lnTo>
                    <a:pt x="472884" y="2202954"/>
                  </a:lnTo>
                  <a:lnTo>
                    <a:pt x="484733" y="2154212"/>
                  </a:lnTo>
                  <a:lnTo>
                    <a:pt x="498386" y="2105863"/>
                  </a:lnTo>
                  <a:lnTo>
                    <a:pt x="513829" y="2057984"/>
                  </a:lnTo>
                  <a:lnTo>
                    <a:pt x="518439" y="2023122"/>
                  </a:lnTo>
                  <a:close/>
                </a:path>
                <a:path w="3346450" h="2736850">
                  <a:moveTo>
                    <a:pt x="2106650" y="2018601"/>
                  </a:moveTo>
                  <a:lnTo>
                    <a:pt x="2102713" y="1973580"/>
                  </a:lnTo>
                  <a:lnTo>
                    <a:pt x="2091296" y="1930882"/>
                  </a:lnTo>
                  <a:lnTo>
                    <a:pt x="2073059" y="1891106"/>
                  </a:lnTo>
                  <a:lnTo>
                    <a:pt x="2048611" y="1854835"/>
                  </a:lnTo>
                  <a:lnTo>
                    <a:pt x="2018601" y="1822665"/>
                  </a:lnTo>
                  <a:lnTo>
                    <a:pt x="1983651" y="1795183"/>
                  </a:lnTo>
                  <a:lnTo>
                    <a:pt x="1944395" y="1772970"/>
                  </a:lnTo>
                  <a:lnTo>
                    <a:pt x="1901482" y="1756638"/>
                  </a:lnTo>
                  <a:lnTo>
                    <a:pt x="1901482" y="1744332"/>
                  </a:lnTo>
                  <a:lnTo>
                    <a:pt x="1894522" y="1709864"/>
                  </a:lnTo>
                  <a:lnTo>
                    <a:pt x="1875548" y="1681708"/>
                  </a:lnTo>
                  <a:lnTo>
                    <a:pt x="1847392" y="1662734"/>
                  </a:lnTo>
                  <a:lnTo>
                    <a:pt x="1812925" y="1655775"/>
                  </a:lnTo>
                  <a:lnTo>
                    <a:pt x="1778457" y="1662734"/>
                  </a:lnTo>
                  <a:lnTo>
                    <a:pt x="1750314" y="1681708"/>
                  </a:lnTo>
                  <a:lnTo>
                    <a:pt x="1731327" y="1709864"/>
                  </a:lnTo>
                  <a:lnTo>
                    <a:pt x="1724367" y="1744332"/>
                  </a:lnTo>
                  <a:lnTo>
                    <a:pt x="1724367" y="1756638"/>
                  </a:lnTo>
                  <a:lnTo>
                    <a:pt x="1681429" y="1772983"/>
                  </a:lnTo>
                  <a:lnTo>
                    <a:pt x="1642186" y="1795183"/>
                  </a:lnTo>
                  <a:lnTo>
                    <a:pt x="1607235" y="1822678"/>
                  </a:lnTo>
                  <a:lnTo>
                    <a:pt x="1577225" y="1854847"/>
                  </a:lnTo>
                  <a:lnTo>
                    <a:pt x="1552790" y="1891118"/>
                  </a:lnTo>
                  <a:lnTo>
                    <a:pt x="1534553" y="1930882"/>
                  </a:lnTo>
                  <a:lnTo>
                    <a:pt x="1523136" y="1973580"/>
                  </a:lnTo>
                  <a:lnTo>
                    <a:pt x="1519199" y="2018601"/>
                  </a:lnTo>
                  <a:lnTo>
                    <a:pt x="1526159" y="2053069"/>
                  </a:lnTo>
                  <a:lnTo>
                    <a:pt x="1545145" y="2081225"/>
                  </a:lnTo>
                  <a:lnTo>
                    <a:pt x="1573301" y="2100199"/>
                  </a:lnTo>
                  <a:lnTo>
                    <a:pt x="1607769" y="2107158"/>
                  </a:lnTo>
                  <a:lnTo>
                    <a:pt x="1642224" y="2100199"/>
                  </a:lnTo>
                  <a:lnTo>
                    <a:pt x="1670367" y="2081225"/>
                  </a:lnTo>
                  <a:lnTo>
                    <a:pt x="1689354" y="2053069"/>
                  </a:lnTo>
                  <a:lnTo>
                    <a:pt x="1696313" y="2018601"/>
                  </a:lnTo>
                  <a:lnTo>
                    <a:pt x="1705495" y="1980628"/>
                  </a:lnTo>
                  <a:lnTo>
                    <a:pt x="1730502" y="1949589"/>
                  </a:lnTo>
                  <a:lnTo>
                    <a:pt x="1767573" y="1928647"/>
                  </a:lnTo>
                  <a:lnTo>
                    <a:pt x="1812925" y="1920963"/>
                  </a:lnTo>
                  <a:lnTo>
                    <a:pt x="1858276" y="1928647"/>
                  </a:lnTo>
                  <a:lnTo>
                    <a:pt x="1895348" y="1949589"/>
                  </a:lnTo>
                  <a:lnTo>
                    <a:pt x="1920354" y="1980628"/>
                  </a:lnTo>
                  <a:lnTo>
                    <a:pt x="1929536" y="2018601"/>
                  </a:lnTo>
                  <a:lnTo>
                    <a:pt x="1920354" y="2056574"/>
                  </a:lnTo>
                  <a:lnTo>
                    <a:pt x="1895348" y="2087613"/>
                  </a:lnTo>
                  <a:lnTo>
                    <a:pt x="1858276" y="2108568"/>
                  </a:lnTo>
                  <a:lnTo>
                    <a:pt x="1812925" y="2116251"/>
                  </a:lnTo>
                  <a:lnTo>
                    <a:pt x="1765350" y="2119858"/>
                  </a:lnTo>
                  <a:lnTo>
                    <a:pt x="1720189" y="2130285"/>
                  </a:lnTo>
                  <a:lnTo>
                    <a:pt x="1678063" y="2146960"/>
                  </a:lnTo>
                  <a:lnTo>
                    <a:pt x="1639570" y="2169337"/>
                  </a:lnTo>
                  <a:lnTo>
                    <a:pt x="1605330" y="2196820"/>
                  </a:lnTo>
                  <a:lnTo>
                    <a:pt x="1575943" y="2228850"/>
                  </a:lnTo>
                  <a:lnTo>
                    <a:pt x="1552041" y="2264841"/>
                  </a:lnTo>
                  <a:lnTo>
                    <a:pt x="1534198" y="2304250"/>
                  </a:lnTo>
                  <a:lnTo>
                    <a:pt x="1523047" y="2346502"/>
                  </a:lnTo>
                  <a:lnTo>
                    <a:pt x="1519199" y="2391003"/>
                  </a:lnTo>
                  <a:lnTo>
                    <a:pt x="1523136" y="2436025"/>
                  </a:lnTo>
                  <a:lnTo>
                    <a:pt x="1534553" y="2478709"/>
                  </a:lnTo>
                  <a:lnTo>
                    <a:pt x="1552790" y="2518486"/>
                  </a:lnTo>
                  <a:lnTo>
                    <a:pt x="1577225" y="2554757"/>
                  </a:lnTo>
                  <a:lnTo>
                    <a:pt x="1607235" y="2586926"/>
                  </a:lnTo>
                  <a:lnTo>
                    <a:pt x="1642186" y="2614422"/>
                  </a:lnTo>
                  <a:lnTo>
                    <a:pt x="1681441" y="2636621"/>
                  </a:lnTo>
                  <a:lnTo>
                    <a:pt x="1724367" y="2652966"/>
                  </a:lnTo>
                  <a:lnTo>
                    <a:pt x="1724367" y="2665260"/>
                  </a:lnTo>
                  <a:lnTo>
                    <a:pt x="1731327" y="2699728"/>
                  </a:lnTo>
                  <a:lnTo>
                    <a:pt x="1750314" y="2727883"/>
                  </a:lnTo>
                  <a:lnTo>
                    <a:pt x="1763598" y="2736837"/>
                  </a:lnTo>
                  <a:lnTo>
                    <a:pt x="1862264" y="2736837"/>
                  </a:lnTo>
                  <a:lnTo>
                    <a:pt x="1875548" y="2727883"/>
                  </a:lnTo>
                  <a:lnTo>
                    <a:pt x="1894522" y="2699728"/>
                  </a:lnTo>
                  <a:lnTo>
                    <a:pt x="1901482" y="2665260"/>
                  </a:lnTo>
                  <a:lnTo>
                    <a:pt x="1901482" y="2652966"/>
                  </a:lnTo>
                  <a:lnTo>
                    <a:pt x="1944408" y="2636621"/>
                  </a:lnTo>
                  <a:lnTo>
                    <a:pt x="1983663" y="2614422"/>
                  </a:lnTo>
                  <a:lnTo>
                    <a:pt x="2018614" y="2586926"/>
                  </a:lnTo>
                  <a:lnTo>
                    <a:pt x="2048624" y="2554757"/>
                  </a:lnTo>
                  <a:lnTo>
                    <a:pt x="2073059" y="2518486"/>
                  </a:lnTo>
                  <a:lnTo>
                    <a:pt x="2091296" y="2478709"/>
                  </a:lnTo>
                  <a:lnTo>
                    <a:pt x="2102713" y="2436025"/>
                  </a:lnTo>
                  <a:lnTo>
                    <a:pt x="2106650" y="2391003"/>
                  </a:lnTo>
                  <a:lnTo>
                    <a:pt x="2099691" y="2356535"/>
                  </a:lnTo>
                  <a:lnTo>
                    <a:pt x="2080704" y="2328380"/>
                  </a:lnTo>
                  <a:lnTo>
                    <a:pt x="2052561" y="2309406"/>
                  </a:lnTo>
                  <a:lnTo>
                    <a:pt x="2018093" y="2302446"/>
                  </a:lnTo>
                  <a:lnTo>
                    <a:pt x="1983625" y="2309406"/>
                  </a:lnTo>
                  <a:lnTo>
                    <a:pt x="1955482" y="2328380"/>
                  </a:lnTo>
                  <a:lnTo>
                    <a:pt x="1936496" y="2356535"/>
                  </a:lnTo>
                  <a:lnTo>
                    <a:pt x="1929536" y="2391003"/>
                  </a:lnTo>
                  <a:lnTo>
                    <a:pt x="1920354" y="2428976"/>
                  </a:lnTo>
                  <a:lnTo>
                    <a:pt x="1895348" y="2460015"/>
                  </a:lnTo>
                  <a:lnTo>
                    <a:pt x="1858276" y="2480957"/>
                  </a:lnTo>
                  <a:lnTo>
                    <a:pt x="1812925" y="2488641"/>
                  </a:lnTo>
                  <a:lnTo>
                    <a:pt x="1767573" y="2480957"/>
                  </a:lnTo>
                  <a:lnTo>
                    <a:pt x="1730502" y="2460015"/>
                  </a:lnTo>
                  <a:lnTo>
                    <a:pt x="1705495" y="2428976"/>
                  </a:lnTo>
                  <a:lnTo>
                    <a:pt x="1696313" y="2391003"/>
                  </a:lnTo>
                  <a:lnTo>
                    <a:pt x="1705495" y="2353030"/>
                  </a:lnTo>
                  <a:lnTo>
                    <a:pt x="1730502" y="2321979"/>
                  </a:lnTo>
                  <a:lnTo>
                    <a:pt x="1767573" y="2301036"/>
                  </a:lnTo>
                  <a:lnTo>
                    <a:pt x="1812925" y="2293353"/>
                  </a:lnTo>
                  <a:lnTo>
                    <a:pt x="1860511" y="2289746"/>
                  </a:lnTo>
                  <a:lnTo>
                    <a:pt x="1905660" y="2279319"/>
                  </a:lnTo>
                  <a:lnTo>
                    <a:pt x="1947799" y="2262644"/>
                  </a:lnTo>
                  <a:lnTo>
                    <a:pt x="1986280" y="2240267"/>
                  </a:lnTo>
                  <a:lnTo>
                    <a:pt x="2020519" y="2212784"/>
                  </a:lnTo>
                  <a:lnTo>
                    <a:pt x="2049907" y="2180755"/>
                  </a:lnTo>
                  <a:lnTo>
                    <a:pt x="2073821" y="2144763"/>
                  </a:lnTo>
                  <a:lnTo>
                    <a:pt x="2091651" y="2105355"/>
                  </a:lnTo>
                  <a:lnTo>
                    <a:pt x="2102802" y="2063102"/>
                  </a:lnTo>
                  <a:lnTo>
                    <a:pt x="2106650" y="2018601"/>
                  </a:lnTo>
                  <a:close/>
                </a:path>
                <a:path w="3346450" h="2736850">
                  <a:moveTo>
                    <a:pt x="3346386" y="2274532"/>
                  </a:moveTo>
                  <a:lnTo>
                    <a:pt x="3337306" y="2220201"/>
                  </a:lnTo>
                  <a:lnTo>
                    <a:pt x="3327501" y="2171738"/>
                  </a:lnTo>
                  <a:lnTo>
                    <a:pt x="3316211" y="2123770"/>
                  </a:lnTo>
                  <a:lnTo>
                    <a:pt x="3303435" y="2076310"/>
                  </a:lnTo>
                  <a:lnTo>
                    <a:pt x="3289198" y="2029396"/>
                  </a:lnTo>
                  <a:lnTo>
                    <a:pt x="3273514" y="1983041"/>
                  </a:lnTo>
                  <a:lnTo>
                    <a:pt x="3256381" y="1937283"/>
                  </a:lnTo>
                  <a:lnTo>
                    <a:pt x="3237839" y="1892147"/>
                  </a:lnTo>
                  <a:lnTo>
                    <a:pt x="3217875" y="1847646"/>
                  </a:lnTo>
                  <a:lnTo>
                    <a:pt x="3196526" y="1803831"/>
                  </a:lnTo>
                  <a:lnTo>
                    <a:pt x="3173793" y="1760715"/>
                  </a:lnTo>
                  <a:lnTo>
                    <a:pt x="3149701" y="1718322"/>
                  </a:lnTo>
                  <a:lnTo>
                    <a:pt x="3124250" y="1676679"/>
                  </a:lnTo>
                  <a:lnTo>
                    <a:pt x="3097453" y="1635823"/>
                  </a:lnTo>
                  <a:lnTo>
                    <a:pt x="3069336" y="1595767"/>
                  </a:lnTo>
                  <a:lnTo>
                    <a:pt x="3039922" y="1556537"/>
                  </a:lnTo>
                  <a:lnTo>
                    <a:pt x="3009201" y="1518183"/>
                  </a:lnTo>
                  <a:lnTo>
                    <a:pt x="2977197" y="1480693"/>
                  </a:lnTo>
                  <a:lnTo>
                    <a:pt x="2943923" y="1444129"/>
                  </a:lnTo>
                  <a:lnTo>
                    <a:pt x="2909392" y="1408506"/>
                  </a:lnTo>
                  <a:lnTo>
                    <a:pt x="2409431" y="908558"/>
                  </a:lnTo>
                  <a:lnTo>
                    <a:pt x="2307844" y="806983"/>
                  </a:lnTo>
                  <a:lnTo>
                    <a:pt x="2334272" y="731469"/>
                  </a:lnTo>
                  <a:lnTo>
                    <a:pt x="2491613" y="281825"/>
                  </a:lnTo>
                  <a:lnTo>
                    <a:pt x="2491778" y="281063"/>
                  </a:lnTo>
                  <a:lnTo>
                    <a:pt x="2500363" y="239026"/>
                  </a:lnTo>
                  <a:lnTo>
                    <a:pt x="2497442" y="196773"/>
                  </a:lnTo>
                  <a:lnTo>
                    <a:pt x="2490533" y="177025"/>
                  </a:lnTo>
                  <a:lnTo>
                    <a:pt x="2483586" y="157162"/>
                  </a:lnTo>
                  <a:lnTo>
                    <a:pt x="2459520" y="122301"/>
                  </a:lnTo>
                  <a:lnTo>
                    <a:pt x="2426004" y="94297"/>
                  </a:lnTo>
                  <a:lnTo>
                    <a:pt x="2386228" y="76250"/>
                  </a:lnTo>
                  <a:lnTo>
                    <a:pt x="2344382" y="69697"/>
                  </a:lnTo>
                  <a:lnTo>
                    <a:pt x="2304250" y="74231"/>
                  </a:lnTo>
                  <a:lnTo>
                    <a:pt x="2304250" y="281063"/>
                  </a:lnTo>
                  <a:lnTo>
                    <a:pt x="2146643" y="731469"/>
                  </a:lnTo>
                  <a:lnTo>
                    <a:pt x="1479308" y="731469"/>
                  </a:lnTo>
                  <a:lnTo>
                    <a:pt x="1322565" y="280390"/>
                  </a:lnTo>
                  <a:lnTo>
                    <a:pt x="1355661" y="297967"/>
                  </a:lnTo>
                  <a:lnTo>
                    <a:pt x="1390815" y="310730"/>
                  </a:lnTo>
                  <a:lnTo>
                    <a:pt x="1427645" y="318516"/>
                  </a:lnTo>
                  <a:lnTo>
                    <a:pt x="1465707" y="321157"/>
                  </a:lnTo>
                  <a:lnTo>
                    <a:pt x="1518983" y="315950"/>
                  </a:lnTo>
                  <a:lnTo>
                    <a:pt x="1569466" y="300672"/>
                  </a:lnTo>
                  <a:lnTo>
                    <a:pt x="1607375" y="280390"/>
                  </a:lnTo>
                  <a:lnTo>
                    <a:pt x="1615973" y="275780"/>
                  </a:lnTo>
                  <a:lnTo>
                    <a:pt x="1692059" y="213461"/>
                  </a:lnTo>
                  <a:lnTo>
                    <a:pt x="1730578" y="193217"/>
                  </a:lnTo>
                  <a:lnTo>
                    <a:pt x="1771624" y="181076"/>
                  </a:lnTo>
                  <a:lnTo>
                    <a:pt x="1813953" y="177025"/>
                  </a:lnTo>
                  <a:lnTo>
                    <a:pt x="1856282" y="181076"/>
                  </a:lnTo>
                  <a:lnTo>
                    <a:pt x="1897341" y="193217"/>
                  </a:lnTo>
                  <a:lnTo>
                    <a:pt x="1935861" y="213461"/>
                  </a:lnTo>
                  <a:lnTo>
                    <a:pt x="2011934" y="275780"/>
                  </a:lnTo>
                  <a:lnTo>
                    <a:pt x="2058441" y="300672"/>
                  </a:lnTo>
                  <a:lnTo>
                    <a:pt x="2108924" y="315950"/>
                  </a:lnTo>
                  <a:lnTo>
                    <a:pt x="2162200" y="321157"/>
                  </a:lnTo>
                  <a:lnTo>
                    <a:pt x="2199944" y="318566"/>
                  </a:lnTo>
                  <a:lnTo>
                    <a:pt x="2236482" y="310896"/>
                  </a:lnTo>
                  <a:lnTo>
                    <a:pt x="2271382" y="298335"/>
                  </a:lnTo>
                  <a:lnTo>
                    <a:pt x="2304250" y="281063"/>
                  </a:lnTo>
                  <a:lnTo>
                    <a:pt x="2304250" y="74231"/>
                  </a:lnTo>
                  <a:lnTo>
                    <a:pt x="2302675" y="74396"/>
                  </a:lnTo>
                  <a:lnTo>
                    <a:pt x="2263343" y="90093"/>
                  </a:lnTo>
                  <a:lnTo>
                    <a:pt x="2228583" y="116547"/>
                  </a:lnTo>
                  <a:lnTo>
                    <a:pt x="2214245" y="128320"/>
                  </a:lnTo>
                  <a:lnTo>
                    <a:pt x="2198128" y="136944"/>
                  </a:lnTo>
                  <a:lnTo>
                    <a:pt x="2180640" y="142240"/>
                  </a:lnTo>
                  <a:lnTo>
                    <a:pt x="2162200" y="144043"/>
                  </a:lnTo>
                  <a:lnTo>
                    <a:pt x="2161844" y="144005"/>
                  </a:lnTo>
                  <a:lnTo>
                    <a:pt x="2143734" y="142240"/>
                  </a:lnTo>
                  <a:lnTo>
                    <a:pt x="2126234" y="136944"/>
                  </a:lnTo>
                  <a:lnTo>
                    <a:pt x="2110130" y="128320"/>
                  </a:lnTo>
                  <a:lnTo>
                    <a:pt x="2095804" y="116547"/>
                  </a:lnTo>
                  <a:lnTo>
                    <a:pt x="2061083" y="85623"/>
                  </a:lnTo>
                  <a:lnTo>
                    <a:pt x="2023795" y="59461"/>
                  </a:lnTo>
                  <a:lnTo>
                    <a:pt x="1984387" y="38049"/>
                  </a:lnTo>
                  <a:lnTo>
                    <a:pt x="1943277" y="21399"/>
                  </a:lnTo>
                  <a:lnTo>
                    <a:pt x="1900872" y="9499"/>
                  </a:lnTo>
                  <a:lnTo>
                    <a:pt x="1857629" y="2362"/>
                  </a:lnTo>
                  <a:lnTo>
                    <a:pt x="1814055" y="0"/>
                  </a:lnTo>
                  <a:lnTo>
                    <a:pt x="1770278" y="2362"/>
                  </a:lnTo>
                  <a:lnTo>
                    <a:pt x="1727034" y="9499"/>
                  </a:lnTo>
                  <a:lnTo>
                    <a:pt x="1684642" y="21399"/>
                  </a:lnTo>
                  <a:lnTo>
                    <a:pt x="1643519" y="38049"/>
                  </a:lnTo>
                  <a:lnTo>
                    <a:pt x="1604111" y="59461"/>
                  </a:lnTo>
                  <a:lnTo>
                    <a:pt x="1566824" y="85623"/>
                  </a:lnTo>
                  <a:lnTo>
                    <a:pt x="1532089" y="116547"/>
                  </a:lnTo>
                  <a:lnTo>
                    <a:pt x="1501063" y="137134"/>
                  </a:lnTo>
                  <a:lnTo>
                    <a:pt x="1465707" y="144005"/>
                  </a:lnTo>
                  <a:lnTo>
                    <a:pt x="1430362" y="137134"/>
                  </a:lnTo>
                  <a:lnTo>
                    <a:pt x="1399311" y="116547"/>
                  </a:lnTo>
                  <a:lnTo>
                    <a:pt x="1398219" y="115455"/>
                  </a:lnTo>
                  <a:lnTo>
                    <a:pt x="1363497" y="89039"/>
                  </a:lnTo>
                  <a:lnTo>
                    <a:pt x="1324190" y="73355"/>
                  </a:lnTo>
                  <a:lnTo>
                    <a:pt x="1282522" y="68630"/>
                  </a:lnTo>
                  <a:lnTo>
                    <a:pt x="1240713" y="75133"/>
                  </a:lnTo>
                  <a:lnTo>
                    <a:pt x="1200950" y="93116"/>
                  </a:lnTo>
                  <a:lnTo>
                    <a:pt x="1167434" y="121056"/>
                  </a:lnTo>
                  <a:lnTo>
                    <a:pt x="1143355" y="155854"/>
                  </a:lnTo>
                  <a:lnTo>
                    <a:pt x="1129436" y="195414"/>
                  </a:lnTo>
                  <a:lnTo>
                    <a:pt x="1126439" y="237629"/>
                  </a:lnTo>
                  <a:lnTo>
                    <a:pt x="1135087" y="280403"/>
                  </a:lnTo>
                  <a:lnTo>
                    <a:pt x="1318044" y="806932"/>
                  </a:lnTo>
                  <a:lnTo>
                    <a:pt x="811923" y="1313027"/>
                  </a:lnTo>
                  <a:lnTo>
                    <a:pt x="792480" y="1342313"/>
                  </a:lnTo>
                  <a:lnTo>
                    <a:pt x="785990" y="1375638"/>
                  </a:lnTo>
                  <a:lnTo>
                    <a:pt x="792480" y="1408963"/>
                  </a:lnTo>
                  <a:lnTo>
                    <a:pt x="811923" y="1438262"/>
                  </a:lnTo>
                  <a:lnTo>
                    <a:pt x="841222" y="1457706"/>
                  </a:lnTo>
                  <a:lnTo>
                    <a:pt x="874547" y="1464183"/>
                  </a:lnTo>
                  <a:lnTo>
                    <a:pt x="907872" y="1457706"/>
                  </a:lnTo>
                  <a:lnTo>
                    <a:pt x="937171" y="1438262"/>
                  </a:lnTo>
                  <a:lnTo>
                    <a:pt x="1466875" y="908558"/>
                  </a:lnTo>
                  <a:lnTo>
                    <a:pt x="2158974" y="908558"/>
                  </a:lnTo>
                  <a:lnTo>
                    <a:pt x="2784144" y="1533728"/>
                  </a:lnTo>
                  <a:lnTo>
                    <a:pt x="2818815" y="1569643"/>
                  </a:lnTo>
                  <a:lnTo>
                    <a:pt x="2851975" y="1606537"/>
                  </a:lnTo>
                  <a:lnTo>
                    <a:pt x="2883624" y="1644370"/>
                  </a:lnTo>
                  <a:lnTo>
                    <a:pt x="2913748" y="1683118"/>
                  </a:lnTo>
                  <a:lnTo>
                    <a:pt x="2942361" y="1722704"/>
                  </a:lnTo>
                  <a:lnTo>
                    <a:pt x="2969425" y="1763115"/>
                  </a:lnTo>
                  <a:lnTo>
                    <a:pt x="2994964" y="1804301"/>
                  </a:lnTo>
                  <a:lnTo>
                    <a:pt x="3018942" y="1846211"/>
                  </a:lnTo>
                  <a:lnTo>
                    <a:pt x="3041358" y="1888807"/>
                  </a:lnTo>
                  <a:lnTo>
                    <a:pt x="3062211" y="1932063"/>
                  </a:lnTo>
                  <a:lnTo>
                    <a:pt x="3081490" y="1975916"/>
                  </a:lnTo>
                  <a:lnTo>
                    <a:pt x="3099193" y="2020328"/>
                  </a:lnTo>
                  <a:lnTo>
                    <a:pt x="3115297" y="2065274"/>
                  </a:lnTo>
                  <a:lnTo>
                    <a:pt x="3129800" y="2110689"/>
                  </a:lnTo>
                  <a:lnTo>
                    <a:pt x="3142704" y="2156536"/>
                  </a:lnTo>
                  <a:lnTo>
                    <a:pt x="3153981" y="2202789"/>
                  </a:lnTo>
                  <a:lnTo>
                    <a:pt x="3163646" y="2249386"/>
                  </a:lnTo>
                  <a:lnTo>
                    <a:pt x="3171672" y="2296299"/>
                  </a:lnTo>
                  <a:lnTo>
                    <a:pt x="3178060" y="2343493"/>
                  </a:lnTo>
                  <a:lnTo>
                    <a:pt x="3182810" y="2390902"/>
                  </a:lnTo>
                  <a:lnTo>
                    <a:pt x="3185896" y="2438489"/>
                  </a:lnTo>
                  <a:lnTo>
                    <a:pt x="3187319" y="2486228"/>
                  </a:lnTo>
                  <a:lnTo>
                    <a:pt x="3187065" y="2534069"/>
                  </a:lnTo>
                  <a:lnTo>
                    <a:pt x="3185147" y="2581973"/>
                  </a:lnTo>
                  <a:lnTo>
                    <a:pt x="3181527" y="2629890"/>
                  </a:lnTo>
                  <a:lnTo>
                    <a:pt x="3176206" y="2677782"/>
                  </a:lnTo>
                  <a:lnTo>
                    <a:pt x="3169196" y="2725610"/>
                  </a:lnTo>
                  <a:lnTo>
                    <a:pt x="3167138" y="2736837"/>
                  </a:lnTo>
                  <a:lnTo>
                    <a:pt x="3346310" y="2736837"/>
                  </a:lnTo>
                  <a:lnTo>
                    <a:pt x="3346386" y="2274532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6">
              <a:extLst>
                <a:ext uri="{FF2B5EF4-FFF2-40B4-BE49-F238E27FC236}">
                  <a16:creationId xmlns:a16="http://schemas.microsoft.com/office/drawing/2014/main" xmlns="" id="{C9C09751-E6F8-4103-AA49-C2DA05FDBB5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3959" y="4248172"/>
              <a:ext cx="177114" cy="177101"/>
            </a:xfrm>
            <a:prstGeom prst="rect">
              <a:avLst/>
            </a:prstGeom>
          </p:spPr>
        </p:pic>
        <p:pic>
          <p:nvPicPr>
            <p:cNvPr id="32" name="object 7">
              <a:extLst>
                <a:ext uri="{FF2B5EF4-FFF2-40B4-BE49-F238E27FC236}">
                  <a16:creationId xmlns:a16="http://schemas.microsoft.com/office/drawing/2014/main" xmlns="" id="{1C97B6B9-4D69-4897-AD33-377E02B4BA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6908" y="5151715"/>
              <a:ext cx="108965" cy="105651"/>
            </a:xfrm>
            <a:prstGeom prst="rect">
              <a:avLst/>
            </a:prstGeom>
          </p:spPr>
        </p:pic>
        <p:sp>
          <p:nvSpPr>
            <p:cNvPr id="34" name="object 9">
              <a:extLst>
                <a:ext uri="{FF2B5EF4-FFF2-40B4-BE49-F238E27FC236}">
                  <a16:creationId xmlns:a16="http://schemas.microsoft.com/office/drawing/2014/main" xmlns="" id="{3B218516-C1A8-428F-8E76-DD48662E1EB6}"/>
                </a:ext>
              </a:extLst>
            </p:cNvPr>
            <p:cNvSpPr/>
            <p:nvPr/>
          </p:nvSpPr>
          <p:spPr>
            <a:xfrm>
              <a:off x="3662034" y="5214022"/>
              <a:ext cx="306705" cy="186055"/>
            </a:xfrm>
            <a:custGeom>
              <a:avLst/>
              <a:gdLst/>
              <a:ahLst/>
              <a:cxnLst/>
              <a:rect l="l" t="t" r="r" b="b"/>
              <a:pathLst>
                <a:path w="306704" h="186054">
                  <a:moveTo>
                    <a:pt x="55335" y="0"/>
                  </a:moveTo>
                  <a:lnTo>
                    <a:pt x="35296" y="2928"/>
                  </a:lnTo>
                  <a:lnTo>
                    <a:pt x="17819" y="13159"/>
                  </a:lnTo>
                  <a:lnTo>
                    <a:pt x="5171" y="29898"/>
                  </a:lnTo>
                  <a:lnTo>
                    <a:pt x="0" y="50230"/>
                  </a:lnTo>
                  <a:lnTo>
                    <a:pt x="2926" y="70266"/>
                  </a:lnTo>
                  <a:lnTo>
                    <a:pt x="13154" y="87743"/>
                  </a:lnTo>
                  <a:lnTo>
                    <a:pt x="29885" y="100396"/>
                  </a:lnTo>
                  <a:lnTo>
                    <a:pt x="71696" y="122665"/>
                  </a:lnTo>
                  <a:lnTo>
                    <a:pt x="111209" y="148082"/>
                  </a:lnTo>
                  <a:lnTo>
                    <a:pt x="148296" y="176442"/>
                  </a:lnTo>
                  <a:lnTo>
                    <a:pt x="158886" y="185978"/>
                  </a:lnTo>
                  <a:lnTo>
                    <a:pt x="306701" y="185978"/>
                  </a:lnTo>
                  <a:lnTo>
                    <a:pt x="267840" y="142577"/>
                  </a:lnTo>
                  <a:lnTo>
                    <a:pt x="233463" y="109975"/>
                  </a:lnTo>
                  <a:lnTo>
                    <a:pt x="196934" y="79824"/>
                  </a:lnTo>
                  <a:lnTo>
                    <a:pt x="158377" y="52234"/>
                  </a:lnTo>
                  <a:lnTo>
                    <a:pt x="117914" y="27313"/>
                  </a:lnTo>
                  <a:lnTo>
                    <a:pt x="75669" y="5171"/>
                  </a:lnTo>
                  <a:lnTo>
                    <a:pt x="55335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39247D-AD42-4C60-A41E-32A231B0D748}"/>
              </a:ext>
            </a:extLst>
          </p:cNvPr>
          <p:cNvSpPr txBox="1"/>
          <p:nvPr/>
        </p:nvSpPr>
        <p:spPr>
          <a:xfrm>
            <a:off x="1093627" y="975692"/>
            <a:ext cx="2928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945">
              <a:lnSpc>
                <a:spcPct val="100000"/>
              </a:lnSpc>
              <a:spcBef>
                <a:spcPts val="234"/>
              </a:spcBef>
            </a:pP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Поставленная в работе цель обусловлена необходимость решения следующих взаимосвязанных задач: </a:t>
            </a:r>
            <a:endParaRPr lang="ru-RU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3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3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32617" y="209550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D210FFD1-F5A9-4347-918C-83EF63AA014B}"/>
              </a:ext>
            </a:extLst>
          </p:cNvPr>
          <p:cNvSpPr/>
          <p:nvPr/>
        </p:nvSpPr>
        <p:spPr>
          <a:xfrm>
            <a:off x="7468621" y="0"/>
            <a:ext cx="1675379" cy="2190750"/>
          </a:xfrm>
          <a:custGeom>
            <a:avLst/>
            <a:gdLst/>
            <a:ahLst/>
            <a:cxnLst/>
            <a:rect l="l" t="t" r="r" b="b"/>
            <a:pathLst>
              <a:path w="2065654" h="2033905">
                <a:moveTo>
                  <a:pt x="2065327" y="0"/>
                </a:moveTo>
                <a:lnTo>
                  <a:pt x="0" y="0"/>
                </a:lnTo>
                <a:lnTo>
                  <a:pt x="2065327" y="2033803"/>
                </a:lnTo>
                <a:lnTo>
                  <a:pt x="2065327" y="0"/>
                </a:lnTo>
                <a:close/>
              </a:path>
            </a:pathLst>
          </a:custGeom>
          <a:solidFill>
            <a:srgbClr val="6C6C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42053-067C-4D8C-8111-E72DE701073E}"/>
              </a:ext>
            </a:extLst>
          </p:cNvPr>
          <p:cNvSpPr txBox="1"/>
          <p:nvPr/>
        </p:nvSpPr>
        <p:spPr>
          <a:xfrm>
            <a:off x="774007" y="555526"/>
            <a:ext cx="71628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выпускной квалификационной работы -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Фонд поддержки предпринимательства РМ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E20062F-29F1-4B0E-93A6-EC7A15C00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000" y="4312328"/>
            <a:ext cx="2892181" cy="403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72B252-A92D-40F2-BC74-89A566012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616522"/>
            <a:ext cx="4208519" cy="23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88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4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32617" y="209550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E7B8B-B0D0-44DD-8C2A-328B27F4505D}"/>
              </a:ext>
            </a:extLst>
          </p:cNvPr>
          <p:cNvSpPr txBox="1"/>
          <p:nvPr/>
        </p:nvSpPr>
        <p:spPr>
          <a:xfrm>
            <a:off x="304800" y="285750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финансовой деятельности </a:t>
            </a:r>
          </a:p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«Фонд поддержки предпринимательства РМ»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E598724-7A4B-4194-8780-34426DA8F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50054506"/>
              </p:ext>
            </p:extLst>
          </p:nvPr>
        </p:nvGraphicFramePr>
        <p:xfrm>
          <a:off x="4876802" y="1738886"/>
          <a:ext cx="4233271" cy="244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8BC58F-E44A-4B32-BBCB-06117B1BCAA0}"/>
              </a:ext>
            </a:extLst>
          </p:cNvPr>
          <p:cNvSpPr txBox="1"/>
          <p:nvPr/>
        </p:nvSpPr>
        <p:spPr>
          <a:xfrm>
            <a:off x="714348" y="1399125"/>
            <a:ext cx="3552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F2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Капитализация Фонда на 01.01.2022 г. составила 804,9 млн. руб., в том числе</a:t>
            </a:r>
            <a:r>
              <a:rPr lang="ru-RU" sz="1600" dirty="0">
                <a:solidFill>
                  <a:srgbClr val="0F2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 средств федерального бюджета 599 ,3 млн. руб. (74,44 %), из средств регионального бюджета – 122,6 млн. руб. (15,23%), всего субсидий 721,8 млн. руб.. Распределенная чистая прибыль – 83,1 млн. рублей. За период 2017-2020 гг. капитализация увеличилась на 37 %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5709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5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68708" y="166052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E7B8B-B0D0-44DD-8C2A-328B27F4505D}"/>
              </a:ext>
            </a:extLst>
          </p:cNvPr>
          <p:cNvSpPr txBox="1"/>
          <p:nvPr/>
        </p:nvSpPr>
        <p:spPr>
          <a:xfrm>
            <a:off x="304800" y="285750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финансовой деятельности </a:t>
            </a:r>
          </a:p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«Фонд поддержки предпринимательства РМ»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8BC58F-E44A-4B32-BBCB-06117B1BCAA0}"/>
              </a:ext>
            </a:extLst>
          </p:cNvPr>
          <p:cNvSpPr txBox="1"/>
          <p:nvPr/>
        </p:nvSpPr>
        <p:spPr>
          <a:xfrm>
            <a:off x="642910" y="1511561"/>
            <a:ext cx="3634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 весь период деятельности Фондом было профинансировано около </a:t>
            </a:r>
            <a:r>
              <a:rPr lang="ru-RU" sz="18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2 802 заявок</a:t>
            </a:r>
            <a:r>
              <a:rPr lang="ru-RU" sz="1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субъектов малого и среднего бизнеса на общую сумму </a:t>
            </a:r>
            <a:r>
              <a:rPr lang="ru-RU" sz="18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3 396 млн. рублей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Средний размер выданных микрозаймов составляет </a:t>
            </a:r>
          </a:p>
          <a:p>
            <a:r>
              <a:rPr lang="ru-RU" sz="18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 млн. руб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sz="16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DD54779-D7AF-433F-992E-98068203B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041270"/>
              </p:ext>
            </p:extLst>
          </p:nvPr>
        </p:nvGraphicFramePr>
        <p:xfrm>
          <a:off x="4355407" y="1307505"/>
          <a:ext cx="4334070" cy="317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814">
                  <a:extLst>
                    <a:ext uri="{9D8B030D-6E8A-4147-A177-3AD203B41FA5}">
                      <a16:colId xmlns:a16="http://schemas.microsoft.com/office/drawing/2014/main" xmlns="" val="4226615349"/>
                    </a:ext>
                  </a:extLst>
                </a:gridCol>
                <a:gridCol w="866814">
                  <a:extLst>
                    <a:ext uri="{9D8B030D-6E8A-4147-A177-3AD203B41FA5}">
                      <a16:colId xmlns:a16="http://schemas.microsoft.com/office/drawing/2014/main" xmlns="" val="1728057981"/>
                    </a:ext>
                  </a:extLst>
                </a:gridCol>
                <a:gridCol w="866814">
                  <a:extLst>
                    <a:ext uri="{9D8B030D-6E8A-4147-A177-3AD203B41FA5}">
                      <a16:colId xmlns:a16="http://schemas.microsoft.com/office/drawing/2014/main" xmlns="" val="316251714"/>
                    </a:ext>
                  </a:extLst>
                </a:gridCol>
                <a:gridCol w="866814">
                  <a:extLst>
                    <a:ext uri="{9D8B030D-6E8A-4147-A177-3AD203B41FA5}">
                      <a16:colId xmlns:a16="http://schemas.microsoft.com/office/drawing/2014/main" xmlns="" val="1181560458"/>
                    </a:ext>
                  </a:extLst>
                </a:gridCol>
                <a:gridCol w="866814">
                  <a:extLst>
                    <a:ext uri="{9D8B030D-6E8A-4147-A177-3AD203B41FA5}">
                      <a16:colId xmlns:a16="http://schemas.microsoft.com/office/drawing/2014/main" xmlns="" val="1405274814"/>
                    </a:ext>
                  </a:extLst>
                </a:gridCol>
              </a:tblGrid>
              <a:tr h="1602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займов , (шт.)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Сумма займов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Средняя сумма займа,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тыс. руб.</a:t>
                      </a:r>
                      <a:endParaRPr lang="ru-RU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115475"/>
                  </a:ext>
                </a:extLst>
              </a:tr>
              <a:tr h="463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тыс. руб.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% от общей суммы займов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3862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2012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339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206 980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6,1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611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2871425954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2013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296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204 245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6,0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690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5583934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368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308 960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9,1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839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91707622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533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465 218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13,7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873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141658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464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516 435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15,2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1 113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277724928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143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282 835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8,3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1 978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915087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103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191 261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5,6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1 857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3119857444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155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323 224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9,5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2 085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6334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209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522 658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15,4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2 501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934339837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192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374 548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11,0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1 951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13037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2 802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3 396 363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62705" algn="l"/>
                        </a:tabLst>
                      </a:pPr>
                      <a:r>
                        <a:rPr lang="ru-RU" sz="1000" dirty="0">
                          <a:effectLst/>
                        </a:rPr>
                        <a:t>1 212,1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206" marR="62206" marT="0" marB="0" anchor="ctr"/>
                </a:tc>
                <a:extLst>
                  <a:ext uri="{0D108BD9-81ED-4DB2-BD59-A6C34878D82A}">
                    <a16:rowId xmlns:a16="http://schemas.microsoft.com/office/drawing/2014/main" xmlns="" val="324434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061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6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68708" y="166052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E7B8B-B0D0-44DD-8C2A-328B27F4505D}"/>
              </a:ext>
            </a:extLst>
          </p:cNvPr>
          <p:cNvSpPr txBox="1"/>
          <p:nvPr/>
        </p:nvSpPr>
        <p:spPr>
          <a:xfrm>
            <a:off x="304800" y="285750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эффективности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деятельности </a:t>
            </a:r>
          </a:p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«Фонд поддержки предпринимательства РМ»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8BC58F-E44A-4B32-BBCB-06117B1BCAA0}"/>
              </a:ext>
            </a:extLst>
          </p:cNvPr>
          <p:cNvSpPr txBox="1"/>
          <p:nvPr/>
        </p:nvSpPr>
        <p:spPr>
          <a:xfrm>
            <a:off x="660356" y="1242794"/>
            <a:ext cx="3995582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862705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 показатели эффективности деятельности Фонда, установленные приказом Минэкономразвития России № 142 от 26.03.2021 г., находятся в пределах нормативных значений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62705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Исключение составляет показатель «Доля вновь зарегистрированных и действующих менее 1 года СМСП», введенный 14 марта 2019 г. Данный показатель ниже порогового значения на 7,85 п.п.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81B21F32-078A-452D-9391-DB7F53B56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6589096"/>
              </p:ext>
            </p:extLst>
          </p:nvPr>
        </p:nvGraphicFramePr>
        <p:xfrm>
          <a:off x="4588984" y="1091005"/>
          <a:ext cx="4189413" cy="32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9648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365" y="742950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7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68708" y="166052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E7B8B-B0D0-44DD-8C2A-328B27F4505D}"/>
              </a:ext>
            </a:extLst>
          </p:cNvPr>
          <p:cNvSpPr txBox="1"/>
          <p:nvPr/>
        </p:nvSpPr>
        <p:spPr>
          <a:xfrm>
            <a:off x="304800" y="285750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разработки финансовой стратегии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«Фонд поддержки предпринимательства РМ»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86DD9E9-A2A6-432C-A22A-5E0560B130F9}"/>
              </a:ext>
            </a:extLst>
          </p:cNvPr>
          <p:cNvSpPr/>
          <p:nvPr/>
        </p:nvSpPr>
        <p:spPr>
          <a:xfrm>
            <a:off x="685800" y="1123950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Определение временного периода осуществления финансовой стратегии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7AB9D6E9-4346-4705-8ABD-2931478141C2}"/>
              </a:ext>
            </a:extLst>
          </p:cNvPr>
          <p:cNvSpPr/>
          <p:nvPr/>
        </p:nvSpPr>
        <p:spPr>
          <a:xfrm>
            <a:off x="676202" y="1696819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 факторов внешней среды организации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8D33F96F-5434-4BBA-9807-A06FA98A35AC}"/>
              </a:ext>
            </a:extLst>
          </p:cNvPr>
          <p:cNvSpPr/>
          <p:nvPr/>
        </p:nvSpPr>
        <p:spPr>
          <a:xfrm>
            <a:off x="685800" y="2243871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Проведение финансового анализа организации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527AE96-816D-4A7E-B12A-F35C8FBAF35D}"/>
              </a:ext>
            </a:extLst>
          </p:cNvPr>
          <p:cNvSpPr/>
          <p:nvPr/>
        </p:nvSpPr>
        <p:spPr>
          <a:xfrm>
            <a:off x="692184" y="2810777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Выделение сильных и слабых сторон финансовой деятельности организации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E36E15F-7714-4FF3-974C-5D332EA29FFD}"/>
              </a:ext>
            </a:extLst>
          </p:cNvPr>
          <p:cNvSpPr/>
          <p:nvPr/>
        </p:nvSpPr>
        <p:spPr>
          <a:xfrm>
            <a:off x="685800" y="3359774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стратегических финансовых целей организации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8FDCDBDD-F381-48B1-B392-DE2AF4D4639F}"/>
              </a:ext>
            </a:extLst>
          </p:cNvPr>
          <p:cNvSpPr/>
          <p:nvPr/>
        </p:nvSpPr>
        <p:spPr>
          <a:xfrm>
            <a:off x="692184" y="3931328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Разработка стратегических финансовых решений и выбор финансовой стратегии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193C6375-385E-41CD-A681-F688F72BCDBC}"/>
              </a:ext>
            </a:extLst>
          </p:cNvPr>
          <p:cNvSpPr/>
          <p:nvPr/>
        </p:nvSpPr>
        <p:spPr>
          <a:xfrm>
            <a:off x="692184" y="4466764"/>
            <a:ext cx="7848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Оценка разработанной финансовой стратегии и ее корректировка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7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9">
            <a:extLst>
              <a:ext uri="{FF2B5EF4-FFF2-40B4-BE49-F238E27FC236}">
                <a16:creationId xmlns:a16="http://schemas.microsoft.com/office/drawing/2014/main" xmlns="" id="{7086E649-CE37-443C-8A94-818F34B36BBB}"/>
              </a:ext>
            </a:extLst>
          </p:cNvPr>
          <p:cNvSpPr/>
          <p:nvPr/>
        </p:nvSpPr>
        <p:spPr>
          <a:xfrm>
            <a:off x="0" y="0"/>
            <a:ext cx="9144000" cy="540004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750A229-8728-4BEC-962E-5E869C87CFCF}"/>
              </a:ext>
            </a:extLst>
          </p:cNvPr>
          <p:cNvSpPr/>
          <p:nvPr/>
        </p:nvSpPr>
        <p:spPr>
          <a:xfrm>
            <a:off x="268708" y="166052"/>
            <a:ext cx="8722727" cy="48873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/>
          <p:nvPr/>
        </p:nvSpPr>
        <p:spPr>
          <a:xfrm>
            <a:off x="285720" y="857238"/>
            <a:ext cx="8383270" cy="0"/>
          </a:xfrm>
          <a:custGeom>
            <a:avLst/>
            <a:gdLst/>
            <a:ahLst/>
            <a:cxnLst/>
            <a:rect l="l" t="t" r="r" b="b"/>
            <a:pathLst>
              <a:path w="8383270">
                <a:moveTo>
                  <a:pt x="0" y="0"/>
                </a:moveTo>
                <a:lnTo>
                  <a:pt x="838314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770990" y="4847764"/>
            <a:ext cx="147320" cy="16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</a:pPr>
              <a:t>8</a:t>
            </a:fld>
            <a:endParaRPr spc="-5" dirty="0"/>
          </a:p>
        </p:txBody>
      </p:sp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xmlns="" id="{A6F6452D-B28E-40B6-84F0-4A0F53F09458}"/>
              </a:ext>
            </a:extLst>
          </p:cNvPr>
          <p:cNvGraphicFramePr>
            <a:graphicFrameLocks noGrp="1"/>
          </p:cNvGraphicFramePr>
          <p:nvPr/>
        </p:nvGraphicFramePr>
        <p:xfrm>
          <a:off x="4355407" y="4087456"/>
          <a:ext cx="1901253" cy="22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E7B8B-B0D0-44DD-8C2A-328B27F4505D}"/>
              </a:ext>
            </a:extLst>
          </p:cNvPr>
          <p:cNvSpPr txBox="1"/>
          <p:nvPr/>
        </p:nvSpPr>
        <p:spPr>
          <a:xfrm>
            <a:off x="304800" y="285750"/>
            <a:ext cx="86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стратегия. Планирование портфеля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/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МКК «Фонд поддержки предпринимательства РМ»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5E31CC3-6934-4DB6-AF41-392AFFD4B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7684062"/>
              </p:ext>
            </p:extLst>
          </p:nvPr>
        </p:nvGraphicFramePr>
        <p:xfrm>
          <a:off x="601528" y="1042325"/>
          <a:ext cx="7940944" cy="3805439"/>
        </p:xfrm>
        <a:graphic>
          <a:graphicData uri="http://schemas.openxmlformats.org/presentationml/2006/ole">
            <p:oleObj spid="_x0000_s1034" name="Worksheet" r:id="rId4" imgW="20412115" imgH="934414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484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9">
            <a:extLst>
              <a:ext uri="{FF2B5EF4-FFF2-40B4-BE49-F238E27FC236}">
                <a16:creationId xmlns:a16="http://schemas.microsoft.com/office/drawing/2014/main" xmlns="" id="{F8D3102B-1BF1-4F56-9089-D8491C0FC0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68800" h="5400040">
                <a:moveTo>
                  <a:pt x="4368800" y="0"/>
                </a:moveTo>
                <a:lnTo>
                  <a:pt x="0" y="0"/>
                </a:lnTo>
                <a:lnTo>
                  <a:pt x="0" y="5400001"/>
                </a:lnTo>
                <a:lnTo>
                  <a:pt x="4368800" y="5400001"/>
                </a:lnTo>
                <a:lnTo>
                  <a:pt x="4368800" y="0"/>
                </a:lnTo>
                <a:close/>
              </a:path>
            </a:pathLst>
          </a:custGeom>
          <a:solidFill>
            <a:srgbClr val="496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757EC537-EEB5-47D9-ABAE-9BD5E43D8F8A}"/>
              </a:ext>
            </a:extLst>
          </p:cNvPr>
          <p:cNvSpPr/>
          <p:nvPr/>
        </p:nvSpPr>
        <p:spPr>
          <a:xfrm rot="18509768">
            <a:off x="10553" y="-4789217"/>
            <a:ext cx="8589418" cy="65070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29B3F5C8-C1C5-470A-8608-F17933A79186}"/>
              </a:ext>
            </a:extLst>
          </p:cNvPr>
          <p:cNvSpPr/>
          <p:nvPr/>
        </p:nvSpPr>
        <p:spPr>
          <a:xfrm>
            <a:off x="7468621" y="0"/>
            <a:ext cx="1675379" cy="2190750"/>
          </a:xfrm>
          <a:custGeom>
            <a:avLst/>
            <a:gdLst/>
            <a:ahLst/>
            <a:cxnLst/>
            <a:rect l="l" t="t" r="r" b="b"/>
            <a:pathLst>
              <a:path w="2065654" h="2033905">
                <a:moveTo>
                  <a:pt x="2065327" y="0"/>
                </a:moveTo>
                <a:lnTo>
                  <a:pt x="0" y="0"/>
                </a:lnTo>
                <a:lnTo>
                  <a:pt x="2065327" y="2033803"/>
                </a:lnTo>
                <a:lnTo>
                  <a:pt x="2065327" y="0"/>
                </a:lnTo>
                <a:close/>
              </a:path>
            </a:pathLst>
          </a:custGeom>
          <a:solidFill>
            <a:srgbClr val="6C6C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2" name="object 3">
            <a:extLst>
              <a:ext uri="{FF2B5EF4-FFF2-40B4-BE49-F238E27FC236}">
                <a16:creationId xmlns:a16="http://schemas.microsoft.com/office/drawing/2014/main" xmlns="" id="{30465BDD-D321-4A74-B2D5-F07D5E3F8740}"/>
              </a:ext>
            </a:extLst>
          </p:cNvPr>
          <p:cNvGrpSpPr/>
          <p:nvPr/>
        </p:nvGrpSpPr>
        <p:grpSpPr>
          <a:xfrm>
            <a:off x="4191000" y="3899927"/>
            <a:ext cx="5036708" cy="2487145"/>
            <a:chOff x="-631051" y="2913083"/>
            <a:chExt cx="5036708" cy="2487145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B8AC0696-AA69-475C-AD3E-06C94BC409A4}"/>
                </a:ext>
              </a:extLst>
            </p:cNvPr>
            <p:cNvSpPr/>
            <p:nvPr/>
          </p:nvSpPr>
          <p:spPr>
            <a:xfrm>
              <a:off x="3849397" y="4948744"/>
              <a:ext cx="556260" cy="451484"/>
            </a:xfrm>
            <a:custGeom>
              <a:avLst/>
              <a:gdLst/>
              <a:ahLst/>
              <a:cxnLst/>
              <a:rect l="l" t="t" r="r" b="b"/>
              <a:pathLst>
                <a:path w="556260" h="451485">
                  <a:moveTo>
                    <a:pt x="277850" y="0"/>
                  </a:moveTo>
                  <a:lnTo>
                    <a:pt x="256888" y="4230"/>
                  </a:lnTo>
                  <a:lnTo>
                    <a:pt x="239772" y="15768"/>
                  </a:lnTo>
                  <a:lnTo>
                    <a:pt x="228233" y="32880"/>
                  </a:lnTo>
                  <a:lnTo>
                    <a:pt x="224002" y="53835"/>
                  </a:lnTo>
                  <a:lnTo>
                    <a:pt x="208927" y="103518"/>
                  </a:lnTo>
                  <a:lnTo>
                    <a:pt x="182724" y="147026"/>
                  </a:lnTo>
                  <a:lnTo>
                    <a:pt x="147042" y="182709"/>
                  </a:lnTo>
                  <a:lnTo>
                    <a:pt x="103529" y="208913"/>
                  </a:lnTo>
                  <a:lnTo>
                    <a:pt x="53835" y="223989"/>
                  </a:lnTo>
                  <a:lnTo>
                    <a:pt x="32886" y="228222"/>
                  </a:lnTo>
                  <a:lnTo>
                    <a:pt x="15773" y="239764"/>
                  </a:lnTo>
                  <a:lnTo>
                    <a:pt x="4232" y="256881"/>
                  </a:lnTo>
                  <a:lnTo>
                    <a:pt x="0" y="277837"/>
                  </a:lnTo>
                  <a:lnTo>
                    <a:pt x="4232" y="298794"/>
                  </a:lnTo>
                  <a:lnTo>
                    <a:pt x="15773" y="315910"/>
                  </a:lnTo>
                  <a:lnTo>
                    <a:pt x="32886" y="327453"/>
                  </a:lnTo>
                  <a:lnTo>
                    <a:pt x="53835" y="331685"/>
                  </a:lnTo>
                  <a:lnTo>
                    <a:pt x="103529" y="346760"/>
                  </a:lnTo>
                  <a:lnTo>
                    <a:pt x="147042" y="372963"/>
                  </a:lnTo>
                  <a:lnTo>
                    <a:pt x="182724" y="408643"/>
                  </a:lnTo>
                  <a:lnTo>
                    <a:pt x="208388" y="451257"/>
                  </a:lnTo>
                  <a:lnTo>
                    <a:pt x="347299" y="451257"/>
                  </a:lnTo>
                  <a:lnTo>
                    <a:pt x="372963" y="408643"/>
                  </a:lnTo>
                  <a:lnTo>
                    <a:pt x="408646" y="372963"/>
                  </a:lnTo>
                  <a:lnTo>
                    <a:pt x="438745" y="354838"/>
                  </a:lnTo>
                  <a:lnTo>
                    <a:pt x="277850" y="354838"/>
                  </a:lnTo>
                  <a:lnTo>
                    <a:pt x="261224" y="333073"/>
                  </a:lnTo>
                  <a:lnTo>
                    <a:pt x="242774" y="312908"/>
                  </a:lnTo>
                  <a:lnTo>
                    <a:pt x="222613" y="294459"/>
                  </a:lnTo>
                  <a:lnTo>
                    <a:pt x="200850" y="277837"/>
                  </a:lnTo>
                  <a:lnTo>
                    <a:pt x="222613" y="261216"/>
                  </a:lnTo>
                  <a:lnTo>
                    <a:pt x="242774" y="242766"/>
                  </a:lnTo>
                  <a:lnTo>
                    <a:pt x="261224" y="222602"/>
                  </a:lnTo>
                  <a:lnTo>
                    <a:pt x="277850" y="200837"/>
                  </a:lnTo>
                  <a:lnTo>
                    <a:pt x="438748" y="200837"/>
                  </a:lnTo>
                  <a:lnTo>
                    <a:pt x="372963" y="147026"/>
                  </a:lnTo>
                  <a:lnTo>
                    <a:pt x="346760" y="103518"/>
                  </a:lnTo>
                  <a:lnTo>
                    <a:pt x="331685" y="53835"/>
                  </a:lnTo>
                  <a:lnTo>
                    <a:pt x="327455" y="32880"/>
                  </a:lnTo>
                  <a:lnTo>
                    <a:pt x="315917" y="15768"/>
                  </a:lnTo>
                  <a:lnTo>
                    <a:pt x="298805" y="4230"/>
                  </a:lnTo>
                  <a:lnTo>
                    <a:pt x="277850" y="0"/>
                  </a:lnTo>
                  <a:close/>
                </a:path>
                <a:path w="556260" h="451485">
                  <a:moveTo>
                    <a:pt x="438748" y="200837"/>
                  </a:moveTo>
                  <a:lnTo>
                    <a:pt x="277850" y="200837"/>
                  </a:lnTo>
                  <a:lnTo>
                    <a:pt x="294469" y="222602"/>
                  </a:lnTo>
                  <a:lnTo>
                    <a:pt x="312915" y="242766"/>
                  </a:lnTo>
                  <a:lnTo>
                    <a:pt x="333075" y="261216"/>
                  </a:lnTo>
                  <a:lnTo>
                    <a:pt x="354837" y="277837"/>
                  </a:lnTo>
                  <a:lnTo>
                    <a:pt x="333075" y="294459"/>
                  </a:lnTo>
                  <a:lnTo>
                    <a:pt x="312915" y="312908"/>
                  </a:lnTo>
                  <a:lnTo>
                    <a:pt x="294469" y="333073"/>
                  </a:lnTo>
                  <a:lnTo>
                    <a:pt x="277850" y="354838"/>
                  </a:lnTo>
                  <a:lnTo>
                    <a:pt x="438745" y="354838"/>
                  </a:lnTo>
                  <a:lnTo>
                    <a:pt x="452159" y="346760"/>
                  </a:lnTo>
                  <a:lnTo>
                    <a:pt x="501853" y="331685"/>
                  </a:lnTo>
                  <a:lnTo>
                    <a:pt x="522807" y="327453"/>
                  </a:lnTo>
                  <a:lnTo>
                    <a:pt x="539919" y="315910"/>
                  </a:lnTo>
                  <a:lnTo>
                    <a:pt x="551457" y="298794"/>
                  </a:lnTo>
                  <a:lnTo>
                    <a:pt x="555688" y="277837"/>
                  </a:lnTo>
                  <a:lnTo>
                    <a:pt x="551457" y="256881"/>
                  </a:lnTo>
                  <a:lnTo>
                    <a:pt x="539919" y="239764"/>
                  </a:lnTo>
                  <a:lnTo>
                    <a:pt x="522807" y="228222"/>
                  </a:lnTo>
                  <a:lnTo>
                    <a:pt x="501853" y="223989"/>
                  </a:lnTo>
                  <a:lnTo>
                    <a:pt x="452159" y="208913"/>
                  </a:lnTo>
                  <a:lnTo>
                    <a:pt x="438748" y="200837"/>
                  </a:lnTo>
                  <a:close/>
                </a:path>
              </a:pathLst>
            </a:custGeom>
            <a:solidFill>
              <a:srgbClr val="000000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5">
              <a:extLst>
                <a:ext uri="{FF2B5EF4-FFF2-40B4-BE49-F238E27FC236}">
                  <a16:creationId xmlns:a16="http://schemas.microsoft.com/office/drawing/2014/main" xmlns="" id="{C5FCECD3-92D8-42F7-A755-CB757100FA4B}"/>
                </a:ext>
              </a:extLst>
            </p:cNvPr>
            <p:cNvPicPr/>
            <p:nvPr/>
          </p:nvPicPr>
          <p:blipFill rotWithShape="1">
            <a:blip r:embed="rId2" cstate="print"/>
            <a:srcRect b="75573"/>
            <a:stretch/>
          </p:blipFill>
          <p:spPr>
            <a:xfrm>
              <a:off x="-631051" y="2913083"/>
              <a:ext cx="4525418" cy="1271925"/>
            </a:xfrm>
            <a:prstGeom prst="rect">
              <a:avLst/>
            </a:prstGeom>
          </p:spPr>
        </p:pic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00A313C-2D61-492D-9FE3-120BD978B88D}"/>
              </a:ext>
            </a:extLst>
          </p:cNvPr>
          <p:cNvSpPr txBox="1"/>
          <p:nvPr/>
        </p:nvSpPr>
        <p:spPr>
          <a:xfrm>
            <a:off x="2667000" y="1428750"/>
            <a:ext cx="4343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Спасибо за внимание!</a:t>
            </a:r>
            <a:endParaRPr lang="en-US" sz="2000" b="1" spc="-5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0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16872</TotalTime>
  <Words>516</Words>
  <Application>Microsoft Office PowerPoint</Application>
  <PresentationFormat>Экран (16:9)</PresentationFormat>
  <Paragraphs>131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«Разработка финансовой стратегии  МКК Фонд поддержки предпринимательства РМ»  </vt:lpstr>
      <vt:lpstr>Цель исследования – разработка финансовой стратегии развития предприятия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Oxana</cp:lastModifiedBy>
  <cp:revision>131</cp:revision>
  <cp:lastPrinted>2022-04-04T13:00:51Z</cp:lastPrinted>
  <dcterms:created xsi:type="dcterms:W3CDTF">2021-03-15T13:50:01Z</dcterms:created>
  <dcterms:modified xsi:type="dcterms:W3CDTF">2022-12-16T06:39:17Z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2021-03-15T00:00:00Z</vt:filetime>
  </property>
</Properties>
</file>