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46" r:id="rId1"/>
    <p:sldMasterId id="2147484058" r:id="rId2"/>
  </p:sldMasterIdLst>
  <p:notesMasterIdLst>
    <p:notesMasterId r:id="rId17"/>
  </p:notesMasterIdLst>
  <p:handoutMasterIdLst>
    <p:handoutMasterId r:id="rId18"/>
  </p:handoutMasterIdLst>
  <p:sldIdLst>
    <p:sldId id="759" r:id="rId3"/>
    <p:sldId id="779" r:id="rId4"/>
    <p:sldId id="765" r:id="rId5"/>
    <p:sldId id="766" r:id="rId6"/>
    <p:sldId id="768" r:id="rId7"/>
    <p:sldId id="769" r:id="rId8"/>
    <p:sldId id="770" r:id="rId9"/>
    <p:sldId id="772" r:id="rId10"/>
    <p:sldId id="773" r:id="rId11"/>
    <p:sldId id="771" r:id="rId12"/>
    <p:sldId id="778" r:id="rId13"/>
    <p:sldId id="774" r:id="rId14"/>
    <p:sldId id="775" r:id="rId15"/>
    <p:sldId id="781" r:id="rId16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E9CB3A1-01AB-4C10-8DBC-C1E4B7074DB1}">
          <p14:sldIdLst>
            <p14:sldId id="759"/>
            <p14:sldId id="779"/>
            <p14:sldId id="765"/>
            <p14:sldId id="766"/>
            <p14:sldId id="768"/>
            <p14:sldId id="769"/>
            <p14:sldId id="770"/>
            <p14:sldId id="772"/>
            <p14:sldId id="773"/>
            <p14:sldId id="771"/>
            <p14:sldId id="778"/>
            <p14:sldId id="774"/>
            <p14:sldId id="775"/>
            <p14:sldId id="776"/>
            <p14:sldId id="7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ей Марченко" initials="АМ" lastIdx="9" clrIdx="0"/>
  <p:cmAuthor id="2" name="Администратор" initials="А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BAC6"/>
    <a:srgbClr val="4F81BD"/>
    <a:srgbClr val="113591"/>
    <a:srgbClr val="D0D8E8"/>
    <a:srgbClr val="E9EDF4"/>
    <a:srgbClr val="F3F3F3"/>
    <a:srgbClr val="E9F1F5"/>
    <a:srgbClr val="D9D9D9"/>
    <a:srgbClr val="558ED5"/>
    <a:srgbClr val="4BAC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39" autoAdjust="0"/>
    <p:restoredTop sz="88889" autoAdjust="0"/>
  </p:normalViewPr>
  <p:slideViewPr>
    <p:cSldViewPr snapToGrid="0" snapToObjects="1">
      <p:cViewPr varScale="1">
        <p:scale>
          <a:sx n="101" d="100"/>
          <a:sy n="101" d="100"/>
        </p:scale>
        <p:origin x="-96" y="-75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4580216535433189E-2"/>
          <c:y val="0.19190541389143437"/>
          <c:w val="0.90250311679789996"/>
          <c:h val="0.56031151236887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Планируемый объём выпуска продукции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prstDash val="dash"/>
              </a:ln>
              <a:effectLst/>
            </c:spPr>
          </c:marker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110</c:v>
                </c:pt>
                <c:pt idx="1">
                  <c:v>160</c:v>
                </c:pt>
                <c:pt idx="2">
                  <c:v>160</c:v>
                </c:pt>
                <c:pt idx="3">
                  <c:v>210</c:v>
                </c:pt>
                <c:pt idx="4">
                  <c:v>240</c:v>
                </c:pt>
                <c:pt idx="5">
                  <c:v>240</c:v>
                </c:pt>
                <c:pt idx="6">
                  <c:v>240</c:v>
                </c:pt>
                <c:pt idx="7">
                  <c:v>240</c:v>
                </c:pt>
                <c:pt idx="8">
                  <c:v>240</c:v>
                </c:pt>
                <c:pt idx="9">
                  <c:v>240</c:v>
                </c:pt>
                <c:pt idx="10">
                  <c:v>240</c:v>
                </c:pt>
                <c:pt idx="11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79-4CD7-934E-7211A000AF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Фактический объём выпуска продукции за 2021 г.</c:v>
                </c:pt>
              </c:strCache>
            </c:strRef>
          </c:tx>
          <c:spPr>
            <a:ln w="28575" cap="rnd">
              <a:solidFill>
                <a:srgbClr val="01BAC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1BAC6"/>
              </a:solidFill>
              <a:ln w="9525">
                <a:solidFill>
                  <a:srgbClr val="01BAC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03156170708192E-2"/>
                  <c:y val="5.5325186931441971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801316380095997E-2"/>
                  <c:y val="7.7115267812104413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295598398176804E-2"/>
                  <c:y val="5.5325186931441971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295598398176755E-2"/>
                  <c:y val="4.6609154579176824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801316380095997E-2"/>
                  <c:y val="6.8399235459839433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284162434338394E-2"/>
                  <c:y val="6.4041219283706888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295</a:t>
                    </a:r>
                  </a:p>
                </c:rich>
              </c:tx>
              <c:dLblPos val="t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179-4CD7-934E-7211A000AF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88</c:v>
                </c:pt>
                <c:pt idx="1">
                  <c:v>200</c:v>
                </c:pt>
                <c:pt idx="2">
                  <c:v>204</c:v>
                </c:pt>
                <c:pt idx="3">
                  <c:v>141</c:v>
                </c:pt>
                <c:pt idx="4">
                  <c:v>195</c:v>
                </c:pt>
                <c:pt idx="5">
                  <c:v>178</c:v>
                </c:pt>
                <c:pt idx="6">
                  <c:v>170</c:v>
                </c:pt>
                <c:pt idx="7">
                  <c:v>239</c:v>
                </c:pt>
                <c:pt idx="8">
                  <c:v>180</c:v>
                </c:pt>
                <c:pt idx="9">
                  <c:v>294</c:v>
                </c:pt>
                <c:pt idx="10">
                  <c:v>290</c:v>
                </c:pt>
                <c:pt idx="11">
                  <c:v>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179-4CD7-934E-7211A000AFB3}"/>
            </c:ext>
          </c:extLst>
        </c:ser>
        <c:dLbls>
          <c:showVal val="1"/>
        </c:dLbls>
        <c:marker val="1"/>
        <c:axId val="68449408"/>
        <c:axId val="76164096"/>
      </c:lineChart>
      <c:catAx>
        <c:axId val="68449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164096"/>
        <c:crosses val="autoZero"/>
        <c:auto val="1"/>
        <c:lblAlgn val="ctr"/>
        <c:lblOffset val="100"/>
      </c:catAx>
      <c:valAx>
        <c:axId val="76164096"/>
        <c:scaling>
          <c:orientation val="minMax"/>
          <c:max val="3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44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3170751827926627E-2"/>
          <c:y val="0"/>
          <c:w val="0.56017869755205718"/>
          <c:h val="0.22797102648423695"/>
        </c:manualLayout>
      </c:layout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145616185896151"/>
          <c:y val="9.2746703243080694E-2"/>
          <c:w val="0.73871127900007882"/>
          <c:h val="0.9072532967569192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G652, G657A1/652</c:v>
                </c:pt>
              </c:strCache>
            </c:strRef>
          </c:tx>
          <c:explosion val="1"/>
          <c:dPt>
            <c:idx val="0"/>
            <c:spPr>
              <a:solidFill>
                <a:srgbClr val="01BA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FB-439B-8115-51AF2A9358E1}"/>
              </c:ext>
            </c:extLst>
          </c:dPt>
          <c:dPt>
            <c:idx val="1"/>
            <c:explosion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FB-439B-8115-51AF2A9358E1}"/>
              </c:ext>
            </c:extLst>
          </c:dPt>
          <c:cat>
            <c:strRef>
              <c:f>Sheet1!$A$2:$A$3</c:f>
              <c:strCache>
                <c:ptCount val="2"/>
                <c:pt idx="0">
                  <c:v>% годного</c:v>
                </c:pt>
                <c:pt idx="1">
                  <c:v>иное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FB-439B-8115-51AF2A9358E1}"/>
            </c:ext>
          </c:extLst>
        </c:ser>
        <c:dLbls/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145616185896151"/>
          <c:y val="9.2746703243080694E-2"/>
          <c:w val="0.73871127900007882"/>
          <c:h val="0.9072532967569192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G652, G657A1/652</c:v>
                </c:pt>
              </c:strCache>
            </c:strRef>
          </c:tx>
          <c:explosion val="1"/>
          <c:dPt>
            <c:idx val="0"/>
            <c:spPr>
              <a:solidFill>
                <a:srgbClr val="01BA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6F-4335-9D3F-9842A062ECD8}"/>
              </c:ext>
            </c:extLst>
          </c:dPt>
          <c:dPt>
            <c:idx val="1"/>
            <c:explosion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6F-4335-9D3F-9842A062ECD8}"/>
              </c:ext>
            </c:extLst>
          </c:dPt>
          <c:cat>
            <c:strRef>
              <c:f>Sheet1!$A$2:$A$3</c:f>
              <c:strCache>
                <c:ptCount val="2"/>
                <c:pt idx="0">
                  <c:v>% годного</c:v>
                </c:pt>
                <c:pt idx="1">
                  <c:v>иное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66F-4335-9D3F-9842A062ECD8}"/>
            </c:ext>
          </c:extLst>
        </c:ser>
        <c:dLbls/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14747" cy="494187"/>
          </a:xfrm>
          <a:prstGeom prst="rect">
            <a:avLst/>
          </a:prstGeom>
        </p:spPr>
        <p:txBody>
          <a:bodyPr vert="horz" lIns="91015" tIns="45507" rIns="91015" bIns="455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334" y="5"/>
            <a:ext cx="2914747" cy="494187"/>
          </a:xfrm>
          <a:prstGeom prst="rect">
            <a:avLst/>
          </a:prstGeom>
        </p:spPr>
        <p:txBody>
          <a:bodyPr vert="horz" lIns="91015" tIns="45507" rIns="91015" bIns="45507" rtlCol="0"/>
          <a:lstStyle>
            <a:lvl1pPr algn="r">
              <a:defRPr sz="1200"/>
            </a:lvl1pPr>
          </a:lstStyle>
          <a:p>
            <a:fld id="{8A1CDD5F-D993-4F3E-9C5E-18E660E16D3F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378491"/>
            <a:ext cx="2914747" cy="494187"/>
          </a:xfrm>
          <a:prstGeom prst="rect">
            <a:avLst/>
          </a:prstGeom>
        </p:spPr>
        <p:txBody>
          <a:bodyPr vert="horz" lIns="91015" tIns="45507" rIns="91015" bIns="455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334" y="9378491"/>
            <a:ext cx="2914747" cy="494187"/>
          </a:xfrm>
          <a:prstGeom prst="rect">
            <a:avLst/>
          </a:prstGeom>
        </p:spPr>
        <p:txBody>
          <a:bodyPr vert="horz" lIns="91015" tIns="45507" rIns="91015" bIns="45507" rtlCol="0" anchor="b"/>
          <a:lstStyle>
            <a:lvl1pPr algn="r">
              <a:defRPr sz="1200"/>
            </a:lvl1pPr>
          </a:lstStyle>
          <a:p>
            <a:fld id="{588B408F-737A-407E-BB1F-2B3A89130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856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9" y="18"/>
            <a:ext cx="2914596" cy="493951"/>
          </a:xfrm>
          <a:prstGeom prst="rect">
            <a:avLst/>
          </a:prstGeom>
        </p:spPr>
        <p:txBody>
          <a:bodyPr vert="horz" lIns="91673" tIns="45837" rIns="91673" bIns="458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69" y="18"/>
            <a:ext cx="2914595" cy="493951"/>
          </a:xfrm>
          <a:prstGeom prst="rect">
            <a:avLst/>
          </a:prstGeom>
        </p:spPr>
        <p:txBody>
          <a:bodyPr vert="horz" lIns="91673" tIns="45837" rIns="91673" bIns="45837" rtlCol="0"/>
          <a:lstStyle>
            <a:lvl1pPr algn="r">
              <a:defRPr sz="1200"/>
            </a:lvl1pPr>
          </a:lstStyle>
          <a:p>
            <a:fld id="{392A880B-5525-417F-83FE-A9C102194BAA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739775"/>
            <a:ext cx="65849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3" tIns="45837" rIns="91673" bIns="458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005" y="4690150"/>
            <a:ext cx="5380671" cy="4443968"/>
          </a:xfrm>
          <a:prstGeom prst="rect">
            <a:avLst/>
          </a:prstGeom>
        </p:spPr>
        <p:txBody>
          <a:bodyPr vert="horz" lIns="91673" tIns="45837" rIns="91673" bIns="4583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9" y="9378712"/>
            <a:ext cx="2914596" cy="493950"/>
          </a:xfrm>
          <a:prstGeom prst="rect">
            <a:avLst/>
          </a:prstGeom>
        </p:spPr>
        <p:txBody>
          <a:bodyPr vert="horz" lIns="91673" tIns="45837" rIns="91673" bIns="458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69" y="9378712"/>
            <a:ext cx="2914595" cy="493950"/>
          </a:xfrm>
          <a:prstGeom prst="rect">
            <a:avLst/>
          </a:prstGeom>
        </p:spPr>
        <p:txBody>
          <a:bodyPr vert="horz" lIns="91673" tIns="45837" rIns="91673" bIns="45837" rtlCol="0" anchor="b"/>
          <a:lstStyle>
            <a:lvl1pPr algn="r">
              <a:defRPr sz="1200"/>
            </a:lvl1pPr>
          </a:lstStyle>
          <a:p>
            <a:fld id="{72B05B36-AA01-498C-B4C1-CF723A95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6465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35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03153">
              <a:defRPr/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8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62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F52-AF2B-49BE-AF43-18E1832EDC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34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3CB2-56EE-4117-933E-083E805031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20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2B94-4EE4-4EAB-834A-C8BCE711A8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9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153709-117C-4BE9-9294-F9105DFB3245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1F30CA-FA3B-45E0-9043-64E04C276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02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2F85B5-88E2-4935-B8CE-52FE81857652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86501" y="4767264"/>
            <a:ext cx="1343025" cy="273844"/>
          </a:xfrm>
        </p:spPr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E6738F-6019-4C83-832D-8DDCF8E9B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768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EAECA6-B6CF-4317-94BA-E67834EC8F67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2AC7ED-C415-4234-9094-EF19B3C0D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43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48C7C8-5A31-437D-9CC3-A4ED31BCB83E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05C5DF-A8E0-4E38-A8CC-E008F5642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611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BD502C-0D09-4F7A-B085-CF6EDAB47603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4D6764-77C2-48C0-9CB6-B194C989F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663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EB2870-03C6-4314-96B0-0924D2D6E14D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FFC0B8-C466-4938-9C62-0BD015809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8888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EF7DF7-4AC9-4694-AE6F-0F148DDA3119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3D30FB-81BF-4D4E-80D6-0BF556492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821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F79948-5132-47C1-884E-5EE7E5BB9368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987A4E-159F-4B90-B77F-A1D082CDDA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7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4C84-EC83-47DF-8809-A6C0FDDC4B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838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960B92-827F-4A8A-B729-DB39E4DA52A4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8566F-7BF2-4364-843A-CF3FAD614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38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F7A8D7-1F7B-48EE-9161-F086A3100333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2A6817-8F90-4952-9294-60EC3D00BD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8227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1389E-DD72-4E28-ACC3-BC0951594C71}" type="datetime1">
              <a:rPr lang="ru-RU"/>
              <a:pPr>
                <a:defRPr/>
              </a:pPr>
              <a:t>16.12.2022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2C4066-C191-4D5F-A136-9C9B96DA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91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2288-A1AA-4DBC-B801-644495742E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20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719C-DEA0-4A14-9146-6BF7111D6A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0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E8B-7210-4CBA-A50C-ABC07239B5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A83E-240B-4A4B-8955-09BD30B809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4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2AE5-F7BF-40DC-A0E1-0D807D3520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19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F316-5EA4-47E6-B7AA-EEF484F0A4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1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537E-7B38-4778-A2FD-E45ADDEF0D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6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8CF2-639C-44B3-B488-2D5BDDDAD0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32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8B7A66-6652-4459-99EF-E94BD99A9E53}" type="datetime1">
              <a:rPr lang="ru-RU"/>
              <a:pPr>
                <a:defRPr/>
              </a:pPr>
              <a:t>16.12.2022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A96F1-E60C-4EB7-86D3-0C87C23C60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22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fiber.ru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6702" y="2714920"/>
            <a:ext cx="6780372" cy="2283107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chemeClr val="tx1"/>
                </a:solidFill>
                <a:latin typeface="+mj-lt"/>
              </a:rPr>
              <a:t>Формирование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коммуникационной </a:t>
            </a:r>
            <a:r>
              <a:rPr lang="ru-RU" sz="2800" b="1" dirty="0">
                <a:solidFill>
                  <a:schemeClr val="tx1"/>
                </a:solidFill>
                <a:latin typeface="+mj-lt"/>
              </a:rPr>
              <a:t>политики 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АО </a:t>
            </a:r>
            <a:r>
              <a:rPr lang="ru-RU" sz="2800" b="1" dirty="0">
                <a:solidFill>
                  <a:schemeClr val="tx1"/>
                </a:solidFill>
                <a:latin typeface="+mj-lt"/>
              </a:rPr>
              <a:t>«</a:t>
            </a:r>
            <a:r>
              <a:rPr lang="ru-RU" sz="2800" b="1" dirty="0" err="1">
                <a:solidFill>
                  <a:schemeClr val="tx1"/>
                </a:solidFill>
                <a:latin typeface="+mj-lt"/>
              </a:rPr>
              <a:t>Оптиковолоконные</a:t>
            </a:r>
            <a:r>
              <a:rPr lang="ru-RU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Системы»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Автор работы                                                         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</a:rPr>
              <a:t>Колатухина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А.А.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  <a:latin typeface="+mj-lt"/>
              </a:rPr>
              <a:t>Апрель 2022 г. </a:t>
            </a:r>
          </a:p>
        </p:txBody>
      </p:sp>
    </p:spTree>
    <p:extLst>
      <p:ext uri="{BB962C8B-B14F-4D97-AF65-F5344CB8AC3E}">
        <p14:creationId xmlns:p14="http://schemas.microsoft.com/office/powerpoint/2010/main" xmlns="" val="206462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EBF4401-73EC-4A7E-B121-D9AC7D4F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81701" y="4867545"/>
            <a:ext cx="1343025" cy="273844"/>
          </a:xfrm>
        </p:spPr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F6E11F49-9B49-42FB-9AE2-5B43EA64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внешней коммуникационной деятельности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A1ED91D-2A4E-4F3F-B078-469D0A78CD1B}"/>
              </a:ext>
            </a:extLst>
          </p:cNvPr>
          <p:cNvSpPr txBox="1"/>
          <p:nvPr/>
        </p:nvSpPr>
        <p:spPr>
          <a:xfrm>
            <a:off x="4253345" y="821616"/>
            <a:ext cx="4267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Стратегические цели коммуникационной деятельности: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052FBE-A9E3-4097-B6B5-C788B9DEE544}"/>
              </a:ext>
            </a:extLst>
          </p:cNvPr>
          <p:cNvSpPr txBox="1"/>
          <p:nvPr/>
        </p:nvSpPr>
        <p:spPr>
          <a:xfrm>
            <a:off x="4351747" y="1666786"/>
            <a:ext cx="40302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Прозрачность и «открытость» внешнему миру;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8288596-7ADC-46BE-ABF8-5B8929998836}"/>
              </a:ext>
            </a:extLst>
          </p:cNvPr>
          <p:cNvSpPr txBox="1"/>
          <p:nvPr/>
        </p:nvSpPr>
        <p:spPr>
          <a:xfrm>
            <a:off x="4351747" y="2313539"/>
            <a:ext cx="40302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имиджа экспертного и надежного производителя в лице клиентов;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82441B88-73AC-418E-BEFD-F9EE0DFEDDBA}"/>
              </a:ext>
            </a:extLst>
          </p:cNvPr>
          <p:cNvCxnSpPr>
            <a:cxnSpLocks/>
          </p:cNvCxnSpPr>
          <p:nvPr/>
        </p:nvCxnSpPr>
        <p:spPr>
          <a:xfrm flipH="1">
            <a:off x="4351747" y="1461099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351E22F-0C4C-4D5C-8F16-8FFC38785A14}"/>
              </a:ext>
            </a:extLst>
          </p:cNvPr>
          <p:cNvSpPr txBox="1"/>
          <p:nvPr/>
        </p:nvSpPr>
        <p:spPr>
          <a:xfrm>
            <a:off x="4351747" y="3175736"/>
            <a:ext cx="41687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имиджа ответственного работодателя, считающего своей главной ценностью – кадровый потенциал компании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EC7DBC7-9EDA-4415-956B-045696EB8493}"/>
              </a:ext>
            </a:extLst>
          </p:cNvPr>
          <p:cNvSpPr txBox="1"/>
          <p:nvPr/>
        </p:nvSpPr>
        <p:spPr>
          <a:xfrm>
            <a:off x="138546" y="876324"/>
            <a:ext cx="30687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Стратегические направления деятельности компании: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FDAE6DB5-C960-4677-BB16-0122B216E35C}"/>
              </a:ext>
            </a:extLst>
          </p:cNvPr>
          <p:cNvCxnSpPr>
            <a:cxnSpLocks/>
          </p:cNvCxnSpPr>
          <p:nvPr/>
        </p:nvCxnSpPr>
        <p:spPr>
          <a:xfrm flipH="1">
            <a:off x="234324" y="1515962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33A5C78-2BC7-4273-911C-908B85171249}"/>
              </a:ext>
            </a:extLst>
          </p:cNvPr>
          <p:cNvSpPr txBox="1"/>
          <p:nvPr/>
        </p:nvSpPr>
        <p:spPr>
          <a:xfrm>
            <a:off x="138546" y="1784570"/>
            <a:ext cx="40302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Постоянное совершенствование процессов производства и повышение качества продукции предприятия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BAE7D49-6EA3-4F88-B7C7-B4A889373F8B}"/>
              </a:ext>
            </a:extLst>
          </p:cNvPr>
          <p:cNvSpPr txBox="1"/>
          <p:nvPr/>
        </p:nvSpPr>
        <p:spPr>
          <a:xfrm>
            <a:off x="138544" y="2523234"/>
            <a:ext cx="40302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Увеличение доли компании на российском рынке, а также увеличение доли присутствия на рынке СНГ и стран Европы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D392D16-C904-4564-B0D1-6982BB0A8D91}"/>
              </a:ext>
            </a:extLst>
          </p:cNvPr>
          <p:cNvSpPr txBox="1"/>
          <p:nvPr/>
        </p:nvSpPr>
        <p:spPr>
          <a:xfrm>
            <a:off x="138545" y="3313069"/>
            <a:ext cx="40302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Реализация проектов развития по расширению продуктовой линейки предприятия и созданию замкнутого цикла производства оптического волокна</a:t>
            </a:r>
          </a:p>
        </p:txBody>
      </p:sp>
    </p:spTree>
    <p:extLst>
      <p:ext uri="{BB962C8B-B14F-4D97-AF65-F5344CB8AC3E}">
        <p14:creationId xmlns:p14="http://schemas.microsoft.com/office/powerpoint/2010/main" xmlns="" val="4051108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0D8B3A-C80F-4F6C-9A3C-C7E8777C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7696"/>
            <a:ext cx="8229600" cy="339447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Коммуникации на формирование общественного мнения: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Официальный сайт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Социальные сети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Средства массовой информации (СМИ)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Выставки и конференции, вебинары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Прямые коммуникации: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Телефонные звонки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E-mail рассылка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C88B2A1-5EF2-4B79-8577-27820B16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2F57BF84-C4E9-48C3-99AF-74C22433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7025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Каналы 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внешней 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51457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8D9F3BCD-9FC7-45BF-AE6B-5B27EA9D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мероприятий по совершенствованию внешних коммуникаций в </a:t>
            </a:r>
            <a:b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АО «Оптиковолоконные Системы»</a:t>
            </a:r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="" xmlns:a16="http://schemas.microsoft.com/office/drawing/2014/main" id="{35C3E85A-F43E-4BC1-BA6E-C8382509A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2669191"/>
              </p:ext>
            </p:extLst>
          </p:nvPr>
        </p:nvGraphicFramePr>
        <p:xfrm>
          <a:off x="138545" y="789133"/>
          <a:ext cx="8880765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110">
                  <a:extLst>
                    <a:ext uri="{9D8B030D-6E8A-4147-A177-3AD203B41FA5}">
                      <a16:colId xmlns="" xmlns:a16="http://schemas.microsoft.com/office/drawing/2014/main" val="807214598"/>
                    </a:ext>
                  </a:extLst>
                </a:gridCol>
                <a:gridCol w="5278581">
                  <a:extLst>
                    <a:ext uri="{9D8B030D-6E8A-4147-A177-3AD203B41FA5}">
                      <a16:colId xmlns="" xmlns:a16="http://schemas.microsoft.com/office/drawing/2014/main" val="2212170126"/>
                    </a:ext>
                  </a:extLst>
                </a:gridCol>
                <a:gridCol w="1517074">
                  <a:extLst>
                    <a:ext uri="{9D8B030D-6E8A-4147-A177-3AD203B41FA5}">
                      <a16:colId xmlns="" xmlns:a16="http://schemas.microsoft.com/office/drawing/2014/main" val="1664501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Канал коммуникации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86530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Формирование репутации как лидера отрасли с эффективной и успешной стратегией роста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1: подготовка и распространение корпоративных пресс релизов и информационных сообщений и информационной справкой о значимых корпоративных событиях, результатов развития, инновационных продуктах и стратегических партнерствах.</a:t>
                      </a:r>
                    </a:p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2: организация обучающих вебинаров самостоятельно, либо с партнёрами (технических, коммерческих и т.д.)</a:t>
                      </a:r>
                    </a:p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3: участие в отраслевых конференциях в качестве спикера.</a:t>
                      </a:r>
                    </a:p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4: участие в конкурсах (Тех-Успех, Приоритет, Инженер Года, </a:t>
                      </a:r>
                      <a:r>
                        <a:rPr lang="ru-RU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Стандартизатор</a:t>
                      </a: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года, Лучшие товары).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01.01.2022 г. – 31.12.2022 г.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0651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Формирование правильных ассоциаций с брендом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1: совместное участие в крупных отраслевых выставках с заводами-потребителями, телеком-операторами, партнерами.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2: организация онлайн-экскурсии по заводу, организация периодического выпуска видеоматериала о жизни предприятия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3: работа над идентификацией продуктовой линей (от визуальной составляющей до собственной истории и названия каждого продукта).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 4: формирование контент плана на 2022 год, плана ведения социальных сетей и сайта завода.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01.01.2022 г. – 31.12.2022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11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Повышение лояльности потребителей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Мероприятие 1: организация совместных конференций с руководителями/инженерами/технологами/коммерческими директорами. Рассмотреть возможность организации клиентского мероприятия, посвященному планам на 2022 год. </a:t>
                      </a:r>
                    </a:p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Мероприятие 2: подготовка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каллоборационных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продуктов, совместных пресс-релизов.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01.06.2022 г. – 31.12.2022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82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273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87438416-F607-4F4F-BB4E-A58E5110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Конкретные мероприятия по совершенствованию внешней коммуникационной политики АО «Оптиковолоконные Системы»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51204AF5-71B4-43DD-B497-15E3D6E1B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6647344"/>
              </p:ext>
            </p:extLst>
          </p:nvPr>
        </p:nvGraphicFramePr>
        <p:xfrm>
          <a:off x="252845" y="607251"/>
          <a:ext cx="8638309" cy="453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465">
                  <a:extLst>
                    <a:ext uri="{9D8B030D-6E8A-4147-A177-3AD203B41FA5}">
                      <a16:colId xmlns="" xmlns:a16="http://schemas.microsoft.com/office/drawing/2014/main" val="3676615053"/>
                    </a:ext>
                  </a:extLst>
                </a:gridCol>
                <a:gridCol w="4073589">
                  <a:extLst>
                    <a:ext uri="{9D8B030D-6E8A-4147-A177-3AD203B41FA5}">
                      <a16:colId xmlns="" xmlns:a16="http://schemas.microsoft.com/office/drawing/2014/main" val="3591334028"/>
                    </a:ext>
                  </a:extLst>
                </a:gridCol>
                <a:gridCol w="3214255">
                  <a:extLst>
                    <a:ext uri="{9D8B030D-6E8A-4147-A177-3AD203B41FA5}">
                      <a16:colId xmlns="" xmlns:a16="http://schemas.microsoft.com/office/drawing/2014/main" val="3964833477"/>
                    </a:ext>
                  </a:extLst>
                </a:gridCol>
              </a:tblGrid>
              <a:tr h="33000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внедрения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Результаты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11738974"/>
                  </a:ext>
                </a:extLst>
              </a:tr>
              <a:tr h="73234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кв. 2021 г. – </a:t>
                      </a:r>
                    </a:p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кв. 2022 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Развитие промышленного туризма в </a:t>
                      </a:r>
                      <a:b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АО «Оптиковолоконные Системы» в рамках акселерационной программы АСИ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Предприятие вошло в топ-30 лучших практик по промышленному туризму в России. Одержало победу в номинации «Молодежный туризм».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9729206"/>
                  </a:ext>
                </a:extLst>
              </a:tr>
              <a:tr h="143975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Октябрь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ru-RU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жеквартальное</a:t>
                      </a: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анкетирование уровня удовлетворенности клиента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Подготовка референс-листа на официальном сайте АО «Оптиковолоконные Системы» (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www.rusfiber.ru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4 кв. 2021 г. АО «Оптиковолоконные Системы» достиг исторического уровня продаж (897 тыс. км оптического волокна), годовой объем реализованной продукции также стал рекордным за всю историю предприятия.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Уровень экспортных продаж в 4 кв. 2021 г. увеличилась до 17%  от общего объема поставок.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0102560"/>
                  </a:ext>
                </a:extLst>
              </a:tr>
              <a:tr h="83354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кв.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Внедрение еженедельного медиа-плана </a:t>
                      </a:r>
                    </a:p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АО «Оптиковолоконные Системы»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Согласно статистике сайта, посредством ресурса </a:t>
                      </a:r>
                      <a:r>
                        <a:rPr lang="ru-RU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Яндекс.метрика</a:t>
                      </a: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количество визитов на сайт по сравнению с 3 кв. 2021 г. увеличилось на 11%, аудитория выросла на 4 %.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6031391"/>
                  </a:ext>
                </a:extLst>
              </a:tr>
              <a:tr h="40686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Январь 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Внедрены разработанные АКОС методы оценки и ключевые показатели эффективности PR-деятельности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Выработан системный подход к оценке эффективности коммуникационной политики предприятия.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252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833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9891" y="3209660"/>
            <a:ext cx="5270496" cy="1371600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Спасибо за внимание!</a:t>
            </a:r>
          </a:p>
          <a:p>
            <a:pPr lvl="0" algn="r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59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F46A923A-3818-495C-B1E7-1796FE5CA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7025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и задачи исследования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96306E-FBAE-449C-95C3-F807A87CED6C}"/>
              </a:ext>
            </a:extLst>
          </p:cNvPr>
          <p:cNvSpPr txBox="1"/>
          <p:nvPr/>
        </p:nvSpPr>
        <p:spPr>
          <a:xfrm>
            <a:off x="289526" y="2021718"/>
            <a:ext cx="27376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исследования</a:t>
            </a:r>
            <a:endParaRPr lang="ru-RU" sz="1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A4C45-A174-4A81-A4DA-F7305FE0720B}"/>
              </a:ext>
            </a:extLst>
          </p:cNvPr>
          <p:cNvSpPr txBox="1"/>
          <p:nvPr/>
        </p:nvSpPr>
        <p:spPr>
          <a:xfrm>
            <a:off x="288105" y="2567630"/>
            <a:ext cx="348441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теоретический анализ и разработка практических рекомендаций по совершенствованию управления коммуникационной политикой в АО «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Оптиковолоконные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Системы»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4480D238-F7B8-49D0-9B5E-E9BFDE4D2759}"/>
              </a:ext>
            </a:extLst>
          </p:cNvPr>
          <p:cNvCxnSpPr>
            <a:cxnSpLocks/>
          </p:cNvCxnSpPr>
          <p:nvPr/>
        </p:nvCxnSpPr>
        <p:spPr>
          <a:xfrm flipH="1">
            <a:off x="387928" y="2402323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AF023DB-7553-404B-A5D8-40721C5920EC}"/>
              </a:ext>
            </a:extLst>
          </p:cNvPr>
          <p:cNvSpPr txBox="1"/>
          <p:nvPr/>
        </p:nvSpPr>
        <p:spPr>
          <a:xfrm>
            <a:off x="4899002" y="1184023"/>
            <a:ext cx="18357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E3988250-5EA9-4726-855D-EE098EB315FC}"/>
              </a:ext>
            </a:extLst>
          </p:cNvPr>
          <p:cNvCxnSpPr>
            <a:cxnSpLocks/>
          </p:cNvCxnSpPr>
          <p:nvPr/>
        </p:nvCxnSpPr>
        <p:spPr>
          <a:xfrm flipH="1">
            <a:off x="5011259" y="1575942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F44288A-6C2D-4CC2-80C6-EF802778705A}"/>
              </a:ext>
            </a:extLst>
          </p:cNvPr>
          <p:cNvSpPr txBox="1"/>
          <p:nvPr/>
        </p:nvSpPr>
        <p:spPr>
          <a:xfrm>
            <a:off x="4899002" y="1814310"/>
            <a:ext cx="348441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Изучены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теоретические основы коммуникационной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политики;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Определены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понятие, сущность, функции и классификация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коммуникаций;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Проведен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коммуникационной деятельности АО «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Оптиковолоконные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Системы», а именно дана характеристика внешней и внутренней коммуникационная деятельность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предприятия;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Разработан проект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улучшения коммуникационной политики АО «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Оптиковолоконные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Системы».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B5BE8E1-F31F-4F0D-8DF0-3170005C84C5}"/>
              </a:ext>
            </a:extLst>
          </p:cNvPr>
          <p:cNvSpPr txBox="1"/>
          <p:nvPr/>
        </p:nvSpPr>
        <p:spPr>
          <a:xfrm>
            <a:off x="289526" y="800060"/>
            <a:ext cx="27376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 исследования:</a:t>
            </a:r>
            <a:endParaRPr lang="ru-RU" sz="1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63BBA18-03E6-4D43-9998-B39442AAC6E5}"/>
              </a:ext>
            </a:extLst>
          </p:cNvPr>
          <p:cNvSpPr txBox="1"/>
          <p:nvPr/>
        </p:nvSpPr>
        <p:spPr>
          <a:xfrm>
            <a:off x="288104" y="1211674"/>
            <a:ext cx="34844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Акционерное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общество «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Оптиковолоконные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Системы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B836D4A2-740D-423B-BAF6-F46D4F358AB8}"/>
              </a:ext>
            </a:extLst>
          </p:cNvPr>
          <p:cNvCxnSpPr>
            <a:cxnSpLocks/>
          </p:cNvCxnSpPr>
          <p:nvPr/>
        </p:nvCxnSpPr>
        <p:spPr>
          <a:xfrm flipH="1">
            <a:off x="387928" y="1163497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107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6229350" y="695315"/>
            <a:ext cx="2914650" cy="4053204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87025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Компания АО «Оптиковолоконные Системы»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8391" y="1375779"/>
            <a:ext cx="25732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ru-RU" sz="14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ХАРАКТЕРИСТИКА КОМПАНИИ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062133" y="1726642"/>
            <a:ext cx="1143000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621107" y="1375779"/>
            <a:ext cx="1192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ru-RU" sz="14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АКЦИОНЕРЫ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621107" y="1726642"/>
            <a:ext cx="1143000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879608" y="189378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2" indent="-342892" defTabSz="914378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АО «РОСНАНО» - 48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,3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%;</a:t>
            </a:r>
          </a:p>
          <a:p>
            <a:pPr marL="342892" indent="-342892" defTabSz="914378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ООО «Газпромбанк – Высокие технологии» - 48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,3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%;</a:t>
            </a:r>
          </a:p>
          <a:p>
            <a:pPr marL="342892" indent="-342892" defTabSz="914378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Структуры Правительства Мордовии – 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3,4%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100003" y="2848740"/>
            <a:ext cx="47136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378">
              <a:spcAft>
                <a:spcPts val="1600"/>
              </a:spcAft>
              <a:buClr>
                <a:srgbClr val="4F81BD"/>
              </a:buClr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Продукция испытана ПАО «Ростелеком», </a:t>
            </a:r>
            <a:b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ПАО «Мегафон», ПАО «МТС», </a:t>
            </a:r>
            <a:r>
              <a:rPr lang="ru-RU" alt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ПАО «МГТС», </a:t>
            </a:r>
            <a:br>
              <a:rPr lang="ru-RU" alt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</a:br>
            <a:r>
              <a:rPr lang="ru-RU" alt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АО 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«ЭР-Телеком холдинг» и рекомендована для использования в Национальной программе «Цифровая экономика в Российской Федерации».</a:t>
            </a:r>
            <a:endParaRPr lang="en-US" sz="14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>
            <a:off x="4000186" y="2854946"/>
            <a:ext cx="0" cy="1175387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06934" y="1982455"/>
            <a:ext cx="190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г. Саранск, </a:t>
            </a:r>
          </a:p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Республика Мордовия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01752" y="1911771"/>
            <a:ext cx="656572" cy="658138"/>
            <a:chOff x="201751" y="2072293"/>
            <a:chExt cx="656572" cy="658138"/>
          </a:xfrm>
        </p:grpSpPr>
        <p:sp>
          <p:nvSpPr>
            <p:cNvPr id="22" name="Овал 21"/>
            <p:cNvSpPr/>
            <p:nvPr/>
          </p:nvSpPr>
          <p:spPr>
            <a:xfrm>
              <a:off x="201751" y="2072293"/>
              <a:ext cx="656572" cy="658138"/>
            </a:xfrm>
            <a:prstGeom prst="ellipse">
              <a:avLst/>
            </a:prstGeom>
            <a:solidFill>
              <a:srgbClr val="1D3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0311" y="2178864"/>
              <a:ext cx="433278" cy="433278"/>
            </a:xfrm>
            <a:prstGeom prst="rect">
              <a:avLst/>
            </a:prstGeom>
          </p:spPr>
        </p:pic>
      </p:grpSp>
      <p:sp>
        <p:nvSpPr>
          <p:cNvPr id="12" name="Прямоугольник 11"/>
          <p:cNvSpPr/>
          <p:nvPr/>
        </p:nvSpPr>
        <p:spPr>
          <a:xfrm>
            <a:off x="962065" y="2689445"/>
            <a:ext cx="29733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Производственная мощность -  </a:t>
            </a:r>
          </a:p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4 млн км оптического </a:t>
            </a:r>
          </a:p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волокна в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9738" y="798806"/>
            <a:ext cx="89403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378">
              <a:spcAft>
                <a:spcPts val="1200"/>
              </a:spcAft>
              <a:buClr>
                <a:srgbClr val="4F81BD"/>
              </a:buClr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АО «ОПТИКОВОЛОКОННЫЕ СИСТЕМЫ» СОЗДАНО В 2008 ГОДУ ДЛЯ РЕАЛИЗАЦИИ ПРОЕКТА СТРОИТЕЛЬСТВА ПЕРВОГО В РОССИИ ЗАВОДА ПО ПРОИЗВОДСТВУ ОПТИЧЕСКОГО ВОЛОКНА.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39737" y="798807"/>
            <a:ext cx="0" cy="541268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7052FF8-B60D-4151-A42C-A7AEFD5125AA}"/>
              </a:ext>
            </a:extLst>
          </p:cNvPr>
          <p:cNvSpPr/>
          <p:nvPr/>
        </p:nvSpPr>
        <p:spPr>
          <a:xfrm>
            <a:off x="3645503" y="4246621"/>
            <a:ext cx="4242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914378">
              <a:buClr>
                <a:srgbClr val="4F81BD"/>
              </a:buClr>
            </a:pPr>
            <a:r>
              <a:rPr lang="ru-RU" sz="1600" b="1" dirty="0">
                <a:solidFill>
                  <a:srgbClr val="123591"/>
                </a:solidFill>
                <a:latin typeface="Calibri"/>
                <a:cs typeface="Arial" pitchFamily="34" charset="0"/>
              </a:rPr>
              <a:t>КАЧЕСТВО ПРОДУКЦИИ НА УРОВНЕ </a:t>
            </a:r>
          </a:p>
          <a:p>
            <a:pPr marL="0" lvl="1" algn="ctr" defTabSz="914378">
              <a:buClr>
                <a:srgbClr val="4F81BD"/>
              </a:buClr>
            </a:pPr>
            <a:r>
              <a:rPr lang="ru-RU" sz="1600" b="1" dirty="0">
                <a:solidFill>
                  <a:srgbClr val="123591"/>
                </a:solidFill>
                <a:latin typeface="Calibri"/>
                <a:cs typeface="Arial" pitchFamily="34" charset="0"/>
              </a:rPr>
              <a:t>ЛУЧШИХ МИРОВЫХ АНАЛОГОВ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47112D7-C620-4AF1-8F23-04E682EDF8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0800" y="4246620"/>
            <a:ext cx="1493201" cy="10205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grpSp>
        <p:nvGrpSpPr>
          <p:cNvPr id="11" name="Группа 10"/>
          <p:cNvGrpSpPr/>
          <p:nvPr/>
        </p:nvGrpSpPr>
        <p:grpSpPr>
          <a:xfrm>
            <a:off x="205677" y="2710464"/>
            <a:ext cx="656572" cy="658138"/>
            <a:chOff x="1385994" y="2425969"/>
            <a:chExt cx="656572" cy="658138"/>
          </a:xfrm>
        </p:grpSpPr>
        <p:sp>
          <p:nvSpPr>
            <p:cNvPr id="29" name="Овал 28"/>
            <p:cNvSpPr/>
            <p:nvPr/>
          </p:nvSpPr>
          <p:spPr>
            <a:xfrm>
              <a:off x="1385994" y="2425969"/>
              <a:ext cx="656572" cy="658138"/>
            </a:xfrm>
            <a:prstGeom prst="ellipse">
              <a:avLst/>
            </a:prstGeom>
            <a:solidFill>
              <a:srgbClr val="1D3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07323" y="2546059"/>
              <a:ext cx="413913" cy="413913"/>
            </a:xfrm>
            <a:prstGeom prst="rect">
              <a:avLst/>
            </a:prstGeom>
          </p:spPr>
        </p:pic>
      </p:grpSp>
      <p:grpSp>
        <p:nvGrpSpPr>
          <p:cNvPr id="23" name="Группа 22"/>
          <p:cNvGrpSpPr/>
          <p:nvPr/>
        </p:nvGrpSpPr>
        <p:grpSpPr>
          <a:xfrm>
            <a:off x="223143" y="3573924"/>
            <a:ext cx="656572" cy="658138"/>
            <a:chOff x="1305347" y="3441441"/>
            <a:chExt cx="656572" cy="658138"/>
          </a:xfrm>
        </p:grpSpPr>
        <p:sp>
          <p:nvSpPr>
            <p:cNvPr id="34" name="Овал 33"/>
            <p:cNvSpPr/>
            <p:nvPr/>
          </p:nvSpPr>
          <p:spPr>
            <a:xfrm>
              <a:off x="1305347" y="3441441"/>
              <a:ext cx="656572" cy="658138"/>
            </a:xfrm>
            <a:prstGeom prst="ellipse">
              <a:avLst/>
            </a:prstGeom>
            <a:solidFill>
              <a:srgbClr val="1D3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40297" y="3580497"/>
              <a:ext cx="386672" cy="384661"/>
            </a:xfrm>
            <a:prstGeom prst="rect">
              <a:avLst/>
            </a:prstGeom>
          </p:spPr>
        </p:pic>
      </p:grpSp>
      <p:sp>
        <p:nvSpPr>
          <p:cNvPr id="36" name="Прямоугольник 35"/>
          <p:cNvSpPr/>
          <p:nvPr/>
        </p:nvSpPr>
        <p:spPr>
          <a:xfrm>
            <a:off x="979229" y="3640265"/>
            <a:ext cx="2804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Более 10 млн км ОВ</a:t>
            </a:r>
          </a:p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выпущено</a:t>
            </a:r>
          </a:p>
        </p:txBody>
      </p:sp>
      <p:sp>
        <p:nvSpPr>
          <p:cNvPr id="38" name="Овал 37"/>
          <p:cNvSpPr/>
          <p:nvPr/>
        </p:nvSpPr>
        <p:spPr>
          <a:xfrm>
            <a:off x="239738" y="4300994"/>
            <a:ext cx="656572" cy="658138"/>
          </a:xfrm>
          <a:prstGeom prst="ellipse">
            <a:avLst/>
          </a:prstGeom>
          <a:solidFill>
            <a:srgbClr val="1D39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682" y="4392970"/>
            <a:ext cx="427507" cy="427507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1000365" y="4451006"/>
            <a:ext cx="28041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1</a:t>
            </a:r>
            <a:r>
              <a:rPr lang="en-US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4</a:t>
            </a:r>
            <a:r>
              <a:rPr lang="ru-RU" sz="1400" dirty="0">
                <a:solidFill>
                  <a:prstClr val="black"/>
                </a:solidFill>
                <a:latin typeface="Calibri"/>
                <a:cs typeface="Arial" pitchFamily="34" charset="0"/>
              </a:rPr>
              <a:t>6 человек</a:t>
            </a:r>
          </a:p>
        </p:txBody>
      </p:sp>
      <p:sp>
        <p:nvSpPr>
          <p:cNvPr id="2" name="Нижний колонтитул 6">
            <a:extLst>
              <a:ext uri="{FF2B5EF4-FFF2-40B4-BE49-F238E27FC236}">
                <a16:creationId xmlns="" xmlns:a16="http://schemas.microsoft.com/office/drawing/2014/main" id="{ABED84E3-4872-4E21-8931-FBD3F8C10E43}"/>
              </a:ext>
            </a:extLst>
          </p:cNvPr>
          <p:cNvSpPr txBox="1">
            <a:spLocks/>
          </p:cNvSpPr>
          <p:nvPr/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/>
            <a:fld id="{A89D48C7-1A30-4F4E-9B7F-16D6D2A7FA44}" type="slidenum">
              <a:rPr lang="en-US" sz="110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8"/>
              <a:t>3</a:t>
            </a:fld>
            <a:endParaRPr lang="en-US" sz="11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13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F46A923A-3818-495C-B1E7-1796FE5CA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7025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Исследование внутренней коммуникационной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96306E-FBAE-449C-95C3-F807A87CED6C}"/>
              </a:ext>
            </a:extLst>
          </p:cNvPr>
          <p:cNvSpPr txBox="1"/>
          <p:nvPr/>
        </p:nvSpPr>
        <p:spPr>
          <a:xfrm>
            <a:off x="289526" y="2021718"/>
            <a:ext cx="27376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Стратегическая цель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A4C45-A174-4A81-A4DA-F7305FE0720B}"/>
              </a:ext>
            </a:extLst>
          </p:cNvPr>
          <p:cNvSpPr txBox="1"/>
          <p:nvPr/>
        </p:nvSpPr>
        <p:spPr>
          <a:xfrm>
            <a:off x="288105" y="2567630"/>
            <a:ext cx="348441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хорошо управляемого коллектива единомышленников, быстро и эффективно реагирующего на новые изменения рыночной ситуации, решающего все задачи, направленные на повышение эффективности производства, реализацию Политики в области качества, улучшение финансово-экономического состояния АО «Оптиковолоконные Системы»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4480D238-F7B8-49D0-9B5E-E9BFDE4D2759}"/>
              </a:ext>
            </a:extLst>
          </p:cNvPr>
          <p:cNvCxnSpPr>
            <a:cxnSpLocks/>
          </p:cNvCxnSpPr>
          <p:nvPr/>
        </p:nvCxnSpPr>
        <p:spPr>
          <a:xfrm flipH="1">
            <a:off x="387928" y="2402323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AF023DB-7553-404B-A5D8-40721C5920EC}"/>
              </a:ext>
            </a:extLst>
          </p:cNvPr>
          <p:cNvSpPr txBox="1"/>
          <p:nvPr/>
        </p:nvSpPr>
        <p:spPr>
          <a:xfrm>
            <a:off x="4899002" y="1184023"/>
            <a:ext cx="18357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E3988250-5EA9-4726-855D-EE098EB315FC}"/>
              </a:ext>
            </a:extLst>
          </p:cNvPr>
          <p:cNvCxnSpPr>
            <a:cxnSpLocks/>
          </p:cNvCxnSpPr>
          <p:nvPr/>
        </p:nvCxnSpPr>
        <p:spPr>
          <a:xfrm flipH="1">
            <a:off x="5011259" y="1575942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F44288A-6C2D-4CC2-80C6-EF802778705A}"/>
              </a:ext>
            </a:extLst>
          </p:cNvPr>
          <p:cNvSpPr txBox="1"/>
          <p:nvPr/>
        </p:nvSpPr>
        <p:spPr>
          <a:xfrm>
            <a:off x="4899002" y="1814310"/>
            <a:ext cx="34844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Информирование сотрудников;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F9FED32-C616-42D0-B668-EEFB1EAF9295}"/>
              </a:ext>
            </a:extLst>
          </p:cNvPr>
          <p:cNvSpPr txBox="1"/>
          <p:nvPr/>
        </p:nvSpPr>
        <p:spPr>
          <a:xfrm>
            <a:off x="4899001" y="2220385"/>
            <a:ext cx="3798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рансляция философии компании и формирование ценностей;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E11834F-6CC4-4907-A27B-5E5321AA42D6}"/>
              </a:ext>
            </a:extLst>
          </p:cNvPr>
          <p:cNvSpPr txBox="1"/>
          <p:nvPr/>
        </p:nvSpPr>
        <p:spPr>
          <a:xfrm>
            <a:off x="4899002" y="2881186"/>
            <a:ext cx="3798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Мотивирование сотрудников и повышение эффективности.</a:t>
            </a:r>
            <a:endParaRPr lang="ru-RU" sz="1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A9BDBACC-3AA0-4489-A510-A5C50B4A4DFE}"/>
              </a:ext>
            </a:extLst>
          </p:cNvPr>
          <p:cNvSpPr/>
          <p:nvPr/>
        </p:nvSpPr>
        <p:spPr>
          <a:xfrm>
            <a:off x="4780635" y="1915985"/>
            <a:ext cx="85969" cy="85969"/>
          </a:xfrm>
          <a:prstGeom prst="ellipse">
            <a:avLst/>
          </a:prstGeom>
          <a:solidFill>
            <a:schemeClr val="bg1"/>
          </a:solidFill>
          <a:ln>
            <a:solidFill>
              <a:srgbClr val="1135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8A208B61-6734-4298-AA47-EA78D28EB671}"/>
              </a:ext>
            </a:extLst>
          </p:cNvPr>
          <p:cNvSpPr/>
          <p:nvPr/>
        </p:nvSpPr>
        <p:spPr>
          <a:xfrm>
            <a:off x="4780635" y="2383424"/>
            <a:ext cx="85969" cy="85969"/>
          </a:xfrm>
          <a:prstGeom prst="ellipse">
            <a:avLst/>
          </a:prstGeom>
          <a:solidFill>
            <a:schemeClr val="bg1"/>
          </a:solidFill>
          <a:ln>
            <a:solidFill>
              <a:srgbClr val="1135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26D8EF07-3DB4-45C1-8662-AC3140B2755F}"/>
              </a:ext>
            </a:extLst>
          </p:cNvPr>
          <p:cNvSpPr/>
          <p:nvPr/>
        </p:nvSpPr>
        <p:spPr>
          <a:xfrm>
            <a:off x="4780635" y="3041177"/>
            <a:ext cx="85969" cy="85969"/>
          </a:xfrm>
          <a:prstGeom prst="ellipse">
            <a:avLst/>
          </a:prstGeom>
          <a:solidFill>
            <a:schemeClr val="bg1"/>
          </a:solidFill>
          <a:ln>
            <a:solidFill>
              <a:srgbClr val="1135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B5BE8E1-F31F-4F0D-8DF0-3170005C84C5}"/>
              </a:ext>
            </a:extLst>
          </p:cNvPr>
          <p:cNvSpPr txBox="1"/>
          <p:nvPr/>
        </p:nvSpPr>
        <p:spPr>
          <a:xfrm>
            <a:off x="289526" y="800060"/>
            <a:ext cx="27376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Принципы компании: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63BBA18-03E6-4D43-9998-B39442AAC6E5}"/>
              </a:ext>
            </a:extLst>
          </p:cNvPr>
          <p:cNvSpPr txBox="1"/>
          <p:nvPr/>
        </p:nvSpPr>
        <p:spPr>
          <a:xfrm>
            <a:off x="288104" y="1211674"/>
            <a:ext cx="34844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«Профессионализм и неравнодушие» и «Бережливость – самое большое богатство»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B836D4A2-740D-423B-BAF6-F46D4F358AB8}"/>
              </a:ext>
            </a:extLst>
          </p:cNvPr>
          <p:cNvCxnSpPr>
            <a:cxnSpLocks/>
          </p:cNvCxnSpPr>
          <p:nvPr/>
        </p:nvCxnSpPr>
        <p:spPr>
          <a:xfrm flipH="1">
            <a:off x="387928" y="1163497"/>
            <a:ext cx="479185" cy="0"/>
          </a:xfrm>
          <a:prstGeom prst="line">
            <a:avLst/>
          </a:prstGeom>
          <a:ln w="25400">
            <a:solidFill>
              <a:srgbClr val="1D39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911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0D8B3A-C80F-4F6C-9A3C-C7E8777C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7696"/>
            <a:ext cx="8229600" cy="339447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Среди каналов внутрикорпоративной коммуникационной политики можно выделить: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− внутренний вэб-сайт; </a:t>
            </a:r>
            <a:endParaRPr lang="ru-RU" sz="16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− регулярные и координационные совещания, </a:t>
            </a:r>
            <a:r>
              <a:rPr lang="ru-RU" sz="16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таунхоллы</a:t>
            </a: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(общее собрание сотрудников компании), стратегические сессии, конференции;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− внутрикорпоративные мероприятия;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− внутренняя </a:t>
            </a:r>
            <a:r>
              <a:rPr lang="en-US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email-</a:t>
            </a: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рассылка;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− корпоративная пресса;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− внутреннее радиовещание.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C88B2A1-5EF2-4B79-8577-27820B16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2F57BF84-C4E9-48C3-99AF-74C22433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7025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Каналы внутренней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61336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2633C6D-73DB-4F4E-8A21-7D9B8B7B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C9DE6319-A1C0-4E35-8469-D1F02452A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9320495"/>
              </p:ext>
            </p:extLst>
          </p:nvPr>
        </p:nvGraphicFramePr>
        <p:xfrm>
          <a:off x="207818" y="818918"/>
          <a:ext cx="8728364" cy="407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182">
                  <a:extLst>
                    <a:ext uri="{9D8B030D-6E8A-4147-A177-3AD203B41FA5}">
                      <a16:colId xmlns="" xmlns:a16="http://schemas.microsoft.com/office/drawing/2014/main" val="1817162765"/>
                    </a:ext>
                  </a:extLst>
                </a:gridCol>
                <a:gridCol w="4364182">
                  <a:extLst>
                    <a:ext uri="{9D8B030D-6E8A-4147-A177-3AD203B41FA5}">
                      <a16:colId xmlns="" xmlns:a16="http://schemas.microsoft.com/office/drawing/2014/main" val="3675663898"/>
                    </a:ext>
                  </a:extLst>
                </a:gridCol>
              </a:tblGrid>
              <a:tr h="4210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Инструменты исследования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Анализ полученных результатов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42637392"/>
                  </a:ext>
                </a:extLst>
              </a:tr>
              <a:tr h="79382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Диагностика организационной культуры по методике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Ч. Хэнди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Предмет исследования – организационная культура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респондентов – 130 чел. </a:t>
                      </a:r>
                      <a:endParaRPr lang="ru-RU" sz="120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Согласно результатам анкетирования для сотрудников с небольшим преимуществом, но наиболее предпочтительна </a:t>
                      </a:r>
                      <a:r>
                        <a:rPr lang="ru-RU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«Культура личности» («культура Диониса»)</a:t>
                      </a: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Сотрудники АО «Оптиковолоконные Системы» ценят независимость, видят своей главной целью профессиональное развитие. Ценность для коллектива – умение к любой задаче подходить творчески.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Власть по мнению коллектива должна основывается на близости к ресурсам, профессионализме, на силе личных качеств, способностей и дарований, и способности договариваться.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670174"/>
                  </a:ext>
                </a:extLst>
              </a:tr>
              <a:tr h="79382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Анкетирование сотрудников для выявления недостатков внутренних коммуникаций АО «Оптиковолоконные Системы»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(разработана совместно с научным руководителем дипломной работы и во взаимодействии со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-службой предприятия)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Предмет исследования – уровень удовлетворенности сотрудников внутренней коммуникационной политикой 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АО «Оптиковолоконные Системы» </a:t>
                      </a:r>
                      <a:endParaRPr lang="ru-RU" sz="120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респондентов – 130 чел. </a:t>
                      </a:r>
                      <a:endParaRPr lang="ru-RU" sz="120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Для 73% работа, это, прежде всего интерес, рождающийся в процессе ее выполнения;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 удовлетворены системой внутренних коммуникаций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устраивает в системе внутренних коммуникаций морально-психологический климат (27%), неправильное распределение прав и обязанностей сотрудников (26%), отсутствие карьерного роста (24%).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942334"/>
                  </a:ext>
                </a:extLst>
              </a:tr>
            </a:tbl>
          </a:graphicData>
        </a:graphic>
      </p:graphicFrame>
      <p:sp>
        <p:nvSpPr>
          <p:cNvPr id="6" name="Заголовок 3">
            <a:extLst>
              <a:ext uri="{FF2B5EF4-FFF2-40B4-BE49-F238E27FC236}">
                <a16:creationId xmlns="" xmlns:a16="http://schemas.microsoft.com/office/drawing/2014/main" id="{AAAEC485-2668-47B0-A9F2-6205DF7D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Исследование внутренней коммуникационной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52048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F7C01B-A0AA-4B7F-ACBB-0A4396A23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1" y="1026968"/>
            <a:ext cx="3740727" cy="339447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200" b="1" dirty="0"/>
              <a:t>Достоинства: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200" dirty="0"/>
              <a:t>− широкий перечень каналов коммуникации с сотрудниками компании;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200" dirty="0"/>
              <a:t>− политика «открытой двери», которую поддерживает руководство;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200" dirty="0"/>
              <a:t>− высокий уровень мотивации сотрудников, а также благоприятный климат в трудовом коллективе;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200" dirty="0"/>
              <a:t>− заинтересованность руководства в карьерной росте и повышении уровня профессионализма сотрудников.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43DACD9-58B1-46CE-8CDB-2B1891C1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9C4071AC-F125-4BBA-A984-F2E8E037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внутренних коммуникаций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5FE94ECD-81EC-4FC1-BE65-C50351C1C859}"/>
              </a:ext>
            </a:extLst>
          </p:cNvPr>
          <p:cNvSpPr txBox="1">
            <a:spLocks/>
          </p:cNvSpPr>
          <p:nvPr/>
        </p:nvSpPr>
        <p:spPr bwMode="auto">
          <a:xfrm>
            <a:off x="4731327" y="1026968"/>
            <a:ext cx="374072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ru-RU" sz="1200" b="1" dirty="0"/>
              <a:t>Недостатки: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ru-RU" sz="1200" dirty="0"/>
              <a:t>−  оторванность коллектива на производстве от административного состава предприятия; 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ru-RU" sz="1200" dirty="0"/>
              <a:t>− возникновение слухов, т.е. искажения и </a:t>
            </a:r>
            <a:r>
              <a:rPr lang="ru-RU" sz="1200" dirty="0" err="1"/>
              <a:t>додумывания</a:t>
            </a:r>
            <a:r>
              <a:rPr lang="ru-RU" sz="1200" dirty="0"/>
              <a:t> информации среди производственного персонала; 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ru-RU" sz="1200" dirty="0"/>
              <a:t>− неудовлетворение сотрудников в потребности самовыражения.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9582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8E4B9CD-8807-4D9B-8567-938B78D1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AC059550-9B60-4585-801B-89209732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мероприятий по совершенствованию внутренних коммуникаций в </a:t>
            </a:r>
            <a:b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АО «Оптиковолоконные Системы»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="" xmlns:a16="http://schemas.microsoft.com/office/drawing/2014/main" id="{C20971F3-4350-4BE7-AFA7-33B53E190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6954879"/>
              </p:ext>
            </p:extLst>
          </p:nvPr>
        </p:nvGraphicFramePr>
        <p:xfrm>
          <a:off x="138545" y="789133"/>
          <a:ext cx="8880765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807214598"/>
                    </a:ext>
                  </a:extLst>
                </a:gridCol>
                <a:gridCol w="4675910">
                  <a:extLst>
                    <a:ext uri="{9D8B030D-6E8A-4147-A177-3AD203B41FA5}">
                      <a16:colId xmlns="" xmlns:a16="http://schemas.microsoft.com/office/drawing/2014/main" val="2212170126"/>
                    </a:ext>
                  </a:extLst>
                </a:gridCol>
                <a:gridCol w="1766455">
                  <a:extLst>
                    <a:ext uri="{9D8B030D-6E8A-4147-A177-3AD203B41FA5}">
                      <a16:colId xmlns="" xmlns:a16="http://schemas.microsoft.com/office/drawing/2014/main" val="1664501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Канал коммуникации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86530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Регулярные и координационные совещания, </a:t>
                      </a:r>
                      <a:r>
                        <a:rPr lang="ru-RU" sz="1000" b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таунхоллы</a:t>
                      </a: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(общее собрание сотрудников компании), стратегические сессии, конференции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Отработать механизм доведения решений, утверждаемых на совещаниях, до персонала и до конкретных исполнителей (через стенды, фиксацию решений в протоколах, пятиминутки на следующей ступени подчиненности)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Проведение цеховых пятиминуток (планерок на производстве) раз в неделю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01.11.2021 – 01.12.2021 гг.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0651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Внутрикорпоративные мероприятия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Ежеквартальные этапы Спартакиады – ОВС: волейбол, футбол, эстафета. 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04.04.2022 – 18.04.2022 гг.;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04.07.2022 – 18.07.2022 гг.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03.10.2022 – 17.10.2022 гг.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11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Корпоративная пресса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Ввести на постоянной основе рубрику «Люди», в которой размещать статьи об отдельных сотрудниках производства, их производственных успехах и непроизводственных увлечениях</a:t>
                      </a:r>
                    </a:p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Расширить коллектив авторов – ньюсмейкеров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01.06.2022 – 30.06.2022 гг.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82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Внутреннее радиовещание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Возобновить радиовещание 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22.04.2022 г. 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821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Информационные стенды 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Разместить на проходной информационный стенд, отражающий основные производственные показатели и результаты деятельности завода (в том числе в формате сводка за сутки с распределением по цехам), корпоративные ценности и цели.</a:t>
                      </a:r>
                    </a:p>
                    <a:p>
                      <a:pPr marL="179388" marR="0" lvl="0" indent="-179388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Закрепить ответственных за заполнение информационных блоков на цеховых и общих стендах и визуализировать на каждом стенде</a:t>
                      </a:r>
                    </a:p>
                    <a:p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01.11.2021 – 01.12.2021 гг.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14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289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A87F634-D2DD-4C6C-9B1A-31F7200A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6738F-6019-4C83-832D-8DDCF8E9BA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B55C3C46-BA52-4925-A642-854071CD56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63170310"/>
              </p:ext>
            </p:extLst>
          </p:nvPr>
        </p:nvGraphicFramePr>
        <p:xfrm>
          <a:off x="106286" y="1423064"/>
          <a:ext cx="5864434" cy="268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FE80400-86B7-433E-9F06-7018395595DB}"/>
              </a:ext>
            </a:extLst>
          </p:cNvPr>
          <p:cNvSpPr txBox="1"/>
          <p:nvPr/>
        </p:nvSpPr>
        <p:spPr>
          <a:xfrm>
            <a:off x="741219" y="1041431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План-факт выпуска продукции на 2021 г.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B9A3EEE-3C45-4A5F-959C-8614EC61F35D}"/>
              </a:ext>
            </a:extLst>
          </p:cNvPr>
          <p:cNvSpPr txBox="1"/>
          <p:nvPr/>
        </p:nvSpPr>
        <p:spPr>
          <a:xfrm>
            <a:off x="5001491" y="1041431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Доля годной продукции, %</a:t>
            </a:r>
          </a:p>
        </p:txBody>
      </p:sp>
      <p:graphicFrame>
        <p:nvGraphicFramePr>
          <p:cNvPr id="9" name="Chart 20">
            <a:extLst>
              <a:ext uri="{FF2B5EF4-FFF2-40B4-BE49-F238E27FC236}">
                <a16:creationId xmlns="" xmlns:a16="http://schemas.microsoft.com/office/drawing/2014/main" id="{88036F5E-73F0-463E-9451-54EDFAF476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7815153"/>
              </p:ext>
            </p:extLst>
          </p:nvPr>
        </p:nvGraphicFramePr>
        <p:xfrm>
          <a:off x="5704793" y="1524001"/>
          <a:ext cx="1793795" cy="1243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20">
            <a:extLst>
              <a:ext uri="{FF2B5EF4-FFF2-40B4-BE49-F238E27FC236}">
                <a16:creationId xmlns="" xmlns:a16="http://schemas.microsoft.com/office/drawing/2014/main" id="{44AA49C9-DA59-4491-B272-BE48C3348B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55945474"/>
              </p:ext>
            </p:extLst>
          </p:nvPr>
        </p:nvGraphicFramePr>
        <p:xfrm>
          <a:off x="5746357" y="2969351"/>
          <a:ext cx="1793795" cy="1243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0FA43D3-8CDA-4BB9-AF42-FA5CC759ED2E}"/>
              </a:ext>
            </a:extLst>
          </p:cNvPr>
          <p:cNvSpPr txBox="1"/>
          <p:nvPr/>
        </p:nvSpPr>
        <p:spPr>
          <a:xfrm>
            <a:off x="7381875" y="2004871"/>
            <a:ext cx="10477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3 кв. 2021 г.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F15E3E9-07C2-435A-B3CA-6D3B57434E79}"/>
              </a:ext>
            </a:extLst>
          </p:cNvPr>
          <p:cNvSpPr txBox="1"/>
          <p:nvPr/>
        </p:nvSpPr>
        <p:spPr>
          <a:xfrm>
            <a:off x="7439025" y="3358582"/>
            <a:ext cx="10477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4 кв. 2021 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8A5E608-BAF2-4FCF-A6B3-52BA36BBDE20}"/>
              </a:ext>
            </a:extLst>
          </p:cNvPr>
          <p:cNvSpPr txBox="1"/>
          <p:nvPr/>
        </p:nvSpPr>
        <p:spPr>
          <a:xfrm>
            <a:off x="6179809" y="3509150"/>
            <a:ext cx="10477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 3%</a:t>
            </a:r>
            <a:endParaRPr lang="ru-RU" sz="1400" b="1" dirty="0">
              <a:solidFill>
                <a:srgbClr val="4F81B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Заголовок 3">
            <a:extLst>
              <a:ext uri="{FF2B5EF4-FFF2-40B4-BE49-F238E27FC236}">
                <a16:creationId xmlns="" xmlns:a16="http://schemas.microsoft.com/office/drawing/2014/main" id="{CE43BE55-2FFE-48D5-85ED-81447C4B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0592"/>
            <a:ext cx="7620000" cy="3083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реализации мероприятий по совершенствованию внутренней коммуникационной политики в 4 кв. 2021 г.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43723ED-1258-4DCC-9EF1-93BDAA815CC9}"/>
              </a:ext>
            </a:extLst>
          </p:cNvPr>
          <p:cNvSpPr txBox="1"/>
          <p:nvPr/>
        </p:nvSpPr>
        <p:spPr>
          <a:xfrm>
            <a:off x="6643254" y="1485809"/>
            <a:ext cx="10477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1BAC6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90%</a:t>
            </a:r>
            <a:endParaRPr lang="ru-RU" sz="1200" b="1" dirty="0">
              <a:solidFill>
                <a:srgbClr val="01BAC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387B0A3-87C0-49DB-99B2-A18065FFBBA3}"/>
              </a:ext>
            </a:extLst>
          </p:cNvPr>
          <p:cNvSpPr txBox="1"/>
          <p:nvPr/>
        </p:nvSpPr>
        <p:spPr>
          <a:xfrm>
            <a:off x="6703684" y="2950183"/>
            <a:ext cx="10477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1BAC6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93%</a:t>
            </a:r>
            <a:endParaRPr lang="ru-RU" sz="1200" b="1" dirty="0">
              <a:solidFill>
                <a:srgbClr val="01BAC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499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-1-русски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Презентация-1-русский</Template>
  <TotalTime>30302</TotalTime>
  <Words>1413</Words>
  <Application>Microsoft Office PowerPoint</Application>
  <PresentationFormat>Экран (16:9)</PresentationFormat>
  <Paragraphs>182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Презентация-1-русский</vt:lpstr>
      <vt:lpstr>Слайд 1</vt:lpstr>
      <vt:lpstr>Цель и задачи исследования</vt:lpstr>
      <vt:lpstr>Компания АО «Оптиковолоконные Системы»</vt:lpstr>
      <vt:lpstr>Исследование внутренней коммуникационной деятельности</vt:lpstr>
      <vt:lpstr>Каналы внутренней коммуникации</vt:lpstr>
      <vt:lpstr>Исследование внутренней коммуникационной деятельности</vt:lpstr>
      <vt:lpstr>Анализ внутренних коммуникаций</vt:lpstr>
      <vt:lpstr>План мероприятий по совершенствованию внутренних коммуникаций в  АО «Оптиковолоконные Системы»</vt:lpstr>
      <vt:lpstr>Результаты реализации мероприятий по совершенствованию внутренней коммуникационной политики в 4 кв. 2021 г.</vt:lpstr>
      <vt:lpstr>Оценка внешней коммуникационной деятельности</vt:lpstr>
      <vt:lpstr>Каналы внешней коммуникации</vt:lpstr>
      <vt:lpstr>План мероприятий по совершенствованию внешних коммуникаций в  АО «Оптиковолоконные Системы»</vt:lpstr>
      <vt:lpstr>Конкретные мероприятия по совершенствованию внешней коммуникационной политики АО «Оптиковолоконные Системы»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ЗАО «Оптиковолоконные системы»</dc:title>
  <dc:creator>Admin</dc:creator>
  <cp:lastModifiedBy>Oxana</cp:lastModifiedBy>
  <cp:revision>1751</cp:revision>
  <cp:lastPrinted>2022-03-24T12:53:31Z</cp:lastPrinted>
  <dcterms:created xsi:type="dcterms:W3CDTF">2013-06-13T08:38:25Z</dcterms:created>
  <dcterms:modified xsi:type="dcterms:W3CDTF">2022-12-16T06:43:29Z</dcterms:modified>
</cp:coreProperties>
</file>