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557" r:id="rId3"/>
    <p:sldId id="270" r:id="rId4"/>
    <p:sldId id="268" r:id="rId5"/>
    <p:sldId id="273" r:id="rId6"/>
    <p:sldId id="558" r:id="rId7"/>
    <p:sldId id="274" r:id="rId8"/>
    <p:sldId id="275" r:id="rId9"/>
    <p:sldId id="279" r:id="rId10"/>
    <p:sldId id="278" r:id="rId11"/>
    <p:sldId id="272" r:id="rId12"/>
    <p:sldId id="282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97" autoAdjust="0"/>
  </p:normalViewPr>
  <p:slideViewPr>
    <p:cSldViewPr>
      <p:cViewPr varScale="1">
        <p:scale>
          <a:sx n="134" d="100"/>
          <a:sy n="134" d="100"/>
        </p:scale>
        <p:origin x="954" y="144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1AF0-489B-4807-A7F3-B79B18B294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9AC6E-A935-4EB7-92D1-044439F5BCE6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/>
            <a:t>Дублирование обязанностей и полномочий </a:t>
          </a:r>
        </a:p>
      </dgm:t>
    </dgm:pt>
    <dgm:pt modelId="{D7CF8210-E6EA-4B29-9E2E-DB2AAACAE16F}" type="parTrans" cxnId="{07B5B9DE-D8F8-4DC7-B378-C6C08D35C8EE}">
      <dgm:prSet/>
      <dgm:spPr/>
      <dgm:t>
        <a:bodyPr/>
        <a:lstStyle/>
        <a:p>
          <a:endParaRPr lang="ru-RU"/>
        </a:p>
      </dgm:t>
    </dgm:pt>
    <dgm:pt modelId="{773FE7EE-6049-4FD9-ABC3-EDC800EEF3B1}" type="sibTrans" cxnId="{07B5B9DE-D8F8-4DC7-B378-C6C08D35C8EE}">
      <dgm:prSet/>
      <dgm:spPr/>
      <dgm:t>
        <a:bodyPr/>
        <a:lstStyle/>
        <a:p>
          <a:endParaRPr lang="ru-RU"/>
        </a:p>
      </dgm:t>
    </dgm:pt>
    <dgm:pt modelId="{B7644227-0E2D-400D-837B-390D50FF7F73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/>
            <a:t>Распределение ответственности и функций</a:t>
          </a:r>
        </a:p>
      </dgm:t>
    </dgm:pt>
    <dgm:pt modelId="{B68AA9E7-0E3D-450D-9570-FC79A20AE5B5}" type="parTrans" cxnId="{EA258D4F-8332-4442-8513-CC242D5B0A7F}">
      <dgm:prSet/>
      <dgm:spPr/>
      <dgm:t>
        <a:bodyPr/>
        <a:lstStyle/>
        <a:p>
          <a:endParaRPr lang="ru-RU"/>
        </a:p>
      </dgm:t>
    </dgm:pt>
    <dgm:pt modelId="{2F829A97-29FC-4490-8906-76F050BB8033}" type="sibTrans" cxnId="{EA258D4F-8332-4442-8513-CC242D5B0A7F}">
      <dgm:prSet/>
      <dgm:spPr/>
      <dgm:t>
        <a:bodyPr/>
        <a:lstStyle/>
        <a:p>
          <a:endParaRPr lang="ru-RU"/>
        </a:p>
      </dgm:t>
    </dgm:pt>
    <dgm:pt modelId="{69683E8F-C475-4C86-98A5-CE859AF6AF3A}">
      <dgm:prSet phldrT="[Текст]"/>
      <dgm:spPr/>
      <dgm:t>
        <a:bodyPr/>
        <a:lstStyle/>
        <a:p>
          <a:r>
            <a:rPr lang="ru-RU" dirty="0"/>
            <a:t>Разные регламенты</a:t>
          </a:r>
        </a:p>
      </dgm:t>
    </dgm:pt>
    <dgm:pt modelId="{06D272C2-4AD7-4AF6-BB77-75C6A4F1BF87}" type="parTrans" cxnId="{BEB17E40-1A66-4104-8B9C-200DC8B5AB2E}">
      <dgm:prSet/>
      <dgm:spPr/>
      <dgm:t>
        <a:bodyPr/>
        <a:lstStyle/>
        <a:p>
          <a:endParaRPr lang="ru-RU"/>
        </a:p>
      </dgm:t>
    </dgm:pt>
    <dgm:pt modelId="{A4956AAC-F07B-4B71-8966-E08A56156675}" type="sibTrans" cxnId="{BEB17E40-1A66-4104-8B9C-200DC8B5AB2E}">
      <dgm:prSet/>
      <dgm:spPr/>
      <dgm:t>
        <a:bodyPr/>
        <a:lstStyle/>
        <a:p>
          <a:endParaRPr lang="ru-RU"/>
        </a:p>
      </dgm:t>
    </dgm:pt>
    <dgm:pt modelId="{0E5DAE2E-582F-41F3-ADE9-97021C8A5357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/>
            <a:t>Разные оценки </a:t>
          </a:r>
          <a:endParaRPr lang="ru-RU" dirty="0"/>
        </a:p>
      </dgm:t>
    </dgm:pt>
    <dgm:pt modelId="{D004B2FF-76ED-455E-BE9E-796D66707654}" type="parTrans" cxnId="{5D6B3211-266B-4B8A-B384-B931364C49A9}">
      <dgm:prSet/>
      <dgm:spPr/>
      <dgm:t>
        <a:bodyPr/>
        <a:lstStyle/>
        <a:p>
          <a:endParaRPr lang="ru-RU"/>
        </a:p>
      </dgm:t>
    </dgm:pt>
    <dgm:pt modelId="{569291C5-AEAC-4227-9EA2-1E58C1A43FE0}" type="sibTrans" cxnId="{5D6B3211-266B-4B8A-B384-B931364C49A9}">
      <dgm:prSet/>
      <dgm:spPr/>
      <dgm:t>
        <a:bodyPr/>
        <a:lstStyle/>
        <a:p>
          <a:endParaRPr lang="ru-RU"/>
        </a:p>
      </dgm:t>
    </dgm:pt>
    <dgm:pt modelId="{7041ADC2-33D5-43A1-9524-07A8CE139AC7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/>
            <a:t>Потери</a:t>
          </a:r>
        </a:p>
      </dgm:t>
    </dgm:pt>
    <dgm:pt modelId="{EBA17AE7-72BA-40D9-A0C6-6A02B864A714}" type="parTrans" cxnId="{8014E6A6-0E2C-4336-8858-843EBF26D189}">
      <dgm:prSet/>
      <dgm:spPr/>
      <dgm:t>
        <a:bodyPr/>
        <a:lstStyle/>
        <a:p>
          <a:endParaRPr lang="ru-RU"/>
        </a:p>
      </dgm:t>
    </dgm:pt>
    <dgm:pt modelId="{E55316A4-7651-4D17-8533-4A54A298EBA8}" type="sibTrans" cxnId="{8014E6A6-0E2C-4336-8858-843EBF26D189}">
      <dgm:prSet/>
      <dgm:spPr/>
      <dgm:t>
        <a:bodyPr/>
        <a:lstStyle/>
        <a:p>
          <a:endParaRPr lang="ru-RU"/>
        </a:p>
      </dgm:t>
    </dgm:pt>
    <dgm:pt modelId="{5FDC4374-5CF6-4FA6-BAAE-C30670B30102}" type="pres">
      <dgm:prSet presAssocID="{2E8F1AF0-489B-4807-A7F3-B79B18B294A9}" presName="linear" presStyleCnt="0">
        <dgm:presLayoutVars>
          <dgm:dir/>
          <dgm:animLvl val="lvl"/>
          <dgm:resizeHandles val="exact"/>
        </dgm:presLayoutVars>
      </dgm:prSet>
      <dgm:spPr/>
    </dgm:pt>
    <dgm:pt modelId="{860B2C20-7ABA-43C2-880E-50E27958AF45}" type="pres">
      <dgm:prSet presAssocID="{AD39AC6E-A935-4EB7-92D1-044439F5BCE6}" presName="parentLin" presStyleCnt="0"/>
      <dgm:spPr/>
    </dgm:pt>
    <dgm:pt modelId="{E895B609-C86A-4C96-8629-A30A8C372507}" type="pres">
      <dgm:prSet presAssocID="{AD39AC6E-A935-4EB7-92D1-044439F5BCE6}" presName="parentLeftMargin" presStyleLbl="node1" presStyleIdx="0" presStyleCnt="5"/>
      <dgm:spPr/>
    </dgm:pt>
    <dgm:pt modelId="{6F852FE5-EFE4-4521-AE72-A3643A53B7E1}" type="pres">
      <dgm:prSet presAssocID="{AD39AC6E-A935-4EB7-92D1-044439F5BC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25C126D-B4B7-480D-A78A-E33F441E362A}" type="pres">
      <dgm:prSet presAssocID="{AD39AC6E-A935-4EB7-92D1-044439F5BCE6}" presName="negativeSpace" presStyleCnt="0"/>
      <dgm:spPr/>
    </dgm:pt>
    <dgm:pt modelId="{C78D73C8-242D-4E21-8AD5-E2FFEF25E834}" type="pres">
      <dgm:prSet presAssocID="{AD39AC6E-A935-4EB7-92D1-044439F5BCE6}" presName="childText" presStyleLbl="conFgAcc1" presStyleIdx="0" presStyleCnt="5">
        <dgm:presLayoutVars>
          <dgm:bulletEnabled val="1"/>
        </dgm:presLayoutVars>
      </dgm:prSet>
      <dgm:spPr/>
    </dgm:pt>
    <dgm:pt modelId="{C99CED1E-B9C0-4EB4-9FF7-B013BFC1D2B0}" type="pres">
      <dgm:prSet presAssocID="{773FE7EE-6049-4FD9-ABC3-EDC800EEF3B1}" presName="spaceBetweenRectangles" presStyleCnt="0"/>
      <dgm:spPr/>
    </dgm:pt>
    <dgm:pt modelId="{FF87035B-9D7C-4685-8900-08AA4CD17C54}" type="pres">
      <dgm:prSet presAssocID="{B7644227-0E2D-400D-837B-390D50FF7F73}" presName="parentLin" presStyleCnt="0"/>
      <dgm:spPr/>
    </dgm:pt>
    <dgm:pt modelId="{10591D4F-E739-4348-AE47-C668015E6B41}" type="pres">
      <dgm:prSet presAssocID="{B7644227-0E2D-400D-837B-390D50FF7F73}" presName="parentLeftMargin" presStyleLbl="node1" presStyleIdx="0" presStyleCnt="5"/>
      <dgm:spPr/>
    </dgm:pt>
    <dgm:pt modelId="{CF0A954A-C2A4-4C7F-8752-D5E0CE7F647E}" type="pres">
      <dgm:prSet presAssocID="{B7644227-0E2D-400D-837B-390D50FF7F73}" presName="parentText" presStyleLbl="node1" presStyleIdx="1" presStyleCnt="5" custLinFactNeighborX="-5501" custLinFactNeighborY="6332">
        <dgm:presLayoutVars>
          <dgm:chMax val="0"/>
          <dgm:bulletEnabled val="1"/>
        </dgm:presLayoutVars>
      </dgm:prSet>
      <dgm:spPr/>
    </dgm:pt>
    <dgm:pt modelId="{F30C1286-54A3-465C-A1F1-1284869444CA}" type="pres">
      <dgm:prSet presAssocID="{B7644227-0E2D-400D-837B-390D50FF7F73}" presName="negativeSpace" presStyleCnt="0"/>
      <dgm:spPr/>
    </dgm:pt>
    <dgm:pt modelId="{62150BD0-0D7F-403B-AC2F-5469ACF2A707}" type="pres">
      <dgm:prSet presAssocID="{B7644227-0E2D-400D-837B-390D50FF7F73}" presName="childText" presStyleLbl="conFgAcc1" presStyleIdx="1" presStyleCnt="5">
        <dgm:presLayoutVars>
          <dgm:bulletEnabled val="1"/>
        </dgm:presLayoutVars>
      </dgm:prSet>
      <dgm:spPr/>
    </dgm:pt>
    <dgm:pt modelId="{67BA8452-BB2A-4D61-8047-3DC37EC2F762}" type="pres">
      <dgm:prSet presAssocID="{2F829A97-29FC-4490-8906-76F050BB8033}" presName="spaceBetweenRectangles" presStyleCnt="0"/>
      <dgm:spPr/>
    </dgm:pt>
    <dgm:pt modelId="{464D4E24-EFA4-4A73-A50F-8CC5A2EDAE56}" type="pres">
      <dgm:prSet presAssocID="{69683E8F-C475-4C86-98A5-CE859AF6AF3A}" presName="parentLin" presStyleCnt="0"/>
      <dgm:spPr/>
    </dgm:pt>
    <dgm:pt modelId="{9E3351C8-59B7-418E-82DA-A22269EDBC62}" type="pres">
      <dgm:prSet presAssocID="{69683E8F-C475-4C86-98A5-CE859AF6AF3A}" presName="parentLeftMargin" presStyleLbl="node1" presStyleIdx="1" presStyleCnt="5"/>
      <dgm:spPr/>
    </dgm:pt>
    <dgm:pt modelId="{E8A0DA2E-71FB-4F3C-91F2-DE46C803D6D9}" type="pres">
      <dgm:prSet presAssocID="{69683E8F-C475-4C86-98A5-CE859AF6AF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F9A3C2-83CA-41EA-8D65-1B28F4836EB5}" type="pres">
      <dgm:prSet presAssocID="{69683E8F-C475-4C86-98A5-CE859AF6AF3A}" presName="negativeSpace" presStyleCnt="0"/>
      <dgm:spPr/>
    </dgm:pt>
    <dgm:pt modelId="{30BB1160-74C5-4BC6-B846-BE6AAC212BC4}" type="pres">
      <dgm:prSet presAssocID="{69683E8F-C475-4C86-98A5-CE859AF6AF3A}" presName="childText" presStyleLbl="conFgAcc1" presStyleIdx="2" presStyleCnt="5">
        <dgm:presLayoutVars>
          <dgm:bulletEnabled val="1"/>
        </dgm:presLayoutVars>
      </dgm:prSet>
      <dgm:spPr/>
    </dgm:pt>
    <dgm:pt modelId="{6F1A9445-1351-4F7F-B833-AFBA25006DB7}" type="pres">
      <dgm:prSet presAssocID="{A4956AAC-F07B-4B71-8966-E08A56156675}" presName="spaceBetweenRectangles" presStyleCnt="0"/>
      <dgm:spPr/>
    </dgm:pt>
    <dgm:pt modelId="{229F347B-3665-421B-A613-C330C30C8C98}" type="pres">
      <dgm:prSet presAssocID="{0E5DAE2E-582F-41F3-ADE9-97021C8A5357}" presName="parentLin" presStyleCnt="0"/>
      <dgm:spPr/>
    </dgm:pt>
    <dgm:pt modelId="{AEBC3A2A-3AAC-4DE8-AFD7-1438743E814A}" type="pres">
      <dgm:prSet presAssocID="{0E5DAE2E-582F-41F3-ADE9-97021C8A5357}" presName="parentLeftMargin" presStyleLbl="node1" presStyleIdx="2" presStyleCnt="5"/>
      <dgm:spPr/>
    </dgm:pt>
    <dgm:pt modelId="{30A850F5-F0A1-4BFB-A4E7-659CAE2ABFDC}" type="pres">
      <dgm:prSet presAssocID="{0E5DAE2E-582F-41F3-ADE9-97021C8A53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2B9BD0-76C3-40A7-A66F-F585E33CA66A}" type="pres">
      <dgm:prSet presAssocID="{0E5DAE2E-582F-41F3-ADE9-97021C8A5357}" presName="negativeSpace" presStyleCnt="0"/>
      <dgm:spPr/>
    </dgm:pt>
    <dgm:pt modelId="{4BE6FD38-4E47-4B67-995D-CD6F2605AF9F}" type="pres">
      <dgm:prSet presAssocID="{0E5DAE2E-582F-41F3-ADE9-97021C8A5357}" presName="childText" presStyleLbl="conFgAcc1" presStyleIdx="3" presStyleCnt="5">
        <dgm:presLayoutVars>
          <dgm:bulletEnabled val="1"/>
        </dgm:presLayoutVars>
      </dgm:prSet>
      <dgm:spPr/>
    </dgm:pt>
    <dgm:pt modelId="{1FD0F5A4-8FCD-44AC-8009-1827C943C3D9}" type="pres">
      <dgm:prSet presAssocID="{569291C5-AEAC-4227-9EA2-1E58C1A43FE0}" presName="spaceBetweenRectangles" presStyleCnt="0"/>
      <dgm:spPr/>
    </dgm:pt>
    <dgm:pt modelId="{89AB0461-EC2A-4A92-AC8D-CCC85ABB8753}" type="pres">
      <dgm:prSet presAssocID="{7041ADC2-33D5-43A1-9524-07A8CE139AC7}" presName="parentLin" presStyleCnt="0"/>
      <dgm:spPr/>
    </dgm:pt>
    <dgm:pt modelId="{81746B23-2B6F-48D8-B607-11F6DAEEE02A}" type="pres">
      <dgm:prSet presAssocID="{7041ADC2-33D5-43A1-9524-07A8CE139AC7}" presName="parentLeftMargin" presStyleLbl="node1" presStyleIdx="3" presStyleCnt="5"/>
      <dgm:spPr/>
    </dgm:pt>
    <dgm:pt modelId="{0D8F6ECB-B6A0-4AA9-9EC5-AE98F82A46D6}" type="pres">
      <dgm:prSet presAssocID="{7041ADC2-33D5-43A1-9524-07A8CE139AC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BEBACAA-2F86-4636-A6D2-1150025E36CB}" type="pres">
      <dgm:prSet presAssocID="{7041ADC2-33D5-43A1-9524-07A8CE139AC7}" presName="negativeSpace" presStyleCnt="0"/>
      <dgm:spPr/>
    </dgm:pt>
    <dgm:pt modelId="{3EA95430-AD0E-4AEB-904B-CA9FA13D70DD}" type="pres">
      <dgm:prSet presAssocID="{7041ADC2-33D5-43A1-9524-07A8CE139A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6B3211-266B-4B8A-B384-B931364C49A9}" srcId="{2E8F1AF0-489B-4807-A7F3-B79B18B294A9}" destId="{0E5DAE2E-582F-41F3-ADE9-97021C8A5357}" srcOrd="3" destOrd="0" parTransId="{D004B2FF-76ED-455E-BE9E-796D66707654}" sibTransId="{569291C5-AEAC-4227-9EA2-1E58C1A43FE0}"/>
    <dgm:cxn modelId="{FDEE7216-0E07-45EE-8BCC-F5C9D5C9B55E}" type="presOf" srcId="{B7644227-0E2D-400D-837B-390D50FF7F73}" destId="{10591D4F-E739-4348-AE47-C668015E6B41}" srcOrd="0" destOrd="0" presId="urn:microsoft.com/office/officeart/2005/8/layout/list1"/>
    <dgm:cxn modelId="{59F72721-6A5A-46FF-8AEC-FAF4218531DB}" type="presOf" srcId="{2E8F1AF0-489B-4807-A7F3-B79B18B294A9}" destId="{5FDC4374-5CF6-4FA6-BAAE-C30670B30102}" srcOrd="0" destOrd="0" presId="urn:microsoft.com/office/officeart/2005/8/layout/list1"/>
    <dgm:cxn modelId="{579DDF28-9037-494D-A6BE-9F0C6173599F}" type="presOf" srcId="{0E5DAE2E-582F-41F3-ADE9-97021C8A5357}" destId="{30A850F5-F0A1-4BFB-A4E7-659CAE2ABFDC}" srcOrd="1" destOrd="0" presId="urn:microsoft.com/office/officeart/2005/8/layout/list1"/>
    <dgm:cxn modelId="{BEB17E40-1A66-4104-8B9C-200DC8B5AB2E}" srcId="{2E8F1AF0-489B-4807-A7F3-B79B18B294A9}" destId="{69683E8F-C475-4C86-98A5-CE859AF6AF3A}" srcOrd="2" destOrd="0" parTransId="{06D272C2-4AD7-4AF6-BB77-75C6A4F1BF87}" sibTransId="{A4956AAC-F07B-4B71-8966-E08A56156675}"/>
    <dgm:cxn modelId="{27874142-DF93-480A-ACAB-0B81BC3EE7F7}" type="presOf" srcId="{AD39AC6E-A935-4EB7-92D1-044439F5BCE6}" destId="{6F852FE5-EFE4-4521-AE72-A3643A53B7E1}" srcOrd="1" destOrd="0" presId="urn:microsoft.com/office/officeart/2005/8/layout/list1"/>
    <dgm:cxn modelId="{EA258D4F-8332-4442-8513-CC242D5B0A7F}" srcId="{2E8F1AF0-489B-4807-A7F3-B79B18B294A9}" destId="{B7644227-0E2D-400D-837B-390D50FF7F73}" srcOrd="1" destOrd="0" parTransId="{B68AA9E7-0E3D-450D-9570-FC79A20AE5B5}" sibTransId="{2F829A97-29FC-4490-8906-76F050BB8033}"/>
    <dgm:cxn modelId="{4E3A8377-CDF4-4997-8DAA-8B81293889A4}" type="presOf" srcId="{AD39AC6E-A935-4EB7-92D1-044439F5BCE6}" destId="{E895B609-C86A-4C96-8629-A30A8C372507}" srcOrd="0" destOrd="0" presId="urn:microsoft.com/office/officeart/2005/8/layout/list1"/>
    <dgm:cxn modelId="{5849198F-C638-4F8B-BF76-353DAAD54ED8}" type="presOf" srcId="{69683E8F-C475-4C86-98A5-CE859AF6AF3A}" destId="{9E3351C8-59B7-418E-82DA-A22269EDBC62}" srcOrd="0" destOrd="0" presId="urn:microsoft.com/office/officeart/2005/8/layout/list1"/>
    <dgm:cxn modelId="{A96E629B-1B1C-4995-B766-46894C435524}" type="presOf" srcId="{B7644227-0E2D-400D-837B-390D50FF7F73}" destId="{CF0A954A-C2A4-4C7F-8752-D5E0CE7F647E}" srcOrd="1" destOrd="0" presId="urn:microsoft.com/office/officeart/2005/8/layout/list1"/>
    <dgm:cxn modelId="{8014E6A6-0E2C-4336-8858-843EBF26D189}" srcId="{2E8F1AF0-489B-4807-A7F3-B79B18B294A9}" destId="{7041ADC2-33D5-43A1-9524-07A8CE139AC7}" srcOrd="4" destOrd="0" parTransId="{EBA17AE7-72BA-40D9-A0C6-6A02B864A714}" sibTransId="{E55316A4-7651-4D17-8533-4A54A298EBA8}"/>
    <dgm:cxn modelId="{8676EFA7-40B8-40E5-9EB0-0C8A3A657451}" type="presOf" srcId="{7041ADC2-33D5-43A1-9524-07A8CE139AC7}" destId="{81746B23-2B6F-48D8-B607-11F6DAEEE02A}" srcOrd="0" destOrd="0" presId="urn:microsoft.com/office/officeart/2005/8/layout/list1"/>
    <dgm:cxn modelId="{F1788AA8-1D71-4ECD-B118-3822816F5E03}" type="presOf" srcId="{0E5DAE2E-582F-41F3-ADE9-97021C8A5357}" destId="{AEBC3A2A-3AAC-4DE8-AFD7-1438743E814A}" srcOrd="0" destOrd="0" presId="urn:microsoft.com/office/officeart/2005/8/layout/list1"/>
    <dgm:cxn modelId="{A54344BF-CE86-48C5-B050-5CE62E9340CC}" type="presOf" srcId="{69683E8F-C475-4C86-98A5-CE859AF6AF3A}" destId="{E8A0DA2E-71FB-4F3C-91F2-DE46C803D6D9}" srcOrd="1" destOrd="0" presId="urn:microsoft.com/office/officeart/2005/8/layout/list1"/>
    <dgm:cxn modelId="{2729A9C8-6FB1-4F92-96BB-6E074E050F52}" type="presOf" srcId="{7041ADC2-33D5-43A1-9524-07A8CE139AC7}" destId="{0D8F6ECB-B6A0-4AA9-9EC5-AE98F82A46D6}" srcOrd="1" destOrd="0" presId="urn:microsoft.com/office/officeart/2005/8/layout/list1"/>
    <dgm:cxn modelId="{07B5B9DE-D8F8-4DC7-B378-C6C08D35C8EE}" srcId="{2E8F1AF0-489B-4807-A7F3-B79B18B294A9}" destId="{AD39AC6E-A935-4EB7-92D1-044439F5BCE6}" srcOrd="0" destOrd="0" parTransId="{D7CF8210-E6EA-4B29-9E2E-DB2AAACAE16F}" sibTransId="{773FE7EE-6049-4FD9-ABC3-EDC800EEF3B1}"/>
    <dgm:cxn modelId="{CC94A4DB-6443-45B0-9EC5-F91B97D389A9}" type="presParOf" srcId="{5FDC4374-5CF6-4FA6-BAAE-C30670B30102}" destId="{860B2C20-7ABA-43C2-880E-50E27958AF45}" srcOrd="0" destOrd="0" presId="urn:microsoft.com/office/officeart/2005/8/layout/list1"/>
    <dgm:cxn modelId="{2DB919F3-64E0-4ACE-9722-85E364DE5F10}" type="presParOf" srcId="{860B2C20-7ABA-43C2-880E-50E27958AF45}" destId="{E895B609-C86A-4C96-8629-A30A8C372507}" srcOrd="0" destOrd="0" presId="urn:microsoft.com/office/officeart/2005/8/layout/list1"/>
    <dgm:cxn modelId="{C9A3852D-87F6-4D1E-B1FA-A0C09DE55454}" type="presParOf" srcId="{860B2C20-7ABA-43C2-880E-50E27958AF45}" destId="{6F852FE5-EFE4-4521-AE72-A3643A53B7E1}" srcOrd="1" destOrd="0" presId="urn:microsoft.com/office/officeart/2005/8/layout/list1"/>
    <dgm:cxn modelId="{4F951411-A04C-46F2-94D0-864F58BD195B}" type="presParOf" srcId="{5FDC4374-5CF6-4FA6-BAAE-C30670B30102}" destId="{A25C126D-B4B7-480D-A78A-E33F441E362A}" srcOrd="1" destOrd="0" presId="urn:microsoft.com/office/officeart/2005/8/layout/list1"/>
    <dgm:cxn modelId="{2E9699DB-B9AC-4334-A980-924C5619126A}" type="presParOf" srcId="{5FDC4374-5CF6-4FA6-BAAE-C30670B30102}" destId="{C78D73C8-242D-4E21-8AD5-E2FFEF25E834}" srcOrd="2" destOrd="0" presId="urn:microsoft.com/office/officeart/2005/8/layout/list1"/>
    <dgm:cxn modelId="{BE729CEB-594E-4A9F-96C1-D531B00454BB}" type="presParOf" srcId="{5FDC4374-5CF6-4FA6-BAAE-C30670B30102}" destId="{C99CED1E-B9C0-4EB4-9FF7-B013BFC1D2B0}" srcOrd="3" destOrd="0" presId="urn:microsoft.com/office/officeart/2005/8/layout/list1"/>
    <dgm:cxn modelId="{643E1ACA-F631-46D3-8912-8BAEB562E978}" type="presParOf" srcId="{5FDC4374-5CF6-4FA6-BAAE-C30670B30102}" destId="{FF87035B-9D7C-4685-8900-08AA4CD17C54}" srcOrd="4" destOrd="0" presId="urn:microsoft.com/office/officeart/2005/8/layout/list1"/>
    <dgm:cxn modelId="{7E8B251A-AE80-40BF-886F-8550649E6E6E}" type="presParOf" srcId="{FF87035B-9D7C-4685-8900-08AA4CD17C54}" destId="{10591D4F-E739-4348-AE47-C668015E6B41}" srcOrd="0" destOrd="0" presId="urn:microsoft.com/office/officeart/2005/8/layout/list1"/>
    <dgm:cxn modelId="{6EE902B0-436C-4082-A598-892F4972E573}" type="presParOf" srcId="{FF87035B-9D7C-4685-8900-08AA4CD17C54}" destId="{CF0A954A-C2A4-4C7F-8752-D5E0CE7F647E}" srcOrd="1" destOrd="0" presId="urn:microsoft.com/office/officeart/2005/8/layout/list1"/>
    <dgm:cxn modelId="{E7D6DD65-CAD5-45EC-A4A4-C4FD044BAD86}" type="presParOf" srcId="{5FDC4374-5CF6-4FA6-BAAE-C30670B30102}" destId="{F30C1286-54A3-465C-A1F1-1284869444CA}" srcOrd="5" destOrd="0" presId="urn:microsoft.com/office/officeart/2005/8/layout/list1"/>
    <dgm:cxn modelId="{E8678819-FDBF-4F92-AB09-1A34B86B7F73}" type="presParOf" srcId="{5FDC4374-5CF6-4FA6-BAAE-C30670B30102}" destId="{62150BD0-0D7F-403B-AC2F-5469ACF2A707}" srcOrd="6" destOrd="0" presId="urn:microsoft.com/office/officeart/2005/8/layout/list1"/>
    <dgm:cxn modelId="{A67485C1-EA79-4F2E-811A-E6A05E1698C4}" type="presParOf" srcId="{5FDC4374-5CF6-4FA6-BAAE-C30670B30102}" destId="{67BA8452-BB2A-4D61-8047-3DC37EC2F762}" srcOrd="7" destOrd="0" presId="urn:microsoft.com/office/officeart/2005/8/layout/list1"/>
    <dgm:cxn modelId="{57986989-A41C-43A4-A438-FCB7004A4B58}" type="presParOf" srcId="{5FDC4374-5CF6-4FA6-BAAE-C30670B30102}" destId="{464D4E24-EFA4-4A73-A50F-8CC5A2EDAE56}" srcOrd="8" destOrd="0" presId="urn:microsoft.com/office/officeart/2005/8/layout/list1"/>
    <dgm:cxn modelId="{D8B20B2B-128C-4CA4-AB2A-C6627E42258E}" type="presParOf" srcId="{464D4E24-EFA4-4A73-A50F-8CC5A2EDAE56}" destId="{9E3351C8-59B7-418E-82DA-A22269EDBC62}" srcOrd="0" destOrd="0" presId="urn:microsoft.com/office/officeart/2005/8/layout/list1"/>
    <dgm:cxn modelId="{496049A3-A762-4A17-A30A-278348B8ACF7}" type="presParOf" srcId="{464D4E24-EFA4-4A73-A50F-8CC5A2EDAE56}" destId="{E8A0DA2E-71FB-4F3C-91F2-DE46C803D6D9}" srcOrd="1" destOrd="0" presId="urn:microsoft.com/office/officeart/2005/8/layout/list1"/>
    <dgm:cxn modelId="{6F8194B1-1BA6-4E57-B302-373A44E6D600}" type="presParOf" srcId="{5FDC4374-5CF6-4FA6-BAAE-C30670B30102}" destId="{1CF9A3C2-83CA-41EA-8D65-1B28F4836EB5}" srcOrd="9" destOrd="0" presId="urn:microsoft.com/office/officeart/2005/8/layout/list1"/>
    <dgm:cxn modelId="{A25320E3-ECFD-4005-95F2-D0C936FF3AF6}" type="presParOf" srcId="{5FDC4374-5CF6-4FA6-BAAE-C30670B30102}" destId="{30BB1160-74C5-4BC6-B846-BE6AAC212BC4}" srcOrd="10" destOrd="0" presId="urn:microsoft.com/office/officeart/2005/8/layout/list1"/>
    <dgm:cxn modelId="{3E1B66F7-B35F-4EA8-AC99-7647A8EED4F9}" type="presParOf" srcId="{5FDC4374-5CF6-4FA6-BAAE-C30670B30102}" destId="{6F1A9445-1351-4F7F-B833-AFBA25006DB7}" srcOrd="11" destOrd="0" presId="urn:microsoft.com/office/officeart/2005/8/layout/list1"/>
    <dgm:cxn modelId="{9C190136-6096-43DD-B59C-EF0119C4144C}" type="presParOf" srcId="{5FDC4374-5CF6-4FA6-BAAE-C30670B30102}" destId="{229F347B-3665-421B-A613-C330C30C8C98}" srcOrd="12" destOrd="0" presId="urn:microsoft.com/office/officeart/2005/8/layout/list1"/>
    <dgm:cxn modelId="{BB2FAD17-6414-441F-A626-F5319AD73676}" type="presParOf" srcId="{229F347B-3665-421B-A613-C330C30C8C98}" destId="{AEBC3A2A-3AAC-4DE8-AFD7-1438743E814A}" srcOrd="0" destOrd="0" presId="urn:microsoft.com/office/officeart/2005/8/layout/list1"/>
    <dgm:cxn modelId="{99BD9BBB-522C-4879-905B-C0B067616CAA}" type="presParOf" srcId="{229F347B-3665-421B-A613-C330C30C8C98}" destId="{30A850F5-F0A1-4BFB-A4E7-659CAE2ABFDC}" srcOrd="1" destOrd="0" presId="urn:microsoft.com/office/officeart/2005/8/layout/list1"/>
    <dgm:cxn modelId="{9D637DD0-E4CC-4AB4-BD4A-B007BBA32E66}" type="presParOf" srcId="{5FDC4374-5CF6-4FA6-BAAE-C30670B30102}" destId="{AD2B9BD0-76C3-40A7-A66F-F585E33CA66A}" srcOrd="13" destOrd="0" presId="urn:microsoft.com/office/officeart/2005/8/layout/list1"/>
    <dgm:cxn modelId="{F40671D6-0077-431F-A0EC-DB882ADCC220}" type="presParOf" srcId="{5FDC4374-5CF6-4FA6-BAAE-C30670B30102}" destId="{4BE6FD38-4E47-4B67-995D-CD6F2605AF9F}" srcOrd="14" destOrd="0" presId="urn:microsoft.com/office/officeart/2005/8/layout/list1"/>
    <dgm:cxn modelId="{ECD2A6BC-15DB-4BBC-9B98-98802C0C0473}" type="presParOf" srcId="{5FDC4374-5CF6-4FA6-BAAE-C30670B30102}" destId="{1FD0F5A4-8FCD-44AC-8009-1827C943C3D9}" srcOrd="15" destOrd="0" presId="urn:microsoft.com/office/officeart/2005/8/layout/list1"/>
    <dgm:cxn modelId="{AE2D5192-B663-4052-82C5-52385B21B2C7}" type="presParOf" srcId="{5FDC4374-5CF6-4FA6-BAAE-C30670B30102}" destId="{89AB0461-EC2A-4A92-AC8D-CCC85ABB8753}" srcOrd="16" destOrd="0" presId="urn:microsoft.com/office/officeart/2005/8/layout/list1"/>
    <dgm:cxn modelId="{E078E3AE-BFC5-4FF6-B0A3-FAAE1F86A3C5}" type="presParOf" srcId="{89AB0461-EC2A-4A92-AC8D-CCC85ABB8753}" destId="{81746B23-2B6F-48D8-B607-11F6DAEEE02A}" srcOrd="0" destOrd="0" presId="urn:microsoft.com/office/officeart/2005/8/layout/list1"/>
    <dgm:cxn modelId="{82836705-4ADD-4551-B424-7E5A406BA42E}" type="presParOf" srcId="{89AB0461-EC2A-4A92-AC8D-CCC85ABB8753}" destId="{0D8F6ECB-B6A0-4AA9-9EC5-AE98F82A46D6}" srcOrd="1" destOrd="0" presId="urn:microsoft.com/office/officeart/2005/8/layout/list1"/>
    <dgm:cxn modelId="{046CDFED-A30E-4FF6-9361-CB6B3FCBE10E}" type="presParOf" srcId="{5FDC4374-5CF6-4FA6-BAAE-C30670B30102}" destId="{EBEBACAA-2F86-4636-A6D2-1150025E36CB}" srcOrd="17" destOrd="0" presId="urn:microsoft.com/office/officeart/2005/8/layout/list1"/>
    <dgm:cxn modelId="{7D387876-80EB-4BFB-B159-29B4D45A24EB}" type="presParOf" srcId="{5FDC4374-5CF6-4FA6-BAAE-C30670B30102}" destId="{3EA95430-AD0E-4AEB-904B-CA9FA13D70D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73C8-242D-4E21-8AD5-E2FFEF25E834}">
      <dsp:nvSpPr>
        <dsp:cNvPr id="0" name=""/>
        <dsp:cNvSpPr/>
      </dsp:nvSpPr>
      <dsp:spPr>
        <a:xfrm>
          <a:off x="0" y="313235"/>
          <a:ext cx="76863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52FE5-EFE4-4521-AE72-A3643A53B7E1}">
      <dsp:nvSpPr>
        <dsp:cNvPr id="0" name=""/>
        <dsp:cNvSpPr/>
      </dsp:nvSpPr>
      <dsp:spPr>
        <a:xfrm>
          <a:off x="384318" y="62315"/>
          <a:ext cx="5380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68" tIns="0" rIns="203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/>
            <a:t>Дублирование обязанностей и полномочий </a:t>
          </a:r>
        </a:p>
      </dsp:txBody>
      <dsp:txXfrm>
        <a:off x="408816" y="86813"/>
        <a:ext cx="5331458" cy="452844"/>
      </dsp:txXfrm>
    </dsp:sp>
    <dsp:sp modelId="{62150BD0-0D7F-403B-AC2F-5469ACF2A707}">
      <dsp:nvSpPr>
        <dsp:cNvPr id="0" name=""/>
        <dsp:cNvSpPr/>
      </dsp:nvSpPr>
      <dsp:spPr>
        <a:xfrm>
          <a:off x="0" y="1084355"/>
          <a:ext cx="76863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A954A-C2A4-4C7F-8752-D5E0CE7F647E}">
      <dsp:nvSpPr>
        <dsp:cNvPr id="0" name=""/>
        <dsp:cNvSpPr/>
      </dsp:nvSpPr>
      <dsp:spPr>
        <a:xfrm>
          <a:off x="363176" y="865212"/>
          <a:ext cx="5380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68" tIns="0" rIns="203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/>
            <a:t>Распределение ответственности и функций</a:t>
          </a:r>
        </a:p>
      </dsp:txBody>
      <dsp:txXfrm>
        <a:off x="387674" y="889710"/>
        <a:ext cx="5331458" cy="452844"/>
      </dsp:txXfrm>
    </dsp:sp>
    <dsp:sp modelId="{30BB1160-74C5-4BC6-B846-BE6AAC212BC4}">
      <dsp:nvSpPr>
        <dsp:cNvPr id="0" name=""/>
        <dsp:cNvSpPr/>
      </dsp:nvSpPr>
      <dsp:spPr>
        <a:xfrm>
          <a:off x="0" y="1855476"/>
          <a:ext cx="76863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DA2E-71FB-4F3C-91F2-DE46C803D6D9}">
      <dsp:nvSpPr>
        <dsp:cNvPr id="0" name=""/>
        <dsp:cNvSpPr/>
      </dsp:nvSpPr>
      <dsp:spPr>
        <a:xfrm>
          <a:off x="384318" y="1604555"/>
          <a:ext cx="5380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68" tIns="0" rIns="203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Разные регламенты</a:t>
          </a:r>
        </a:p>
      </dsp:txBody>
      <dsp:txXfrm>
        <a:off x="408816" y="1629053"/>
        <a:ext cx="5331458" cy="452844"/>
      </dsp:txXfrm>
    </dsp:sp>
    <dsp:sp modelId="{4BE6FD38-4E47-4B67-995D-CD6F2605AF9F}">
      <dsp:nvSpPr>
        <dsp:cNvPr id="0" name=""/>
        <dsp:cNvSpPr/>
      </dsp:nvSpPr>
      <dsp:spPr>
        <a:xfrm>
          <a:off x="0" y="2626596"/>
          <a:ext cx="76863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50F5-F0A1-4BFB-A4E7-659CAE2ABFDC}">
      <dsp:nvSpPr>
        <dsp:cNvPr id="0" name=""/>
        <dsp:cNvSpPr/>
      </dsp:nvSpPr>
      <dsp:spPr>
        <a:xfrm>
          <a:off x="384318" y="2375676"/>
          <a:ext cx="5380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68" tIns="0" rIns="203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/>
            <a:t>Разные оценки </a:t>
          </a:r>
          <a:endParaRPr lang="ru-RU" sz="1700" kern="1200" dirty="0"/>
        </a:p>
      </dsp:txBody>
      <dsp:txXfrm>
        <a:off x="408816" y="2400174"/>
        <a:ext cx="5331458" cy="452844"/>
      </dsp:txXfrm>
    </dsp:sp>
    <dsp:sp modelId="{3EA95430-AD0E-4AEB-904B-CA9FA13D70DD}">
      <dsp:nvSpPr>
        <dsp:cNvPr id="0" name=""/>
        <dsp:cNvSpPr/>
      </dsp:nvSpPr>
      <dsp:spPr>
        <a:xfrm>
          <a:off x="0" y="3397716"/>
          <a:ext cx="76863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F6ECB-B6A0-4AA9-9EC5-AE98F82A46D6}">
      <dsp:nvSpPr>
        <dsp:cNvPr id="0" name=""/>
        <dsp:cNvSpPr/>
      </dsp:nvSpPr>
      <dsp:spPr>
        <a:xfrm>
          <a:off x="384318" y="3146796"/>
          <a:ext cx="5380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68" tIns="0" rIns="203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/>
            <a:t>Потери</a:t>
          </a:r>
        </a:p>
      </dsp:txBody>
      <dsp:txXfrm>
        <a:off x="408816" y="3171294"/>
        <a:ext cx="533145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E996-61F9-4B22-A935-BB167477AEF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8D036-DA47-47A5-A45F-C00D2E21B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0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4C55-7BF5-4A9B-B74C-967C37E28707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1730-B1C5-4D49-8BE6-CADD5636B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9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dirty="0"/>
              <a:t>На данном слайде буду говорить кратко об истории Компании, о продукции , потребителях,  мощностях , финансовом состоянии и т.д.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3 речь пойдет о сертифицированной системе менеджмента качества, цель стандарта , с какого года Компания сертифицирована , каким образом осуществляется сертификация и проходит внешние аудиты. Итоги внешних аудитов. Преимущества СМК 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4 слайде рассказываю про производственную систему, как построена, каким образом реализовано, как оценивается, цели </a:t>
            </a:r>
            <a:r>
              <a:rPr lang="en-US" dirty="0"/>
              <a:t>COS.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0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буду давать комментарии по оценке, пробелы на текущий момент.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1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Озвучу о целях задачах и видении реализации проекта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6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4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0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1730-B1C5-4D49-8BE6-CADD5636B8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2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C49DAA-54DC-4381-B99C-C7AA8ECF60F7}"/>
              </a:ext>
            </a:extLst>
          </p:cNvPr>
          <p:cNvCxnSpPr>
            <a:cxnSpLocks/>
          </p:cNvCxnSpPr>
          <p:nvPr userDrawn="1"/>
        </p:nvCxnSpPr>
        <p:spPr>
          <a:xfrm>
            <a:off x="0" y="2931790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915566"/>
            <a:ext cx="8705629" cy="864096"/>
          </a:xfrm>
        </p:spPr>
        <p:txBody>
          <a:bodyPr anchor="ctr">
            <a:noAutofit/>
          </a:bodyPr>
          <a:lstStyle>
            <a:lvl1pPr algn="ctr">
              <a:defRPr lang="ru-R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572000" y="1967816"/>
            <a:ext cx="4392488" cy="45991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Докладчик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893CC-020D-4F05-897F-C83D20DE2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154953"/>
            <a:ext cx="3008942" cy="200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BDC07-6492-4563-A5DF-7512E23C8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55" y="3154953"/>
            <a:ext cx="3025613" cy="2000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F2AEF-C936-4E12-B662-4097D3050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778" y="3154953"/>
            <a:ext cx="3010222" cy="200006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2427734"/>
            <a:ext cx="4392488" cy="40279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b="1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C1791-A4D8-4E8D-87AA-FF29FE4EDD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8660"/>
            <a:ext cx="2123728" cy="73627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n-lt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0000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876CD17-E8A5-43D2-907B-2469125F63DF}" type="datetime1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CUMMINS KAMA Confidential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31590"/>
            <a:ext cx="43178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17876" cy="2963466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000"/>
            </a:lvl1pPr>
            <a:lvl2pPr>
              <a:buClr>
                <a:srgbClr val="FF0000"/>
              </a:buClr>
              <a:defRPr sz="1800"/>
            </a:lvl2pPr>
            <a:lvl3pPr>
              <a:buClr>
                <a:srgbClr val="FF0000"/>
              </a:buClr>
              <a:defRPr sz="1600"/>
            </a:lvl3pPr>
            <a:lvl4pPr>
              <a:buClr>
                <a:srgbClr val="FF0000"/>
              </a:buClr>
              <a:defRPr sz="1400"/>
            </a:lvl4pPr>
            <a:lvl5pPr>
              <a:buClr>
                <a:srgbClr val="FF0000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31590"/>
            <a:ext cx="431946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000"/>
            </a:lvl1pPr>
            <a:lvl2pPr>
              <a:buClr>
                <a:srgbClr val="FF0000"/>
              </a:buClr>
              <a:defRPr sz="1800"/>
            </a:lvl2pPr>
            <a:lvl3pPr>
              <a:buClr>
                <a:srgbClr val="FF0000"/>
              </a:buClr>
              <a:defRPr sz="1600"/>
            </a:lvl3pPr>
            <a:lvl4pPr>
              <a:buClr>
                <a:srgbClr val="FF0000"/>
              </a:buClr>
              <a:defRPr sz="1400"/>
            </a:lvl4pPr>
            <a:lvl5pPr>
              <a:buClr>
                <a:srgbClr val="FF0000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D069-42BB-4ED0-9F6F-0F010EBEE44A}" type="datetime1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KAMA Confidential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32D4-37A0-4B19-A1AA-77FE85EBE223}" type="datetime1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KAMA Confidential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9">
            <a:extLst>
              <a:ext uri="{FF2B5EF4-FFF2-40B4-BE49-F238E27FC236}">
                <a16:creationId xmlns:a16="http://schemas.microsoft.com/office/drawing/2014/main" id="{4EC49DAA-54DC-4381-B99C-C7AA8ECF60F7}"/>
              </a:ext>
            </a:extLst>
          </p:cNvPr>
          <p:cNvCxnSpPr>
            <a:cxnSpLocks/>
          </p:cNvCxnSpPr>
          <p:nvPr userDrawn="1"/>
        </p:nvCxnSpPr>
        <p:spPr>
          <a:xfrm>
            <a:off x="0" y="2571750"/>
            <a:ext cx="78843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5417A6-0CB4-4D04-87A5-4606A58A7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338" y="1799524"/>
            <a:ext cx="5112568" cy="680356"/>
          </a:xfrm>
        </p:spPr>
        <p:txBody>
          <a:bodyPr anchor="t">
            <a:noAutofit/>
          </a:bodyPr>
          <a:lstStyle>
            <a:lvl1pPr algn="l">
              <a:defRPr lang="ru-RU" sz="2800" b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2CC6C4E6-D5F9-4240-A911-9CBD12DC7D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9338" y="2680812"/>
            <a:ext cx="4896544" cy="576064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Дополнительный текст (необязательно)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547664" y="2931790"/>
            <a:ext cx="71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Вопросы / Ответы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F2016-61CA-4AB6-8B75-88F484CF3065}"/>
              </a:ext>
            </a:extLst>
          </p:cNvPr>
          <p:cNvSpPr txBox="1"/>
          <p:nvPr userDrawn="1"/>
        </p:nvSpPr>
        <p:spPr>
          <a:xfrm>
            <a:off x="539552" y="1806955"/>
            <a:ext cx="714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n-lt"/>
              </a:rPr>
              <a:t>Спасибо за внимание!</a:t>
            </a:r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4EC49DAA-54DC-4381-B99C-C7AA8ECF60F7}"/>
              </a:ext>
            </a:extLst>
          </p:cNvPr>
          <p:cNvCxnSpPr>
            <a:cxnSpLocks/>
          </p:cNvCxnSpPr>
          <p:nvPr userDrawn="1"/>
        </p:nvCxnSpPr>
        <p:spPr>
          <a:xfrm>
            <a:off x="0" y="2571750"/>
            <a:ext cx="78843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547664" y="2931790"/>
            <a:ext cx="714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Questions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/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Answers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F2016-61CA-4AB6-8B75-88F484CF3065}"/>
              </a:ext>
            </a:extLst>
          </p:cNvPr>
          <p:cNvSpPr txBox="1"/>
          <p:nvPr userDrawn="1"/>
        </p:nvSpPr>
        <p:spPr>
          <a:xfrm>
            <a:off x="539552" y="1806955"/>
            <a:ext cx="714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Thank you for attention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!</a:t>
            </a:r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4EC49DAA-54DC-4381-B99C-C7AA8ECF60F7}"/>
              </a:ext>
            </a:extLst>
          </p:cNvPr>
          <p:cNvCxnSpPr>
            <a:cxnSpLocks/>
          </p:cNvCxnSpPr>
          <p:nvPr userDrawn="1"/>
        </p:nvCxnSpPr>
        <p:spPr>
          <a:xfrm>
            <a:off x="0" y="2571750"/>
            <a:ext cx="78843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8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8677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31590"/>
            <a:ext cx="87849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0398" y="486613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B7DDC3-E046-49AA-8F07-5FE37A3A8637}" type="datetime1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86613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CUMMINS KAMA Confidential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69656"/>
            <a:ext cx="395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fld id="{B19B0651-EE4F-4900-A07F-96A6BFA9D0F0}" type="slidenum">
              <a:rPr lang="ru-RU" smtClean="0"/>
              <a:pPr algn="ctr"/>
              <a:t>‹#›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6B131-E567-4410-9FD1-ED09A82214E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774" y="4572259"/>
            <a:ext cx="1475656" cy="511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3" r:id="rId3"/>
    <p:sldLayoutId id="2147483655" r:id="rId4"/>
    <p:sldLayoutId id="2147483660" r:id="rId5"/>
    <p:sldLayoutId id="2147483663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019431" y="150969"/>
            <a:ext cx="4752528" cy="1397945"/>
          </a:xfrm>
        </p:spPr>
        <p:txBody>
          <a:bodyPr/>
          <a:lstStyle/>
          <a:p>
            <a:pPr marR="33655">
              <a:spcBef>
                <a:spcPts val="410"/>
              </a:spcBef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«ИНТЕГРАЦИЯ СИСТЕМЫ МЕНЕДЖМЕНТА КАЧЕСТВА И ПРОИЗВОДСТВЕННОЙ СИСТЕМЫ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 «КАММИНЗ КАМА»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641643" y="1635645"/>
            <a:ext cx="5508104" cy="459918"/>
          </a:xfrm>
        </p:spPr>
        <p:txBody>
          <a:bodyPr>
            <a:noAutofit/>
          </a:bodyPr>
          <a:lstStyle/>
          <a:p>
            <a:r>
              <a:rPr lang="ru-RU" sz="1600" dirty="0"/>
              <a:t>Работу выполнил: </a:t>
            </a:r>
            <a:r>
              <a:rPr lang="ru-RU" sz="1400" b="0" dirty="0"/>
              <a:t>Руководитель службы </a:t>
            </a:r>
          </a:p>
          <a:p>
            <a:r>
              <a:rPr lang="ru-RU" sz="1400" b="0" dirty="0"/>
              <a:t>по развитию и сертификации систем : А.Ф. Шарафуллина </a:t>
            </a:r>
          </a:p>
          <a:p>
            <a:r>
              <a:rPr lang="ru-RU" sz="1600" dirty="0"/>
              <a:t>Руководитель работы:</a:t>
            </a:r>
            <a:r>
              <a:rPr lang="ru-RU" sz="1600" b="0" dirty="0"/>
              <a:t> </a:t>
            </a:r>
            <a:r>
              <a:rPr lang="ru-RU" sz="1400" b="0" dirty="0"/>
              <a:t>к.э.н., доцент: Я.С. Ясницкая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715307" y="2571750"/>
            <a:ext cx="1440160" cy="402792"/>
          </a:xfrm>
        </p:spPr>
        <p:txBody>
          <a:bodyPr/>
          <a:lstStyle/>
          <a:p>
            <a:r>
              <a:rPr lang="en-US" sz="1600" dirty="0"/>
              <a:t>22</a:t>
            </a:r>
            <a:r>
              <a:rPr lang="ru-RU" sz="1600" dirty="0"/>
              <a:t>.0</a:t>
            </a:r>
            <a:r>
              <a:rPr lang="en-US" sz="1600" dirty="0"/>
              <a:t>4</a:t>
            </a:r>
            <a:r>
              <a:rPr lang="ru-RU" sz="1600" dirty="0"/>
              <a:t>.202</a:t>
            </a:r>
            <a:r>
              <a:rPr lang="en-US" sz="1600" dirty="0"/>
              <a:t>2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D6C95-78F1-4B73-938D-D8A763336849}"/>
              </a:ext>
            </a:extLst>
          </p:cNvPr>
          <p:cNvSpPr txBox="1"/>
          <p:nvPr/>
        </p:nvSpPr>
        <p:spPr>
          <a:xfrm>
            <a:off x="31193" y="849942"/>
            <a:ext cx="354285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«Казанский (Приволжский) федеральный университет»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655"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управления, экономики и финансов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655"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подготовки управленческих кадров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655"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организаций народного хозяйства РФ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3655" algn="ctr"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Специальность «Менеджмент»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2" y="4431"/>
            <a:ext cx="5203564" cy="551095"/>
          </a:xfrm>
        </p:spPr>
        <p:txBody>
          <a:bodyPr/>
          <a:lstStyle/>
          <a:p>
            <a:r>
              <a:rPr lang="ru-RU" dirty="0"/>
              <a:t>Риски проекта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1" y="4803998"/>
            <a:ext cx="395064" cy="26769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39D4FC-46C1-4151-83C1-15420471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9" y="555526"/>
            <a:ext cx="5203564" cy="33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">
            <a:extLst>
              <a:ext uri="{FF2B5EF4-FFF2-40B4-BE49-F238E27FC236}">
                <a16:creationId xmlns:a16="http://schemas.microsoft.com/office/drawing/2014/main" id="{2519D39E-FD2F-4276-82D5-DE1E3C91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0" y="45738"/>
            <a:ext cx="3557538" cy="322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853817D8-6A09-4BD8-861B-B763C277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39" y="3315726"/>
            <a:ext cx="3557538" cy="1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C33C7-F0C2-427A-A3B6-6BD05949E665}"/>
              </a:ext>
            </a:extLst>
          </p:cNvPr>
          <p:cNvSpPr txBox="1"/>
          <p:nvPr/>
        </p:nvSpPr>
        <p:spPr>
          <a:xfrm>
            <a:off x="73123" y="3917530"/>
            <a:ext cx="5321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 10 рисков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была разработана программа антирисковых мероприятий, которая определяет действия по увеличению числа благоприятных возможностей и сокращает вероятность влияния на проект отрицательных воздействий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6065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68" y="53655"/>
            <a:ext cx="3949476" cy="501871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проекта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04448" y="4778263"/>
            <a:ext cx="386903" cy="30195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CEDEBC83-948E-4683-AD2B-CD0BDB72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86" y="2264946"/>
            <a:ext cx="427933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D586C-7E06-43DB-82E6-DDF656A66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94" y="167812"/>
            <a:ext cx="2600140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380B5-09AB-4DD1-ABB6-9955E81E89D8}"/>
              </a:ext>
            </a:extLst>
          </p:cNvPr>
          <p:cNvSpPr txBox="1"/>
          <p:nvPr/>
        </p:nvSpPr>
        <p:spPr>
          <a:xfrm>
            <a:off x="77834" y="476502"/>
            <a:ext cx="6309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эффективности управления процессами за счет ориентации владельцев процессов преимущественно на решение вопросов одного ключевого бизнес – процесса;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скорость и оперативность доведения информации по изменяющимся требованиями и ожиданиями до всех владельцев процессов, благодаря единой системы управления. 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основных бизнес-показателей за счет оптимальной организации и сбалансированности бизнес-процессов.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7570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256722-7FC1-446B-86A0-9675C789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5486"/>
            <a:ext cx="339167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19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" y="1845"/>
            <a:ext cx="1974227" cy="32028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 Компании</a:t>
            </a:r>
          </a:p>
        </p:txBody>
      </p:sp>
      <p:pic>
        <p:nvPicPr>
          <p:cNvPr id="4" name="Picture Placeholder 166">
            <a:extLst>
              <a:ext uri="{FF2B5EF4-FFF2-40B4-BE49-F238E27FC236}">
                <a16:creationId xmlns:a16="http://schemas.microsoft.com/office/drawing/2014/main" id="{4CEF2D57-8D36-4AB7-989E-91F4C73D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84" r="19784"/>
          <a:stretch>
            <a:fillRect/>
          </a:stretch>
        </p:blipFill>
        <p:spPr>
          <a:xfrm>
            <a:off x="5057778" y="2290397"/>
            <a:ext cx="1995927" cy="2201906"/>
          </a:xfrm>
          <a:prstGeom prst="rect">
            <a:avLst/>
          </a:prstGeom>
        </p:spPr>
      </p:pic>
      <p:pic>
        <p:nvPicPr>
          <p:cNvPr id="5" name="Picture Placeholder 219">
            <a:extLst>
              <a:ext uri="{FF2B5EF4-FFF2-40B4-BE49-F238E27FC236}">
                <a16:creationId xmlns:a16="http://schemas.microsoft.com/office/drawing/2014/main" id="{4C8AA41A-4E7E-4587-BE42-6DF8647322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" r="214"/>
          <a:stretch>
            <a:fillRect/>
          </a:stretch>
        </p:blipFill>
        <p:spPr>
          <a:xfrm>
            <a:off x="7134292" y="2274228"/>
            <a:ext cx="1979713" cy="2195473"/>
          </a:xfrm>
          <a:prstGeom prst="rect">
            <a:avLst/>
          </a:prstGeom>
        </p:spPr>
      </p:pic>
      <p:pic>
        <p:nvPicPr>
          <p:cNvPr id="6" name="Picture Placeholder 218">
            <a:extLst>
              <a:ext uri="{FF2B5EF4-FFF2-40B4-BE49-F238E27FC236}">
                <a16:creationId xmlns:a16="http://schemas.microsoft.com/office/drawing/2014/main" id="{E2C8E5EA-9D63-4F75-B774-A44AF6E744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42" r="19942"/>
          <a:stretch>
            <a:fillRect/>
          </a:stretch>
        </p:blipFill>
        <p:spPr>
          <a:xfrm>
            <a:off x="7104299" y="1"/>
            <a:ext cx="2039701" cy="2261999"/>
          </a:xfrm>
          <a:prstGeom prst="rect">
            <a:avLst/>
          </a:prstGeom>
        </p:spPr>
      </p:pic>
      <p:pic>
        <p:nvPicPr>
          <p:cNvPr id="7" name="Picture Placeholder 223">
            <a:extLst>
              <a:ext uri="{FF2B5EF4-FFF2-40B4-BE49-F238E27FC236}">
                <a16:creationId xmlns:a16="http://schemas.microsoft.com/office/drawing/2014/main" id="{E1843515-ACA3-4167-9FD6-64A091776A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784" r="19784"/>
          <a:stretch>
            <a:fillRect/>
          </a:stretch>
        </p:blipFill>
        <p:spPr>
          <a:xfrm>
            <a:off x="5025326" y="1"/>
            <a:ext cx="2050399" cy="226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86" y="371752"/>
            <a:ext cx="4940166" cy="1728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«КАММИНЗ КАМА»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совместное предприятие, созданное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2006 году корпорациями ПАО «КАМАЗ» и Cummins Inc. в г. Набережные Челны, по производству дизельных двигателей, серии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(140-300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(300-400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мало- и среднетоннажной автомобильной техники, сельскохозяйственной, дорожно-строительной и промышленной техники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80A15-B10C-4048-ACCA-D4A16FA9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0804" y="4811108"/>
            <a:ext cx="243201" cy="28803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Graphic 6" descr="Factory">
            <a:extLst>
              <a:ext uri="{FF2B5EF4-FFF2-40B4-BE49-F238E27FC236}">
                <a16:creationId xmlns:a16="http://schemas.microsoft.com/office/drawing/2014/main" id="{9137E707-049E-44BF-8460-5AF9F4384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34" y="2121097"/>
            <a:ext cx="434236" cy="434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A01AD8-4B13-40BA-B141-BCABD09F2C56}"/>
              </a:ext>
            </a:extLst>
          </p:cNvPr>
          <p:cNvSpPr txBox="1"/>
          <p:nvPr/>
        </p:nvSpPr>
        <p:spPr>
          <a:xfrm>
            <a:off x="477270" y="2180556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24200 м²</a:t>
            </a:r>
          </a:p>
        </p:txBody>
      </p:sp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E82DB034-C755-47BC-94E8-F3EBCF8D05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3" y="2939007"/>
            <a:ext cx="301001" cy="301001"/>
          </a:xfrm>
          <a:prstGeom prst="rect">
            <a:avLst/>
          </a:prstGeom>
        </p:spPr>
      </p:pic>
      <p:pic>
        <p:nvPicPr>
          <p:cNvPr id="15" name="Рисунок 7">
            <a:extLst>
              <a:ext uri="{FF2B5EF4-FFF2-40B4-BE49-F238E27FC236}">
                <a16:creationId xmlns:a16="http://schemas.microsoft.com/office/drawing/2014/main" id="{FADA5EC7-73F6-4446-939D-6434229227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" y="2564403"/>
            <a:ext cx="336974" cy="336974"/>
          </a:xfrm>
          <a:prstGeom prst="rect">
            <a:avLst/>
          </a:prstGeom>
        </p:spPr>
      </p:pic>
      <p:grpSp>
        <p:nvGrpSpPr>
          <p:cNvPr id="16" name="Group 63">
            <a:extLst>
              <a:ext uri="{FF2B5EF4-FFF2-40B4-BE49-F238E27FC236}">
                <a16:creationId xmlns:a16="http://schemas.microsoft.com/office/drawing/2014/main" id="{FA9329F0-6089-4C24-A3F3-8F248735A0B9}"/>
              </a:ext>
            </a:extLst>
          </p:cNvPr>
          <p:cNvGrpSpPr>
            <a:grpSpLocks noChangeAspect="1"/>
          </p:cNvGrpSpPr>
          <p:nvPr/>
        </p:nvGrpSpPr>
        <p:grpSpPr>
          <a:xfrm>
            <a:off x="73173" y="3794909"/>
            <a:ext cx="418273" cy="341177"/>
            <a:chOff x="8168415" y="12118985"/>
            <a:chExt cx="609403" cy="571318"/>
          </a:xfrm>
        </p:grpSpPr>
        <p:sp>
          <p:nvSpPr>
            <p:cNvPr id="17" name="Line 640">
              <a:extLst>
                <a:ext uri="{FF2B5EF4-FFF2-40B4-BE49-F238E27FC236}">
                  <a16:creationId xmlns:a16="http://schemas.microsoft.com/office/drawing/2014/main" id="{2AF093B5-40C8-4EF1-9EBB-8AC02F06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1205" y="12414900"/>
              <a:ext cx="49806" cy="4980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29"/>
              <a:endParaRPr lang="en-US" sz="380" dirty="0">
                <a:solidFill>
                  <a:srgbClr val="000000"/>
                </a:solidFill>
                <a:latin typeface="Montserrat Light" charset="0"/>
              </a:endParaRPr>
            </a:p>
          </p:txBody>
        </p:sp>
        <p:sp>
          <p:nvSpPr>
            <p:cNvPr id="18" name="Freeform 641">
              <a:extLst>
                <a:ext uri="{FF2B5EF4-FFF2-40B4-BE49-F238E27FC236}">
                  <a16:creationId xmlns:a16="http://schemas.microsoft.com/office/drawing/2014/main" id="{6D2B4FA3-24AC-49F6-AA90-F405370D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785" y="12435408"/>
              <a:ext cx="249033" cy="254895"/>
            </a:xfrm>
            <a:custGeom>
              <a:avLst/>
              <a:gdLst>
                <a:gd name="T0" fmla="*/ 0 w 374"/>
                <a:gd name="T1" fmla="*/ 90 h 382"/>
                <a:gd name="T2" fmla="*/ 90 w 374"/>
                <a:gd name="T3" fmla="*/ 0 h 382"/>
                <a:gd name="T4" fmla="*/ 373 w 374"/>
                <a:gd name="T5" fmla="*/ 291 h 382"/>
                <a:gd name="T6" fmla="*/ 284 w 374"/>
                <a:gd name="T7" fmla="*/ 381 h 382"/>
                <a:gd name="T8" fmla="*/ 0 w 374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82">
                  <a:moveTo>
                    <a:pt x="0" y="90"/>
                  </a:moveTo>
                  <a:lnTo>
                    <a:pt x="90" y="0"/>
                  </a:lnTo>
                  <a:lnTo>
                    <a:pt x="373" y="291"/>
                  </a:lnTo>
                  <a:lnTo>
                    <a:pt x="284" y="381"/>
                  </a:lnTo>
                  <a:lnTo>
                    <a:pt x="0" y="9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29"/>
              <a:endParaRPr lang="en-US" sz="380" dirty="0">
                <a:solidFill>
                  <a:srgbClr val="000000"/>
                </a:solidFill>
                <a:latin typeface="Montserrat Light" charset="0"/>
              </a:endParaRPr>
            </a:p>
          </p:txBody>
        </p:sp>
        <p:sp>
          <p:nvSpPr>
            <p:cNvPr id="19" name="Freeform 642">
              <a:extLst>
                <a:ext uri="{FF2B5EF4-FFF2-40B4-BE49-F238E27FC236}">
                  <a16:creationId xmlns:a16="http://schemas.microsoft.com/office/drawing/2014/main" id="{36C76E53-CBC7-45A6-A08D-4446C9B0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6504" y="12118985"/>
              <a:ext cx="123053" cy="120124"/>
            </a:xfrm>
            <a:custGeom>
              <a:avLst/>
              <a:gdLst>
                <a:gd name="T0" fmla="*/ 97 w 187"/>
                <a:gd name="T1" fmla="*/ 179 h 180"/>
                <a:gd name="T2" fmla="*/ 186 w 187"/>
                <a:gd name="T3" fmla="*/ 89 h 180"/>
                <a:gd name="T4" fmla="*/ 37 w 187"/>
                <a:gd name="T5" fmla="*/ 0 h 180"/>
                <a:gd name="T6" fmla="*/ 0 w 187"/>
                <a:gd name="T7" fmla="*/ 29 h 180"/>
                <a:gd name="T8" fmla="*/ 97 w 187"/>
                <a:gd name="T9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0">
                  <a:moveTo>
                    <a:pt x="97" y="179"/>
                  </a:moveTo>
                  <a:lnTo>
                    <a:pt x="186" y="89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97" y="179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29"/>
              <a:endParaRPr lang="en-US" sz="380" dirty="0">
                <a:solidFill>
                  <a:srgbClr val="000000"/>
                </a:solidFill>
                <a:latin typeface="Montserrat Light" charset="0"/>
              </a:endParaRPr>
            </a:p>
          </p:txBody>
        </p:sp>
        <p:sp>
          <p:nvSpPr>
            <p:cNvPr id="20" name="Line 643">
              <a:extLst>
                <a:ext uri="{FF2B5EF4-FFF2-40B4-BE49-F238E27FC236}">
                  <a16:creationId xmlns:a16="http://schemas.microsoft.com/office/drawing/2014/main" id="{1A954855-71C8-450A-99D1-7484C550A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0259" y="12203952"/>
              <a:ext cx="134771" cy="13477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29"/>
              <a:endParaRPr lang="en-US" sz="380" dirty="0">
                <a:solidFill>
                  <a:srgbClr val="000000"/>
                </a:solidFill>
                <a:latin typeface="Montserrat Light" charset="0"/>
              </a:endParaRPr>
            </a:p>
          </p:txBody>
        </p:sp>
        <p:sp>
          <p:nvSpPr>
            <p:cNvPr id="21" name="Freeform 644">
              <a:extLst>
                <a:ext uri="{FF2B5EF4-FFF2-40B4-BE49-F238E27FC236}">
                  <a16:creationId xmlns:a16="http://schemas.microsoft.com/office/drawing/2014/main" id="{8A3E1E43-E06B-46F5-BC35-2C811A90F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415" y="12118987"/>
              <a:ext cx="562525" cy="559596"/>
            </a:xfrm>
            <a:custGeom>
              <a:avLst/>
              <a:gdLst>
                <a:gd name="T0" fmla="*/ 844 w 845"/>
                <a:gd name="T1" fmla="*/ 126 h 844"/>
                <a:gd name="T2" fmla="*/ 844 w 845"/>
                <a:gd name="T3" fmla="*/ 126 h 844"/>
                <a:gd name="T4" fmla="*/ 724 w 845"/>
                <a:gd name="T5" fmla="*/ 186 h 844"/>
                <a:gd name="T6" fmla="*/ 664 w 845"/>
                <a:gd name="T7" fmla="*/ 119 h 844"/>
                <a:gd name="T8" fmla="*/ 717 w 845"/>
                <a:gd name="T9" fmla="*/ 0 h 844"/>
                <a:gd name="T10" fmla="*/ 717 w 845"/>
                <a:gd name="T11" fmla="*/ 0 h 844"/>
                <a:gd name="T12" fmla="*/ 530 w 845"/>
                <a:gd name="T13" fmla="*/ 149 h 844"/>
                <a:gd name="T14" fmla="*/ 530 w 845"/>
                <a:gd name="T15" fmla="*/ 209 h 844"/>
                <a:gd name="T16" fmla="*/ 23 w 845"/>
                <a:gd name="T17" fmla="*/ 724 h 844"/>
                <a:gd name="T18" fmla="*/ 0 w 845"/>
                <a:gd name="T19" fmla="*/ 813 h 844"/>
                <a:gd name="T20" fmla="*/ 30 w 845"/>
                <a:gd name="T21" fmla="*/ 843 h 844"/>
                <a:gd name="T22" fmla="*/ 120 w 845"/>
                <a:gd name="T23" fmla="*/ 821 h 844"/>
                <a:gd name="T24" fmla="*/ 635 w 845"/>
                <a:gd name="T25" fmla="*/ 313 h 844"/>
                <a:gd name="T26" fmla="*/ 694 w 845"/>
                <a:gd name="T27" fmla="*/ 313 h 844"/>
                <a:gd name="T28" fmla="*/ 844 w 845"/>
                <a:gd name="T29" fmla="*/ 12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844">
                  <a:moveTo>
                    <a:pt x="844" y="126"/>
                  </a:moveTo>
                  <a:lnTo>
                    <a:pt x="844" y="126"/>
                  </a:lnTo>
                  <a:cubicBezTo>
                    <a:pt x="724" y="186"/>
                    <a:pt x="724" y="186"/>
                    <a:pt x="724" y="186"/>
                  </a:cubicBezTo>
                  <a:cubicBezTo>
                    <a:pt x="664" y="119"/>
                    <a:pt x="664" y="119"/>
                    <a:pt x="664" y="119"/>
                  </a:cubicBezTo>
                  <a:cubicBezTo>
                    <a:pt x="717" y="0"/>
                    <a:pt x="717" y="0"/>
                    <a:pt x="717" y="0"/>
                  </a:cubicBezTo>
                  <a:lnTo>
                    <a:pt x="717" y="0"/>
                  </a:lnTo>
                  <a:cubicBezTo>
                    <a:pt x="567" y="0"/>
                    <a:pt x="530" y="74"/>
                    <a:pt x="530" y="149"/>
                  </a:cubicBezTo>
                  <a:cubicBezTo>
                    <a:pt x="530" y="209"/>
                    <a:pt x="530" y="209"/>
                    <a:pt x="530" y="209"/>
                  </a:cubicBezTo>
                  <a:cubicBezTo>
                    <a:pt x="23" y="724"/>
                    <a:pt x="23" y="724"/>
                    <a:pt x="23" y="72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30" y="843"/>
                    <a:pt x="30" y="843"/>
                    <a:pt x="30" y="843"/>
                  </a:cubicBezTo>
                  <a:cubicBezTo>
                    <a:pt x="120" y="821"/>
                    <a:pt x="120" y="821"/>
                    <a:pt x="120" y="821"/>
                  </a:cubicBezTo>
                  <a:cubicBezTo>
                    <a:pt x="635" y="313"/>
                    <a:pt x="635" y="313"/>
                    <a:pt x="635" y="313"/>
                  </a:cubicBezTo>
                  <a:cubicBezTo>
                    <a:pt x="694" y="313"/>
                    <a:pt x="694" y="313"/>
                    <a:pt x="694" y="313"/>
                  </a:cubicBezTo>
                  <a:cubicBezTo>
                    <a:pt x="769" y="313"/>
                    <a:pt x="844" y="276"/>
                    <a:pt x="844" y="126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29"/>
              <a:endParaRPr lang="en-US" sz="380" dirty="0">
                <a:solidFill>
                  <a:srgbClr val="000000"/>
                </a:solidFill>
                <a:latin typeface="Montserrat Light" charset="0"/>
              </a:endParaRPr>
            </a:p>
          </p:txBody>
        </p:sp>
      </p:grpSp>
      <p:pic>
        <p:nvPicPr>
          <p:cNvPr id="22" name="Graphic 13" descr="Checklist RTL">
            <a:extLst>
              <a:ext uri="{FF2B5EF4-FFF2-40B4-BE49-F238E27FC236}">
                <a16:creationId xmlns:a16="http://schemas.microsoft.com/office/drawing/2014/main" id="{1BD6E85F-E6CB-4962-8BC8-1A06DBF4AA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56" y="3288684"/>
            <a:ext cx="369332" cy="3693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7DB611-36D7-4FE9-8E27-52F7540CC988}"/>
              </a:ext>
            </a:extLst>
          </p:cNvPr>
          <p:cNvSpPr txBox="1"/>
          <p:nvPr/>
        </p:nvSpPr>
        <p:spPr>
          <a:xfrm>
            <a:off x="420364" y="29013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405 человек 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AC4621-46A0-44FA-951F-28AD56A17C87}"/>
              </a:ext>
            </a:extLst>
          </p:cNvPr>
          <p:cNvSpPr txBox="1"/>
          <p:nvPr/>
        </p:nvSpPr>
        <p:spPr>
          <a:xfrm>
            <a:off x="424752" y="25173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35 000 в год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FB3E33-DF70-408A-8060-B3E00B6852BC}"/>
              </a:ext>
            </a:extLst>
          </p:cNvPr>
          <p:cNvSpPr txBox="1"/>
          <p:nvPr/>
        </p:nvSpPr>
        <p:spPr>
          <a:xfrm>
            <a:off x="395029" y="3224248"/>
            <a:ext cx="565732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IATF 16949, ISO 45001, ISO 14001 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1E0BB9-F04D-40DC-8A4B-209FC296207F}"/>
              </a:ext>
            </a:extLst>
          </p:cNvPr>
          <p:cNvSpPr txBox="1"/>
          <p:nvPr/>
        </p:nvSpPr>
        <p:spPr>
          <a:xfrm>
            <a:off x="400854" y="3555951"/>
            <a:ext cx="454767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механической обработки головки блока цилиндров, блок цилиндров, картера маховика и коленчатого вала, линии сборки, испытания и окраски  </a:t>
            </a:r>
            <a:endParaRPr lang="ru-RU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14998-98CB-4197-8C3F-69AC72C5C236}"/>
              </a:ext>
            </a:extLst>
          </p:cNvPr>
          <p:cNvSpPr txBox="1"/>
          <p:nvPr/>
        </p:nvSpPr>
        <p:spPr>
          <a:xfrm>
            <a:off x="12274" y="4725525"/>
            <a:ext cx="579613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Видение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Innovating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customers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success</a:t>
            </a:r>
            <a:endParaRPr lang="ru-RU" sz="1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5217-3AD9-469D-A07B-0E531BA54DFD}"/>
              </a:ext>
            </a:extLst>
          </p:cNvPr>
          <p:cNvSpPr txBox="1"/>
          <p:nvPr/>
        </p:nvSpPr>
        <p:spPr>
          <a:xfrm>
            <a:off x="20586" y="4423691"/>
            <a:ext cx="79928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Миссия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people’s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lives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better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powering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prosperous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ru-RU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1266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2" y="54545"/>
            <a:ext cx="8784976" cy="867743"/>
          </a:xfrm>
        </p:spPr>
        <p:txBody>
          <a:bodyPr/>
          <a:lstStyle/>
          <a:p>
            <a:r>
              <a:rPr lang="ru-RU" dirty="0"/>
              <a:t>Система менеджмента качества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BF41F-1140-4B26-9157-6FE5875CB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503942"/>
            <a:ext cx="6818232" cy="1721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IATF 16949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«Фундаментальные требования к системе менеджмента качества для производств 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автомобильной промышленности и организаций, производящих соответствующие сервисные части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новаторский документ , задающий строгую ориентацию на потребителя, с включением специфических требований потребителя.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Целью</a:t>
            </a:r>
            <a:r>
              <a:rPr lang="ru-RU" sz="1400" dirty="0">
                <a:latin typeface="Times New Roman" panose="02020603050405020304" pitchFamily="18" charset="0"/>
              </a:rPr>
              <a:t> стандарта является разработка </a:t>
            </a:r>
            <a:r>
              <a:rPr lang="ru-RU" sz="1400" i="1" dirty="0">
                <a:latin typeface="Times New Roman" panose="02020603050405020304" pitchFamily="18" charset="0"/>
              </a:rPr>
              <a:t>системы менеджмента качества, </a:t>
            </a:r>
            <a:r>
              <a:rPr lang="ru-RU" sz="1400" i="1" u="sng" dirty="0">
                <a:latin typeface="Times New Roman" panose="02020603050405020304" pitchFamily="18" charset="0"/>
              </a:rPr>
              <a:t>обеспечивающей постоянное улучшение с акцентом на предупреждение дефектов и уменьшение вариаций потерь в цепи поставок. </a:t>
            </a:r>
            <a:endParaRPr lang="ru-RU" sz="1400" i="1" u="sng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442" y="34338"/>
            <a:ext cx="450558" cy="37717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C0C9E-241A-4B1D-89B3-C44C35BBA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65" y="2584380"/>
            <a:ext cx="1943561" cy="2514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6B67C5-CAD8-4FA5-B2B4-99F5939DF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311" y="93966"/>
            <a:ext cx="1747677" cy="24368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AE127BF7-3CC0-423D-9AE7-E8B94B6D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1648"/>
            <a:ext cx="6534648" cy="15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CEAB94-4894-4922-A22B-C8E502645940}"/>
              </a:ext>
            </a:extLst>
          </p:cNvPr>
          <p:cNvSpPr/>
          <p:nvPr/>
        </p:nvSpPr>
        <p:spPr>
          <a:xfrm>
            <a:off x="1043608" y="4581680"/>
            <a:ext cx="5742560" cy="29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F49CC-FA29-4DEB-9A18-737497672E0A}"/>
              </a:ext>
            </a:extLst>
          </p:cNvPr>
          <p:cNvSpPr txBox="1"/>
          <p:nvPr/>
        </p:nvSpPr>
        <p:spPr>
          <a:xfrm>
            <a:off x="186527" y="2141568"/>
            <a:ext cx="701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Бизнес модель ЗАО «КАММИНЗ КАМА»: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автомобильный процессный подход;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Цикл Деминга;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13 процессов </a:t>
            </a:r>
            <a:r>
              <a:rPr lang="ru-RU" sz="1400" dirty="0"/>
              <a:t>(управляющие, основные и поддерживающие)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287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E18DCD-3D7B-458A-9E50-0974FEC4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4" y="1131590"/>
            <a:ext cx="8859733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 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1662CDC8-B3C1-41CB-B3A1-CD48AA02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11092"/>
            <a:ext cx="395064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12CD38D0-D86F-4DD0-B240-D7E8A66A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8" y="543057"/>
            <a:ext cx="2713594" cy="203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D7E1AA1-123E-4102-8999-5BF64FCA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3" y="31930"/>
            <a:ext cx="8859733" cy="45158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Производственная система ЗАО «КАММИНЗ КАМА»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(COS)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1" name="Рисунок 1">
            <a:extLst>
              <a:ext uri="{FF2B5EF4-FFF2-40B4-BE49-F238E27FC236}">
                <a16:creationId xmlns:a16="http://schemas.microsoft.com/office/drawing/2014/main" id="{BF92D70B-CA65-433C-B741-68979378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/>
          <a:stretch>
            <a:fillRect/>
          </a:stretch>
        </p:blipFill>
        <p:spPr bwMode="auto">
          <a:xfrm>
            <a:off x="374446" y="552001"/>
            <a:ext cx="2485820" cy="201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Рисунок 1">
            <a:extLst>
              <a:ext uri="{FF2B5EF4-FFF2-40B4-BE49-F238E27FC236}">
                <a16:creationId xmlns:a16="http://schemas.microsoft.com/office/drawing/2014/main" id="{F90DE28D-D628-41D5-8D09-8FCF42B6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16" y="2859782"/>
            <a:ext cx="3836017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Рисунок 1">
            <a:extLst>
              <a:ext uri="{FF2B5EF4-FFF2-40B4-BE49-F238E27FC236}">
                <a16:creationId xmlns:a16="http://schemas.microsoft.com/office/drawing/2014/main" id="{2853E1CA-9527-4125-A8C3-CBAEDAED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3" y="2859782"/>
            <a:ext cx="3688043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Рисунок 1">
            <a:extLst>
              <a:ext uri="{FF2B5EF4-FFF2-40B4-BE49-F238E27FC236}">
                <a16:creationId xmlns:a16="http://schemas.microsoft.com/office/drawing/2014/main" id="{5535889C-60DB-4FBF-B2C2-C6E5BF8F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385"/>
            <a:ext cx="2233969" cy="222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6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035"/>
            <a:ext cx="8784976" cy="867743"/>
          </a:xfrm>
        </p:spPr>
        <p:txBody>
          <a:bodyPr>
            <a:normAutofit/>
          </a:bodyPr>
          <a:lstStyle/>
          <a:p>
            <a:r>
              <a:rPr lang="ru-RU" sz="2800" dirty="0"/>
              <a:t>Оценка производственная система </a:t>
            </a:r>
            <a:r>
              <a:rPr lang="en-US" sz="2800" dirty="0">
                <a:solidFill>
                  <a:srgbClr val="C00000"/>
                </a:solidFill>
              </a:rPr>
              <a:t>(COS)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778263"/>
            <a:ext cx="395064" cy="33950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A9C06ED-38A1-4FA5-8520-3AC994ED8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24" y="694063"/>
            <a:ext cx="7891839" cy="4314915"/>
          </a:xfr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448FC41-DFFE-439E-9B65-D5ABDDB7CD8C}"/>
              </a:ext>
            </a:extLst>
          </p:cNvPr>
          <p:cNvSpPr/>
          <p:nvPr/>
        </p:nvSpPr>
        <p:spPr>
          <a:xfrm rot="1680272">
            <a:off x="7994987" y="1933670"/>
            <a:ext cx="354826" cy="86637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329B6-EAD4-4856-9A83-52B02CD9F8DE}"/>
              </a:ext>
            </a:extLst>
          </p:cNvPr>
          <p:cNvSpPr txBox="1"/>
          <p:nvPr/>
        </p:nvSpPr>
        <p:spPr>
          <a:xfrm>
            <a:off x="8049148" y="1101960"/>
            <a:ext cx="96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Низкие баллы </a:t>
            </a:r>
          </a:p>
        </p:txBody>
      </p:sp>
    </p:spTree>
    <p:extLst>
      <p:ext uri="{BB962C8B-B14F-4D97-AF65-F5344CB8AC3E}">
        <p14:creationId xmlns:p14="http://schemas.microsoft.com/office/powerpoint/2010/main" val="229564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79896-47E7-4B16-81B4-242DB885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2" y="92050"/>
            <a:ext cx="8784976" cy="867743"/>
          </a:xfrm>
        </p:spPr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E1C447-12AE-4035-8D2D-1F59CDC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395064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34071E7-A5B2-4FC4-87E9-3C60D3F52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39922"/>
              </p:ext>
            </p:extLst>
          </p:nvPr>
        </p:nvGraphicFramePr>
        <p:xfrm>
          <a:off x="270012" y="699542"/>
          <a:ext cx="76863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98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4298"/>
            <a:ext cx="7560840" cy="270323"/>
          </a:xfrm>
        </p:spPr>
        <p:txBody>
          <a:bodyPr>
            <a:noAutofit/>
          </a:bodyPr>
          <a:lstStyle/>
          <a:p>
            <a:r>
              <a:rPr lang="ru-RU" sz="2000" dirty="0"/>
              <a:t>Концепция, цели и задачи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2" y="4876006"/>
            <a:ext cx="288033" cy="20068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EA50CDEC-3F1B-41DC-ADD7-390482C3ED25}"/>
              </a:ext>
            </a:extLst>
          </p:cNvPr>
          <p:cNvSpPr/>
          <p:nvPr/>
        </p:nvSpPr>
        <p:spPr>
          <a:xfrm>
            <a:off x="9712" y="1287793"/>
            <a:ext cx="4386787" cy="3786264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Концепция проекта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повысить эффективность производственных процессов,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предотвратить дефекты 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сформировать бережливую инфраструктуру 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4D0F0F06-2E46-4E3D-AF0E-254801CDA457}"/>
              </a:ext>
            </a:extLst>
          </p:cNvPr>
          <p:cNvSpPr/>
          <p:nvPr/>
        </p:nvSpPr>
        <p:spPr>
          <a:xfrm>
            <a:off x="4747502" y="633373"/>
            <a:ext cx="4288543" cy="387675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Задачи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Изучить системы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Выявить изменения в </a:t>
            </a:r>
            <a:r>
              <a:rPr lang="en-US" sz="1600" dirty="0">
                <a:solidFill>
                  <a:schemeClr val="tx1"/>
                </a:solidFill>
              </a:rPr>
              <a:t>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Изучить инструменты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Адаптировать и перевести материалы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Разработать единый документ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Осуществить оценку 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370B30B1-896C-47BD-ABBD-4294C4BCC487}"/>
              </a:ext>
            </a:extLst>
          </p:cNvPr>
          <p:cNvSpPr/>
          <p:nvPr/>
        </p:nvSpPr>
        <p:spPr>
          <a:xfrm>
            <a:off x="2915816" y="411510"/>
            <a:ext cx="2520281" cy="23803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Цель проекта </a:t>
            </a:r>
            <a:r>
              <a:rPr lang="ru-RU" sz="1600" dirty="0">
                <a:solidFill>
                  <a:sysClr val="windowText" lastClr="000000"/>
                </a:solidFill>
              </a:rPr>
              <a:t>– интеграция СМК и ПС и совместное применение подходов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37618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" y="12606"/>
            <a:ext cx="8784976" cy="867743"/>
          </a:xfrm>
        </p:spPr>
        <p:txBody>
          <a:bodyPr/>
          <a:lstStyle/>
          <a:p>
            <a:r>
              <a:rPr lang="ru-RU" sz="2800" dirty="0"/>
              <a:t>Технико-экономическое обоснование проекта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8585" y="4852264"/>
            <a:ext cx="395064" cy="25386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844DB8F-B427-4EEA-BF3B-721115983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6641"/>
              </p:ext>
            </p:extLst>
          </p:nvPr>
        </p:nvGraphicFramePr>
        <p:xfrm>
          <a:off x="1907704" y="483518"/>
          <a:ext cx="4968552" cy="3960441"/>
        </p:xfrm>
        <a:graphic>
          <a:graphicData uri="http://schemas.openxmlformats.org/drawingml/2006/table">
            <a:tbl>
              <a:tblPr firstRow="1" firstCol="1" bandRow="1"/>
              <a:tblGrid>
                <a:gridCol w="2642703">
                  <a:extLst>
                    <a:ext uri="{9D8B030D-6E8A-4147-A177-3AD203B41FA5}">
                      <a16:colId xmlns:a16="http://schemas.microsoft.com/office/drawing/2014/main" val="2254325064"/>
                    </a:ext>
                  </a:extLst>
                </a:gridCol>
                <a:gridCol w="1080153">
                  <a:extLst>
                    <a:ext uri="{9D8B030D-6E8A-4147-A177-3AD203B41FA5}">
                      <a16:colId xmlns:a16="http://schemas.microsoft.com/office/drawing/2014/main" val="4030392845"/>
                    </a:ext>
                  </a:extLst>
                </a:gridCol>
                <a:gridCol w="1245696">
                  <a:extLst>
                    <a:ext uri="{9D8B030D-6E8A-4147-A177-3AD203B41FA5}">
                      <a16:colId xmlns:a16="http://schemas.microsoft.com/office/drawing/2014/main" val="388885492"/>
                    </a:ext>
                  </a:extLst>
                </a:gridCol>
              </a:tblGrid>
              <a:tr h="421361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Ед.изм.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79109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Управленческие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96 080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73060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Заработная плата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467 400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41632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Материальные ресурсы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69120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 ресурсы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468083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затраты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568 965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5446"/>
                  </a:ext>
                </a:extLst>
              </a:tr>
              <a:tr h="263986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98258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Экономия в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281740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454190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Ставка дисконтирования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79764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Окупаемость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716540"/>
                  </a:ext>
                </a:extLst>
              </a:tr>
              <a:tr h="357483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144202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616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6B12C8-637C-4AEF-A203-38B829F4754B}"/>
              </a:ext>
            </a:extLst>
          </p:cNvPr>
          <p:cNvSpPr txBox="1"/>
          <p:nvPr/>
        </p:nvSpPr>
        <p:spPr>
          <a:xfrm>
            <a:off x="130351" y="439059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чистого приведённого дохода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положительная.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 окупаемости проекта 3 года с учетом ставки дисконтирования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51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62CF-9CD6-4AD2-8998-90F57F4D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2" y="0"/>
            <a:ext cx="8928992" cy="867743"/>
          </a:xfrm>
        </p:spPr>
        <p:txBody>
          <a:bodyPr/>
          <a:lstStyle/>
          <a:p>
            <a:r>
              <a:rPr lang="ru-RU" dirty="0"/>
              <a:t>Ход реализации проекта и ответственные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E457F-8631-4AEF-8C5E-F6F7080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987" y="4887689"/>
            <a:ext cx="349877" cy="19611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A4EE4FC-3B59-4D69-9B7D-4E29959F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2" y="553654"/>
            <a:ext cx="4477718" cy="431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2D7A1-E0D2-497C-8B0B-BD714C24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73" y="991221"/>
            <a:ext cx="4099214" cy="289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3A654-7ED4-4D55-A69A-45EBC89137CF}"/>
              </a:ext>
            </a:extLst>
          </p:cNvPr>
          <p:cNvSpPr txBox="1"/>
          <p:nvPr/>
        </p:nvSpPr>
        <p:spPr>
          <a:xfrm>
            <a:off x="4639410" y="509140"/>
            <a:ext cx="44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Срок реализации проекта  2022-2023 гг.</a:t>
            </a:r>
          </a:p>
        </p:txBody>
      </p:sp>
    </p:spTree>
    <p:extLst>
      <p:ext uri="{BB962C8B-B14F-4D97-AF65-F5344CB8AC3E}">
        <p14:creationId xmlns:p14="http://schemas.microsoft.com/office/powerpoint/2010/main" val="24900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FF9797"/>
      </a:accent3>
      <a:accent4>
        <a:srgbClr val="F2F2F2"/>
      </a:accent4>
      <a:accent5>
        <a:srgbClr val="FFD5D5"/>
      </a:accent5>
      <a:accent6>
        <a:srgbClr val="595959"/>
      </a:accent6>
      <a:hlink>
        <a:srgbClr val="00B0F0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688</Words>
  <Application>Microsoft Office PowerPoint</Application>
  <PresentationFormat>Экран (16:9)</PresentationFormat>
  <Paragraphs>118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 Light</vt:lpstr>
      <vt:lpstr>Times New Roman</vt:lpstr>
      <vt:lpstr>Wingdings</vt:lpstr>
      <vt:lpstr>Тема Office</vt:lpstr>
      <vt:lpstr>Тема: «ИНТЕГРАЦИЯ СИСТЕМЫ МЕНЕДЖМЕНТА КАЧЕСТВА И ПРОИЗВОДСТВЕННОЙ СИСТЕМЫ  ЗАО «КАММИНЗ КАМА»</vt:lpstr>
      <vt:lpstr>О Компании</vt:lpstr>
      <vt:lpstr>Система менеджмента качества </vt:lpstr>
      <vt:lpstr>Производственная система ЗАО «КАММИНЗ КАМА» (COS) </vt:lpstr>
      <vt:lpstr>Оценка производственная система (COS) </vt:lpstr>
      <vt:lpstr>Проблемы</vt:lpstr>
      <vt:lpstr>Концепция, цели и задачи проекта</vt:lpstr>
      <vt:lpstr>Технико-экономическое обоснование проекта</vt:lpstr>
      <vt:lpstr>Ход реализации проекта и ответственные </vt:lpstr>
      <vt:lpstr>Риски проекта </vt:lpstr>
      <vt:lpstr>Результаты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Degtyareva</dc:creator>
  <cp:lastModifiedBy>Aliya Sharafullina</cp:lastModifiedBy>
  <cp:revision>147</cp:revision>
  <cp:lastPrinted>2022-04-21T14:08:31Z</cp:lastPrinted>
  <dcterms:created xsi:type="dcterms:W3CDTF">2020-03-24T12:50:41Z</dcterms:created>
  <dcterms:modified xsi:type="dcterms:W3CDTF">2022-04-21T15:54:40Z</dcterms:modified>
</cp:coreProperties>
</file>