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5" r:id="rId8"/>
    <p:sldMasterId id="2147483838" r:id="rId9"/>
    <p:sldMasterId id="2147483844" r:id="rId10"/>
    <p:sldMasterId id="2147483861" r:id="rId11"/>
    <p:sldMasterId id="2147483874" r:id="rId12"/>
  </p:sldMasterIdLst>
  <p:notesMasterIdLst>
    <p:notesMasterId r:id="rId41"/>
  </p:notesMasterIdLst>
  <p:handoutMasterIdLst>
    <p:handoutMasterId r:id="rId42"/>
  </p:handoutMasterIdLst>
  <p:sldIdLst>
    <p:sldId id="1630" r:id="rId13"/>
    <p:sldId id="1719" r:id="rId14"/>
    <p:sldId id="1740" r:id="rId15"/>
    <p:sldId id="1769" r:id="rId16"/>
    <p:sldId id="1713" r:id="rId17"/>
    <p:sldId id="1765" r:id="rId18"/>
    <p:sldId id="1758" r:id="rId19"/>
    <p:sldId id="1763" r:id="rId20"/>
    <p:sldId id="1766" r:id="rId21"/>
    <p:sldId id="1762" r:id="rId22"/>
    <p:sldId id="1768" r:id="rId23"/>
    <p:sldId id="1767" r:id="rId24"/>
    <p:sldId id="1664" r:id="rId25"/>
    <p:sldId id="1770" r:id="rId26"/>
    <p:sldId id="290" r:id="rId27"/>
    <p:sldId id="292" r:id="rId28"/>
    <p:sldId id="291" r:id="rId29"/>
    <p:sldId id="294" r:id="rId30"/>
    <p:sldId id="295" r:id="rId31"/>
    <p:sldId id="1690" r:id="rId32"/>
    <p:sldId id="1694" r:id="rId33"/>
    <p:sldId id="1696" r:id="rId34"/>
    <p:sldId id="1698" r:id="rId35"/>
    <p:sldId id="1699" r:id="rId36"/>
    <p:sldId id="1760" r:id="rId37"/>
    <p:sldId id="1771" r:id="rId38"/>
    <p:sldId id="1701" r:id="rId39"/>
    <p:sldId id="1772" r:id="rId40"/>
  </p:sldIdLst>
  <p:sldSz cx="9144000" cy="514826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82" userDrawn="1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92D050"/>
    <a:srgbClr val="50C2CC"/>
    <a:srgbClr val="0696B9"/>
    <a:srgbClr val="97C3FF"/>
    <a:srgbClr val="88D7EC"/>
    <a:srgbClr val="A8D9D7"/>
    <a:srgbClr val="B8DCD7"/>
    <a:srgbClr val="92C0FF"/>
    <a:srgbClr val="ADCA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5291" autoAdjust="0"/>
  </p:normalViewPr>
  <p:slideViewPr>
    <p:cSldViewPr snapToGrid="0">
      <p:cViewPr varScale="1">
        <p:scale>
          <a:sx n="155" d="100"/>
          <a:sy n="155" d="100"/>
        </p:scale>
        <p:origin x="-492" y="-96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orient="horz" pos="782"/>
        <p:guide orient="horz" pos="435"/>
        <p:guide orient="horz" pos="228"/>
        <p:guide pos="340"/>
        <p:guide pos="5511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98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Баланс</a:t>
            </a:r>
            <a:r>
              <a:rPr lang="ru-RU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наличности, млн руб.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8985181947220816E-2"/>
          <c:y val="0.23475708948103158"/>
          <c:w val="0.91423259971611415"/>
          <c:h val="0.565890438598841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5.3</c:v>
                </c:pt>
                <c:pt idx="1">
                  <c:v>23.5</c:v>
                </c:pt>
                <c:pt idx="2">
                  <c:v>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A-40F1-AC3F-91755C29F356}"/>
            </c:ext>
          </c:extLst>
        </c:ser>
        <c:dLbls/>
        <c:gapWidth val="219"/>
        <c:overlap val="-27"/>
        <c:axId val="183152640"/>
        <c:axId val="183154176"/>
      </c:barChart>
      <c:dateAx>
        <c:axId val="183152640"/>
        <c:scaling>
          <c:orientation val="minMax"/>
        </c:scaling>
        <c:axPos val="b"/>
        <c:numFmt formatCode="m/d/yyyy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54176"/>
        <c:crosses val="autoZero"/>
        <c:auto val="1"/>
        <c:lblOffset val="100"/>
        <c:baseTimeUnit val="years"/>
      </c:dateAx>
      <c:valAx>
        <c:axId val="1831541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31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012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ИТ-стратегия комбината ЭХП:</a:t>
            </a:r>
          </a:p>
          <a:p>
            <a:pPr marL="236921" indent="-236921">
              <a:buAutoNum type="arabicPeriod"/>
            </a:pPr>
            <a:r>
              <a:rPr lang="ru-RU" dirty="0"/>
              <a:t>Бизнес – стратегия – основной документ</a:t>
            </a:r>
          </a:p>
          <a:p>
            <a:pPr marL="236921" indent="-236921">
              <a:buAutoNum type="arabicPeriod"/>
            </a:pPr>
            <a:r>
              <a:rPr lang="ru-RU" dirty="0"/>
              <a:t>ИТ-стратегия – привязана к бизнес целям и задачам предприятия</a:t>
            </a:r>
          </a:p>
          <a:p>
            <a:pPr marL="0" indent="0">
              <a:buNone/>
            </a:pPr>
            <a:endParaRPr lang="ru-RU" dirty="0"/>
          </a:p>
          <a:p>
            <a:pPr defTabSz="947684">
              <a:defRPr/>
            </a:pPr>
            <a:r>
              <a:rPr lang="ru-RU" dirty="0"/>
              <a:t>Масштаб ИТ предприятия: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dirty="0"/>
              <a:t>Значительный объем ИТ-деятельности: 4500 РС, 2 </a:t>
            </a:r>
            <a:r>
              <a:rPr lang="ru-RU" dirty="0" err="1"/>
              <a:t>ЦОДа</a:t>
            </a:r>
            <a:r>
              <a:rPr lang="ru-RU" dirty="0"/>
              <a:t>, оптическое магистральное кольцо, </a:t>
            </a:r>
            <a:r>
              <a:rPr lang="en-US" dirty="0"/>
              <a:t>IP</a:t>
            </a:r>
            <a:r>
              <a:rPr lang="ru-RU" dirty="0"/>
              <a:t>-телефония, наличие АСЗИ разного уровня.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dirty="0"/>
              <a:t>Разработка собственного прикладного ПО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dirty="0"/>
              <a:t>ЭХП – аккредитованная ИТ-компания</a:t>
            </a:r>
          </a:p>
          <a:p>
            <a:pPr marL="236921" indent="-236921" defTabSz="947684">
              <a:buFontTx/>
              <a:buAutoNum type="arabicPeriod"/>
              <a:defRPr/>
            </a:pPr>
            <a:endParaRPr lang="ru-RU" dirty="0"/>
          </a:p>
          <a:p>
            <a:pPr marL="236921" indent="-236921" defTabSz="947684">
              <a:buFontTx/>
              <a:buAutoNum type="arabicPeriod"/>
              <a:defRPr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80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21" indent="-236921">
              <a:buAutoNum type="arabicPeriod"/>
            </a:pPr>
            <a:r>
              <a:rPr lang="ru-RU" dirty="0"/>
              <a:t>Основная</a:t>
            </a:r>
            <a:r>
              <a:rPr lang="ru-RU" baseline="0" dirty="0"/>
              <a:t> задача ИЗ</a:t>
            </a:r>
          </a:p>
          <a:p>
            <a:pPr marL="236921" indent="-236921">
              <a:buAutoNum type="arabicPeriod"/>
            </a:pPr>
            <a:r>
              <a:rPr lang="ru-RU" baseline="0" dirty="0"/>
              <a:t>Распределение рисков по уровням:</a:t>
            </a:r>
          </a:p>
          <a:p>
            <a:pPr marL="710763" lvl="1" indent="-236921">
              <a:buAutoNum type="arabicPeriod"/>
            </a:pPr>
            <a:r>
              <a:rPr lang="ru-RU" baseline="0" dirty="0"/>
              <a:t>Прикладной – риски управления бизнес-процессами (самый высокий риск, т.к. ПО обычно заточено под конкретное предприятие и не может быть заимствовано).</a:t>
            </a:r>
          </a:p>
          <a:p>
            <a:pPr marL="710763" lvl="1" indent="-236921">
              <a:buAutoNum type="arabicPeriod"/>
            </a:pPr>
            <a:r>
              <a:rPr lang="ru-RU" baseline="0" dirty="0"/>
              <a:t>Системный – риск нарушения работы логической ИТ-инфраструктуры (риск средний – платформа типовая, в крайнем случае можно заимствовать, есть </a:t>
            </a:r>
            <a:r>
              <a:rPr lang="ru-RU" baseline="0" dirty="0" err="1"/>
              <a:t>отчественные</a:t>
            </a:r>
            <a:r>
              <a:rPr lang="ru-RU" baseline="0" dirty="0"/>
              <a:t> аналоги, можно плавно мигрировать.</a:t>
            </a:r>
          </a:p>
          <a:p>
            <a:pPr marL="710763" lvl="1" indent="-236921">
              <a:buAutoNum type="arabicPeriod"/>
            </a:pPr>
            <a:r>
              <a:rPr lang="ru-RU" baseline="0" dirty="0"/>
              <a:t>Оборудование – риск нарушения работы физической ИТ-инфраструктуры (риск средний, оборудование типовое, есть отечественный реестр и из дружественных стран).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Наш выбор: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dirty="0"/>
              <a:t>Прикладной -</a:t>
            </a:r>
            <a:r>
              <a:rPr lang="ru-RU" baseline="0" dirty="0"/>
              <a:t> в</a:t>
            </a:r>
            <a:r>
              <a:rPr lang="ru-RU" dirty="0"/>
              <a:t>се основные бизнес-процессы реализовывать только в своем ПО. Реализация в стороннем ПО только специализированных функций (используем Компас,</a:t>
            </a:r>
            <a:r>
              <a:rPr lang="ru-RU" baseline="0" dirty="0"/>
              <a:t> но не используем Лоцман</a:t>
            </a:r>
            <a:r>
              <a:rPr lang="ru-RU" dirty="0"/>
              <a:t>).</a:t>
            </a:r>
          </a:p>
          <a:p>
            <a:pPr marL="236921" indent="-236921">
              <a:buAutoNum type="arabicPeriod"/>
            </a:pPr>
            <a:r>
              <a:rPr lang="ru-RU" dirty="0"/>
              <a:t>Системный – изолировать текущую инфраструктуру от внешнего воздействия, сохранять максимальное время ее работоспособность, при этом активно замещать отечественным ПО.</a:t>
            </a:r>
          </a:p>
          <a:p>
            <a:pPr marL="236921" indent="-236921">
              <a:buAutoNum type="arabicPeriod"/>
            </a:pPr>
            <a:r>
              <a:rPr lang="ru-RU" dirty="0"/>
              <a:t>Оборудование – там, где можно изолировать от внешнего воздействия. При наличии аналогов – замена.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9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Прикладное бизнес ПО – это ПО, которое реализует специфику бизнес-процессов</a:t>
            </a:r>
            <a:r>
              <a:rPr lang="ru-RU" baseline="0" dirty="0"/>
              <a:t> предприятия.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r>
              <a:rPr lang="ru-RU" baseline="0" dirty="0"/>
              <a:t>Скажу только об операционных системах.</a:t>
            </a:r>
          </a:p>
          <a:p>
            <a:pPr defTabSz="947684">
              <a:defRPr/>
            </a:pPr>
            <a:r>
              <a:rPr lang="ru-RU" baseline="0" dirty="0"/>
              <a:t>Мы в процессе перехода с </a:t>
            </a:r>
            <a:r>
              <a:rPr lang="en-US" baseline="0" dirty="0"/>
              <a:t>Microsoft Windows </a:t>
            </a:r>
            <a:r>
              <a:rPr lang="ru-RU" baseline="0" dirty="0"/>
              <a:t>на </a:t>
            </a:r>
            <a:r>
              <a:rPr lang="en-US" baseline="0" dirty="0"/>
              <a:t>Astra Linux</a:t>
            </a:r>
            <a:r>
              <a:rPr lang="ru-RU" baseline="0" dirty="0"/>
              <a:t>.</a:t>
            </a:r>
          </a:p>
          <a:p>
            <a:pPr defTabSz="947684">
              <a:defRPr/>
            </a:pPr>
            <a:endParaRPr lang="ru-RU" baseline="0" dirty="0"/>
          </a:p>
          <a:p>
            <a:pPr defTabSz="947684">
              <a:defRPr/>
            </a:pPr>
            <a:r>
              <a:rPr lang="ru-RU" baseline="0" dirty="0"/>
              <a:t>Наша стратегия: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baseline="0" dirty="0"/>
              <a:t>Адаптируем собственное </a:t>
            </a:r>
            <a:r>
              <a:rPr lang="en-US" baseline="0" dirty="0"/>
              <a:t>Windows</a:t>
            </a:r>
            <a:r>
              <a:rPr lang="ru-RU" baseline="0" dirty="0"/>
              <a:t>-ПО для запуска из под</a:t>
            </a:r>
            <a:r>
              <a:rPr lang="en-US" baseline="0" dirty="0"/>
              <a:t> </a:t>
            </a:r>
            <a:r>
              <a:rPr lang="ru-RU" baseline="0" dirty="0"/>
              <a:t>Астры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baseline="0" dirty="0"/>
              <a:t>Проводим замену ОС там, где используется только собственное ПО (80% ПК)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baseline="0" dirty="0"/>
              <a:t>Ищем стороннее ПО для работы под Астрой (например, уже есть Компас под Астру)</a:t>
            </a:r>
          </a:p>
          <a:p>
            <a:pPr marL="236921" indent="-236921" defTabSz="947684">
              <a:buFontTx/>
              <a:buAutoNum type="arabicPeriod"/>
              <a:defRPr/>
            </a:pPr>
            <a:endParaRPr lang="ru-RU" baseline="0" dirty="0"/>
          </a:p>
          <a:p>
            <a:pPr defTabSz="947684">
              <a:defRPr/>
            </a:pPr>
            <a:r>
              <a:rPr lang="ru-RU" baseline="0" dirty="0"/>
              <a:t>Особенности: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baseline="0" dirty="0"/>
              <a:t>Ресурсоемко по специалистам</a:t>
            </a:r>
          </a:p>
          <a:p>
            <a:pPr marL="236921" indent="-236921" defTabSz="947684">
              <a:buFontTx/>
              <a:buAutoNum type="arabicPeriod"/>
              <a:defRPr/>
            </a:pPr>
            <a:r>
              <a:rPr lang="ru-RU" baseline="0" dirty="0"/>
              <a:t>В некоторых случаях необходимо повышать характеристики ПК</a:t>
            </a:r>
          </a:p>
          <a:p>
            <a:pPr marL="236921" indent="-236921" defTabSz="947684">
              <a:buFontTx/>
              <a:buAutoNum type="arabicPeriod"/>
              <a:defRPr/>
            </a:pPr>
            <a:endParaRPr lang="ru-RU" baseline="0" dirty="0"/>
          </a:p>
          <a:p>
            <a:pPr marL="236921" indent="-236921" defTabSz="947684">
              <a:buFontTx/>
              <a:buAutoNum type="arabicPeriod"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r>
              <a:rPr lang="ru-RU" baseline="0" dirty="0"/>
              <a:t>С чем мы столкнулись – наши текущие ощущения:</a:t>
            </a:r>
          </a:p>
          <a:p>
            <a:pPr defTabSz="947684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93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3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www.rosatom.ru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870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5" y="4905154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0BE3-3275-4D0D-9EC5-027E63E434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88666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84838" y="807991"/>
            <a:ext cx="360362" cy="27052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802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807991"/>
            <a:ext cx="360363" cy="27052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802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1" y="807991"/>
            <a:ext cx="360363" cy="2705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802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807991"/>
            <a:ext cx="360362" cy="27052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802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807991"/>
            <a:ext cx="360362" cy="27052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802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807991"/>
            <a:ext cx="360362" cy="27052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802" b="1">
                <a:solidFill>
                  <a:schemeClr val="bg1"/>
                </a:solidFill>
                <a:cs typeface="+mn-cs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4" y="383736"/>
            <a:ext cx="1392237" cy="9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6" y="4169855"/>
            <a:ext cx="1053173" cy="1617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51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051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89" y="1843603"/>
            <a:ext cx="7723187" cy="1606449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1802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492954"/>
            <a:ext cx="7723187" cy="270522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00251137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D89F-9F41-472D-8CA6-A5C500D67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7581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5A928-C8EC-4B03-A57F-FDB52B76E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6907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E267-E1C4-4E67-A899-AC8A5941D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2972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7CD1-8CC1-4389-A6AF-734B4A838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9416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4A487-19EE-4DB9-A6B9-A4D6B86C2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5807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7986-B53F-4F70-BC61-35440D181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195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131D-4210-435D-9A18-DFFF94F64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774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C8D-0DFF-4D83-A9D7-B7F5B15C9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559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67725" y="489945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FFBFD-DDE8-40D6-AFF1-0A8E33CAB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8345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2A32-C08F-4589-8B68-43C4B9FCD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890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0"/>
            <a:ext cx="7632700" cy="7221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4" y="844936"/>
            <a:ext cx="4135437" cy="187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1" y="844936"/>
            <a:ext cx="4137025" cy="187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4" y="2833929"/>
            <a:ext cx="4135437" cy="18757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1" y="2833929"/>
            <a:ext cx="4137025" cy="18757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FC7B-A0B5-42CD-8165-EEFE08581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912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7221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844935"/>
            <a:ext cx="8424862" cy="38647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2438-02F7-4EF6-83BE-63C90A8AB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8404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7221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844935"/>
            <a:ext cx="8424862" cy="38647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46FF-D4A0-4B40-97D7-4CD0B7238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499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6454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4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4860720" cy="127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84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19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2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BDAF-0EE9-476E-B4A0-9BD2AD66FE90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919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09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03012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78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2371680" cy="127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926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06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39640" y="2141640"/>
            <a:ext cx="4860720" cy="607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2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030120" y="147636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3964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3030120" y="2141640"/>
            <a:ext cx="2371680" cy="607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08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218304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826800" y="147636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396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218304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3826800" y="2141640"/>
            <a:ext cx="1564920" cy="60732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285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44901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516"/>
            <a:ext cx="6683765" cy="9615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1682"/>
            <a:ext cx="6686550" cy="2835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7181-6E61-47C8-BD7E-2F94ECB491E0}" type="datetime1">
              <a:rPr lang="en-US" smtClean="0"/>
              <a:pPr/>
              <a:t>1/27/2023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417D-7697-4B56-81E0-3A035BB36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3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2" y="1487277"/>
            <a:ext cx="3903663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832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82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2pPr>
            <a:lvl3pPr marL="633653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3pPr>
            <a:lvl4pPr marL="950479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4pPr>
            <a:lvl5pPr marL="1267305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5pPr>
            <a:lvl6pPr marL="1584132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6pPr>
            <a:lvl7pPr marL="1900959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7pPr>
            <a:lvl8pPr marL="2217785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8pPr>
            <a:lvl9pPr marL="2534612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5" y="1487277"/>
            <a:ext cx="3908425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5">
                <a:latin typeface="Arial" pitchFamily="34" charset="0"/>
                <a:cs typeface="Arial" pitchFamily="34" charset="0"/>
              </a:defRPr>
            </a:lvl1pPr>
            <a:lvl2pPr marL="316826" indent="0">
              <a:buNone/>
              <a:defRPr sz="1941"/>
            </a:lvl2pPr>
            <a:lvl3pPr marL="633653" indent="0">
              <a:buNone/>
              <a:defRPr sz="1663"/>
            </a:lvl3pPr>
            <a:lvl4pPr marL="950479" indent="0">
              <a:buNone/>
              <a:defRPr sz="1386"/>
            </a:lvl4pPr>
            <a:lvl5pPr marL="1267305" indent="0">
              <a:buNone/>
              <a:defRPr sz="1386"/>
            </a:lvl5pPr>
            <a:lvl6pPr marL="1584132" indent="0">
              <a:buNone/>
              <a:defRPr sz="1386"/>
            </a:lvl6pPr>
            <a:lvl7pPr marL="1900959" indent="0">
              <a:buNone/>
              <a:defRPr sz="1386"/>
            </a:lvl7pPr>
            <a:lvl8pPr marL="2217785" indent="0">
              <a:buNone/>
              <a:defRPr sz="1386"/>
            </a:lvl8pPr>
            <a:lvl9pPr marL="2534612" indent="0">
              <a:buNone/>
              <a:defRPr sz="1386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631940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33653" rtl="0" eaLnBrk="1" fontAlgn="auto" latinLnBrk="0" hangingPunct="1">
              <a:lnSpc>
                <a:spcPct val="90000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33653" rtl="0" eaLnBrk="1" fontAlgn="auto" latinLnBrk="0" hangingPunct="1">
              <a:lnSpc>
                <a:spcPct val="90000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316120" y="4869904"/>
            <a:ext cx="579438" cy="10994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485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485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2" y="406380"/>
            <a:ext cx="5567363" cy="3447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2218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82927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5" y="4905154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5B9C-CD3C-4ECC-BE41-640F84411B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97470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403" y="361949"/>
            <a:ext cx="1901271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905151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652" b="1">
                <a:solidFill>
                  <a:schemeClr val="hlin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7A2F29-6DC7-4AF9-B2E5-953CE8875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95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950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49509" name="Picture 22" descr="ujkm,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53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pitchFamily="34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051">
          <a:solidFill>
            <a:schemeClr val="tx1"/>
          </a:solidFill>
          <a:latin typeface="+mn-lt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652">
          <a:solidFill>
            <a:schemeClr val="tx1"/>
          </a:solidFill>
          <a:latin typeface="+mn-lt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14" cstate="print"/>
          <a:stretch/>
        </p:blipFill>
        <p:spPr>
          <a:xfrm>
            <a:off x="7792560" y="326520"/>
            <a:ext cx="885600" cy="40248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539640" y="4568400"/>
            <a:ext cx="4014360" cy="1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Slide Number Placeholder 5"/>
          <p:cNvSpPr/>
          <p:nvPr/>
        </p:nvSpPr>
        <p:spPr>
          <a:xfrm>
            <a:off x="8186760" y="4579560"/>
            <a:ext cx="561600" cy="13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4E046DB-A751-420B-BE29-81353AC05E2B}" type="slidenum"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3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39640" y="1476360"/>
            <a:ext cx="4014360" cy="2465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808520" y="1476360"/>
            <a:ext cx="3939840" cy="2456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56650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92465" y="326571"/>
            <a:ext cx="885798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4" r:id="rId2"/>
    <p:sldLayoutId id="214748386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92465" y="326571"/>
            <a:ext cx="885798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92465" y="326571"/>
            <a:ext cx="885798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92465" y="326571"/>
            <a:ext cx="885798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33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821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23126" y="306400"/>
            <a:ext cx="1148033" cy="3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4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hf sldNum="0" hdr="0" ftr="0" dt="0"/>
  <p:txStyles>
    <p:titleStyle>
      <a:lvl1pPr algn="l" defTabSz="633653" rtl="0" eaLnBrk="1" latinLnBrk="0" hangingPunct="1">
        <a:lnSpc>
          <a:spcPct val="90000"/>
        </a:lnSpc>
        <a:spcBef>
          <a:spcPct val="0"/>
        </a:spcBef>
        <a:buNone/>
        <a:defRPr sz="30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413" indent="-158413" algn="l" defTabSz="63365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75240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792066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3pPr>
      <a:lvl4pPr marL="1108893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425719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742545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2059372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376198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693024" indent="-158413" algn="l" defTabSz="633653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826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653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50479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7305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4132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900959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7785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4612" algn="l" defTabSz="633653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1777944"/>
            <a:ext cx="6669943" cy="124666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стратегии развития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ФГУП «Комбинат «Электрохимприбор» в условиях цифровой трансформации с внедрением технологии искусственного интеллекта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3951164" y="3608566"/>
            <a:ext cx="3258528" cy="783234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Шумай Тарас Михайлович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Помощник генерального директора по административному управлению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B0DF64-0F6F-4D3B-3DE7-6FCA71645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1" y="345141"/>
            <a:ext cx="3143278" cy="967420"/>
          </a:xfrm>
          <a:prstGeom prst="rect">
            <a:avLst/>
          </a:prstGeom>
        </p:spPr>
      </p:pic>
      <p:sp>
        <p:nvSpPr>
          <p:cNvPr id="6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3608566"/>
            <a:ext cx="3068614" cy="544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Малышева Лариса Анатольевна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дипломного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30D32A-1E60-A9C8-AFE3-A48165658093}"/>
              </a:ext>
            </a:extLst>
          </p:cNvPr>
          <p:cNvSpPr txBox="1"/>
          <p:nvPr/>
        </p:nvSpPr>
        <p:spPr>
          <a:xfrm>
            <a:off x="464757" y="4526967"/>
            <a:ext cx="126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Группа ПП09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30.06.2022</a:t>
            </a:r>
          </a:p>
        </p:txBody>
      </p:sp>
    </p:spTree>
    <p:extLst>
      <p:ext uri="{BB962C8B-B14F-4D97-AF65-F5344CB8AC3E}">
        <p14:creationId xmlns:p14="http://schemas.microsoft.com/office/powerpoint/2010/main" xmlns="" val="138556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8" t="21816" r="16543" b="8795"/>
          <a:stretch/>
        </p:blipFill>
        <p:spPr>
          <a:xfrm>
            <a:off x="5351927" y="1335741"/>
            <a:ext cx="3703446" cy="1524000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561600" y="226800"/>
            <a:ext cx="7219319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/>
              <a:t>Ф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инансово-экономическая эффективность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и результаты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2793036"/>
              </p:ext>
            </p:extLst>
          </p:nvPr>
        </p:nvGraphicFramePr>
        <p:xfrm>
          <a:off x="123608" y="881508"/>
          <a:ext cx="5081427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427">
                  <a:extLst>
                    <a:ext uri="{9D8B030D-6E8A-4147-A177-3AD203B41FA5}">
                      <a16:colId xmlns:a16="http://schemas.microsoft.com/office/drawing/2014/main" xmlns="" val="122574901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1058242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01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 проекта,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919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дисконтирования,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97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окупаемости,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Дисконтированный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период окупаемости, мес.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08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норма рентабельности,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27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Чистый приведенный доход,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32 644 747,03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069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прибыльности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39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76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Модифицированная внутренняя норма рентабельности,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30764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22215266"/>
              </p:ext>
            </p:extLst>
          </p:nvPr>
        </p:nvGraphicFramePr>
        <p:xfrm>
          <a:off x="5701435" y="3128467"/>
          <a:ext cx="3257648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3039" y="980796"/>
            <a:ext cx="263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окупаемости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79144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561600" y="226800"/>
            <a:ext cx="7156371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30" dirty="0"/>
              <a:t>Корреляция проекта со стратегическими задачами развития Российской Федерации на период до 2024 года</a:t>
            </a:r>
            <a:endParaRPr kumimoji="0" lang="ru-RU" sz="2400" b="1" i="0" u="none" strike="noStrike" kern="1200" cap="none" spc="-3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8893088"/>
              </p:ext>
            </p:extLst>
          </p:nvPr>
        </p:nvGraphicFramePr>
        <p:xfrm>
          <a:off x="332998" y="890472"/>
          <a:ext cx="8473545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543">
                  <a:extLst>
                    <a:ext uri="{9D8B030D-6E8A-4147-A177-3AD203B41FA5}">
                      <a16:colId xmlns:a16="http://schemas.microsoft.com/office/drawing/2014/main" xmlns="" val="1225749015"/>
                    </a:ext>
                  </a:extLst>
                </a:gridCol>
                <a:gridCol w="3459002">
                  <a:extLst>
                    <a:ext uri="{9D8B030D-6E8A-4147-A177-3AD203B41FA5}">
                      <a16:colId xmlns:a16="http://schemas.microsoft.com/office/drawing/2014/main" xmlns="" val="1058242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Стратегическая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задача развития РФ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связи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01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устойчивого роста реальных доходов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экономически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эффективный, обеспечивает высокий уровень прибыли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97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Ускорение технического и технологического развития. Увеличение количества организаций, осуществляющих технологические инновации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инновационной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технологии искусственного интеллекта в бизнес-процессы предприятия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ускоренного внедрения цифровых технологий в экономике и социальной сфере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реализуется в сжатые сроки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08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в базовых отраслях экономики экспортно-ориентированного сектора, развивающегося на основе современных технологий, обеспеченного высокопроизводительными кадрами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Работники предприятия прошли обучение по программам повышения квалификации,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в Университете искусственного интеллекта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27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основан на внедрении одной из цифровых технологий, составляющих основу 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Индустрии 4.0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06927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686801" y="4803380"/>
            <a:ext cx="431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8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C845FB-9C82-C1C7-ADC4-11ECB58D20E6}"/>
              </a:ext>
            </a:extLst>
          </p:cNvPr>
          <p:cNvSpPr txBox="1"/>
          <p:nvPr/>
        </p:nvSpPr>
        <p:spPr>
          <a:xfrm>
            <a:off x="1045028" y="1459658"/>
            <a:ext cx="750025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период реализации проекта в бюджет Свердловской области будет выплачено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25 192 905 руб.</a:t>
            </a: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Получение одобрения на масштабирование проекта – 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194 организации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 масштабирование полученного опыта в промышленном секторе Свердловской области и Российской Федерации в сфере искусственного интеллекта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Социально-экономическая значимость проекта для развития Свердловской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61599" y="1568518"/>
            <a:ext cx="314325" cy="314325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61599" y="2346123"/>
            <a:ext cx="314325" cy="314325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561599" y="3059690"/>
            <a:ext cx="314325" cy="314325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704729" y="4803380"/>
            <a:ext cx="413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81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701674" y="2216944"/>
            <a:ext cx="4860925" cy="1274082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88643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742016" y="1759743"/>
            <a:ext cx="4860925" cy="1274082"/>
          </a:xfrm>
        </p:spPr>
        <p:txBody>
          <a:bodyPr/>
          <a:lstStyle/>
          <a:p>
            <a:r>
              <a:rPr lang="ru-RU" dirty="0"/>
              <a:t>Дополнительная материалы</a:t>
            </a:r>
          </a:p>
        </p:txBody>
      </p:sp>
    </p:spTree>
    <p:extLst>
      <p:ext uri="{BB962C8B-B14F-4D97-AF65-F5344CB8AC3E}">
        <p14:creationId xmlns:p14="http://schemas.microsoft.com/office/powerpoint/2010/main" xmlns="" val="64518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360000"/>
            <a:ext cx="6561138" cy="330200"/>
          </a:xfrm>
        </p:spPr>
        <p:txBody>
          <a:bodyPr/>
          <a:lstStyle/>
          <a:p>
            <a:r>
              <a:rPr lang="ru-RU" sz="2400" dirty="0"/>
              <a:t>ИТ-стратегия комбината ЭХП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5854" y="944626"/>
            <a:ext cx="567295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комбинате разработана и утверждена Программа развития до 2030 года (бизнес-стратегия)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 цели и задачи бизнес-стратегии разработана ИТ-стратегия предприятия и дорожная карта по ее исполнению (актуализируются 1 раз в год)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ЭХП предоставлена государственная аккредитация в качестве организации, осуществляющей деятельность в области 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2064" y="3568932"/>
            <a:ext cx="5701366" cy="98488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Основная задача ИТ-подразделения комбината: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информационной поддержки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бизнес-процессов комбината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4" y="944626"/>
            <a:ext cx="2506106" cy="30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4A87AA8-3496-4CDE-3530-350FBF9EF61E}"/>
              </a:ext>
            </a:extLst>
          </p:cNvPr>
          <p:cNvSpPr/>
          <p:nvPr/>
        </p:nvSpPr>
        <p:spPr>
          <a:xfrm>
            <a:off x="8653182" y="4625788"/>
            <a:ext cx="87214" cy="8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DF3879-1F38-066B-1911-BBAA5F43523A}"/>
              </a:ext>
            </a:extLst>
          </p:cNvPr>
          <p:cNvSpPr txBox="1"/>
          <p:nvPr/>
        </p:nvSpPr>
        <p:spPr>
          <a:xfrm>
            <a:off x="8661313" y="4706471"/>
            <a:ext cx="46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12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262" y="353561"/>
            <a:ext cx="6255765" cy="330200"/>
          </a:xfrm>
        </p:spPr>
        <p:txBody>
          <a:bodyPr/>
          <a:lstStyle/>
          <a:p>
            <a:r>
              <a:rPr lang="ru-RU" sz="2400" dirty="0"/>
              <a:t>Уровни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 в ИТ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5685" y="775262"/>
            <a:ext cx="8120129" cy="98488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Основная задача: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минимизировать возможный ущерб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затраты для основного бизнеса предприятия, компенсируя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санкционные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риски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импортозамещением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65749" y="1853737"/>
            <a:ext cx="2409635" cy="575847"/>
          </a:xfrm>
          <a:prstGeom prst="roundRect">
            <a:avLst/>
          </a:prstGeom>
          <a:solidFill>
            <a:srgbClr val="FF5D5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Прикладное ПО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2966" y="2862119"/>
            <a:ext cx="2409635" cy="575847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Системное ПО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6179" y="3818272"/>
            <a:ext cx="2409635" cy="575847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Оборудование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85" y="1841173"/>
            <a:ext cx="3934751" cy="283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6C1340-7E6B-BCAF-D954-776EA4BE33CD}"/>
              </a:ext>
            </a:extLst>
          </p:cNvPr>
          <p:cNvSpPr/>
          <p:nvPr/>
        </p:nvSpPr>
        <p:spPr>
          <a:xfrm>
            <a:off x="8525814" y="4565276"/>
            <a:ext cx="302180" cy="20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59CD1F-D51A-CDA7-72AE-405E39B65301}"/>
              </a:ext>
            </a:extLst>
          </p:cNvPr>
          <p:cNvSpPr txBox="1"/>
          <p:nvPr/>
        </p:nvSpPr>
        <p:spPr>
          <a:xfrm>
            <a:off x="8661313" y="4706471"/>
            <a:ext cx="46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8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368" y="353561"/>
            <a:ext cx="7254832" cy="330200"/>
          </a:xfrm>
        </p:spPr>
        <p:txBody>
          <a:bodyPr/>
          <a:lstStyle/>
          <a:p>
            <a:r>
              <a:rPr lang="ru-RU" sz="2400" dirty="0"/>
              <a:t>Прикладное ПО (собственная разработка)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312842" y="914400"/>
          <a:ext cx="4097827" cy="252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919">
                  <a:extLst>
                    <a:ext uri="{9D8B030D-6E8A-4147-A177-3AD203B41FA5}">
                      <a16:colId xmlns:a16="http://schemas.microsoft.com/office/drawing/2014/main" xmlns="" val="2543877162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xmlns="" val="3077597032"/>
                    </a:ext>
                  </a:extLst>
                </a:gridCol>
              </a:tblGrid>
              <a:tr h="3826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в реестре российского ПО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496427"/>
                  </a:ext>
                </a:extLst>
              </a:tr>
              <a:tr h="38267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 "СЭД ЭХП"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94020"/>
                  </a:ext>
                </a:extLst>
              </a:tr>
              <a:tr h="38267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 "Каскад. Управление производством"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8068849"/>
                  </a:ext>
                </a:extLst>
              </a:tr>
              <a:tr h="45204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 "Каскад. Управление предприятием"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7637545"/>
                  </a:ext>
                </a:extLst>
              </a:tr>
              <a:tr h="55681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 "Каскад. Управление жизненным циклом изделий"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66419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11" y="710015"/>
            <a:ext cx="2076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20" y="990675"/>
            <a:ext cx="2076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72" y="1235122"/>
            <a:ext cx="1962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590" y="1642533"/>
            <a:ext cx="2076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56780" y="3546521"/>
            <a:ext cx="4544011" cy="98488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90% - прикладного бизнес ПО собственной разработки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 - корпоративное ПО ГК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Росатом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E7801A-43FD-9E68-8B8D-D992F94EA2C5}"/>
              </a:ext>
            </a:extLst>
          </p:cNvPr>
          <p:cNvSpPr/>
          <p:nvPr/>
        </p:nvSpPr>
        <p:spPr>
          <a:xfrm>
            <a:off x="8647856" y="4500033"/>
            <a:ext cx="274268" cy="262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BD6CC6-F111-ECBA-CEB5-95F25E9FD088}"/>
              </a:ext>
            </a:extLst>
          </p:cNvPr>
          <p:cNvSpPr txBox="1"/>
          <p:nvPr/>
        </p:nvSpPr>
        <p:spPr>
          <a:xfrm>
            <a:off x="8661313" y="4706471"/>
            <a:ext cx="46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4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368" y="353561"/>
            <a:ext cx="7254832" cy="330200"/>
          </a:xfrm>
        </p:spPr>
        <p:txBody>
          <a:bodyPr/>
          <a:lstStyle/>
          <a:p>
            <a:r>
              <a:rPr lang="ru-RU" sz="2400" dirty="0"/>
              <a:t>Системное ПО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>Наше решение: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90" y="1798843"/>
            <a:ext cx="2822111" cy="19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611" y="3229024"/>
            <a:ext cx="3619965" cy="11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612" y="1022021"/>
            <a:ext cx="3619965" cy="1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965418" y="2308635"/>
            <a:ext cx="1068309" cy="103209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8C3599-F2EA-2CDA-3CEA-3161C9AC7B6D}"/>
              </a:ext>
            </a:extLst>
          </p:cNvPr>
          <p:cNvSpPr/>
          <p:nvPr/>
        </p:nvSpPr>
        <p:spPr>
          <a:xfrm>
            <a:off x="8639735" y="4558553"/>
            <a:ext cx="141841" cy="147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609C86-7477-1CFF-4B72-D95B70FB6327}"/>
              </a:ext>
            </a:extLst>
          </p:cNvPr>
          <p:cNvSpPr txBox="1"/>
          <p:nvPr/>
        </p:nvSpPr>
        <p:spPr>
          <a:xfrm>
            <a:off x="8661313" y="4706471"/>
            <a:ext cx="46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29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368" y="353561"/>
            <a:ext cx="7254832" cy="330200"/>
          </a:xfrm>
        </p:spPr>
        <p:txBody>
          <a:bodyPr/>
          <a:lstStyle/>
          <a:p>
            <a:r>
              <a:rPr lang="ru-RU" sz="2400" dirty="0"/>
              <a:t>Особенности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 на ЭХП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828" y="942218"/>
            <a:ext cx="8488301" cy="3785652"/>
          </a:xfrm>
          <a:prstGeom prst="rect">
            <a:avLst/>
          </a:prstGeom>
          <a:noFill/>
          <a:ln w="25400" cap="rnd">
            <a:noFill/>
            <a:round/>
          </a:ln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провели ревизию ИТ-стратегии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 оставили без изменений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пересмотрели тактику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сместили на этот год акцент с развития на ускоренное импортозамещение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скорректировали темпы развития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 не отказались от него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ввели меры материального стимулирования ИТ-специалистов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т.к. увеличилась потребность в ИТ-кадрах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требует больших ресурсов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том же уровне ИТ-развития (финансовых, интеллектуальных, трудовых)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403B5F-C3ED-AE5C-1D21-77D89B5BFD82}"/>
              </a:ext>
            </a:extLst>
          </p:cNvPr>
          <p:cNvSpPr/>
          <p:nvPr/>
        </p:nvSpPr>
        <p:spPr>
          <a:xfrm>
            <a:off x="8659906" y="4632512"/>
            <a:ext cx="145266" cy="95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6AECDF-F720-821D-2737-28F93E098EB9}"/>
              </a:ext>
            </a:extLst>
          </p:cNvPr>
          <p:cNvSpPr txBox="1"/>
          <p:nvPr/>
        </p:nvSpPr>
        <p:spPr>
          <a:xfrm>
            <a:off x="8661313" y="4706471"/>
            <a:ext cx="46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8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Блок-схема: сохраненные данные 106"/>
          <p:cNvSpPr/>
          <p:nvPr/>
        </p:nvSpPr>
        <p:spPr>
          <a:xfrm flipH="1">
            <a:off x="154051" y="3848625"/>
            <a:ext cx="1584176" cy="216000"/>
          </a:xfrm>
          <a:prstGeom prst="flowChartOnlineStorage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Блок-схема: сохраненные данные 107"/>
          <p:cNvSpPr/>
          <p:nvPr/>
        </p:nvSpPr>
        <p:spPr>
          <a:xfrm flipH="1">
            <a:off x="1849666" y="3607541"/>
            <a:ext cx="1584176" cy="216000"/>
          </a:xfrm>
          <a:prstGeom prst="flowChartOnlineStorage">
            <a:avLst/>
          </a:prstGeom>
          <a:solidFill>
            <a:srgbClr val="2698CF"/>
          </a:solidFill>
          <a:ln>
            <a:solidFill>
              <a:srgbClr val="269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Блок-схема: сохраненные данные 108"/>
          <p:cNvSpPr/>
          <p:nvPr/>
        </p:nvSpPr>
        <p:spPr>
          <a:xfrm flipH="1">
            <a:off x="3532029" y="3362148"/>
            <a:ext cx="1584176" cy="216000"/>
          </a:xfrm>
          <a:prstGeom prst="flowChartOnlineStorage">
            <a:avLst/>
          </a:prstGeom>
          <a:solidFill>
            <a:srgbClr val="2ABDC7"/>
          </a:solidFill>
          <a:ln>
            <a:solidFill>
              <a:srgbClr val="2A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Блок-схема: сохраненные данные 109"/>
          <p:cNvSpPr/>
          <p:nvPr/>
        </p:nvSpPr>
        <p:spPr>
          <a:xfrm flipH="1">
            <a:off x="5279871" y="3159605"/>
            <a:ext cx="1584176" cy="216000"/>
          </a:xfrm>
          <a:prstGeom prst="flowChartOnlineStorage">
            <a:avLst/>
          </a:prstGeom>
          <a:solidFill>
            <a:srgbClr val="C6D73A"/>
          </a:solidFill>
          <a:ln>
            <a:solidFill>
              <a:srgbClr val="C6D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70075" y="3543108"/>
            <a:ext cx="1224136" cy="306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2111519" y="3302024"/>
            <a:ext cx="1224136" cy="306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810998" y="3056631"/>
            <a:ext cx="1224136" cy="306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1976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489366" y="2854088"/>
            <a:ext cx="1224136" cy="306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1018147" y="3992641"/>
            <a:ext cx="0" cy="396000"/>
          </a:xfrm>
          <a:prstGeom prst="line">
            <a:avLst/>
          </a:prstGeom>
          <a:ln w="381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Овал 115"/>
          <p:cNvSpPr/>
          <p:nvPr/>
        </p:nvSpPr>
        <p:spPr>
          <a:xfrm>
            <a:off x="946139" y="3885237"/>
            <a:ext cx="144016" cy="143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781318" y="4246030"/>
            <a:ext cx="473656" cy="454539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1018146" y="3975646"/>
            <a:ext cx="0" cy="1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>
            <a:off x="2728042" y="3758333"/>
            <a:ext cx="0" cy="396000"/>
          </a:xfrm>
          <a:prstGeom prst="line">
            <a:avLst/>
          </a:prstGeom>
          <a:ln w="38100">
            <a:solidFill>
              <a:srgbClr val="269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2656034" y="3650929"/>
            <a:ext cx="144016" cy="143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2491213" y="4011722"/>
            <a:ext cx="473656" cy="454539"/>
          </a:xfrm>
          <a:prstGeom prst="ellipse">
            <a:avLst/>
          </a:prstGeom>
          <a:solidFill>
            <a:srgbClr val="269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728041" y="3741338"/>
            <a:ext cx="0" cy="1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>
            <a:off x="4399221" y="3508331"/>
            <a:ext cx="0" cy="396000"/>
          </a:xfrm>
          <a:prstGeom prst="line">
            <a:avLst/>
          </a:prstGeom>
          <a:ln w="38100">
            <a:solidFill>
              <a:srgbClr val="2AB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/>
          <p:cNvSpPr/>
          <p:nvPr/>
        </p:nvSpPr>
        <p:spPr>
          <a:xfrm>
            <a:off x="4327213" y="3400927"/>
            <a:ext cx="144016" cy="143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4162392" y="3761720"/>
            <a:ext cx="473656" cy="454539"/>
          </a:xfrm>
          <a:prstGeom prst="ellipse">
            <a:avLst/>
          </a:prstGeom>
          <a:solidFill>
            <a:srgbClr val="2ABDC7"/>
          </a:solidFill>
          <a:ln>
            <a:solidFill>
              <a:srgbClr val="2A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399220" y="3491336"/>
            <a:ext cx="0" cy="1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6163526" y="3304803"/>
            <a:ext cx="0" cy="396000"/>
          </a:xfrm>
          <a:prstGeom prst="line">
            <a:avLst/>
          </a:prstGeom>
          <a:ln w="38100">
            <a:solidFill>
              <a:srgbClr val="C6D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Овал 127"/>
          <p:cNvSpPr/>
          <p:nvPr/>
        </p:nvSpPr>
        <p:spPr>
          <a:xfrm>
            <a:off x="6091518" y="3197399"/>
            <a:ext cx="144016" cy="143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5926697" y="3558192"/>
            <a:ext cx="473656" cy="454539"/>
          </a:xfrm>
          <a:prstGeom prst="ellipse">
            <a:avLst/>
          </a:prstGeom>
          <a:solidFill>
            <a:srgbClr val="C6D73A"/>
          </a:solidFill>
          <a:ln>
            <a:solidFill>
              <a:srgbClr val="C6D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6163525" y="3287808"/>
            <a:ext cx="0" cy="1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03469" y="4718192"/>
            <a:ext cx="1283934" cy="42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завода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121897" y="4567035"/>
            <a:ext cx="1275342" cy="36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производства 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ЯБП и ЯЗ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3468423" y="4264474"/>
            <a:ext cx="1878298" cy="55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 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Комбинат «Электрохимприбор»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193351" y="4078041"/>
            <a:ext cx="1873469" cy="61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Присвоение статуса Федеральной ядерной организации </a:t>
            </a: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649" y="4316820"/>
            <a:ext cx="271574" cy="27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3678" y="3843863"/>
            <a:ext cx="291080" cy="290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2855" y="4069996"/>
            <a:ext cx="310372" cy="309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9409" y="3622059"/>
            <a:ext cx="303891" cy="303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9" name="Picture 2" descr="C:\Users\Гриша\Desktop\upravlenie_fgup_kombinat_elektrohimpribor_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52" y="991009"/>
            <a:ext cx="2114499" cy="13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2597238" y="1016083"/>
            <a:ext cx="648000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«Комбинат «Электрохимприбор» </a:t>
            </a: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>
            <a:off x="3110763" y="1589664"/>
            <a:ext cx="193416" cy="1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596053" y="1460980"/>
            <a:ext cx="712300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schemeClr val="accent5">
                <a:lumMod val="25000"/>
                <a:alpha val="40000"/>
              </a:scheme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557337" y="1456228"/>
            <a:ext cx="556404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schemeClr val="accent5">
                <a:lumMod val="25000"/>
                <a:alpha val="40000"/>
              </a:scheme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90794" y="1460980"/>
            <a:ext cx="2478808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промышленных площадок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307156" y="1456802"/>
            <a:ext cx="2160000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</a:t>
            </a:r>
          </a:p>
        </p:txBody>
      </p:sp>
      <p:cxnSp>
        <p:nvCxnSpPr>
          <p:cNvPr id="146" name="Прямая соединительная линия 145"/>
          <p:cNvCxnSpPr>
            <a:stCxn id="142" idx="3"/>
            <a:endCxn id="144" idx="1"/>
          </p:cNvCxnSpPr>
          <p:nvPr/>
        </p:nvCxnSpPr>
        <p:spPr>
          <a:xfrm flipV="1">
            <a:off x="6308354" y="1586980"/>
            <a:ext cx="182441" cy="26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554361" y="2287154"/>
            <a:ext cx="541397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schemeClr val="accent5">
                <a:lumMod val="25000"/>
                <a:alpha val="40000"/>
              </a:scheme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км</a:t>
            </a:r>
            <a:endParaRPr lang="ru-RU" sz="1200" b="1" baseline="30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>
            <a:off x="3095757" y="2415411"/>
            <a:ext cx="193416" cy="1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296995" y="2284641"/>
            <a:ext cx="2160000" cy="4420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>
              <a:defRPr sz="1200">
                <a:latin typeface="Cambria" panose="02040503050406030204" pitchFamily="18" charset="0"/>
              </a:defRPr>
            </a:lvl1pPr>
          </a:lstStyle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периметр городской контролируемой зоны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96767" y="2291159"/>
            <a:ext cx="722179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schemeClr val="accent5">
                <a:lumMod val="25000"/>
                <a:alpha val="40000"/>
              </a:scheme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42,2 </a:t>
            </a: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en-US" sz="120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baseline="30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6318945" y="2430831"/>
            <a:ext cx="193416" cy="1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497353" y="2292058"/>
            <a:ext cx="2478809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>
              <a:defRPr sz="1200">
                <a:latin typeface="Cambria" panose="02040503050406030204" pitchFamily="18" charset="0"/>
              </a:defRPr>
            </a:lvl1pPr>
          </a:lstStyle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земельных участков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596053" y="1859551"/>
            <a:ext cx="722892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schemeClr val="accent5">
                <a:lumMod val="25000"/>
                <a:alpha val="40000"/>
              </a:scheme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1122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6326767" y="1976688"/>
            <a:ext cx="193416" cy="1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505175" y="1860010"/>
            <a:ext cx="2466176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зданий и сооружений</a:t>
            </a: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3095757" y="1993108"/>
            <a:ext cx="193416" cy="1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2554361" y="1868471"/>
            <a:ext cx="556404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schemeClr val="accent5">
                <a:lumMod val="25000"/>
                <a:alpha val="40000"/>
              </a:scheme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292351" y="1869405"/>
            <a:ext cx="2160000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персонала</a:t>
            </a:r>
          </a:p>
        </p:txBody>
      </p:sp>
      <p:sp>
        <p:nvSpPr>
          <p:cNvPr id="160" name="Блок-схема: сохраненные данные 159"/>
          <p:cNvSpPr/>
          <p:nvPr/>
        </p:nvSpPr>
        <p:spPr>
          <a:xfrm flipH="1">
            <a:off x="7051084" y="2926278"/>
            <a:ext cx="1584000" cy="216000"/>
          </a:xfrm>
          <a:prstGeom prst="flowChartOnlineStorage">
            <a:avLst/>
          </a:prstGeom>
          <a:solidFill>
            <a:srgbClr val="FED655"/>
          </a:solidFill>
          <a:ln>
            <a:solidFill>
              <a:srgbClr val="FED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700">
              <a:solidFill>
                <a:srgbClr val="FFFFFF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7453914" y="2648050"/>
            <a:ext cx="957711" cy="287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Glacial Indifference Bold"/>
              </a:rPr>
              <a:t>2020</a:t>
            </a: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 flipH="1">
            <a:off x="7962769" y="3144075"/>
            <a:ext cx="0" cy="594000"/>
          </a:xfrm>
          <a:prstGeom prst="line">
            <a:avLst/>
          </a:prstGeom>
          <a:ln w="38100">
            <a:solidFill>
              <a:srgbClr val="FED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Овал 162"/>
          <p:cNvSpPr/>
          <p:nvPr/>
        </p:nvSpPr>
        <p:spPr>
          <a:xfrm>
            <a:off x="7885970" y="296227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700">
              <a:solidFill>
                <a:srgbClr val="FFFFFF"/>
              </a:solidFill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7741946" y="3309889"/>
            <a:ext cx="468000" cy="468000"/>
          </a:xfrm>
          <a:prstGeom prst="ellipse">
            <a:avLst/>
          </a:prstGeom>
          <a:solidFill>
            <a:srgbClr val="FED655"/>
          </a:solidFill>
          <a:ln>
            <a:solidFill>
              <a:srgbClr val="FED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700">
              <a:solidFill>
                <a:srgbClr val="FFFFFF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7957970" y="3057809"/>
            <a:ext cx="0" cy="84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7073008" y="3943703"/>
            <a:ext cx="1931854" cy="58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Присвоение статуса системообразующего предприятия</a:t>
            </a: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0867" y="3369434"/>
            <a:ext cx="324546" cy="3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Краткие сведения о предприятии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97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79" y="1179957"/>
            <a:ext cx="6626620" cy="325757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32526" y="121708"/>
            <a:ext cx="6801726" cy="738426"/>
            <a:chOff x="365556" y="135155"/>
            <a:chExt cx="7090398" cy="7384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Блок-схема: задержка 13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1" name="Блок-схема: задержка 10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Равнобедренный треугольник 11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833344" y="135155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План производства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03304F-6723-BBFE-BF1F-CED04E3F1911}"/>
              </a:ext>
            </a:extLst>
          </p:cNvPr>
          <p:cNvSpPr txBox="1"/>
          <p:nvPr/>
        </p:nvSpPr>
        <p:spPr>
          <a:xfrm>
            <a:off x="8679766" y="4778931"/>
            <a:ext cx="46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61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43097" y="123797"/>
            <a:ext cx="7078563" cy="703423"/>
            <a:chOff x="365556" y="170158"/>
            <a:chExt cx="7078563" cy="70342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Блок-схема: задержка 12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0" name="Блок-схема: задержка 9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833344" y="170158"/>
              <a:ext cx="5610775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Финансовый план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/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Налоги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8738179-CF74-AF26-35B7-C587B2F8F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61" y="991411"/>
            <a:ext cx="2697242" cy="2078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180" y="989175"/>
            <a:ext cx="2535118" cy="20829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8AD569-6A9E-FE7E-0EBC-77FF0B965B92}"/>
              </a:ext>
            </a:extLst>
          </p:cNvPr>
          <p:cNvSpPr txBox="1"/>
          <p:nvPr/>
        </p:nvSpPr>
        <p:spPr>
          <a:xfrm>
            <a:off x="8707901" y="4778931"/>
            <a:ext cx="436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076613A-AA22-C99B-8ECD-682B63EB78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461" y="3069856"/>
            <a:ext cx="6367837" cy="19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8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5556" y="260931"/>
            <a:ext cx="6963138" cy="665800"/>
            <a:chOff x="365556" y="260931"/>
            <a:chExt cx="6963138" cy="6658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Блок-схема: задержка 12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0" name="Блок-схема: задержка 9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06084" y="304934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Финплан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/затраты (собственные средства)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4E7AF19-A153-909A-782A-7E3831E85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56" y="970084"/>
            <a:ext cx="3733478" cy="21094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771B92-5820-6A2B-158C-7A26A8839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388" y="970084"/>
            <a:ext cx="4085839" cy="21094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B9E7E-ED30-7661-359B-5B9CD7729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895" y="3160171"/>
            <a:ext cx="3601786" cy="18034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B2586-91BD-1406-E771-2D1BB1B04AF0}"/>
              </a:ext>
            </a:extLst>
          </p:cNvPr>
          <p:cNvSpPr txBox="1"/>
          <p:nvPr/>
        </p:nvSpPr>
        <p:spPr>
          <a:xfrm>
            <a:off x="8616461" y="4778931"/>
            <a:ext cx="471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5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910057"/>
            <a:ext cx="8515350" cy="423582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5556" y="260931"/>
            <a:ext cx="6963138" cy="665800"/>
            <a:chOff x="365556" y="260931"/>
            <a:chExt cx="6963138" cy="6658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Блок-схема: задержка 12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0" name="Блок-схема: задержка 9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06084" y="304934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Финплан / БДДС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4C66D1-BEB2-DA5E-5375-4DC95B60A2F8}"/>
              </a:ext>
            </a:extLst>
          </p:cNvPr>
          <p:cNvSpPr txBox="1"/>
          <p:nvPr/>
        </p:nvSpPr>
        <p:spPr>
          <a:xfrm>
            <a:off x="8778239" y="4813025"/>
            <a:ext cx="422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0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65556" y="260931"/>
            <a:ext cx="6963138" cy="665800"/>
            <a:chOff x="365556" y="260931"/>
            <a:chExt cx="6963138" cy="66580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Блок-схема: задержка 14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2" name="Блок-схема: задержка 11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Равнобедренный треугольник 12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06084" y="304934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Оценка эффективности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/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график окупаемости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C9E6474-D1CC-ABF4-CC88-56CD2744E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657" y="913544"/>
            <a:ext cx="4884881" cy="23844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5A35FE-3725-EC5E-DA88-74483BE08CBD}"/>
              </a:ext>
            </a:extLst>
          </p:cNvPr>
          <p:cNvSpPr txBox="1"/>
          <p:nvPr/>
        </p:nvSpPr>
        <p:spPr>
          <a:xfrm>
            <a:off x="8729003" y="4778931"/>
            <a:ext cx="414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409" y="3298012"/>
            <a:ext cx="3710995" cy="17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26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3174" y="188727"/>
            <a:ext cx="7017749" cy="764274"/>
            <a:chOff x="365556" y="260931"/>
            <a:chExt cx="7017749" cy="764274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Блок-схема: задержка 12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0" name="Блок-схема: задержка 9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60695" y="403408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Оценка проектных рисков</a:t>
              </a:r>
            </a:p>
          </p:txBody>
        </p:sp>
        <p:sp>
          <p:nvSpPr>
            <p:cNvPr id="9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F2DA513B-FAD2-FC3E-C26E-A97DD1824B99}"/>
              </a:ext>
            </a:extLst>
          </p:cNvPr>
          <p:cNvGraphicFramePr>
            <a:graphicFrameLocks noGrp="1"/>
          </p:cNvGraphicFramePr>
          <p:nvPr/>
        </p:nvGraphicFramePr>
        <p:xfrm>
          <a:off x="227186" y="1834557"/>
          <a:ext cx="8424863" cy="570408"/>
        </p:xfrm>
        <a:graphic>
          <a:graphicData uri="http://schemas.openxmlformats.org/drawingml/2006/table">
            <a:tbl>
              <a:tblPr firstRow="1" bandRow="1"/>
              <a:tblGrid>
                <a:gridCol w="2696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1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8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0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потенциального  ущерба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баллах)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83" marR="514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реализации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баллах)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83" marR="514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 для проекта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83" marR="514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83" marR="51483" marT="0" marB="0" anchor="ctr">
                    <a:lnL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770C3EF-219D-3F1B-798C-A9DA4DA48803}"/>
              </a:ext>
            </a:extLst>
          </p:cNvPr>
          <p:cNvGraphicFramePr>
            <a:graphicFrameLocks noGrp="1"/>
          </p:cNvGraphicFramePr>
          <p:nvPr/>
        </p:nvGraphicFramePr>
        <p:xfrm>
          <a:off x="227186" y="2488527"/>
          <a:ext cx="8424863" cy="2274438"/>
        </p:xfrm>
        <a:graphic>
          <a:graphicData uri="http://schemas.openxmlformats.org/drawingml/2006/table">
            <a:tbl>
              <a:tblPr firstRow="1" bandRow="1"/>
              <a:tblGrid>
                <a:gridCol w="2667845">
                  <a:extLst>
                    <a:ext uri="{9D8B030D-6E8A-4147-A177-3AD203B41FA5}">
                      <a16:colId xmlns:a16="http://schemas.microsoft.com/office/drawing/2014/main" xmlns="" val="3067738497"/>
                    </a:ext>
                  </a:extLst>
                </a:gridCol>
                <a:gridCol w="1338136">
                  <a:extLst>
                    <a:ext uri="{9D8B030D-6E8A-4147-A177-3AD203B41FA5}">
                      <a16:colId xmlns:a16="http://schemas.microsoft.com/office/drawing/2014/main" xmlns="" val="2573124524"/>
                    </a:ext>
                  </a:extLst>
                </a:gridCol>
                <a:gridCol w="1063431">
                  <a:extLst>
                    <a:ext uri="{9D8B030D-6E8A-4147-A177-3AD203B41FA5}">
                      <a16:colId xmlns:a16="http://schemas.microsoft.com/office/drawing/2014/main" xmlns="" val="3262017848"/>
                    </a:ext>
                  </a:extLst>
                </a:gridCol>
                <a:gridCol w="905011">
                  <a:extLst>
                    <a:ext uri="{9D8B030D-6E8A-4147-A177-3AD203B41FA5}">
                      <a16:colId xmlns:a16="http://schemas.microsoft.com/office/drawing/2014/main" xmlns="" val="3971823008"/>
                    </a:ext>
                  </a:extLst>
                </a:gridCol>
                <a:gridCol w="2450440">
                  <a:extLst>
                    <a:ext uri="{9D8B030D-6E8A-4147-A177-3AD203B41FA5}">
                      <a16:colId xmlns:a16="http://schemas.microsoft.com/office/drawing/2014/main" xmlns="" val="1931095451"/>
                    </a:ext>
                  </a:extLst>
                </a:gridCol>
              </a:tblGrid>
              <a:tr h="1990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кадровые риски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517910"/>
                  </a:ext>
                </a:extLst>
              </a:tr>
              <a:tr h="55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данных для создания нейронной сети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проекта будет проводиться парсинг данных накопленных за 10 лет для обучения модели нейронной сети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383821"/>
                  </a:ext>
                </a:extLst>
              </a:tr>
              <a:tr h="39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Увольнение ключевого программиста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Потребуется подготовка нового персонала в сфере искусственного интеллекта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741098"/>
                  </a:ext>
                </a:extLst>
              </a:tr>
              <a:tr h="365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выборе модели нейронной сети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Опытный менеджмент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4993824"/>
                  </a:ext>
                </a:extLst>
              </a:tr>
              <a:tr h="365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технологические ошибки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(выход из строя сервера)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Дублирование информации на новый сервер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96403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F8BAA2-2391-5F5D-77F2-544AAFA327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86" y="943202"/>
            <a:ext cx="5102794" cy="7376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55EEF2-C703-6B08-5FFA-45109B9A4490}"/>
              </a:ext>
            </a:extLst>
          </p:cNvPr>
          <p:cNvSpPr txBox="1"/>
          <p:nvPr/>
        </p:nvSpPr>
        <p:spPr>
          <a:xfrm>
            <a:off x="8707901" y="4762965"/>
            <a:ext cx="436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8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5556" y="260931"/>
            <a:ext cx="6963138" cy="665800"/>
            <a:chOff x="365556" y="260931"/>
            <a:chExt cx="6963138" cy="6658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Блок-схема: задержка 12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0" name="Блок-схема: задержка 9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06084" y="304934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Календарный план с учетом рисков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28" y="1112690"/>
            <a:ext cx="8630989" cy="3771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6C14DD-F157-4A17-4669-EBE5F25E4C5C}"/>
              </a:ext>
            </a:extLst>
          </p:cNvPr>
          <p:cNvSpPr txBox="1"/>
          <p:nvPr/>
        </p:nvSpPr>
        <p:spPr>
          <a:xfrm>
            <a:off x="8707901" y="4778931"/>
            <a:ext cx="436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73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65556" y="260931"/>
            <a:ext cx="6963138" cy="665800"/>
            <a:chOff x="365556" y="260931"/>
            <a:chExt cx="6963138" cy="665800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Блок-схема: задержка 13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1" name="Блок-схема: задержка 10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Равнобедренный треугольник 11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06084" y="304934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Финплан / БДДС Актуализированный с учетом рисков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03" y="926730"/>
            <a:ext cx="8902263" cy="40131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93F453-8BBC-9563-2627-0614A9B95021}"/>
              </a:ext>
            </a:extLst>
          </p:cNvPr>
          <p:cNvSpPr txBox="1"/>
          <p:nvPr/>
        </p:nvSpPr>
        <p:spPr>
          <a:xfrm>
            <a:off x="8655786" y="4724958"/>
            <a:ext cx="436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49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65556" y="260931"/>
            <a:ext cx="6963138" cy="665800"/>
            <a:chOff x="365556" y="260931"/>
            <a:chExt cx="6963138" cy="66580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EA331C9-4965-4501-827D-FA6377FFE3D3}"/>
                </a:ext>
              </a:extLst>
            </p:cNvPr>
            <p:cNvGrpSpPr/>
            <p:nvPr/>
          </p:nvGrpSpPr>
          <p:grpSpPr>
            <a:xfrm>
              <a:off x="1315468" y="260933"/>
              <a:ext cx="5933824" cy="612648"/>
              <a:chOff x="1083532" y="354952"/>
              <a:chExt cx="5800203" cy="6126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C7581904-1C9E-4A90-9357-CBF858CDD709}"/>
                  </a:ext>
                </a:extLst>
              </p:cNvPr>
              <p:cNvSpPr/>
              <p:nvPr/>
            </p:nvSpPr>
            <p:spPr>
              <a:xfrm>
                <a:off x="1083532" y="355600"/>
                <a:ext cx="5061063" cy="612000"/>
              </a:xfrm>
              <a:prstGeom prst="rect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Блок-схема: задержка 14">
                <a:extLst>
                  <a:ext uri="{FF2B5EF4-FFF2-40B4-BE49-F238E27FC236}">
                    <a16:creationId xmlns:a16="http://schemas.microsoft.com/office/drawing/2014/main" xmlns="" id="{6EEFE00B-64B5-46C2-871E-8CB99D42DDD3}"/>
                  </a:ext>
                </a:extLst>
              </p:cNvPr>
              <p:cNvSpPr/>
              <p:nvPr/>
            </p:nvSpPr>
            <p:spPr>
              <a:xfrm>
                <a:off x="6144595" y="354952"/>
                <a:ext cx="739140" cy="612648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4E566E"/>
                  </a:gs>
                  <a:gs pos="100000">
                    <a:srgbClr val="34394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04C7E30-395D-4621-9B88-F4CADE2F53D7}"/>
                </a:ext>
              </a:extLst>
            </p:cNvPr>
            <p:cNvGrpSpPr/>
            <p:nvPr/>
          </p:nvGrpSpPr>
          <p:grpSpPr>
            <a:xfrm>
              <a:off x="365556" y="260931"/>
              <a:ext cx="1073040" cy="612650"/>
              <a:chOff x="0" y="1774901"/>
              <a:chExt cx="1073040" cy="612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grpSpPr>
          <p:sp>
            <p:nvSpPr>
              <p:cNvPr id="12" name="Блок-схема: задержка 11">
                <a:extLst>
                  <a:ext uri="{FF2B5EF4-FFF2-40B4-BE49-F238E27FC236}">
                    <a16:creationId xmlns:a16="http://schemas.microsoft.com/office/drawing/2014/main" xmlns="" id="{493AE430-F861-4E01-B226-44B3BD26855F}"/>
                  </a:ext>
                </a:extLst>
              </p:cNvPr>
              <p:cNvSpPr/>
              <p:nvPr/>
            </p:nvSpPr>
            <p:spPr>
              <a:xfrm flipH="1">
                <a:off x="0" y="1774901"/>
                <a:ext cx="739140" cy="612648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Равнобедренный треугольник 12">
                <a:extLst>
                  <a:ext uri="{FF2B5EF4-FFF2-40B4-BE49-F238E27FC236}">
                    <a16:creationId xmlns:a16="http://schemas.microsoft.com/office/drawing/2014/main" xmlns="" id="{F58F57F1-F2ED-4743-8C17-A587B2BE5D97}"/>
                  </a:ext>
                </a:extLst>
              </p:cNvPr>
              <p:cNvSpPr/>
              <p:nvPr/>
            </p:nvSpPr>
            <p:spPr>
              <a:xfrm rot="5400000">
                <a:off x="594520" y="1909031"/>
                <a:ext cx="612648" cy="3443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Заголовок 2">
              <a:extLst>
                <a:ext uri="{FF2B5EF4-FFF2-40B4-BE49-F238E27FC236}">
                  <a16:creationId xmlns:a16="http://schemas.microsoft.com/office/drawing/2014/main" xmlns="" id="{1CBAF143-918D-45AE-973F-FB33B9CACC41}"/>
                </a:ext>
              </a:extLst>
            </p:cNvPr>
            <p:cNvSpPr txBox="1">
              <a:spLocks/>
            </p:cNvSpPr>
            <p:nvPr/>
          </p:nvSpPr>
          <p:spPr>
            <a:xfrm>
              <a:off x="1706084" y="304934"/>
              <a:ext cx="5622610" cy="62179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300" b="1" kern="1200">
                  <a:solidFill>
                    <a:srgbClr val="333333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Оценка эффективности с учетом рисков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Стрелка: шеврон 120">
              <a:extLst>
                <a:ext uri="{FF2B5EF4-FFF2-40B4-BE49-F238E27FC236}">
                  <a16:creationId xmlns:a16="http://schemas.microsoft.com/office/drawing/2014/main" xmlns="" id="{BB8F28B9-A0D2-45AA-B290-0DD40EF11D19}"/>
                </a:ext>
              </a:extLst>
            </p:cNvPr>
            <p:cNvSpPr/>
            <p:nvPr/>
          </p:nvSpPr>
          <p:spPr>
            <a:xfrm>
              <a:off x="1104694" y="260931"/>
              <a:ext cx="601390" cy="612648"/>
            </a:xfrm>
            <a:prstGeom prst="chevron">
              <a:avLst/>
            </a:prstGeom>
            <a:gradFill>
              <a:gsLst>
                <a:gs pos="46000">
                  <a:srgbClr val="79BCB9"/>
                </a:gs>
                <a:gs pos="100000">
                  <a:srgbClr val="4BA5A3"/>
                </a:gs>
                <a:gs pos="0">
                  <a:srgbClr val="CAE5E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43" y="1250214"/>
            <a:ext cx="7411048" cy="35723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3B9CEB-5D0B-6D7D-2045-A4D4D91A3812}"/>
              </a:ext>
            </a:extLst>
          </p:cNvPr>
          <p:cNvSpPr txBox="1"/>
          <p:nvPr/>
        </p:nvSpPr>
        <p:spPr>
          <a:xfrm>
            <a:off x="8672732" y="4703857"/>
            <a:ext cx="471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2CDEEE72-6B06-A42B-2314-C4C4053083BD}"/>
              </a:ext>
            </a:extLst>
          </p:cNvPr>
          <p:cNvGrpSpPr/>
          <p:nvPr/>
        </p:nvGrpSpPr>
        <p:grpSpPr>
          <a:xfrm>
            <a:off x="306825" y="885807"/>
            <a:ext cx="8596170" cy="3849226"/>
            <a:chOff x="353568" y="909827"/>
            <a:chExt cx="11685116" cy="5798516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86E7AADA-0FDA-445C-C746-37CA42864E1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1149" y="6618427"/>
              <a:ext cx="97535" cy="89916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xmlns="" id="{C505321C-19E6-9E55-6924-1D7427893A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1476" y="909827"/>
              <a:ext cx="3099054" cy="4618482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xmlns="" id="{33CB523E-709C-FBCE-18A6-3297DD017E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40" y="5833871"/>
              <a:ext cx="11502359" cy="675906"/>
            </a:xfrm>
            <a:prstGeom prst="rect">
              <a:avLst/>
            </a:prstGeom>
          </p:spPr>
        </p:pic>
        <p:grpSp>
          <p:nvGrpSpPr>
            <p:cNvPr id="6" name="object 6">
              <a:extLst>
                <a:ext uri="{FF2B5EF4-FFF2-40B4-BE49-F238E27FC236}">
                  <a16:creationId xmlns:a16="http://schemas.microsoft.com/office/drawing/2014/main" xmlns="" id="{1DB0DF92-47E5-83A2-7EAE-1769DCE397D3}"/>
                </a:ext>
              </a:extLst>
            </p:cNvPr>
            <p:cNvGrpSpPr/>
            <p:nvPr/>
          </p:nvGrpSpPr>
          <p:grpSpPr>
            <a:xfrm>
              <a:off x="8932773" y="4854195"/>
              <a:ext cx="2764790" cy="474345"/>
              <a:chOff x="8932773" y="4854195"/>
              <a:chExt cx="2764790" cy="474345"/>
            </a:xfrm>
          </p:grpSpPr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xmlns="" id="{95E19724-6F7A-052A-7D30-198DEE36585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32645" y="4854195"/>
                <a:ext cx="1759329" cy="230124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xmlns="" id="{1CCF74D2-B19B-22BC-E989-87597D49237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932773" y="5098035"/>
                <a:ext cx="2764535" cy="230123"/>
              </a:xfrm>
              <a:prstGeom prst="rect">
                <a:avLst/>
              </a:prstGeom>
            </p:spPr>
          </p:pic>
        </p:grp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xmlns="" id="{27578DC4-FE2A-9A2F-7F4B-9D9EC22A1A9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79" y="928103"/>
              <a:ext cx="8184611" cy="675906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xmlns="" id="{29F4F291-9A38-B4F0-DBDC-F9ECCBE8CE3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568" y="1909559"/>
              <a:ext cx="8184611" cy="675906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xmlns="" id="{955AF1C6-2255-538F-CF89-BFC21647CC3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568" y="2891015"/>
              <a:ext cx="8184611" cy="675906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xmlns="" id="{E7AFEB25-D208-1BE9-C5EB-DBCBA01B515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568" y="3872471"/>
              <a:ext cx="8184611" cy="675906"/>
            </a:xfrm>
            <a:prstGeom prst="rect">
              <a:avLst/>
            </a:prstGeom>
          </p:spPr>
        </p:pic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xmlns="" id="{5AA157A9-AA97-ED7F-169D-D6310B359A6C}"/>
                </a:ext>
              </a:extLst>
            </p:cNvPr>
            <p:cNvGrpSpPr/>
            <p:nvPr/>
          </p:nvGrpSpPr>
          <p:grpSpPr>
            <a:xfrm>
              <a:off x="8926349" y="2952318"/>
              <a:ext cx="2696845" cy="1812925"/>
              <a:chOff x="8926349" y="2952318"/>
              <a:chExt cx="2696845" cy="1812925"/>
            </a:xfrm>
          </p:grpSpPr>
          <p:pic>
            <p:nvPicPr>
              <p:cNvPr id="14" name="object 14">
                <a:extLst>
                  <a:ext uri="{FF2B5EF4-FFF2-40B4-BE49-F238E27FC236}">
                    <a16:creationId xmlns:a16="http://schemas.microsoft.com/office/drawing/2014/main" xmlns="" id="{77836E8D-ED92-622B-4F66-FC64354DA66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955023" y="2980944"/>
                <a:ext cx="2639567" cy="1755647"/>
              </a:xfrm>
              <a:prstGeom prst="rect">
                <a:avLst/>
              </a:prstGeom>
            </p:spPr>
          </p:pic>
          <p:sp>
            <p:nvSpPr>
              <p:cNvPr id="15" name="object 15">
                <a:extLst>
                  <a:ext uri="{FF2B5EF4-FFF2-40B4-BE49-F238E27FC236}">
                    <a16:creationId xmlns:a16="http://schemas.microsoft.com/office/drawing/2014/main" xmlns="" id="{EA0535AD-CF80-85AE-4E8E-D47153390CB9}"/>
                  </a:ext>
                </a:extLst>
              </p:cNvPr>
              <p:cNvSpPr/>
              <p:nvPr/>
            </p:nvSpPr>
            <p:spPr>
              <a:xfrm>
                <a:off x="8940637" y="2966606"/>
                <a:ext cx="2668270" cy="1784350"/>
              </a:xfrm>
              <a:custGeom>
                <a:avLst/>
                <a:gdLst/>
                <a:ahLst/>
                <a:cxnLst/>
                <a:rect l="l" t="t" r="r" b="b"/>
                <a:pathLst>
                  <a:path w="2668270" h="1784350">
                    <a:moveTo>
                      <a:pt x="0" y="1784226"/>
                    </a:moveTo>
                    <a:lnTo>
                      <a:pt x="2668145" y="1784226"/>
                    </a:lnTo>
                    <a:lnTo>
                      <a:pt x="2668145" y="0"/>
                    </a:lnTo>
                    <a:lnTo>
                      <a:pt x="0" y="0"/>
                    </a:lnTo>
                    <a:lnTo>
                      <a:pt x="0" y="1784226"/>
                    </a:lnTo>
                    <a:close/>
                  </a:path>
                </a:pathLst>
              </a:custGeom>
              <a:ln w="2857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xmlns="" id="{E7136876-465D-8725-3BBF-179A7FA398B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3568" y="4853927"/>
              <a:ext cx="8184611" cy="67438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xmlns="" id="{08CD3005-2D89-32F2-450E-3C49F688F0B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34297" y="1138123"/>
              <a:ext cx="2762883" cy="230428"/>
            </a:xfrm>
            <a:prstGeom prst="rect">
              <a:avLst/>
            </a:prstGeom>
          </p:spPr>
        </p:pic>
        <p:grpSp>
          <p:nvGrpSpPr>
            <p:cNvPr id="18" name="object 18">
              <a:extLst>
                <a:ext uri="{FF2B5EF4-FFF2-40B4-BE49-F238E27FC236}">
                  <a16:creationId xmlns:a16="http://schemas.microsoft.com/office/drawing/2014/main" xmlns="" id="{B0FF6FDC-4B08-9D92-A706-4E4C9DC78456}"/>
                </a:ext>
              </a:extLst>
            </p:cNvPr>
            <p:cNvGrpSpPr/>
            <p:nvPr/>
          </p:nvGrpSpPr>
          <p:grpSpPr>
            <a:xfrm>
              <a:off x="8926349" y="1457274"/>
              <a:ext cx="2687955" cy="1308735"/>
              <a:chOff x="8926349" y="1457274"/>
              <a:chExt cx="2687955" cy="1308735"/>
            </a:xfrm>
          </p:grpSpPr>
          <p:pic>
            <p:nvPicPr>
              <p:cNvPr id="19" name="object 19">
                <a:extLst>
                  <a:ext uri="{FF2B5EF4-FFF2-40B4-BE49-F238E27FC236}">
                    <a16:creationId xmlns:a16="http://schemas.microsoft.com/office/drawing/2014/main" xmlns="" id="{BD5A7448-C1F0-593A-E59D-339783AEF46E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955023" y="1485900"/>
                <a:ext cx="2630423" cy="1251203"/>
              </a:xfrm>
              <a:prstGeom prst="rect">
                <a:avLst/>
              </a:prstGeom>
            </p:spPr>
          </p:pic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xmlns="" id="{B9FD960E-D051-844C-CDBD-4248DC71799E}"/>
                  </a:ext>
                </a:extLst>
              </p:cNvPr>
              <p:cNvSpPr/>
              <p:nvPr/>
            </p:nvSpPr>
            <p:spPr>
              <a:xfrm>
                <a:off x="8940637" y="1471562"/>
                <a:ext cx="2659380" cy="1280160"/>
              </a:xfrm>
              <a:custGeom>
                <a:avLst/>
                <a:gdLst/>
                <a:ahLst/>
                <a:cxnLst/>
                <a:rect l="l" t="t" r="r" b="b"/>
                <a:pathLst>
                  <a:path w="2659379" h="1280160">
                    <a:moveTo>
                      <a:pt x="0" y="1279782"/>
                    </a:moveTo>
                    <a:lnTo>
                      <a:pt x="2659001" y="1279782"/>
                    </a:lnTo>
                    <a:lnTo>
                      <a:pt x="2659001" y="0"/>
                    </a:lnTo>
                    <a:lnTo>
                      <a:pt x="0" y="0"/>
                    </a:lnTo>
                    <a:lnTo>
                      <a:pt x="0" y="1279782"/>
                    </a:lnTo>
                    <a:close/>
                  </a:path>
                </a:pathLst>
              </a:custGeom>
              <a:ln w="2857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7DBEF06-01CC-FB49-4297-4417FC6BF5B2}"/>
              </a:ext>
            </a:extLst>
          </p:cNvPr>
          <p:cNvSpPr/>
          <p:nvPr/>
        </p:nvSpPr>
        <p:spPr>
          <a:xfrm>
            <a:off x="8771913" y="4613326"/>
            <a:ext cx="194878" cy="270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Актуальность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1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4"/>
          <p:cNvSpPr txBox="1"/>
          <p:nvPr/>
        </p:nvSpPr>
        <p:spPr>
          <a:xfrm>
            <a:off x="539640" y="431640"/>
            <a:ext cx="7148520" cy="32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Анализ внешних факторов (2022)</a:t>
            </a:r>
            <a:endParaRPr kumimoji="0" lang="ru-RU" sz="2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196" name="Текст 9"/>
          <p:cNvSpPr/>
          <p:nvPr/>
        </p:nvSpPr>
        <p:spPr>
          <a:xfrm>
            <a:off x="4122360" y="2143080"/>
            <a:ext cx="4737240" cy="14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Информационная безопасность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мониторинг угроз и проведение мероприятий по их устранению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сегментация корпоративной сети комбината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физическое разделение сетевого трафика телефонии и базовых сервисов КСК и информационных потоков управления предприятием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7" name="TextBox 14"/>
          <p:cNvSpPr/>
          <p:nvPr/>
        </p:nvSpPr>
        <p:spPr>
          <a:xfrm>
            <a:off x="273960" y="988560"/>
            <a:ext cx="311976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Санкции +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Угрозы вредоносных закладок в импортном системном ПО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8" name="TextBox 15"/>
          <p:cNvSpPr/>
          <p:nvPr/>
        </p:nvSpPr>
        <p:spPr>
          <a:xfrm>
            <a:off x="256680" y="2235600"/>
            <a:ext cx="19958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Кибератаки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9" name="TextBox 16"/>
          <p:cNvSpPr/>
          <p:nvPr/>
        </p:nvSpPr>
        <p:spPr>
          <a:xfrm>
            <a:off x="256680" y="3235320"/>
            <a:ext cx="30405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Случайные природные и техногенные факторы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0" name="Текст 9"/>
          <p:cNvSpPr/>
          <p:nvPr/>
        </p:nvSpPr>
        <p:spPr>
          <a:xfrm>
            <a:off x="4122360" y="3676320"/>
            <a:ext cx="4014360" cy="121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Инженерная инфраструктура ЦОД и узлов связи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стабильное электроснабжение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климатические условия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пожарная безопасность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резервирование оборудования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1" name="Молния 18"/>
          <p:cNvSpPr/>
          <p:nvPr/>
        </p:nvSpPr>
        <p:spPr>
          <a:xfrm>
            <a:off x="3004200" y="2143080"/>
            <a:ext cx="779400" cy="398880"/>
          </a:xfrm>
          <a:prstGeom prst="lightningBol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Box 20"/>
          <p:cNvSpPr/>
          <p:nvPr/>
        </p:nvSpPr>
        <p:spPr>
          <a:xfrm>
            <a:off x="268920" y="4312080"/>
            <a:ext cx="20386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Требования регуляторов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3" name="Текст 9"/>
          <p:cNvSpPr/>
          <p:nvPr/>
        </p:nvSpPr>
        <p:spPr>
          <a:xfrm>
            <a:off x="4122360" y="1020600"/>
            <a:ext cx="4578840" cy="9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Ускоренный переход о ОС </a:t>
            </a:r>
            <a:r>
              <a:rPr kumimoji="0" lang="en-US" sz="1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Windows </a:t>
            </a:r>
            <a:r>
              <a:rPr kumimoji="0" lang="ru-RU" sz="1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на ОС </a:t>
            </a:r>
            <a:r>
              <a:rPr kumimoji="0" lang="en-US" sz="1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Astra Linux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переработка / адаптация ПО информационных систем комбината для работы в ОС </a:t>
            </a: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Astra Linux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поиск технологий запуска в ОС </a:t>
            </a: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Astra Linux </a:t>
            </a: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стороннего ПО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4" name="Молния 13"/>
          <p:cNvSpPr/>
          <p:nvPr/>
        </p:nvSpPr>
        <p:spPr>
          <a:xfrm>
            <a:off x="3004200" y="3234960"/>
            <a:ext cx="779400" cy="398880"/>
          </a:xfrm>
          <a:prstGeom prst="lightningBol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Молния 22"/>
          <p:cNvSpPr/>
          <p:nvPr/>
        </p:nvSpPr>
        <p:spPr>
          <a:xfrm>
            <a:off x="3004200" y="4326480"/>
            <a:ext cx="779400" cy="398880"/>
          </a:xfrm>
          <a:prstGeom prst="lightningBol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Молния 23"/>
          <p:cNvSpPr/>
          <p:nvPr/>
        </p:nvSpPr>
        <p:spPr>
          <a:xfrm>
            <a:off x="3004200" y="1051200"/>
            <a:ext cx="779400" cy="398880"/>
          </a:xfrm>
          <a:prstGeom prst="lightningBol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B6F15528-21DE-4FAA-801E-634DDDAF4B2B}" type="slidenum">
              <a:rPr lang="en-US" sz="140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01200" y="4572000"/>
            <a:ext cx="57487" cy="15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2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7FE56A20-F017-46E2-929F-1083E324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Анализ ИТ инфраструктуры предприятия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C3ECFE0A-DDE0-4A95-8A92-1F553C5767A7}"/>
              </a:ext>
            </a:extLst>
          </p:cNvPr>
          <p:cNvSpPr txBox="1">
            <a:spLocks/>
          </p:cNvSpPr>
          <p:nvPr/>
        </p:nvSpPr>
        <p:spPr>
          <a:xfrm>
            <a:off x="5753990" y="2187481"/>
            <a:ext cx="3608196" cy="20272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2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Основной ЦОД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 высокопроизводительных сервера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системы хранения данных емкостью 138 Тб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системы резервного копирования 56 Тб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Резервный ЦОД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 стадии развертывания):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высокопроизводительных сервера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система хранения данных емкостью 52 Тб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система резервного копирования 64 Тб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xmlns="" id="{D6BB13C1-29B9-496B-BE07-8967270C1534}"/>
              </a:ext>
            </a:extLst>
          </p:cNvPr>
          <p:cNvSpPr txBox="1">
            <a:spLocks/>
          </p:cNvSpPr>
          <p:nvPr/>
        </p:nvSpPr>
        <p:spPr>
          <a:xfrm>
            <a:off x="1432201" y="1094426"/>
            <a:ext cx="3897445" cy="1107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Бизнес-приложения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Информационная система управления предприятием охватывает основные бизнес-процессы и состоит из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~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700 программных модулей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системе работают более 4300 сотрудников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65244682-8F96-40B2-B925-D5EB78659FDB}"/>
              </a:ext>
            </a:extLst>
          </p:cNvPr>
          <p:cNvSpPr txBox="1">
            <a:spLocks/>
          </p:cNvSpPr>
          <p:nvPr/>
        </p:nvSpPr>
        <p:spPr>
          <a:xfrm>
            <a:off x="1508598" y="3266110"/>
            <a:ext cx="3253900" cy="1528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Корпоративная сеть комбината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крупных узлов связи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~60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км магистральных ВОЛС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~230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км медножильных линий связи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радиорелейный канал 9 км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GSM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каналы связи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1000 единиц сетевого оборудования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841318-9E64-4FBC-96C2-BCA2E4F52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87481"/>
            <a:ext cx="1078629" cy="1078629"/>
          </a:xfrm>
          <a:prstGeom prst="ellipse">
            <a:avLst/>
          </a:prstGeom>
          <a:ln w="127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1B9A4F-74B0-4987-BF4D-839408E2E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6699" y="1094426"/>
            <a:ext cx="1075502" cy="1078629"/>
          </a:xfrm>
          <a:prstGeom prst="ellipse">
            <a:avLst/>
          </a:prstGeom>
          <a:ln w="127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E5700A-2BB7-4E4B-8380-151BFDC02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4771" y="3266110"/>
            <a:ext cx="1077430" cy="1078629"/>
          </a:xfrm>
          <a:prstGeom prst="ellipse">
            <a:avLst/>
          </a:prstGeom>
          <a:ln w="127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9568F6-FDD7-4064-68A3-D7257702870E}"/>
              </a:ext>
            </a:extLst>
          </p:cNvPr>
          <p:cNvSpPr txBox="1"/>
          <p:nvPr/>
        </p:nvSpPr>
        <p:spPr>
          <a:xfrm>
            <a:off x="8527211" y="4706511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A417D-7697-4B56-81E0-3A035BB3645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85208" y="4891177"/>
            <a:ext cx="198407" cy="17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0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7DBEF06-01CC-FB49-4297-4417FC6BF5B2}"/>
              </a:ext>
            </a:extLst>
          </p:cNvPr>
          <p:cNvSpPr/>
          <p:nvPr/>
        </p:nvSpPr>
        <p:spPr>
          <a:xfrm>
            <a:off x="8771913" y="4613326"/>
            <a:ext cx="194878" cy="270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Цели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43A76EEC-446F-401E-A501-F9FB3C37B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245000"/>
              </p:ext>
            </p:extLst>
          </p:nvPr>
        </p:nvGraphicFramePr>
        <p:xfrm>
          <a:off x="419860" y="1099046"/>
          <a:ext cx="8296050" cy="3475953"/>
        </p:xfrm>
        <a:graphic>
          <a:graphicData uri="http://schemas.openxmlformats.org/drawingml/2006/table">
            <a:tbl>
              <a:tblPr firstRow="1" bandRow="1"/>
              <a:tblGrid>
                <a:gridCol w="1661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7953">
                <a:tc>
                  <a:txBody>
                    <a:bodyPr/>
                    <a:lstStyle>
                      <a:lvl1pPr marL="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322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644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966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288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610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932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254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576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50000"/>
                          </a:schemeClr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b="1" kern="120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Ключевая цель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322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644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966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288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610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932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254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5760" algn="l" defTabSz="68644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суверенитета в ИТ,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счет с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оздания цифровой платформы ФГУП «Комбинат «Электрохимприбор»,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соответствующей требованиям ФСТЭК по разделению информационных потоков, с долей  использования отечественного ПО не менее 90% к 31.12.2023</a:t>
                      </a:r>
                      <a:endParaRPr lang="ru-RU" sz="2800" b="0" kern="1200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8000">
                <a:tc>
                  <a:txBody>
                    <a:bodyPr/>
                    <a:lstStyle>
                      <a:lvl1pPr marL="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322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644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966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288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610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932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254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576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4">
                            <a:lumMod val="50000"/>
                          </a:schemeClr>
                        </a:buClr>
                        <a:buFont typeface="Symbol" panose="05050102010706020507" pitchFamily="18" charset="2"/>
                        <a:buNone/>
                      </a:pPr>
                      <a:r>
                        <a:rPr lang="ru-RU" sz="2000" b="1" kern="1200" spc="0" baseline="0" dirty="0">
                          <a:solidFill>
                            <a:srgbClr val="22222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на 2022 год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322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644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966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288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610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932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254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5760" algn="l" defTabSz="68644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>
                        <a:buAutoNum type="arabicPeriod"/>
                      </a:pPr>
                      <a:r>
                        <a:rPr lang="ru-RU" sz="1600" b="0" kern="12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входящих по E-</a:t>
                      </a:r>
                      <a:r>
                        <a:rPr lang="ru-RU" sz="1600" b="0" kern="1200" spc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1600" b="0" kern="12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документов, автоматически  зарегистрированных  и направленных по СЭД без участия человека – не менее 80 %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b="0" kern="12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входящих по E-</a:t>
                      </a:r>
                      <a:r>
                        <a:rPr lang="ru-RU" sz="1600" b="0" kern="1200" spc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1600" b="0" kern="12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ОРД, автоматически адресованных для исполнения руководителям предприятия без участия человека</a:t>
                      </a:r>
                      <a:r>
                        <a:rPr lang="ru-RU" sz="1600" b="0" kern="120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не менее 70%, из них с правильной адресацией – не менее 90%</a:t>
                      </a:r>
                      <a:endParaRPr lang="ru-RU" sz="1600" b="0" kern="1200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90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7A6FBA-3E44-A840-21FC-352B91A979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43" y="1061834"/>
            <a:ext cx="4144144" cy="3314146"/>
          </a:xfrm>
          <a:prstGeom prst="rect">
            <a:avLst/>
          </a:prstGeom>
        </p:spPr>
      </p:pic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347813FE-E52E-2FBD-0B9A-98644C3F2655}"/>
              </a:ext>
            </a:extLst>
          </p:cNvPr>
          <p:cNvSpPr/>
          <p:nvPr/>
        </p:nvSpPr>
        <p:spPr>
          <a:xfrm>
            <a:off x="3858556" y="4091082"/>
            <a:ext cx="302455" cy="224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FED06E60-91D8-87BD-489D-920680D91D3D}"/>
              </a:ext>
            </a:extLst>
          </p:cNvPr>
          <p:cNvSpPr/>
          <p:nvPr/>
        </p:nvSpPr>
        <p:spPr>
          <a:xfrm>
            <a:off x="8084689" y="4091082"/>
            <a:ext cx="302455" cy="224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F25602A4-1F39-C947-D911-989460C842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2003" y="1103008"/>
            <a:ext cx="4226133" cy="3169600"/>
          </a:xfrm>
          <a:prstGeom prst="rect">
            <a:avLst/>
          </a:pr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9BC2A768-0A84-E12E-755E-945BA3E9BBAB}"/>
              </a:ext>
            </a:extLst>
          </p:cNvPr>
          <p:cNvSpPr/>
          <p:nvPr/>
        </p:nvSpPr>
        <p:spPr>
          <a:xfrm>
            <a:off x="8119319" y="1080090"/>
            <a:ext cx="370808" cy="361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7B3DAF9C-656D-8A40-80AE-616373EB09BB}"/>
              </a:ext>
            </a:extLst>
          </p:cNvPr>
          <p:cNvSpPr/>
          <p:nvPr/>
        </p:nvSpPr>
        <p:spPr>
          <a:xfrm>
            <a:off x="8167288" y="4193309"/>
            <a:ext cx="302455" cy="2333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39891" y="2680852"/>
            <a:ext cx="1115291" cy="15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93065" y="4064867"/>
            <a:ext cx="5215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4300</a:t>
            </a:r>
            <a:r>
              <a:rPr lang="ru-RU" sz="1200" dirty="0"/>
              <a:t> пользователей СЭД 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≈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370 тыс. </a:t>
            </a:r>
            <a:r>
              <a:rPr lang="ru-RU" sz="1200" dirty="0"/>
              <a:t>документов обрабатываемых в СЭД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643" y="4315652"/>
            <a:ext cx="55942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ru-RU" sz="1100" dirty="0"/>
              <a:t> работников обеспечивающих регистрацию, адресацию входящих документов (кол-во ошибок допускаемых при регистрации и адресации вх. документов в год ≈ от 50 до 100  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3643" y="4701987"/>
            <a:ext cx="50924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Затраты на содержание 80 работников отвечающих за делопроизводство в месяц ≈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7,2 млн. руб.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27EB99-DEBA-D3AA-8C6F-EC005FE58800}"/>
              </a:ext>
            </a:extLst>
          </p:cNvPr>
          <p:cNvSpPr txBox="1"/>
          <p:nvPr/>
        </p:nvSpPr>
        <p:spPr>
          <a:xfrm>
            <a:off x="7143223" y="4278794"/>
            <a:ext cx="147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поддержание технологии ИИ ≈</a:t>
            </a:r>
            <a:r>
              <a:rPr lang="ru-RU" sz="1200" dirty="0"/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1,2 млн 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072DDEC-B679-62DF-3F34-FBC09F4026C5}"/>
              </a:ext>
            </a:extLst>
          </p:cNvPr>
          <p:cNvSpPr/>
          <p:nvPr/>
        </p:nvSpPr>
        <p:spPr>
          <a:xfrm>
            <a:off x="8119320" y="4033349"/>
            <a:ext cx="370807" cy="149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2C3A635D-9E7C-12FA-5803-1CD0A07EF4B8}"/>
              </a:ext>
            </a:extLst>
          </p:cNvPr>
          <p:cNvCxnSpPr/>
          <p:nvPr/>
        </p:nvCxnSpPr>
        <p:spPr>
          <a:xfrm>
            <a:off x="3643532" y="756409"/>
            <a:ext cx="27432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439891" y="2493186"/>
            <a:ext cx="1115291" cy="187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Краткое содержание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3870" y="684442"/>
            <a:ext cx="8161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обработка организационно-распорядительных документов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95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28" y="1112690"/>
            <a:ext cx="8630989" cy="3771993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Сроки и этапы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17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4"/>
          <p:cNvSpPr txBox="1">
            <a:spLocks/>
          </p:cNvSpPr>
          <p:nvPr/>
        </p:nvSpPr>
        <p:spPr>
          <a:xfrm>
            <a:off x="561600" y="226800"/>
            <a:ext cx="6723935" cy="4852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Команда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5" name="AutoShape 249"/>
          <p:cNvCxnSpPr>
            <a:cxnSpLocks noChangeShapeType="1"/>
            <a:stCxn id="7" idx="4"/>
            <a:endCxn id="7" idx="6"/>
          </p:cNvCxnSpPr>
          <p:nvPr/>
        </p:nvCxnSpPr>
        <p:spPr bwMode="auto">
          <a:xfrm>
            <a:off x="256584" y="120901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249"/>
          <p:cNvCxnSpPr>
            <a:cxnSpLocks noChangeShapeType="1"/>
            <a:stCxn id="8" idx="4"/>
            <a:endCxn id="8" idx="6"/>
          </p:cNvCxnSpPr>
          <p:nvPr/>
        </p:nvCxnSpPr>
        <p:spPr bwMode="auto">
          <a:xfrm>
            <a:off x="303210" y="2705711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utoShape 250"/>
          <p:cNvSpPr>
            <a:spLocks noChangeArrowheads="1"/>
          </p:cNvSpPr>
          <p:nvPr/>
        </p:nvSpPr>
        <p:spPr bwMode="auto">
          <a:xfrm>
            <a:off x="256584" y="913555"/>
            <a:ext cx="8448270" cy="295463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E9EEF3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marL="0" marR="0" lvl="0" indent="117463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Руководство проекта</a:t>
            </a:r>
          </a:p>
        </p:txBody>
      </p:sp>
      <p:sp>
        <p:nvSpPr>
          <p:cNvPr id="8" name="AutoShape 250"/>
          <p:cNvSpPr>
            <a:spLocks noChangeArrowheads="1"/>
          </p:cNvSpPr>
          <p:nvPr/>
        </p:nvSpPr>
        <p:spPr bwMode="auto">
          <a:xfrm>
            <a:off x="303210" y="2410248"/>
            <a:ext cx="8448270" cy="295463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E9EEF3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marL="0" marR="0" lvl="0" indent="117463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Рабочая группа (команда) проекта</a:t>
            </a:r>
          </a:p>
        </p:txBody>
      </p:sp>
      <p:sp>
        <p:nvSpPr>
          <p:cNvPr id="9" name="Rectangle 53"/>
          <p:cNvSpPr txBox="1"/>
          <p:nvPr/>
        </p:nvSpPr>
        <p:spPr>
          <a:xfrm>
            <a:off x="6826551" y="2790665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Коновалов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Л.С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.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Инженер-программист 1 категории управления информационных технологий и связи</a:t>
            </a:r>
          </a:p>
        </p:txBody>
      </p:sp>
      <p:sp>
        <p:nvSpPr>
          <p:cNvPr id="11" name="Rectangle 165"/>
          <p:cNvSpPr txBox="1"/>
          <p:nvPr/>
        </p:nvSpPr>
        <p:spPr>
          <a:xfrm>
            <a:off x="5289942" y="2121084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Руководитель проекта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53"/>
          <p:cNvSpPr txBox="1"/>
          <p:nvPr/>
        </p:nvSpPr>
        <p:spPr>
          <a:xfrm>
            <a:off x="932297" y="2790256"/>
            <a:ext cx="1770559" cy="5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Предеин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С.В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Заместитель начальника управления информационных технологий и связи по проектированию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360" y="2795739"/>
            <a:ext cx="366412" cy="495529"/>
          </a:xfrm>
          <a:prstGeom prst="rect">
            <a:avLst/>
          </a:prstGeom>
          <a:noFill/>
          <a:ln w="9525">
            <a:solidFill>
              <a:srgbClr val="002960">
                <a:lumMod val="90000"/>
                <a:lumOff val="1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432" y="1292210"/>
            <a:ext cx="377730" cy="510836"/>
          </a:xfrm>
          <a:prstGeom prst="rect">
            <a:avLst/>
          </a:prstGeom>
          <a:noFill/>
          <a:ln w="9525">
            <a:solidFill>
              <a:srgbClr val="002960">
                <a:lumMod val="90000"/>
                <a:lumOff val="1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3"/>
          <p:cNvSpPr txBox="1"/>
          <p:nvPr/>
        </p:nvSpPr>
        <p:spPr>
          <a:xfrm>
            <a:off x="5814577" y="1278908"/>
            <a:ext cx="24470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Шумай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Т.М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Помощник генерального директора по административному управлению 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53"/>
          <p:cNvSpPr txBox="1"/>
          <p:nvPr/>
        </p:nvSpPr>
        <p:spPr>
          <a:xfrm>
            <a:off x="2485468" y="1253559"/>
            <a:ext cx="1789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Жамилов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 С.А.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Генеральный директор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165"/>
          <p:cNvSpPr txBox="1"/>
          <p:nvPr/>
        </p:nvSpPr>
        <p:spPr>
          <a:xfrm>
            <a:off x="1799153" y="2121084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Куратор проекта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53"/>
          <p:cNvSpPr txBox="1"/>
          <p:nvPr/>
        </p:nvSpPr>
        <p:spPr>
          <a:xfrm>
            <a:off x="3746789" y="2781771"/>
            <a:ext cx="1770559" cy="5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Дорофеев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А.А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Начальник отдела в подразделении управления информационных технологий и связи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53"/>
          <p:cNvSpPr txBox="1"/>
          <p:nvPr/>
        </p:nvSpPr>
        <p:spPr>
          <a:xfrm>
            <a:off x="3746789" y="4073758"/>
            <a:ext cx="2240354" cy="5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Юферов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А.В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Ведущий инженер отдела стратегического, административного управления и развития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ПСР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53"/>
          <p:cNvSpPr txBox="1"/>
          <p:nvPr/>
        </p:nvSpPr>
        <p:spPr>
          <a:xfrm>
            <a:off x="928145" y="4073758"/>
            <a:ext cx="2010998" cy="3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Гусев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Д.В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Начальник отдела в подразделении управления информационных технологий и связи</a:t>
            </a:r>
          </a:p>
        </p:txBody>
      </p:sp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613" y="1254252"/>
            <a:ext cx="388922" cy="525972"/>
          </a:xfrm>
          <a:prstGeom prst="rect">
            <a:avLst/>
          </a:prstGeom>
          <a:noFill/>
          <a:ln w="9525">
            <a:solidFill>
              <a:srgbClr val="002960">
                <a:lumMod val="90000"/>
                <a:lumOff val="1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69" y="2799374"/>
            <a:ext cx="366412" cy="490105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94" y="2786589"/>
            <a:ext cx="365486" cy="489600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613" y="4077336"/>
            <a:ext cx="366412" cy="490105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95" y="4077336"/>
            <a:ext cx="365486" cy="489600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C29E15-6457-79B2-FD99-5E5E6098A52D}"/>
              </a:ext>
            </a:extLst>
          </p:cNvPr>
          <p:cNvSpPr txBox="1"/>
          <p:nvPr/>
        </p:nvSpPr>
        <p:spPr>
          <a:xfrm>
            <a:off x="8800039" y="4803380"/>
            <a:ext cx="31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57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11_Оформление по умолчанию">
  <a:themeElements>
    <a:clrScheme name="3_Оформление по умолчанию 3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9.xml><?xml version="1.0" encoding="utf-8"?>
<a:theme xmlns:a="http://schemas.openxmlformats.org/drawingml/2006/main" name="1_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10501</TotalTime>
  <Words>1400</Words>
  <Application>Microsoft Office PowerPoint</Application>
  <PresentationFormat>Произвольный</PresentationFormat>
  <Paragraphs>288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1_Заключительный слайд</vt:lpstr>
      <vt:lpstr>1_Текст картинка</vt:lpstr>
      <vt:lpstr>11_Оформление по умолчанию</vt:lpstr>
      <vt:lpstr>Office Theme</vt:lpstr>
      <vt:lpstr>2_Заключительный слайд</vt:lpstr>
      <vt:lpstr>Разработка стратегии развития  ФГУП «Комбинат «Электрохимприбор» в условиях цифровой трансформации с внедрением технологии искусственного интеллекта</vt:lpstr>
      <vt:lpstr>Слайд 2</vt:lpstr>
      <vt:lpstr>Слайд 3</vt:lpstr>
      <vt:lpstr>Слайд 4</vt:lpstr>
      <vt:lpstr>Анализ ИТ инфраструктуры предприятия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ИТ-стратегия комбината ЭХП</vt:lpstr>
      <vt:lpstr>Уровни импортозамещения в ИТ</vt:lpstr>
      <vt:lpstr>Прикладное ПО (собственная разработка)</vt:lpstr>
      <vt:lpstr>Системное ПО  Наше решение:</vt:lpstr>
      <vt:lpstr>Особенности импортозамещения на ЭХП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1</cp:lastModifiedBy>
  <cp:revision>448</cp:revision>
  <cp:lastPrinted>2022-06-22T08:43:55Z</cp:lastPrinted>
  <dcterms:created xsi:type="dcterms:W3CDTF">2019-09-24T12:37:05Z</dcterms:created>
  <dcterms:modified xsi:type="dcterms:W3CDTF">2023-01-27T09:18:42Z</dcterms:modified>
</cp:coreProperties>
</file>