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446" r:id="rId4"/>
    <p:sldId id="411" r:id="rId5"/>
    <p:sldId id="426" r:id="rId6"/>
    <p:sldId id="408" r:id="rId7"/>
    <p:sldId id="418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10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7" r:id="rId29"/>
    <p:sldId id="282" r:id="rId3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pos="74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бруч Олег" initials="О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005CA9"/>
    <a:srgbClr val="B2B2B2"/>
    <a:srgbClr val="EDEDED"/>
    <a:srgbClr val="10387A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1" autoAdjust="0"/>
    <p:restoredTop sz="95326" autoAdjust="0"/>
  </p:normalViewPr>
  <p:slideViewPr>
    <p:cSldViewPr>
      <p:cViewPr varScale="1">
        <p:scale>
          <a:sx n="112" d="100"/>
          <a:sy n="112" d="100"/>
        </p:scale>
        <p:origin x="432" y="96"/>
      </p:cViewPr>
      <p:guideLst>
        <p:guide orient="horz" pos="1525"/>
        <p:guide pos="332"/>
        <p:guide orient="horz"/>
        <p:guide pos="7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33" tIns="45718" rIns="91433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3" tIns="45718" rIns="91433" bIns="45718" rtlCol="0"/>
          <a:lstStyle>
            <a:lvl1pPr algn="r">
              <a:defRPr sz="1200"/>
            </a:lvl1pPr>
          </a:lstStyle>
          <a:p>
            <a:fld id="{4E6A9C42-AF52-4D52-ACC8-30A06BDE0E5F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8" rIns="91433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3" tIns="45718" rIns="91433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33" tIns="45718" rIns="91433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33" tIns="45718" rIns="91433" bIns="45718" rtlCol="0" anchor="b"/>
          <a:lstStyle>
            <a:lvl1pPr algn="r">
              <a:defRPr sz="1200"/>
            </a:lvl1pPr>
          </a:lstStyle>
          <a:p>
            <a:fld id="{254D9F76-E8E0-4A1A-9220-22C397A89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7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уважаемые коллеги! Меня зовут </a:t>
            </a:r>
            <a:r>
              <a:rPr lang="ru-RU" dirty="0" err="1"/>
              <a:t>Недоводин</a:t>
            </a:r>
            <a:r>
              <a:rPr lang="ru-RU" dirty="0"/>
              <a:t> Михаил, я Руководитель отдела по работе с проектными институтами Челябинского завода электрооборудования. Позвольте мне рассказать о моем предприятии и выпускаемой заводом продукции.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9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0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03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2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9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61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78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97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40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69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3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89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63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48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38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04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73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34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33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50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46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6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3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ЧЗЭО реализует </a:t>
            </a:r>
            <a:r>
              <a:rPr lang="ru-RU" dirty="0" err="1"/>
              <a:t>энергобъекты</a:t>
            </a:r>
            <a:r>
              <a:rPr lang="ru-RU" dirty="0"/>
              <a:t> «под ключ» - наше оборудование мы не только изготавливаем, но и выполняем шеф-монтажные, строительно-монтажные и пуско-наладочные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2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- ЧЗЭО реализует </a:t>
            </a:r>
            <a:r>
              <a:rPr lang="ru-RU" dirty="0" err="1"/>
              <a:t>энергобъекты</a:t>
            </a:r>
            <a:r>
              <a:rPr lang="ru-RU" dirty="0"/>
              <a:t> «под ключ» - наше оборудование мы не только изготавливаем, но и выполняем шеф-монтажные, строительно-монтажные и пуско-наладочные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9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6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4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4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Челябинский завод электрооборудования – одно из крупнейших в Уральском федеральном округе предприятий  энергетической отрасли, специализирующееся на изготовлении и строительстве </a:t>
            </a:r>
            <a:r>
              <a:rPr lang="ru-RU" dirty="0" err="1"/>
              <a:t>энергообъектов</a:t>
            </a:r>
            <a:r>
              <a:rPr lang="ru-RU" dirty="0"/>
              <a:t> под ключ.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Завод работает с 2010 года и имеет богатый опыт изготовления продукции, выполнения монтажных и пусконаладочных работ.</a:t>
            </a:r>
          </a:p>
          <a:p>
            <a:r>
              <a:rPr lang="ru-RU" dirty="0"/>
              <a:t>Производственная база позволяет выполнять полный цикл изготовления более 30 видов </a:t>
            </a:r>
            <a:r>
              <a:rPr lang="ru-RU" dirty="0" err="1"/>
              <a:t>электрощитового</a:t>
            </a:r>
            <a:r>
              <a:rPr lang="ru-RU" dirty="0"/>
              <a:t> оборудования напряжением до 35 </a:t>
            </a:r>
            <a:r>
              <a:rPr lang="ru-RU" dirty="0" err="1"/>
              <a:t>кВ.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За короткий срок наше предприятие прошло успешный путь от сборочного участка к заводу с полным производственным циклом.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Сегодня</a:t>
            </a:r>
            <a:r>
              <a:rPr lang="ru-RU" baseline="0" dirty="0"/>
              <a:t> производственные площади составляют 6000 кв. м, трудятся на нашем предприятии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300 сотрудников.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9F76-E8E0-4A1A-9220-22C397A8946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3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2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8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56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5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4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8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7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5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6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4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FED5-571C-4608-A02D-6F7C52176E46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748E-F504-418C-8467-97A7C421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5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gif"/><Relationship Id="rId4" Type="http://schemas.openxmlformats.org/officeDocument/2006/relationships/image" Target="../media/image5.jpeg"/><Relationship Id="rId9" Type="http://schemas.openxmlformats.org/officeDocument/2006/relationships/image" Target="../media/image17.gif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440D0AE-38E1-4C4A-9E97-A8DEFB61CA88}"/>
              </a:ext>
            </a:extLst>
          </p:cNvPr>
          <p:cNvSpPr/>
          <p:nvPr/>
        </p:nvSpPr>
        <p:spPr>
          <a:xfrm>
            <a:off x="6835646" y="860608"/>
            <a:ext cx="535635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FB58DA-8D72-444B-B9A9-B2356B02BD6D}"/>
              </a:ext>
            </a:extLst>
          </p:cNvPr>
          <p:cNvSpPr/>
          <p:nvPr/>
        </p:nvSpPr>
        <p:spPr>
          <a:xfrm>
            <a:off x="5368" y="5140672"/>
            <a:ext cx="7242759" cy="1152128"/>
          </a:xfrm>
          <a:prstGeom prst="rect">
            <a:avLst/>
          </a:prstGeom>
          <a:solidFill>
            <a:srgbClr val="10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8" y="3429000"/>
            <a:ext cx="7242759" cy="1512168"/>
          </a:xfrm>
          <a:prstGeom prst="rect">
            <a:avLst/>
          </a:prstGeom>
          <a:solidFill>
            <a:srgbClr val="10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393" y="3501009"/>
            <a:ext cx="7772400" cy="1080119"/>
          </a:xfrm>
        </p:spPr>
        <p:txBody>
          <a:bodyPr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ru-RU" sz="2800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выпускной аттестационной работы</a:t>
            </a:r>
            <a:br>
              <a:rPr lang="ru-RU" sz="2800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Реинжиниринг бизнес-процессов коммерческого отдела ООО «ЧЗЭО»</a:t>
            </a:r>
          </a:p>
        </p:txBody>
      </p:sp>
      <p:pic>
        <p:nvPicPr>
          <p:cNvPr id="1027" name="Picture 3" descr="D:\chelzeo\FILE\LOGO_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90" y="548680"/>
            <a:ext cx="4821911" cy="1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E690754-4439-4640-970D-C01F78703189}"/>
              </a:ext>
            </a:extLst>
          </p:cNvPr>
          <p:cNvSpPr txBox="1">
            <a:spLocks/>
          </p:cNvSpPr>
          <p:nvPr/>
        </p:nvSpPr>
        <p:spPr>
          <a:xfrm>
            <a:off x="621393" y="5229201"/>
            <a:ext cx="7772400" cy="10801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ru-RU" sz="2800" b="1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 ПРОЕКТА:</a:t>
            </a:r>
          </a:p>
          <a:p>
            <a:pPr algn="l">
              <a:spcAft>
                <a:spcPts val="600"/>
              </a:spcAft>
            </a:pPr>
            <a:r>
              <a:rPr lang="ru-RU" sz="2800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НЕДОВОДИН МИХАИЛ АЛЕКСЕЕВИЧ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649A3A-58BC-4BC3-880F-A8F7198DE1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61" y="1056673"/>
            <a:ext cx="4803648" cy="7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91D8B0-5B26-4CB8-819B-2D7228E5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3524702"/>
            <a:ext cx="5767316" cy="30726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микросреда. 5 сил Портера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18B27C-A13C-4606-BE30-4BC1F789AFA7}"/>
              </a:ext>
            </a:extLst>
          </p:cNvPr>
          <p:cNvSpPr/>
          <p:nvPr/>
        </p:nvSpPr>
        <p:spPr>
          <a:xfrm>
            <a:off x="1199456" y="1206077"/>
            <a:ext cx="9793088" cy="179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</a:pPr>
            <a:r>
              <a:rPr lang="ru-RU" sz="14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  <a:p>
            <a:pPr algn="just" defTabSz="540000">
              <a:lnSpc>
                <a:spcPct val="114000"/>
              </a:lnSpc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Наибольшую силу влияния оказывают Поставщики и Заказчики. В то же время прослеживаются механизмы использования сил обоих этих групп:</a:t>
            </a:r>
          </a:p>
          <a:p>
            <a:pPr marL="285750" indent="-285750" algn="just" defTabSz="540000">
              <a:lnSpc>
                <a:spcPct val="114000"/>
              </a:lnSpc>
              <a:buFontTx/>
              <a:buChar char="-"/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систему проектных скидок Поставщиков. </a:t>
            </a:r>
          </a:p>
          <a:p>
            <a:pPr marL="285750" indent="-285750" algn="just" defTabSz="540000">
              <a:lnSpc>
                <a:spcPct val="114000"/>
              </a:lnSpc>
              <a:buFontTx/>
              <a:buChar char="-"/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техническую компетентность Заказчика. </a:t>
            </a:r>
          </a:p>
          <a:p>
            <a:pPr algn="just" defTabSz="540000">
              <a:lnSpc>
                <a:spcPct val="114000"/>
              </a:lnSpc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совокупности с анализом макросреды это позволяет предложить механизм реализации проектных продаж, когда продажа готовится на всем жизненном цикле инвестиционного проекта Заказчика.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502016-0495-42B1-B28A-0845A293F7E3}"/>
              </a:ext>
            </a:extLst>
          </p:cNvPr>
          <p:cNvSpPr/>
          <p:nvPr/>
        </p:nvSpPr>
        <p:spPr>
          <a:xfrm>
            <a:off x="0" y="3294113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1746A78-9666-4540-85D2-AF2C58D5EC1B}"/>
              </a:ext>
            </a:extLst>
          </p:cNvPr>
          <p:cNvSpPr txBox="1">
            <a:spLocks/>
          </p:cNvSpPr>
          <p:nvPr/>
        </p:nvSpPr>
        <p:spPr>
          <a:xfrm>
            <a:off x="323528" y="3078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анализ. Доля рынка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C815F5F-C005-4F88-B197-BECD7C3A9A82}"/>
              </a:ext>
            </a:extLst>
          </p:cNvPr>
          <p:cNvSpPr/>
          <p:nvPr/>
        </p:nvSpPr>
        <p:spPr>
          <a:xfrm>
            <a:off x="323528" y="4077072"/>
            <a:ext cx="5916488" cy="2512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общей сложности на территории РФ осуществляет деятельность </a:t>
            </a:r>
            <a:r>
              <a:rPr lang="ru-RU" sz="1400" b="1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1000 компаний</a:t>
            </a: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поставляющих как высоковольтное, так и низковольтное электрооборудование, из них более </a:t>
            </a:r>
            <a:r>
              <a:rPr lang="ru-RU" sz="1400" b="1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 компаний – производители</a:t>
            </a: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рынка ООО «ЧЗЭО» оценивается в </a:t>
            </a:r>
            <a:r>
              <a:rPr lang="ru-RU" sz="1400" b="1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0,23%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4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«ЧЗЭО» обладает большой возможностью для роста за счет низкой текущей доли рынка, однако среда очень </a:t>
            </a:r>
            <a:r>
              <a:rPr lang="ru-RU" sz="14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конкурентна</a:t>
            </a: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требует разработки </a:t>
            </a:r>
            <a:r>
              <a:rPr lang="ru-RU" sz="1400" b="1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специальных подходов для ведения продаж</a:t>
            </a: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99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среда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18B27C-A13C-4606-BE30-4BC1F789AFA7}"/>
              </a:ext>
            </a:extLst>
          </p:cNvPr>
          <p:cNvSpPr/>
          <p:nvPr/>
        </p:nvSpPr>
        <p:spPr>
          <a:xfrm>
            <a:off x="323528" y="1124744"/>
            <a:ext cx="11461104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ООО ЧЗЭО – Линейно-</a:t>
            </a:r>
            <a:r>
              <a:rPr lang="ru-RU" sz="1600" b="1" u="sng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фунциональный</a:t>
            </a: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тип</a:t>
            </a:r>
            <a:endParaRPr lang="ru-RU" sz="1600" dirty="0">
              <a:solidFill>
                <a:srgbClr val="005C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EC1939-826C-402A-BB87-F75101E4C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98" y="1485272"/>
            <a:ext cx="11049262" cy="5328104"/>
          </a:xfrm>
          <a:prstGeom prst="rect">
            <a:avLst/>
          </a:prstGeom>
        </p:spPr>
      </p:pic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271CEE0-621D-416E-A87C-AB2CBB9ABB5C}"/>
              </a:ext>
            </a:extLst>
          </p:cNvPr>
          <p:cNvSpPr/>
          <p:nvPr/>
        </p:nvSpPr>
        <p:spPr>
          <a:xfrm>
            <a:off x="5216525" y="2073275"/>
            <a:ext cx="3886200" cy="3695700"/>
          </a:xfrm>
          <a:custGeom>
            <a:avLst/>
            <a:gdLst>
              <a:gd name="connsiteX0" fmla="*/ 1568450 w 3886200"/>
              <a:gd name="connsiteY0" fmla="*/ 0 h 3695700"/>
              <a:gd name="connsiteX1" fmla="*/ 1568450 w 3886200"/>
              <a:gd name="connsiteY1" fmla="*/ 441325 h 3695700"/>
              <a:gd name="connsiteX2" fmla="*/ 1292225 w 3886200"/>
              <a:gd name="connsiteY2" fmla="*/ 441325 h 3695700"/>
              <a:gd name="connsiteX3" fmla="*/ 1292225 w 3886200"/>
              <a:gd name="connsiteY3" fmla="*/ 2111375 h 3695700"/>
              <a:gd name="connsiteX4" fmla="*/ 0 w 3886200"/>
              <a:gd name="connsiteY4" fmla="*/ 2111375 h 3695700"/>
              <a:gd name="connsiteX5" fmla="*/ 0 w 3886200"/>
              <a:gd name="connsiteY5" fmla="*/ 3098800 h 3695700"/>
              <a:gd name="connsiteX6" fmla="*/ 2597150 w 3886200"/>
              <a:gd name="connsiteY6" fmla="*/ 3098800 h 3695700"/>
              <a:gd name="connsiteX7" fmla="*/ 2597150 w 3886200"/>
              <a:gd name="connsiteY7" fmla="*/ 3695700 h 3695700"/>
              <a:gd name="connsiteX8" fmla="*/ 3416300 w 3886200"/>
              <a:gd name="connsiteY8" fmla="*/ 3695700 h 3695700"/>
              <a:gd name="connsiteX9" fmla="*/ 3416300 w 3886200"/>
              <a:gd name="connsiteY9" fmla="*/ 1190625 h 3695700"/>
              <a:gd name="connsiteX10" fmla="*/ 3886200 w 3886200"/>
              <a:gd name="connsiteY10" fmla="*/ 1190625 h 3695700"/>
              <a:gd name="connsiteX11" fmla="*/ 3886200 w 3886200"/>
              <a:gd name="connsiteY11" fmla="*/ 492125 h 3695700"/>
              <a:gd name="connsiteX12" fmla="*/ 2276475 w 3886200"/>
              <a:gd name="connsiteY12" fmla="*/ 492125 h 3695700"/>
              <a:gd name="connsiteX13" fmla="*/ 2276475 w 3886200"/>
              <a:gd name="connsiteY13" fmla="*/ 15875 h 3695700"/>
              <a:gd name="connsiteX14" fmla="*/ 1568450 w 3886200"/>
              <a:gd name="connsiteY14" fmla="*/ 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86200" h="3695700">
                <a:moveTo>
                  <a:pt x="1568450" y="0"/>
                </a:moveTo>
                <a:lnTo>
                  <a:pt x="1568450" y="441325"/>
                </a:lnTo>
                <a:lnTo>
                  <a:pt x="1292225" y="441325"/>
                </a:lnTo>
                <a:lnTo>
                  <a:pt x="1292225" y="2111375"/>
                </a:lnTo>
                <a:lnTo>
                  <a:pt x="0" y="2111375"/>
                </a:lnTo>
                <a:lnTo>
                  <a:pt x="0" y="3098800"/>
                </a:lnTo>
                <a:lnTo>
                  <a:pt x="2597150" y="3098800"/>
                </a:lnTo>
                <a:lnTo>
                  <a:pt x="2597150" y="3695700"/>
                </a:lnTo>
                <a:lnTo>
                  <a:pt x="3416300" y="3695700"/>
                </a:lnTo>
                <a:lnTo>
                  <a:pt x="3416300" y="1190625"/>
                </a:lnTo>
                <a:lnTo>
                  <a:pt x="3886200" y="1190625"/>
                </a:lnTo>
                <a:lnTo>
                  <a:pt x="3886200" y="492125"/>
                </a:lnTo>
                <a:lnTo>
                  <a:pt x="2276475" y="492125"/>
                </a:lnTo>
                <a:lnTo>
                  <a:pt x="2276475" y="15875"/>
                </a:lnTo>
                <a:lnTo>
                  <a:pt x="156845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11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среда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18B27C-A13C-4606-BE30-4BC1F789AFA7}"/>
              </a:ext>
            </a:extLst>
          </p:cNvPr>
          <p:cNvSpPr/>
          <p:nvPr/>
        </p:nvSpPr>
        <p:spPr>
          <a:xfrm>
            <a:off x="323528" y="1124744"/>
            <a:ext cx="10308976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Коммерческого отдела ООО «ЧЗЭО»</a:t>
            </a:r>
            <a:endParaRPr lang="ru-RU" sz="1600" dirty="0">
              <a:solidFill>
                <a:srgbClr val="005C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5E5777-39CA-42A7-A350-B215E7BC6C1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2" y="1556792"/>
            <a:ext cx="11581197" cy="2810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76416A-6F84-4003-9668-29F210F0DE1B}"/>
              </a:ext>
            </a:extLst>
          </p:cNvPr>
          <p:cNvSpPr/>
          <p:nvPr/>
        </p:nvSpPr>
        <p:spPr>
          <a:xfrm>
            <a:off x="191344" y="4754985"/>
            <a:ext cx="11809312" cy="162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Выделены функции: продаж (с обособленными отделами теплоэнергетических установок и охранно-пожарной сигнализации), инженерного сопровождения продаж (отдел технического маркетинга и инноваций) и работы с проектными организациями (</a:t>
            </a:r>
            <a:r>
              <a:rPr lang="ru-RU" sz="16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прескрипция</a:t>
            </a: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 defTabSz="540000">
              <a:lnSpc>
                <a:spcPct val="114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критическая неукомплектованность отдела менеджерами (включая ведущих) по сопровождению проектов – </a:t>
            </a:r>
            <a:b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человека при штатном расписании 12</a:t>
            </a:r>
          </a:p>
        </p:txBody>
      </p:sp>
    </p:spTree>
    <p:extLst>
      <p:ext uri="{BB962C8B-B14F-4D97-AF65-F5344CB8AC3E}">
        <p14:creationId xmlns:p14="http://schemas.microsoft.com/office/powerpoint/2010/main" val="220635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среда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18B27C-A13C-4606-BE30-4BC1F789AFA7}"/>
              </a:ext>
            </a:extLst>
          </p:cNvPr>
          <p:cNvSpPr/>
          <p:nvPr/>
        </p:nvSpPr>
        <p:spPr>
          <a:xfrm>
            <a:off x="323527" y="1521399"/>
            <a:ext cx="11581197" cy="428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мощности: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лазерной резки металла, 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листогибочных станка, 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участок порошковой окраски, 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малярная камера для ручной окраски крупногабаритных узлов, 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сборочный участок и участок изготовления </a:t>
            </a:r>
            <a:r>
              <a:rPr lang="ru-RU" sz="16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блочно</a:t>
            </a: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-модульных зданий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endParaRPr lang="ru-RU" sz="1600" dirty="0">
              <a:solidFill>
                <a:srgbClr val="005C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Инженерно-технический состав: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Технической подготовкой производства занимаются 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инженеры по сопровождению продаж – общее сопровождение и контроль запуска в производство;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конструкторский отдел (8 человек) – конструкторская документация на корпуса оборудования, БМЗ;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технический отдел (3 человека) – схемы вторичных соединений</a:t>
            </a:r>
          </a:p>
        </p:txBody>
      </p:sp>
    </p:spTree>
    <p:extLst>
      <p:ext uri="{BB962C8B-B14F-4D97-AF65-F5344CB8AC3E}">
        <p14:creationId xmlns:p14="http://schemas.microsoft.com/office/powerpoint/2010/main" val="334567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Внутренняя среда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18B27C-A13C-4606-BE30-4BC1F789AFA7}"/>
              </a:ext>
            </a:extLst>
          </p:cNvPr>
          <p:cNvSpPr/>
          <p:nvPr/>
        </p:nvSpPr>
        <p:spPr>
          <a:xfrm>
            <a:off x="323527" y="4869160"/>
            <a:ext cx="11581197" cy="162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Выводы: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проблемой является неукомплектованность отдела продаж менеджерами, что приводит далее к неравномерности загрузке производства, дополнительному повышению себестоимости. 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Неукомплектованность в свою очередь связана с отсутствием системно выстроенного и задокументированного (для обучения) референтного процесса продажи.</a:t>
            </a:r>
            <a:endParaRPr lang="ru-RU" sz="1600" b="1" u="sng" dirty="0">
              <a:solidFill>
                <a:srgbClr val="005C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C071F5-6A0F-4764-B440-3630B6B5F569}"/>
              </a:ext>
            </a:extLst>
          </p:cNvPr>
          <p:cNvSpPr/>
          <p:nvPr/>
        </p:nvSpPr>
        <p:spPr>
          <a:xfrm>
            <a:off x="323527" y="1268760"/>
            <a:ext cx="11581197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Загрузка производства (2016-2021 </a:t>
            </a:r>
            <a:r>
              <a:rPr lang="ru-RU" sz="1600" b="1" u="sng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C4E4B7-5E85-4FD1-9558-A2FFD4D69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32" y="1841141"/>
            <a:ext cx="11528535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1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–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анализ. Исходные данные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EAD11EDF-4205-454E-AF29-D70B258DE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05370"/>
              </p:ext>
            </p:extLst>
          </p:nvPr>
        </p:nvGraphicFramePr>
        <p:xfrm>
          <a:off x="191344" y="1303793"/>
          <a:ext cx="11809312" cy="529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711400745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1246229539"/>
                    </a:ext>
                  </a:extLst>
                </a:gridCol>
              </a:tblGrid>
              <a:tr h="52935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Сильные стороны (</a:t>
                      </a:r>
                      <a:r>
                        <a:rPr lang="en-US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Strengths)</a:t>
                      </a: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Высококвалифицированный персонал ИТР.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Отличные работающие менеджеры и руководители коммерческого отдела.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Клиентоориентированность и индивидуальный подход к особенностям проекта и потребностям заказчика.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Широкая линейка продукции, возможность разработки и производства нестандартного продукта.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Гибкость переналадки производства, возможность изготовления партии от 1 единицы (кроме линии порошковой окраски).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Долгосрочные контракты с поставщиками.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работе используется гибкая в настройке CRM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Мегаплан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Современное оборудование.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стороны (</a:t>
                      </a:r>
                      <a:r>
                        <a:rPr lang="en-US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Weaknesses)</a:t>
                      </a: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Нехватка менеджеров по продажам.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 «выживаемость» приходящих кандидатов в менеджеры по продажам в связи с долгим циклом сделки, отсутствия понимания, как продавать продукцию.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Неготовность сотрудников брать на себя ответственность, бюрократизация рабочих вопросов, затягивание принятия решений – («Преждевременное старение» по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Адизесу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Неравномерная загрузка производства (несовершенная система планирования), высокие колебания загрузки производства.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единичных индивидуальных заказов. Нет стандартных решений и продукции, которую можно производить на склад.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себестоимость продукции.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Зависимость от поставщиков ключевых комплектующих. Комплектующие могут быть прямо указаны в техническом задании Заказчика.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CRM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Мегаплан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носит в некоторых случаях формальный характер – не все клиенты, коммуникации и т.п. заносятся.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разрешительной документации для некоторых отраслей (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Россети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протоколы испытаний на термическую, динамическую стойкость и т.д.)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00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9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–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анализ. Исходные данные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EAD11EDF-4205-454E-AF29-D70B258DE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548570"/>
              </p:ext>
            </p:extLst>
          </p:nvPr>
        </p:nvGraphicFramePr>
        <p:xfrm>
          <a:off x="191344" y="1306408"/>
          <a:ext cx="11809312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711400745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1246229539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 (</a:t>
                      </a:r>
                      <a:r>
                        <a:rPr lang="en-US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Opportunities)</a:t>
                      </a: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Потенциальные рынки сбыта, созданные через Национальные проекты, направленные на создание инфраструктурных проектов: Чистая вода, Инфраструктура для обращения с отходами I–II классов опасности, Развитие морских портов, Раз-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витие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региональных аэропортов, Развитие Северного морского пути.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производственной системы через Национальный проект, направленный на повышение производительности предприятий: Адресная поддержка повышения производи-тельности труда на предприятиях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Продолжающаяся тенденция к интенсивной разработке месторождений РФ (см. PEST).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Продолжающаяся и усилившаяся тенденция к развитию перерабатывающей промышленности (за счет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внешнеполи-тических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санкций и программ импортозамещения).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насыщенность рынка труда квалифицированными электромонтажниками – возможность быстро наращивать про-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изводственную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мощность.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основном устаревший парк существующего оборудования Заказчиков.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Тенденция к внедрению технологий онлайн-мониторинга во все технологические процессы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Угрозы (</a:t>
                      </a:r>
                      <a:r>
                        <a:rPr lang="en-US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Threats)</a:t>
                      </a: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ужесточения/изменения требований по сертификации/испытаниям продукции (см. PEST).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органов власти к средним и крупным организациям по финансированию развития близлежащих территорий (см. PEST).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переноса/отмены инвестиционных проектов из-за комплексного изменения экономических показателей (курс валют, ключевая ставка и т.д.)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курса валют.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ключевой ставки.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на рынке труда менеджеров по продаже, готовых к долгому циклу продаж (от 4 месяцев).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Длительный срок поставки комплектующих, различный состав комплектующих в каждом Заказе – практически невозможно создать складской запас на основные компоненты.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инертность отрасли: паспортный срок службы изделий 25-35 лет при фактическом более 40 лет.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00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50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–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анализ. Исходные данные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EAD11EDF-4205-454E-AF29-D70B258DE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24367"/>
              </p:ext>
            </p:extLst>
          </p:nvPr>
        </p:nvGraphicFramePr>
        <p:xfrm>
          <a:off x="191344" y="2070328"/>
          <a:ext cx="1180931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711400745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1246229539"/>
                    </a:ext>
                  </a:extLst>
                </a:gridCol>
              </a:tblGrid>
              <a:tr h="2503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 (</a:t>
                      </a:r>
                      <a:r>
                        <a:rPr lang="en-US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Opportunities)</a:t>
                      </a: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Угрозы (</a:t>
                      </a:r>
                      <a:r>
                        <a:rPr lang="en-US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Threats)</a:t>
                      </a: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0013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Факторы, относящиеся к возможностям и угрозам в зависимости от конкретного Заказчика/Проекта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b="0" dirty="0">
                        <a:solidFill>
                          <a:srgbClr val="005CA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865399"/>
                  </a:ext>
                </a:extLst>
              </a:tr>
              <a:tr h="1186488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Компетентность Заказчика в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электрощитовом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оборудовании.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Коммерческая политика Поставщиков, допускающая регистрацию проекта за конкретным партнером.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всех проектов кап. строительства и реконструкции разрабатывается документация силами проектной организации (см. PEST).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Длинный жизненный цикл инвестиционных проектов (2-5 лет).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об инвестиционных проектах носит ограниченный или закрытый характер до момента начала строительства и старта закупочных процедур.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b="0" dirty="0">
                        <a:solidFill>
                          <a:srgbClr val="005CA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432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920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–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анализ. Результаты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id="{0983D5CF-9486-4E70-9A64-247A5225C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32594"/>
              </p:ext>
            </p:extLst>
          </p:nvPr>
        </p:nvGraphicFramePr>
        <p:xfrm>
          <a:off x="191344" y="1324312"/>
          <a:ext cx="11809312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711400745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1246229539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Сильные стороны + Возможности (Реализация возможностей):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продвижение ЧЗЭО для проектов с нестандартными требованиями.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Целевая работа коммерческого отдела по инфраструктурным проектам с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гос.финансированием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нац.проекты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Целевая работа коммерческого отдела по проектам новых предприятий горнодобывающей и перерабатывающей промышленности.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Заблаговременная регистрация проектов у партнеров с целью фиксации хороших коммерческих условий по проекту.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Сильные стороны + Угрозы (Нейтрализация угроз):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Сформировать избыточную базу знаний проектов, позволяющую безболезненно переносить отдельные отмены/переносы (ограниченно применимо и к "черным лебедям").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всей информации о проекте в централизованной базе знаний, а не в голове отдельного человека.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новым менеджерам по продажам предварительно проработанных проектов для практической отработки методик работы под прямым контролем руководителя.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001353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стороны + Возможности (Преодоление слабостей):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Долгосрочное накопление информации о проектах по данным, полученным от Заказчиков, Партнеров, Проектных организаций.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и планирование участия ЧЗЭО в проектах, в том числе через работу с проектными организациями.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накопленных данных о ожидаемой реализации проектов при долгосрочном планировании выручки предприятия, разработке плана производства. Заблаговременная закупка комплектующих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заблаговременной оценки целесообразности в сертификации для того или иного рынка/потребителя.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стороны + Угрозы (Нейтрализация слабостей):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Систематизация и упорядочение накопленного опыта работы с целью формирования программы обучения новых менеджеров по продажам наиболее эффективным методам ведения проекта.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12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13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Идея проекта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F441466-FF74-4865-A852-FEB01DEA7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05290"/>
              </p:ext>
            </p:extLst>
          </p:nvPr>
        </p:nvGraphicFramePr>
        <p:xfrm>
          <a:off x="395288" y="1916832"/>
          <a:ext cx="10971212" cy="439792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98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9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200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</a:t>
                      </a:r>
                    </a:p>
                    <a:p>
                      <a:r>
                        <a:rPr lang="ru-RU" sz="200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проекта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Выполнить </a:t>
                      </a:r>
                      <a:r>
                        <a:rPr lang="ru-RU" sz="2000" b="1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комплексный реинжиниринг бизнес процессов работы Коммерческого отдела </a:t>
                      </a:r>
                      <a:r>
                        <a:rPr lang="ru-RU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(анализ существующих БП, сбор и анализ существующих методик, стандартов и прочих документов, разработка и анализ цепочек создания ценности).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Разработать совокупность мероприятий по улучшению Проектных продаж на этапах привлечения, проработки, завершения и анализа результатов проектов.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Внедрить изменения на уровне </a:t>
                      </a:r>
                      <a:r>
                        <a:rPr lang="en-US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CRM</a:t>
                      </a:r>
                      <a:r>
                        <a:rPr lang="ru-RU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ru-RU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Внедрить изменения на уровне методик/стандартов работы</a:t>
                      </a:r>
                    </a:p>
                    <a:p>
                      <a:pPr marL="457200" marR="0" lvl="0" indent="-4572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Подготовить программы первичного и повторного обучения приемам работы в почте, </a:t>
                      </a:r>
                      <a:r>
                        <a:rPr lang="en-US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CRM</a:t>
                      </a:r>
                      <a:r>
                        <a:rPr lang="ru-RU" sz="20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применению методик/стандартов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41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1375"/>
            <a:ext cx="4079776" cy="569185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211374"/>
            <a:ext cx="3756248" cy="569186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6298A75-31AC-4F7E-8149-A8DB265F1294}"/>
              </a:ext>
            </a:extLst>
          </p:cNvPr>
          <p:cNvSpPr/>
          <p:nvPr/>
        </p:nvSpPr>
        <p:spPr>
          <a:xfrm>
            <a:off x="323528" y="1780560"/>
            <a:ext cx="6132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Коммерческий отдел ООО «Челябинский завод электрооборудования»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20C415A-3AD4-4FCD-B3EE-2FA07F00166B}"/>
              </a:ext>
            </a:extLst>
          </p:cNvPr>
          <p:cNvSpPr/>
          <p:nvPr/>
        </p:nvSpPr>
        <p:spPr>
          <a:xfrm>
            <a:off x="323528" y="2657522"/>
            <a:ext cx="8004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Комплексный бизнес-процесс создания ценности коммерческого отдела – привлечение заказов, достижение заключения договора, получение денег на расчетный счет ООО «ЧЗЭО»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174EB1-0EE7-49F9-BE36-7B508BCEC383}"/>
              </a:ext>
            </a:extLst>
          </p:cNvPr>
          <p:cNvSpPr/>
          <p:nvPr/>
        </p:nvSpPr>
        <p:spPr>
          <a:xfrm>
            <a:off x="323528" y="3795892"/>
            <a:ext cx="7140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spcAft>
                <a:spcPts val="1200"/>
              </a:spcAft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реинжиниринг бизнес-процессов коммерческого отдела ООО «ЧЗЭО», обеспечив условия выполнения стратегических целей развития компании.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B6AA42F-A9A2-4E6D-A17E-2B9089922BE7}"/>
              </a:ext>
            </a:extLst>
          </p:cNvPr>
          <p:cNvSpPr/>
          <p:nvPr/>
        </p:nvSpPr>
        <p:spPr>
          <a:xfrm>
            <a:off x="-11422" y="2088337"/>
            <a:ext cx="4079776" cy="569185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73ADA765-3CB8-4C1D-A0D6-6DC1940FFA24}"/>
              </a:ext>
            </a:extLst>
          </p:cNvPr>
          <p:cNvSpPr txBox="1">
            <a:spLocks/>
          </p:cNvSpPr>
          <p:nvPr/>
        </p:nvSpPr>
        <p:spPr>
          <a:xfrm>
            <a:off x="312106" y="2088336"/>
            <a:ext cx="3756248" cy="569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D68C081-F10C-45C1-82FA-34020B0C505D}"/>
              </a:ext>
            </a:extLst>
          </p:cNvPr>
          <p:cNvSpPr/>
          <p:nvPr/>
        </p:nvSpPr>
        <p:spPr>
          <a:xfrm>
            <a:off x="0" y="3226707"/>
            <a:ext cx="4079776" cy="569185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72AFD5B9-02CE-485C-AED0-239EAF78D69B}"/>
              </a:ext>
            </a:extLst>
          </p:cNvPr>
          <p:cNvSpPr txBox="1">
            <a:spLocks/>
          </p:cNvSpPr>
          <p:nvPr/>
        </p:nvSpPr>
        <p:spPr>
          <a:xfrm>
            <a:off x="323528" y="3226706"/>
            <a:ext cx="3756248" cy="569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AB2198D-9745-4724-B016-339ECE3B8F77}"/>
              </a:ext>
            </a:extLst>
          </p:cNvPr>
          <p:cNvSpPr/>
          <p:nvPr/>
        </p:nvSpPr>
        <p:spPr>
          <a:xfrm>
            <a:off x="323528" y="4888297"/>
            <a:ext cx="10957048" cy="1853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100% переработку методик работы Коммерческого отдела;</a:t>
            </a:r>
          </a:p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единый, понятный документ, полностью регламентирующий деятельность Коммерческого отдела, во внутренних и внешних цепочках взаимодействий;</a:t>
            </a:r>
          </a:p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и зафиксировать требования к потенциальному кандидату на должность менеджера по сопровождению продаж;</a:t>
            </a:r>
          </a:p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Достичь укомплектованности коммерческого отдела менеджерами по сопровождению продаж;</a:t>
            </a:r>
          </a:p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конверсии из "внешних проектов в работе (внесенные в </a:t>
            </a:r>
            <a:r>
              <a:rPr lang="ru-RU" sz="14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Мегаплан</a:t>
            </a:r>
            <a:r>
              <a:rPr lang="ru-RU" sz="14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 в договоры в 1.5 раза.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203D949-97C7-44A8-81BC-1EF7F511AB49}"/>
              </a:ext>
            </a:extLst>
          </p:cNvPr>
          <p:cNvSpPr/>
          <p:nvPr/>
        </p:nvSpPr>
        <p:spPr>
          <a:xfrm>
            <a:off x="0" y="4319112"/>
            <a:ext cx="4079776" cy="569185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D499DA7F-5DCD-4714-8178-9A9F01E99F71}"/>
              </a:ext>
            </a:extLst>
          </p:cNvPr>
          <p:cNvSpPr txBox="1">
            <a:spLocks/>
          </p:cNvSpPr>
          <p:nvPr/>
        </p:nvSpPr>
        <p:spPr>
          <a:xfrm>
            <a:off x="323528" y="4319111"/>
            <a:ext cx="3756248" cy="569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3B40AA-3DCE-48B4-A043-613989DE3BCB}"/>
              </a:ext>
            </a:extLst>
          </p:cNvPr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5C86168C-D354-48F1-8B6F-CD60C36B6050}"/>
              </a:ext>
            </a:extLst>
          </p:cNvPr>
          <p:cNvSpPr txBox="1">
            <a:spLocks/>
          </p:cNvSpPr>
          <p:nvPr/>
        </p:nvSpPr>
        <p:spPr>
          <a:xfrm>
            <a:off x="323528" y="150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Объект, предмет, цель, задачи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B077926-004B-46FB-BC6A-BD679B254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2BC2D0B-D15E-4234-BA09-BE16979C2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53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экономического эффекта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11A5B1-A4D5-4A03-A3A6-D34095AD24F1}"/>
              </a:ext>
            </a:extLst>
          </p:cNvPr>
          <p:cNvSpPr/>
          <p:nvPr/>
        </p:nvSpPr>
        <p:spPr>
          <a:xfrm>
            <a:off x="323527" y="1196752"/>
            <a:ext cx="11581197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Дополнительная выручка </a:t>
            </a:r>
            <a:r>
              <a:rPr lang="ru-RU" sz="1600" b="1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1 280 млн. руб. без НДС </a:t>
            </a: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горизонте 35 месяцев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F5767-F5F0-456A-A9C2-5EC6B4442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8" y="1723323"/>
            <a:ext cx="11377264" cy="50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3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проекта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511A5B1-A4D5-4A03-A3A6-D34095AD24F1}"/>
              </a:ext>
            </a:extLst>
          </p:cNvPr>
          <p:cNvSpPr/>
          <p:nvPr/>
        </p:nvSpPr>
        <p:spPr>
          <a:xfrm>
            <a:off x="323527" y="1196752"/>
            <a:ext cx="11581197" cy="556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проекта:</a:t>
            </a: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руководитель отдела по работе с проектными институтами (Недоводин М.А.)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проекта: 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коммерческий директор (Лоскутников В.Л.)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маркетинга (Петрова Т.А.)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продаж (Дергунов А.Г.)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технического маркетинга и инноваций (</a:t>
            </a:r>
            <a:r>
              <a:rPr lang="ru-RU" sz="16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Путенихин</a:t>
            </a: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Д.В.)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комплексный проект по переработки процессов Коммерческого отдела (в т.ч. ОТМИ, ТЭУ, ОРПИ), направленный на: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переработку методик работы Коммерческого отдела;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единого, понятного документа, полностью регламентирующего деятель-</a:t>
            </a:r>
            <a:r>
              <a:rPr lang="ru-RU" sz="16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ность</a:t>
            </a: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Коммерческого отдела, во внутренних и внешних цепочках взаимодействий;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и фиксацию требований к потенциальному кандидату на должность менеджера по продажам;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укомплектованности коммерческого отдела менеджерами по сопровождению продаж;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конверсии из "внешних проектов в работе (внесенные в </a:t>
            </a:r>
            <a:r>
              <a:rPr lang="ru-RU" sz="16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Мегаплан</a:t>
            </a: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 в договоры в 1,5 раза.</a:t>
            </a:r>
          </a:p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реализации:</a:t>
            </a: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конца июля 2022 г. Показатели измерить по результатам 2022 г. и середины 2023 г.</a:t>
            </a:r>
          </a:p>
        </p:txBody>
      </p:sp>
    </p:spTree>
    <p:extLst>
      <p:ext uri="{BB962C8B-B14F-4D97-AF65-F5344CB8AC3E}">
        <p14:creationId xmlns:p14="http://schemas.microsoft.com/office/powerpoint/2010/main" val="1147568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рисков проекта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id="{40B6D69B-9E7B-4FF0-A1FE-094A1B481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13096"/>
              </p:ext>
            </p:extLst>
          </p:nvPr>
        </p:nvGraphicFramePr>
        <p:xfrm>
          <a:off x="293440" y="1268760"/>
          <a:ext cx="11563200" cy="543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6496">
                  <a:extLst>
                    <a:ext uri="{9D8B030D-6E8A-4147-A177-3AD203B41FA5}">
                      <a16:colId xmlns:a16="http://schemas.microsoft.com/office/drawing/2014/main" val="2711400745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338042267"/>
                    </a:ext>
                  </a:extLst>
                </a:gridCol>
              </a:tblGrid>
              <a:tr h="34813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риска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 по снижению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0135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Необъективное отсеивание внешних проектов на этапе взятия в работу (взятие неперспективных внешних проектов; отказ от перспективных внешних проектов).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Разработать методику оценки внешнего проекта.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Разработать методику сбора уроков успешных (преимущественно) и отказных (по остаточному принципу) внешних проектов для совершенствования системы.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821620"/>
                  </a:ext>
                </a:extLst>
              </a:tr>
              <a:tr h="199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Недостаточная квалификация сотрудников коммерческого отдела.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целевых обучений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56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Сопротивление изменениям со стороны сотрудников коммерческого отдела. Низкая вовлеченность сотрудников коммерческого отдела.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сотрудников коммерческого отдела к участию в работе над проектом, оценке нововведений.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обучения всем методикам, разработанным в ходе проекта.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5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Сложность/невозможность внедрения новых методик работы в CRM "</a:t>
                      </a:r>
                      <a:r>
                        <a:rPr lang="ru-RU" sz="16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Мегаплан</a:t>
                      </a: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итеративной (SCRUM/</a:t>
                      </a:r>
                      <a:r>
                        <a:rPr lang="ru-RU" sz="16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Agile</a:t>
                      </a: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методологии внедрения изменений.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303459"/>
                  </a:ext>
                </a:extLst>
              </a:tr>
              <a:tr h="223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Существование процессов, не описанных ни в старых, ни в новых методиках, но фактически действующих.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сотрудников коммерческого отдела к участию в работе над проектом.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880806"/>
                  </a:ext>
                </a:extLst>
              </a:tr>
              <a:tr h="223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Необъективная оценка действующих процессов и их ошибочное исключение. Внедрение неработающих методик.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сотрудников коммерческого отдела к участию в работе над проектом.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87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061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AD1FE5-3F55-4396-AD67-054D53D10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65" y="1204773"/>
            <a:ext cx="10887471" cy="56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проекта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56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 (промежуточные)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4428E6-51A3-42BE-A9E0-C0B3CA086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1546335"/>
            <a:ext cx="11233248" cy="458457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D77F89-79BE-4EC1-BBA2-6CA2EDB4A6C2}"/>
              </a:ext>
            </a:extLst>
          </p:cNvPr>
          <p:cNvSpPr/>
          <p:nvPr/>
        </p:nvSpPr>
        <p:spPr>
          <a:xfrm>
            <a:off x="323527" y="1196752"/>
            <a:ext cx="11581197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процесс Коммерческого отдела (первая декомпозиция)</a:t>
            </a:r>
            <a:endParaRPr lang="ru-RU" sz="1600" dirty="0">
              <a:solidFill>
                <a:srgbClr val="005C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6F01FF-BC2E-4744-93C9-EDA55E7E0E80}"/>
              </a:ext>
            </a:extLst>
          </p:cNvPr>
          <p:cNvSpPr/>
          <p:nvPr/>
        </p:nvSpPr>
        <p:spPr>
          <a:xfrm>
            <a:off x="323526" y="6258234"/>
            <a:ext cx="11581197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Синим выделены БП, которые будут изменены (если существовали) или созданы новые (если ранее не было)</a:t>
            </a:r>
            <a:endParaRPr lang="ru-RU" sz="1600" dirty="0">
              <a:solidFill>
                <a:srgbClr val="005C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8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 (промежуточные)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D77F89-79BE-4EC1-BBA2-6CA2EDB4A6C2}"/>
              </a:ext>
            </a:extLst>
          </p:cNvPr>
          <p:cNvSpPr/>
          <p:nvPr/>
        </p:nvSpPr>
        <p:spPr>
          <a:xfrm>
            <a:off x="323527" y="1124744"/>
            <a:ext cx="11581197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Декомпозиция процесса 010 «Поиск и выбор проекта, получение/выявление потребности»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51285D-C493-465B-964A-3600BD942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508" y="1628800"/>
            <a:ext cx="8856984" cy="52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12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 (промежуточные)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D77F89-79BE-4EC1-BBA2-6CA2EDB4A6C2}"/>
              </a:ext>
            </a:extLst>
          </p:cNvPr>
          <p:cNvSpPr/>
          <p:nvPr/>
        </p:nvSpPr>
        <p:spPr>
          <a:xfrm>
            <a:off x="323527" y="1145282"/>
            <a:ext cx="11581197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Декомпозиция процесса 100 «Совершенствование бизнес процессов»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9C55F7-75B8-4406-A6AC-827B9B405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84" y="1505322"/>
            <a:ext cx="9861233" cy="473199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EB56203-7813-4770-8D98-8A0CBC6A696D}"/>
              </a:ext>
            </a:extLst>
          </p:cNvPr>
          <p:cNvSpPr/>
          <p:nvPr/>
        </p:nvSpPr>
        <p:spPr>
          <a:xfrm>
            <a:off x="323527" y="6316947"/>
            <a:ext cx="11581197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проведения презентации успешных проектов предлагается применить методику ОРИП</a:t>
            </a:r>
          </a:p>
        </p:txBody>
      </p:sp>
    </p:spTree>
    <p:extLst>
      <p:ext uri="{BB962C8B-B14F-4D97-AF65-F5344CB8AC3E}">
        <p14:creationId xmlns:p14="http://schemas.microsoft.com/office/powerpoint/2010/main" val="1080528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F51350-4E65-4639-BC28-8B5CF28EC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566" y="2238406"/>
            <a:ext cx="6227066" cy="43589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проекта (промежуточные)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D77F89-79BE-4EC1-BBA2-6CA2EDB4A6C2}"/>
              </a:ext>
            </a:extLst>
          </p:cNvPr>
          <p:cNvSpPr/>
          <p:nvPr/>
        </p:nvSpPr>
        <p:spPr>
          <a:xfrm>
            <a:off x="323527" y="1207209"/>
            <a:ext cx="11581197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  <a:spcAft>
                <a:spcPts val="600"/>
              </a:spcAft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тетрадь менеджера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1E8CDA-0A68-438E-8BA8-730A8F8B0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8" y="1656746"/>
            <a:ext cx="622706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82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456040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экономической эффективности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67D3BF2-0287-4B8D-9256-636C32B06664}"/>
              </a:ext>
            </a:extLst>
          </p:cNvPr>
          <p:cNvGrpSpPr/>
          <p:nvPr/>
        </p:nvGrpSpPr>
        <p:grpSpPr>
          <a:xfrm>
            <a:off x="503547" y="1412776"/>
            <a:ext cx="11184906" cy="1559699"/>
            <a:chOff x="503547" y="1509261"/>
            <a:chExt cx="11184906" cy="1559699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6D77F89-79BE-4EC1-BBA2-6CA2EDB4A6C2}"/>
                </a:ext>
              </a:extLst>
            </p:cNvPr>
            <p:cNvSpPr/>
            <p:nvPr/>
          </p:nvSpPr>
          <p:spPr>
            <a:xfrm>
              <a:off x="503547" y="1654352"/>
              <a:ext cx="5052392" cy="1269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40000">
                <a:lnSpc>
                  <a:spcPct val="114000"/>
                </a:lnSpc>
                <a:spcAft>
                  <a:spcPts val="600"/>
                </a:spcAft>
              </a:pPr>
              <a:r>
                <a:rPr lang="ru-RU" sz="2000" dirty="0">
                  <a:solidFill>
                    <a:srgbClr val="005C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Дополнительная выручка ООО «ЧЗЭО»</a:t>
              </a:r>
            </a:p>
            <a:p>
              <a:pPr algn="ctr" defTabSz="540000">
                <a:lnSpc>
                  <a:spcPct val="114000"/>
                </a:lnSpc>
                <a:spcAft>
                  <a:spcPts val="600"/>
                </a:spcAft>
              </a:pPr>
              <a:r>
                <a:rPr lang="ru-RU" sz="2000" b="1" dirty="0">
                  <a:solidFill>
                    <a:srgbClr val="005C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1 280 000 000 </a:t>
              </a:r>
              <a:r>
                <a:rPr lang="ru-RU" sz="2000" dirty="0">
                  <a:solidFill>
                    <a:srgbClr val="005C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руб. без НДС</a:t>
              </a:r>
            </a:p>
            <a:p>
              <a:pPr algn="ctr" defTabSz="540000">
                <a:lnSpc>
                  <a:spcPct val="114000"/>
                </a:lnSpc>
                <a:spcAft>
                  <a:spcPts val="600"/>
                </a:spcAft>
              </a:pPr>
              <a:r>
                <a:rPr lang="ru-RU" sz="2000" dirty="0">
                  <a:solidFill>
                    <a:srgbClr val="005C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течение 35 месяцев</a:t>
              </a:r>
            </a:p>
          </p:txBody>
        </p:sp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95C09D25-45D7-49B1-BC9D-0673A9362B45}"/>
                </a:ext>
              </a:extLst>
            </p:cNvPr>
            <p:cNvSpPr/>
            <p:nvPr/>
          </p:nvSpPr>
          <p:spPr>
            <a:xfrm>
              <a:off x="503547" y="1509261"/>
              <a:ext cx="5052394" cy="1559699"/>
            </a:xfrm>
            <a:prstGeom prst="rect">
              <a:avLst/>
            </a:prstGeom>
            <a:noFill/>
            <a:ln w="76200">
              <a:solidFill>
                <a:srgbClr val="009F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57749D7-44B7-4F4F-8A5B-FE167A4EC349}"/>
                </a:ext>
              </a:extLst>
            </p:cNvPr>
            <p:cNvGrpSpPr/>
            <p:nvPr/>
          </p:nvGrpSpPr>
          <p:grpSpPr>
            <a:xfrm>
              <a:off x="6636059" y="1509261"/>
              <a:ext cx="5052394" cy="1559699"/>
              <a:chOff x="6600055" y="1509261"/>
              <a:chExt cx="5052394" cy="1559699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1550346-913B-46F4-A7F8-AB7D78F26E72}"/>
                  </a:ext>
                </a:extLst>
              </p:cNvPr>
              <p:cNvSpPr/>
              <p:nvPr/>
            </p:nvSpPr>
            <p:spPr>
              <a:xfrm>
                <a:off x="6960096" y="1868258"/>
                <a:ext cx="4332313" cy="841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40000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ru-RU" sz="2000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Расходы на реализацию проекта</a:t>
                </a:r>
              </a:p>
              <a:p>
                <a:pPr algn="ctr" defTabSz="540000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ru-RU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267 000 </a:t>
                </a:r>
                <a:r>
                  <a:rPr lang="ru-RU" sz="2000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руб.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38BFD93-3FA1-4757-835E-88BA40D83599}"/>
                  </a:ext>
                </a:extLst>
              </p:cNvPr>
              <p:cNvSpPr/>
              <p:nvPr/>
            </p:nvSpPr>
            <p:spPr>
              <a:xfrm>
                <a:off x="6600055" y="1509261"/>
                <a:ext cx="5052394" cy="1559699"/>
              </a:xfrm>
              <a:prstGeom prst="rect">
                <a:avLst/>
              </a:prstGeom>
              <a:noFill/>
              <a:ln w="76200"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Стрелка: влево-вправо 15">
              <a:extLst>
                <a:ext uri="{FF2B5EF4-FFF2-40B4-BE49-F238E27FC236}">
                  <a16:creationId xmlns:a16="http://schemas.microsoft.com/office/drawing/2014/main" id="{BB629A6C-7566-44B5-9835-CF1DF9BB12EF}"/>
                </a:ext>
              </a:extLst>
            </p:cNvPr>
            <p:cNvSpPr/>
            <p:nvPr/>
          </p:nvSpPr>
          <p:spPr>
            <a:xfrm>
              <a:off x="5663952" y="2106774"/>
              <a:ext cx="864097" cy="364673"/>
            </a:xfrm>
            <a:prstGeom prst="leftRightArrow">
              <a:avLst/>
            </a:prstGeom>
            <a:solidFill>
              <a:srgbClr val="009FE3"/>
            </a:solidFill>
            <a:ln>
              <a:solidFill>
                <a:srgbClr val="009F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96D68532-16A8-41B9-9CD7-5E603FDC78AF}"/>
              </a:ext>
            </a:extLst>
          </p:cNvPr>
          <p:cNvSpPr/>
          <p:nvPr/>
        </p:nvSpPr>
        <p:spPr>
          <a:xfrm>
            <a:off x="5609945" y="3190013"/>
            <a:ext cx="972110" cy="957554"/>
          </a:xfrm>
          <a:prstGeom prst="downArrow">
            <a:avLst/>
          </a:prstGeom>
          <a:solidFill>
            <a:srgbClr val="009FE3"/>
          </a:solidFill>
          <a:ln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31E260B-4879-421C-BE90-E8A8B403354C}"/>
              </a:ext>
            </a:extLst>
          </p:cNvPr>
          <p:cNvGrpSpPr/>
          <p:nvPr/>
        </p:nvGrpSpPr>
        <p:grpSpPr>
          <a:xfrm>
            <a:off x="1043605" y="4365104"/>
            <a:ext cx="10104786" cy="2160240"/>
            <a:chOff x="1043605" y="4221088"/>
            <a:chExt cx="10104786" cy="216024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FF029DAD-0274-4D4B-9452-E84BD63ECD95}"/>
                </a:ext>
              </a:extLst>
            </p:cNvPr>
            <p:cNvGrpSpPr/>
            <p:nvPr/>
          </p:nvGrpSpPr>
          <p:grpSpPr>
            <a:xfrm>
              <a:off x="1043606" y="4221088"/>
              <a:ext cx="10104785" cy="1559699"/>
              <a:chOff x="1043606" y="4512762"/>
              <a:chExt cx="10104785" cy="1559699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CFC1B4B-1812-455E-A39D-36E35F0E5295}"/>
                  </a:ext>
                </a:extLst>
              </p:cNvPr>
              <p:cNvSpPr/>
              <p:nvPr/>
            </p:nvSpPr>
            <p:spPr>
              <a:xfrm>
                <a:off x="1403647" y="4696326"/>
                <a:ext cx="4332313" cy="1192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40000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ru-RU" sz="2000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Экономический эффект от реализации проекта</a:t>
                </a:r>
              </a:p>
              <a:p>
                <a:pPr algn="ctr" defTabSz="540000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ru-RU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279</a:t>
                </a:r>
                <a:r>
                  <a:rPr lang="en-US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733</a:t>
                </a:r>
                <a:r>
                  <a:rPr lang="en-US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000</a:t>
                </a:r>
                <a:r>
                  <a:rPr lang="en-US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руб.</a:t>
                </a: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29954E8-E4E1-4333-A120-7850FECA0BA9}"/>
                  </a:ext>
                </a:extLst>
              </p:cNvPr>
              <p:cNvSpPr/>
              <p:nvPr/>
            </p:nvSpPr>
            <p:spPr>
              <a:xfrm>
                <a:off x="6456038" y="4696326"/>
                <a:ext cx="4332313" cy="1192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40000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ru-RU" sz="2000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 окупаемости проекта</a:t>
                </a:r>
              </a:p>
              <a:p>
                <a:pPr algn="ctr" defTabSz="540000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ru-RU" sz="2000" b="1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месяцев </a:t>
                </a:r>
                <a:r>
                  <a:rPr lang="ru-RU" sz="2000" dirty="0">
                    <a:solidFill>
                      <a:srgbClr val="005CA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(исходя из модели экономического эффекта)</a:t>
                </a: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C879627A-A228-4AC8-9D38-1EF6DBE16861}"/>
                  </a:ext>
                </a:extLst>
              </p:cNvPr>
              <p:cNvSpPr/>
              <p:nvPr/>
            </p:nvSpPr>
            <p:spPr>
              <a:xfrm>
                <a:off x="1043606" y="4512762"/>
                <a:ext cx="5052394" cy="1559699"/>
              </a:xfrm>
              <a:prstGeom prst="rect">
                <a:avLst/>
              </a:prstGeom>
              <a:noFill/>
              <a:ln w="76200"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4FF7F4F6-7996-4129-8933-E4C2271AD5C9}"/>
                  </a:ext>
                </a:extLst>
              </p:cNvPr>
              <p:cNvSpPr/>
              <p:nvPr/>
            </p:nvSpPr>
            <p:spPr>
              <a:xfrm>
                <a:off x="6095997" y="4512762"/>
                <a:ext cx="5052394" cy="1559699"/>
              </a:xfrm>
              <a:prstGeom prst="rect">
                <a:avLst/>
              </a:prstGeom>
              <a:noFill/>
              <a:ln w="76200">
                <a:solidFill>
                  <a:srgbClr val="009F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C08EC77-073E-4EC0-A5DA-9BDD6868C463}"/>
                </a:ext>
              </a:extLst>
            </p:cNvPr>
            <p:cNvSpPr/>
            <p:nvPr/>
          </p:nvSpPr>
          <p:spPr>
            <a:xfrm>
              <a:off x="1043606" y="5874109"/>
              <a:ext cx="10104784" cy="413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40000">
                <a:lnSpc>
                  <a:spcPct val="114000"/>
                </a:lnSpc>
                <a:spcAft>
                  <a:spcPts val="600"/>
                </a:spcAft>
              </a:pPr>
              <a:r>
                <a:rPr lang="ru-RU" sz="2000" dirty="0">
                  <a:solidFill>
                    <a:srgbClr val="005C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Эффективность – </a:t>
              </a:r>
              <a:r>
                <a:rPr lang="ru-RU" sz="2000" b="1" dirty="0">
                  <a:solidFill>
                    <a:srgbClr val="005CA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479 401%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69C94F0-9310-42FA-9CAC-76F9BE9F683F}"/>
                </a:ext>
              </a:extLst>
            </p:cNvPr>
            <p:cNvSpPr/>
            <p:nvPr/>
          </p:nvSpPr>
          <p:spPr>
            <a:xfrm>
              <a:off x="1043605" y="5780787"/>
              <a:ext cx="10104785" cy="600541"/>
            </a:xfrm>
            <a:prstGeom prst="rect">
              <a:avLst/>
            </a:prstGeom>
            <a:noFill/>
            <a:ln w="76200">
              <a:solidFill>
                <a:srgbClr val="009F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6299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77072"/>
            <a:ext cx="4932040" cy="1656184"/>
          </a:xfrm>
          <a:prstGeom prst="rect">
            <a:avLst/>
          </a:prstGeom>
          <a:solidFill>
            <a:srgbClr val="10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chelzeo\FILE\LOGO_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4821911" cy="1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16024" y="4149081"/>
            <a:ext cx="7772400" cy="1470025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spc="-100" dirty="0" err="1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Недоводин</a:t>
            </a:r>
            <a:r>
              <a:rPr lang="ru-RU" sz="2000" b="1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Михаил Алексеевич</a:t>
            </a:r>
            <a:br>
              <a:rPr lang="en-US" sz="2000" b="1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(902) 868 57 01</a:t>
            </a:r>
            <a:br>
              <a:rPr lang="ru-RU" sz="2000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spc="-100" dirty="0">
                <a:solidFill>
                  <a:srgbClr val="EDED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mikhail@nedovodin.info</a:t>
            </a:r>
            <a:endParaRPr lang="ru-RU" sz="2000" spc="-100" dirty="0">
              <a:solidFill>
                <a:srgbClr val="EDED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99ACEF-214B-48A3-8DA0-9EC6C7417A1A}"/>
              </a:ext>
            </a:extLst>
          </p:cNvPr>
          <p:cNvSpPr/>
          <p:nvPr/>
        </p:nvSpPr>
        <p:spPr>
          <a:xfrm>
            <a:off x="6835646" y="860608"/>
            <a:ext cx="535635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chelzeo\FILE\LOGO_11.png">
            <a:extLst>
              <a:ext uri="{FF2B5EF4-FFF2-40B4-BE49-F238E27FC236}">
                <a16:creationId xmlns:a16="http://schemas.microsoft.com/office/drawing/2014/main" id="{02893D49-5A6C-4473-B173-8F0538566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90" y="548680"/>
            <a:ext cx="4821911" cy="17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00F334-F09D-47BA-88B8-1EA1FF51C3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61" y="1056673"/>
            <a:ext cx="4803648" cy="7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CFCAFD-1FDC-490B-9C1B-245D224A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266" y="1293235"/>
            <a:ext cx="4694327" cy="27129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организации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203"/>
            <a:ext cx="71406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ru-RU" b="1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Челябинский Завод Электрооборудования (ООО «ЧЗЭО»)</a:t>
            </a:r>
            <a:br>
              <a:rPr lang="ru-RU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454085, Челябинск, пр. Ленина, 2Б </a:t>
            </a:r>
          </a:p>
          <a:p>
            <a:pPr defTabSz="540000">
              <a:spcAft>
                <a:spcPts val="1200"/>
              </a:spcAft>
            </a:pPr>
            <a:r>
              <a:rPr lang="ru-RU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 в  2010 г. и специализируется на выпуске электрощитовой </a:t>
            </a:r>
            <a:r>
              <a:rPr lang="en-US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35 </a:t>
            </a:r>
            <a:r>
              <a:rPr lang="ru-RU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en-US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теплоэнергетической продукции</a:t>
            </a:r>
            <a:r>
              <a:rPr lang="en-US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5C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ru-RU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предприятие производит более 30 видов электрооборудования, котельных, ИТП и т.д.</a:t>
            </a:r>
          </a:p>
          <a:p>
            <a:pPr defTabSz="540000">
              <a:spcAft>
                <a:spcPts val="1200"/>
              </a:spcAft>
              <a:tabLst>
                <a:tab pos="3584575" algn="l"/>
              </a:tabLst>
            </a:pPr>
            <a:r>
              <a:rPr lang="ru-RU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площадки	6000 кв. м</a:t>
            </a:r>
          </a:p>
          <a:p>
            <a:pPr defTabSz="540000">
              <a:spcAft>
                <a:spcPts val="1200"/>
              </a:spcAft>
              <a:tabLst>
                <a:tab pos="3584575" algn="l"/>
              </a:tabLst>
            </a:pPr>
            <a:r>
              <a:rPr lang="ru-RU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персонала	170 человек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209" y="4149081"/>
            <a:ext cx="974758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9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Обруч Олег\Downloads\01.png">
            <a:extLst>
              <a:ext uri="{FF2B5EF4-FFF2-40B4-BE49-F238E27FC236}">
                <a16:creationId xmlns:a16="http://schemas.microsoft.com/office/drawing/2014/main" id="{038A1E9B-6C40-4E55-BC23-41E604630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16480" y="3284984"/>
            <a:ext cx="164423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68916EF2-3599-4CCE-90C6-81284E2D4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00" y="3284984"/>
            <a:ext cx="190834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47528" y="1682656"/>
            <a:ext cx="8640960" cy="41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Комплектные трансформаторные подстанции (до </a:t>
            </a:r>
            <a:r>
              <a:rPr lang="en-US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</a:t>
            </a: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2114704"/>
            <a:ext cx="8640960" cy="41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Распределительные устройства (6-35 </a:t>
            </a:r>
            <a:r>
              <a:rPr lang="ru-RU" sz="20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ячейки КСО/КРУ;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7528" y="2546752"/>
            <a:ext cx="864096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Низковольтные (до 1000 В) комплектные устройства </a:t>
            </a:r>
            <a:b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разделением вида </a:t>
            </a:r>
            <a:r>
              <a:rPr lang="en-US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</a:t>
            </a: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 6300А;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FDC745-1D66-4E01-8294-22988A8F28BC}"/>
              </a:ext>
            </a:extLst>
          </p:cNvPr>
          <p:cNvSpPr/>
          <p:nvPr/>
        </p:nvSpPr>
        <p:spPr>
          <a:xfrm>
            <a:off x="1847528" y="3358968"/>
            <a:ext cx="8640960" cy="41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20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Блочно</a:t>
            </a: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-модульные котельные, ИТП, блоки </a:t>
            </a:r>
            <a:r>
              <a:rPr lang="ru-RU" sz="20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химводоподготовки</a:t>
            </a: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709FE3D-EE73-4905-9B69-8DB2A1E48DBF}"/>
              </a:ext>
            </a:extLst>
          </p:cNvPr>
          <p:cNvGrpSpPr/>
          <p:nvPr/>
        </p:nvGrpSpPr>
        <p:grpSpPr>
          <a:xfrm>
            <a:off x="3082516" y="4987415"/>
            <a:ext cx="6026968" cy="1219200"/>
            <a:chOff x="1499853" y="4293096"/>
            <a:chExt cx="6026968" cy="121920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3D1698B-E7A5-4F43-AE05-CD6C654F0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9853" y="4293096"/>
              <a:ext cx="952500" cy="12192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8F6411B-7287-48FC-8D35-767AD00B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9912" y="4293096"/>
              <a:ext cx="1200150" cy="12192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4351BA1-7DD9-415A-A304-B63356FC1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7621" y="4321671"/>
              <a:ext cx="1219200" cy="1162050"/>
            </a:xfrm>
            <a:prstGeom prst="rect">
              <a:avLst/>
            </a:prstGeom>
          </p:spPr>
        </p:pic>
      </p:grp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6751A8-001C-4E62-861F-59E16FB06B71}"/>
              </a:ext>
            </a:extLst>
          </p:cNvPr>
          <p:cNvSpPr/>
          <p:nvPr/>
        </p:nvSpPr>
        <p:spPr>
          <a:xfrm>
            <a:off x="1847528" y="3785670"/>
            <a:ext cx="8640960" cy="764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Выполняем шеф-монтажные, строительно-монтажные </a:t>
            </a:r>
            <a:b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пуско-наладочные работы – энергообъекты «под ключ»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C3067F-0BD4-4A6F-83D0-D02BD35770B4}"/>
              </a:ext>
            </a:extLst>
          </p:cNvPr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ED57AC8-8D9E-47C0-A84D-D4CB4ECF615F}"/>
              </a:ext>
            </a:extLst>
          </p:cNvPr>
          <p:cNvSpPr txBox="1">
            <a:spLocks/>
          </p:cNvSpPr>
          <p:nvPr/>
        </p:nvSpPr>
        <p:spPr>
          <a:xfrm>
            <a:off x="323528" y="150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организации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EF338D7-FF58-4F81-831A-2B1AD0EC3A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CC4BD6-3201-46CB-B5BF-834CBAA86F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5713D22-749D-4240-B757-2EBF01946D2C}"/>
              </a:ext>
            </a:extLst>
          </p:cNvPr>
          <p:cNvSpPr/>
          <p:nvPr/>
        </p:nvSpPr>
        <p:spPr>
          <a:xfrm>
            <a:off x="1847528" y="1196752"/>
            <a:ext cx="8640960" cy="41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114000"/>
              </a:lnSpc>
              <a:spcAft>
                <a:spcPts val="600"/>
              </a:spcAft>
            </a:pPr>
            <a:r>
              <a:rPr lang="ru-RU" sz="20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завода</a:t>
            </a:r>
          </a:p>
        </p:txBody>
      </p:sp>
    </p:spTree>
    <p:extLst>
      <p:ext uri="{BB962C8B-B14F-4D97-AF65-F5344CB8AC3E}">
        <p14:creationId xmlns:p14="http://schemas.microsoft.com/office/powerpoint/2010/main" val="127255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07468" y="1610648"/>
            <a:ext cx="9577064" cy="154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Промышленные/гражданские предприятия с энергоемкими технологическими процессам</a:t>
            </a:r>
          </a:p>
          <a:p>
            <a:pPr marL="285750" indent="-285750" defTabSz="540000">
              <a:lnSpc>
                <a:spcPct val="114000"/>
              </a:lnSpc>
              <a:spcAft>
                <a:spcPts val="600"/>
              </a:spcAft>
              <a:buFontTx/>
              <a:buChar char="●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капитального строительства новых и реконструкции/модернизации существующих объектов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2C3067F-0BD4-4A6F-83D0-D02BD35770B4}"/>
              </a:ext>
            </a:extLst>
          </p:cNvPr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FED57AC8-8D9E-47C0-A84D-D4CB4ECF615F}"/>
              </a:ext>
            </a:extLst>
          </p:cNvPr>
          <p:cNvSpPr txBox="1">
            <a:spLocks/>
          </p:cNvSpPr>
          <p:nvPr/>
        </p:nvSpPr>
        <p:spPr>
          <a:xfrm>
            <a:off x="323528" y="1502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 организации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EF338D7-FF58-4F81-831A-2B1AD0EC3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CC4BD6-3201-46CB-B5BF-834CBAA86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5713D22-749D-4240-B757-2EBF01946D2C}"/>
              </a:ext>
            </a:extLst>
          </p:cNvPr>
          <p:cNvSpPr/>
          <p:nvPr/>
        </p:nvSpPr>
        <p:spPr>
          <a:xfrm>
            <a:off x="1307468" y="1124744"/>
            <a:ext cx="8640960" cy="413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114000"/>
              </a:lnSpc>
              <a:spcAft>
                <a:spcPts val="600"/>
              </a:spcAft>
            </a:pPr>
            <a:r>
              <a:rPr lang="ru-RU" sz="20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рынки сбыта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6F9F6DB-BF66-412B-8F0B-61B3F2A29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6" b="14494"/>
          <a:stretch/>
        </p:blipFill>
        <p:spPr>
          <a:xfrm>
            <a:off x="7064105" y="4869160"/>
            <a:ext cx="4790298" cy="190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56C6F92-49C1-4856-96C5-5D35E285DE10}"/>
              </a:ext>
            </a:extLst>
          </p:cNvPr>
          <p:cNvGrpSpPr/>
          <p:nvPr/>
        </p:nvGrpSpPr>
        <p:grpSpPr>
          <a:xfrm>
            <a:off x="334632" y="3290852"/>
            <a:ext cx="11522735" cy="1506300"/>
            <a:chOff x="335310" y="2844466"/>
            <a:chExt cx="11522735" cy="150630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D56064D-190B-40A9-B96D-38AE2ACE2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310" y="2844466"/>
              <a:ext cx="2646705" cy="513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" descr="https://www.severstal.com/files/4471/2logorus.png">
              <a:extLst>
                <a:ext uri="{FF2B5EF4-FFF2-40B4-BE49-F238E27FC236}">
                  <a16:creationId xmlns:a16="http://schemas.microsoft.com/office/drawing/2014/main" id="{CA8E599D-048B-455E-9C58-D3C43DD9C3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38852" y="3585785"/>
              <a:ext cx="1758129" cy="58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Файл:Sibur logo.png">
              <a:extLst>
                <a:ext uri="{FF2B5EF4-FFF2-40B4-BE49-F238E27FC236}">
                  <a16:creationId xmlns:a16="http://schemas.microsoft.com/office/drawing/2014/main" id="{42363BBD-D55A-43E6-B601-126958C273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775" t="22196" r="7656" b="22480"/>
            <a:stretch/>
          </p:blipFill>
          <p:spPr bwMode="auto">
            <a:xfrm>
              <a:off x="5451293" y="2884687"/>
              <a:ext cx="1975324" cy="432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http://mmk.ru/bitrix/templates/shablon_brendbook/images/logo.gif">
              <a:extLst>
                <a:ext uri="{FF2B5EF4-FFF2-40B4-BE49-F238E27FC236}">
                  <a16:creationId xmlns:a16="http://schemas.microsoft.com/office/drawing/2014/main" id="{53FB75C8-742D-4217-92CA-4FCD919F8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895" y="2877296"/>
              <a:ext cx="1962150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8" descr="http://www.mechel.ru/images/logo.gif">
              <a:extLst>
                <a:ext uri="{FF2B5EF4-FFF2-40B4-BE49-F238E27FC236}">
                  <a16:creationId xmlns:a16="http://schemas.microsoft.com/office/drawing/2014/main" id="{272F11D6-BEAD-430B-89F1-BCE276A8C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207" y="3649200"/>
              <a:ext cx="160972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2" descr="http://www.shpz.ru/wp-content/photography_uploads/3-shpz_logo1.png">
              <a:extLst>
                <a:ext uri="{FF2B5EF4-FFF2-40B4-BE49-F238E27FC236}">
                  <a16:creationId xmlns:a16="http://schemas.microsoft.com/office/drawing/2014/main" id="{450B8002-6F6D-4A9E-86A1-2D394C290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094" y="3404834"/>
              <a:ext cx="1143000" cy="94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0" descr="https://www.makfa.ru/assets/img/logo.png">
              <a:extLst>
                <a:ext uri="{FF2B5EF4-FFF2-40B4-BE49-F238E27FC236}">
                  <a16:creationId xmlns:a16="http://schemas.microsoft.com/office/drawing/2014/main" id="{682D3E67-EFF1-4EDF-A040-4D3391FB8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045" y="3458700"/>
              <a:ext cx="1143000" cy="8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s://upload.wikimedia.org/wikipedia/ru/b/b9/Chelyabinsky_electrometallurgy_combinate.jpg">
              <a:extLst>
                <a:ext uri="{FF2B5EF4-FFF2-40B4-BE49-F238E27FC236}">
                  <a16:creationId xmlns:a16="http://schemas.microsoft.com/office/drawing/2014/main" id="{24EBDE7D-5D9C-4B1F-92EA-7E74BEA78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10" y="3453585"/>
              <a:ext cx="848429" cy="848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2" descr="C:\Users\Обруч Олег\Desktop\Преза для ПИ\Фотографии\НЗНП Трейд\IMG-20190919-WA0004-.jpg">
            <a:extLst>
              <a:ext uri="{FF2B5EF4-FFF2-40B4-BE49-F238E27FC236}">
                <a16:creationId xmlns:a16="http://schemas.microsoft.com/office/drawing/2014/main" id="{4F07CDD6-5D47-43D4-AE72-218BC63C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7295" y="4869160"/>
            <a:ext cx="4045451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C59E3F-A122-45C0-9A4F-EC120765E50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t="11774" r="9925" b="6982"/>
          <a:stretch/>
        </p:blipFill>
        <p:spPr>
          <a:xfrm>
            <a:off x="334632" y="4869160"/>
            <a:ext cx="2281304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 реализации проекта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7BCE16D-472B-436D-BA07-66BED05C0236}"/>
              </a:ext>
            </a:extLst>
          </p:cNvPr>
          <p:cNvSpPr/>
          <p:nvPr/>
        </p:nvSpPr>
        <p:spPr>
          <a:xfrm>
            <a:off x="1847528" y="1280575"/>
            <a:ext cx="8640960" cy="5316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>
              <a:lnSpc>
                <a:spcPct val="114000"/>
              </a:lnSpc>
              <a:spcAft>
                <a:spcPts val="600"/>
              </a:spcAft>
            </a:pPr>
            <a:r>
              <a:rPr lang="ru-RU" sz="20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Противоречия:</a:t>
            </a:r>
          </a:p>
          <a:p>
            <a:pPr defTabSz="540000">
              <a:lnSpc>
                <a:spcPct val="114000"/>
              </a:lnSpc>
              <a:spcBef>
                <a:spcPts val="1200"/>
              </a:spcBef>
              <a:spcAft>
                <a:spcPts val="1800"/>
              </a:spcAft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«Загвоздка в том, что, единожды обратившись, предприятие закрывает проблему: жизненный цикл продукции — двадцать пять лет. Повторяющийся спрос есть, но в силу специфики это не более 10%, поэтому постоянно приходится искать новые ниши» (А.И. Камынин)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ЧЗЭО не является серийной или массовой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цели по годовой выручке возможно только за счет крупных проектов, каждый из которых является единичным для Заказчика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подобных проектах не публична до момента закупки</a:t>
            </a:r>
          </a:p>
          <a:p>
            <a:pPr marL="342900" indent="-342900" defTabSz="5400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тендерах «с наскоку» бесполезно: при выборе только по цене всегда есть более дешевые конкуренты, при выборе с учетом технического уровня требуется длительная подготовка</a:t>
            </a:r>
          </a:p>
        </p:txBody>
      </p:sp>
    </p:spTree>
    <p:extLst>
      <p:ext uri="{BB962C8B-B14F-4D97-AF65-F5344CB8AC3E}">
        <p14:creationId xmlns:p14="http://schemas.microsoft.com/office/powerpoint/2010/main" val="220447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макросреда.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aphicFrame>
        <p:nvGraphicFramePr>
          <p:cNvPr id="10" name="Таблица 2">
            <a:extLst>
              <a:ext uri="{FF2B5EF4-FFF2-40B4-BE49-F238E27FC236}">
                <a16:creationId xmlns:a16="http://schemas.microsoft.com/office/drawing/2014/main" id="{024E4E45-7483-4D36-B9F2-52B1726A2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14990"/>
              </p:ext>
            </p:extLst>
          </p:nvPr>
        </p:nvGraphicFramePr>
        <p:xfrm>
          <a:off x="191344" y="1268760"/>
          <a:ext cx="11809312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711400745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1246229539"/>
                    </a:ext>
                  </a:extLst>
                </a:gridCol>
              </a:tblGrid>
              <a:tr h="529355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Политические факторы: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Санкционное давление на РФ (5,5 тыс. санкций на 08.03.2022 ) с плохо прогнозируемым риском введения новых.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Приостановка деятельности на территории РФ поставщиков, имеющих штаб-квартиры в ЕС. Каскадный эффект фактора на все звенья цепочек поставок.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Национальные проекты : Чистая вода (Жилье и городская среда), Инфраструктура для обращения с отходами I–II классов опасности (Экология), Развитие морских портов, Развитие региональных аэропортов, Развитие Северного морского пути, Адресная поддержка повышения производительности труда на предприятиях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всех проектов кап. строительства и реконструкции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разра-батывается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документация (минимум двух стадий – проектная и рабочая) силами проектной организации.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 ужесточения/изменения требований по сертификации / испытаниям продукции. Правила устройства электроустановок (ПУЭ), ГОСТ 14693-90 (на КРУ 6-10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ГОСТ Р 51321.1-2007 (на НКУ) и др. 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 органов власти к средним и крупным организациям по финансированию развития близлежащих территорий.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Экономические факторы: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вероятность запуска новых проектов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-венных предприятий для закрытия, выпадающих импортных комплектующих.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Сохранилась тенденция к интенсивной разработке новых месторождений полезных ископаемых РФ.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Усилившаяся тенденция к развитию перерабатывающей промышленности.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Очень высокие валютные риски </a:t>
                      </a:r>
                      <a:r>
                        <a:rPr lang="en-US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-&gt; 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Отказ поставщиков на всех цепочках поставок от отсрочек платежа и/или к повышению доли авансового платежа</a:t>
                      </a:r>
                      <a:r>
                        <a:rPr lang="en-US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-&gt; 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стоимости комплектующих ЧЗЭО на ~80…100%.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Совокупный риск переноса/отмены инвестиционных проектов из-за комплексного изменения экономических показателей.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Дальнейшее повышение курса валют приведет к повышению себестоимости оборудования в связи импортным происхождением ключевых комплектующих</a:t>
                      </a:r>
                      <a:r>
                        <a:rPr lang="en-US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Действующая повышенная ключевая ставка приводит к усложнению работы с крупными Заказчиками, которые требуют работу без аванса и/или с отсрочкой платежа. При этом преимущество получат крупные конкуренты с большим финансовым плечом.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00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81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макросреда. 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 </a:t>
            </a: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aphicFrame>
        <p:nvGraphicFramePr>
          <p:cNvPr id="10" name="Таблица 2">
            <a:extLst>
              <a:ext uri="{FF2B5EF4-FFF2-40B4-BE49-F238E27FC236}">
                <a16:creationId xmlns:a16="http://schemas.microsoft.com/office/drawing/2014/main" id="{024E4E45-7483-4D36-B9F2-52B1726A2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92951"/>
              </p:ext>
            </p:extLst>
          </p:nvPr>
        </p:nvGraphicFramePr>
        <p:xfrm>
          <a:off x="191344" y="1268760"/>
          <a:ext cx="11809312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2711400745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1246229539"/>
                    </a:ext>
                  </a:extLst>
                </a:gridCol>
              </a:tblGrid>
              <a:tr h="20882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Социокультурные факторы: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Нехватка на рынке труда менеджеров по продаже, готовых к долгому циклу продаж (от 4 месяцев).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насыщенность рынка труда квалифицированными электромонтажниками.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об инвестиционных проектах носит ограниченный или закрытый характер до момента начала строительства и старта закупочных процедур.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Экономические факторы: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инертность отрасли: паспортный срок службы изделий 25-35 лет при фактическом более 40 лет.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основном устаревший парк существующего оборудования Заказчиков.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Тенденция к внедрению технологий онлайн-мониторинга во все технологические процессы, включая энергетические.</a:t>
                      </a:r>
                    </a:p>
                  </a:txBody>
                  <a:tcPr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001353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18B27C-A13C-4606-BE30-4BC1F789AFA7}"/>
              </a:ext>
            </a:extLst>
          </p:cNvPr>
          <p:cNvSpPr/>
          <p:nvPr/>
        </p:nvSpPr>
        <p:spPr>
          <a:xfrm>
            <a:off x="191344" y="3540361"/>
            <a:ext cx="11809312" cy="305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0000">
              <a:lnSpc>
                <a:spcPct val="114000"/>
              </a:lnSpc>
            </a:pPr>
            <a:r>
              <a:rPr lang="ru-RU" sz="1600" b="1" u="sng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  <a:p>
            <a:pPr algn="just" defTabSz="540000">
              <a:lnSpc>
                <a:spcPct val="114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Макросреда предприятия (и РФ в целом) стала крайне </a:t>
            </a:r>
            <a:r>
              <a:rPr lang="ru-RU" sz="1600" dirty="0" err="1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высокорисковой</a:t>
            </a: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очень высоким уровнем неопределенности, однако все еще дает широкие перспективы для роста за счет перспективы интенсивного развития промышленности (как добывающей, так и перерабатывающей) Российской Федерации. </a:t>
            </a:r>
          </a:p>
          <a:p>
            <a:pPr algn="just" defTabSz="540000">
              <a:lnSpc>
                <a:spcPct val="114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Длительный срок реализации инвестиционных проектов, во-первых, дает множество «точек входа» в проект, когда есть возможность узнать о проекте на ранних этапах и оказать на него влияние с целью создания более комфортной конкурентной позиции.</a:t>
            </a:r>
          </a:p>
          <a:p>
            <a:pPr algn="just" defTabSz="540000">
              <a:lnSpc>
                <a:spcPct val="114000"/>
              </a:lnSpc>
              <a:spcBef>
                <a:spcPts val="1200"/>
              </a:spcBef>
            </a:pPr>
            <a:r>
              <a:rPr lang="ru-RU" sz="1600" dirty="0">
                <a:solidFill>
                  <a:srgbClr val="00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Во-вторых, это позволяет индивидуально прорабатывать стратегию участия в этом проекте с целью поставки оборудования для него.</a:t>
            </a:r>
          </a:p>
        </p:txBody>
      </p:sp>
    </p:spTree>
    <p:extLst>
      <p:ext uri="{BB962C8B-B14F-4D97-AF65-F5344CB8AC3E}">
        <p14:creationId xmlns:p14="http://schemas.microsoft.com/office/powerpoint/2010/main" val="28361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6261"/>
            <a:ext cx="6240016" cy="72008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5023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микросреда. 5 сил Портера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151B963-AFD0-49F5-A7B3-1A3578F8C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7" y="262826"/>
            <a:ext cx="690138" cy="9269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56142D-F7FB-4CF1-A192-666C984A4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90957"/>
            <a:ext cx="2944991" cy="461557"/>
          </a:xfrm>
          <a:prstGeom prst="rect">
            <a:avLst/>
          </a:prstGeom>
        </p:spPr>
      </p:pic>
      <p:graphicFrame>
        <p:nvGraphicFramePr>
          <p:cNvPr id="10" name="Таблица 2">
            <a:extLst>
              <a:ext uri="{FF2B5EF4-FFF2-40B4-BE49-F238E27FC236}">
                <a16:creationId xmlns:a16="http://schemas.microsoft.com/office/drawing/2014/main" id="{024E4E45-7483-4D36-B9F2-52B1726A2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81946"/>
              </p:ext>
            </p:extLst>
          </p:nvPr>
        </p:nvGraphicFramePr>
        <p:xfrm>
          <a:off x="293440" y="1361366"/>
          <a:ext cx="11605120" cy="516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016">
                  <a:extLst>
                    <a:ext uri="{9D8B030D-6E8A-4147-A177-3AD203B41FA5}">
                      <a16:colId xmlns:a16="http://schemas.microsoft.com/office/drawing/2014/main" val="271140074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246229539"/>
                    </a:ext>
                  </a:extLst>
                </a:gridCol>
                <a:gridCol w="8496944">
                  <a:extLst>
                    <a:ext uri="{9D8B030D-6E8A-4147-A177-3AD203B41FA5}">
                      <a16:colId xmlns:a16="http://schemas.microsoft.com/office/drawing/2014/main" val="338042267"/>
                    </a:ext>
                  </a:extLst>
                </a:gridCol>
              </a:tblGrid>
              <a:tr h="348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Сила фактора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sng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Описание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0135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Власть Заказчиков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проекты имеют длинный жизненный цикл (2-5 лет).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Заказчики являются обычно технически компетентными в области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электрощитового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оборудования.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компоненты продукции и её технические характеристики очень стандартизированы, однако при наличии у Заказчика уже существующего парка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электрощитового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оборудования, он может стремиться к унификации основных комплектующих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821620"/>
                  </a:ext>
                </a:extLst>
              </a:tr>
              <a:tr h="199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Власть Поставщиков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Поставщиками поставляются ключевые узлы и компоненты оборудования – выключатели, блоки релейной защиты и т.д.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рынке существует несколько крупных производителей комплектующих: ABB, Schneider Electric, Siemens,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Legrand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(только 0,4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КЭАЗ и т.д.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Официальная коммерческая политика всех поставщиков дает возможность регистрации проекта за определенным сборщиком </a:t>
                      </a:r>
                      <a:r>
                        <a:rPr lang="ru-RU" sz="1400" b="0" dirty="0" err="1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электрощитового</a:t>
                      </a: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оборудования с эксклюзивной скидкой.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56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 конкуренты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Рынок насыщен компаниями-конкурентами во всех ценовых и технических сегментах рынка.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56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Угроза появления новых конкурентов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Отрасль насыщена, что в целом снижает вероятность появления новых крупных конкурентов.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303459"/>
                  </a:ext>
                </a:extLst>
              </a:tr>
              <a:tr h="223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Угроза со стороны товаров-заменителей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400" b="0" dirty="0">
                          <a:solidFill>
                            <a:srgbClr val="005C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появления товаров-заменителей маловероятна в связи с устоявшейся отраслью и фундаментальным характером технологий распределения энергии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5C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880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249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10429</TotalTime>
  <Words>5315</Words>
  <Application>Microsoft Office PowerPoint</Application>
  <PresentationFormat>Широкоэкранный</PresentationFormat>
  <Paragraphs>412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Тема выпускной аттестационной работы Реинжиниринг бизнес-процессов коммерческого отдела ООО «ЧЗЭО»</vt:lpstr>
      <vt:lpstr>Объект</vt:lpstr>
      <vt:lpstr>Общая характеристика организации</vt:lpstr>
      <vt:lpstr>Презентация PowerPoint</vt:lpstr>
      <vt:lpstr>Презентация PowerPoint</vt:lpstr>
      <vt:lpstr>Предпосылки реализации проекта</vt:lpstr>
      <vt:lpstr>Внешняя макросреда. PEST анализ</vt:lpstr>
      <vt:lpstr>Внешняя макросреда. PEST анализ</vt:lpstr>
      <vt:lpstr>Внешняя микросреда. 5 сил Портера</vt:lpstr>
      <vt:lpstr>Внешняя микросреда. 5 сил Портера</vt:lpstr>
      <vt:lpstr>Внутренняя среда</vt:lpstr>
      <vt:lpstr>Внутренняя среда</vt:lpstr>
      <vt:lpstr>Внутренняя среда</vt:lpstr>
      <vt:lpstr>Внутренняя среда</vt:lpstr>
      <vt:lpstr>SWOT – анализ. Исходные данные</vt:lpstr>
      <vt:lpstr>SWOT – анализ. Исходные данные</vt:lpstr>
      <vt:lpstr>SWOT – анализ. Исходные данные</vt:lpstr>
      <vt:lpstr>SWOT – анализ. Результаты</vt:lpstr>
      <vt:lpstr>Идея проекта</vt:lpstr>
      <vt:lpstr>Оценка экономического эффекта</vt:lpstr>
      <vt:lpstr>Паспорт проекта</vt:lpstr>
      <vt:lpstr>Оценка рисков проекта</vt:lpstr>
      <vt:lpstr>Дорожная карта проекта</vt:lpstr>
      <vt:lpstr>Результаты проекта (промежуточные)</vt:lpstr>
      <vt:lpstr>Результаты проекта (промежуточные)</vt:lpstr>
      <vt:lpstr>Результаты проекта (промежуточные)</vt:lpstr>
      <vt:lpstr>Результаты проекта (промежуточные)</vt:lpstr>
      <vt:lpstr>Оценка экономической эффективности</vt:lpstr>
      <vt:lpstr>Недоводин Михаил Алексеевич +7 (902) 868 57 01 mikhail@nedovodin.info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Михаил Недоводин</cp:lastModifiedBy>
  <cp:revision>322</cp:revision>
  <cp:lastPrinted>2021-12-02T10:28:18Z</cp:lastPrinted>
  <dcterms:created xsi:type="dcterms:W3CDTF">2019-04-11T10:17:19Z</dcterms:created>
  <dcterms:modified xsi:type="dcterms:W3CDTF">2022-04-24T17:52:52Z</dcterms:modified>
</cp:coreProperties>
</file>