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281" r:id="rId2"/>
    <p:sldId id="299" r:id="rId3"/>
    <p:sldId id="280" r:id="rId4"/>
    <p:sldId id="279" r:id="rId5"/>
    <p:sldId id="284" r:id="rId6"/>
    <p:sldId id="278" r:id="rId7"/>
    <p:sldId id="256" r:id="rId8"/>
    <p:sldId id="282" r:id="rId9"/>
    <p:sldId id="257" r:id="rId10"/>
    <p:sldId id="267" r:id="rId11"/>
    <p:sldId id="288" r:id="rId12"/>
    <p:sldId id="269" r:id="rId13"/>
    <p:sldId id="295" r:id="rId14"/>
    <p:sldId id="300" r:id="rId15"/>
    <p:sldId id="303" r:id="rId16"/>
    <p:sldId id="289" r:id="rId17"/>
    <p:sldId id="294" r:id="rId18"/>
    <p:sldId id="301" r:id="rId19"/>
    <p:sldId id="302" r:id="rId20"/>
    <p:sldId id="296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8EF0B6"/>
    <a:srgbClr val="FFFF99"/>
    <a:srgbClr val="34E4C2"/>
    <a:srgbClr val="FF3300"/>
    <a:srgbClr val="F9FBD7"/>
    <a:srgbClr val="1FDB2C"/>
    <a:srgbClr val="FEEECE"/>
    <a:srgbClr val="FBF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86332" autoAdjust="0"/>
  </p:normalViewPr>
  <p:slideViewPr>
    <p:cSldViewPr snapToGrid="0">
      <p:cViewPr varScale="1">
        <p:scale>
          <a:sx n="104" d="100"/>
          <a:sy n="104" d="100"/>
        </p:scale>
        <p:origin x="114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7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5792810945176E-2"/>
          <c:y val="0.14868137072570822"/>
          <c:w val="0.88730141961231779"/>
          <c:h val="0.834881205692700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Номер фактора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38100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6.5668591374535967E-3"/>
                  <c:y val="4.38596221851894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Нестабильная геополитическая ситуация в мире</a:t>
                    </a:r>
                  </a:p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-0,43</a:t>
                    </a:r>
                  </a:p>
                  <a:p>
                    <a:endParaRPr lang="ru-RU" sz="10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21D-4F0E-B33A-142446D6D3E4}"/>
                </c:ext>
              </c:extLst>
            </c:dLbl>
            <c:dLbl>
              <c:idx val="1"/>
              <c:layout>
                <c:manualLayout>
                  <c:x val="0.43056907089995511"/>
                  <c:y val="4.937393961112682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Опережающий рост инфляции</a:t>
                    </a:r>
                    <a:r>
                      <a:rPr lang="ru-RU" sz="1000" baseline="0" dirty="0"/>
                      <a:t> </a:t>
                    </a:r>
                  </a:p>
                  <a:p>
                    <a:r>
                      <a:rPr lang="ru-RU" dirty="0"/>
                      <a:t>-0,28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21D-4F0E-B33A-142446D6D3E4}"/>
                </c:ext>
              </c:extLst>
            </c:dLbl>
            <c:dLbl>
              <c:idx val="2"/>
              <c:layout>
                <c:manualLayout>
                  <c:x val="-0.14192679032634259"/>
                  <c:y val="-1.6111922032424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Нормативные акты, ужесточающие деятельность в области логистики</a:t>
                    </a:r>
                  </a:p>
                  <a:p>
                    <a:r>
                      <a:rPr lang="ru-RU" dirty="0"/>
                      <a:t>-0,15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20-46B8-9700-02F30A564561}"/>
                </c:ext>
              </c:extLst>
            </c:dLbl>
            <c:dLbl>
              <c:idx val="3"/>
              <c:layout>
                <c:manualLayout>
                  <c:x val="-8.1250000000000044E-2"/>
                  <c:y val="-5.390624668391690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Принятие законопроекта о признании нарушения логистики форс-мажором </a:t>
                    </a:r>
                  </a:p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+ 0,28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21D-4F0E-B33A-142446D6D3E4}"/>
                </c:ext>
              </c:extLst>
            </c:dLbl>
            <c:dLbl>
              <c:idx val="4"/>
              <c:layout>
                <c:manualLayout>
                  <c:x val="-0.22935819518237288"/>
                  <c:y val="3.51562714971031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Усиление государственного протекционизма. Закрытие границ и ограничение транзита</a:t>
                    </a:r>
                  </a:p>
                  <a:p>
                    <a:r>
                      <a:rPr lang="ru-RU" sz="1000" dirty="0"/>
                      <a:t>-0,28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21D-4F0E-B33A-142446D6D3E4}"/>
                </c:ext>
              </c:extLst>
            </c:dLbl>
            <c:dLbl>
              <c:idx val="5"/>
              <c:layout>
                <c:manualLayout>
                  <c:x val="1.7051105222555121E-2"/>
                  <c:y val="9.1430164136300836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Высокая волатильность международной экономической ситуации </a:t>
                    </a:r>
                  </a:p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-0,43</a:t>
                    </a:r>
                  </a:p>
                  <a:p>
                    <a:endParaRPr lang="ru-RU" sz="10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21D-4F0E-B33A-142446D6D3E4}"/>
                </c:ext>
              </c:extLst>
            </c:dLbl>
            <c:dLbl>
              <c:idx val="6"/>
              <c:layout>
                <c:manualLayout>
                  <c:x val="-2.9355536231066794E-4"/>
                  <c:y val="3.481150854348497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Увеличение цен</a:t>
                    </a:r>
                    <a:r>
                      <a:rPr lang="ru-RU" sz="1000" baseline="0" dirty="0"/>
                      <a:t> на услуги перевозчиков</a:t>
                    </a:r>
                  </a:p>
                  <a:p>
                    <a:r>
                      <a:rPr lang="ru-RU" dirty="0"/>
                      <a:t>-0,28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55-43D9-B1AC-25088CA8D088}"/>
                </c:ext>
              </c:extLst>
            </c:dLbl>
            <c:dLbl>
              <c:idx val="7"/>
              <c:layout>
                <c:manualLayout>
                  <c:x val="-0.1352992304154437"/>
                  <c:y val="-4.333364724636931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Рост страховых премий</a:t>
                    </a:r>
                  </a:p>
                  <a:p>
                    <a:r>
                      <a:rPr lang="ru-RU" dirty="0"/>
                      <a:t>-0,15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620-46B8-9700-02F30A56456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/>
                      <a:t>Стабильность курса рубля по отношению к валютам</a:t>
                    </a:r>
                  </a:p>
                  <a:p>
                    <a:r>
                      <a:rPr lang="ru-RU" dirty="0"/>
                      <a:t>-0,15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20-46B8-9700-02F30A564561}"/>
                </c:ext>
              </c:extLst>
            </c:dLbl>
            <c:dLbl>
              <c:idx val="9"/>
              <c:layout>
                <c:manualLayout>
                  <c:x val="-0.27165283089979808"/>
                  <c:y val="-2.9643139589502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Ограничения по </a:t>
                    </a:r>
                    <a:r>
                      <a:rPr lang="en-US" sz="1000" dirty="0"/>
                      <a:t>COVID-19</a:t>
                    </a: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-0,28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64354080945972"/>
                      <c:h val="0.11821921679568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421D-4F0E-B33A-142446D6D3E4}"/>
                </c:ext>
              </c:extLst>
            </c:dLbl>
            <c:dLbl>
              <c:idx val="10"/>
              <c:layout>
                <c:manualLayout>
                  <c:x val="-0.14796162829895115"/>
                  <c:y val="2.33326826539560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Тренд на экологию </a:t>
                    </a:r>
                  </a:p>
                  <a:p>
                    <a:r>
                      <a:rPr lang="ru-RU" dirty="0"/>
                      <a:t>+0,15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620-46B8-9700-02F30A564561}"/>
                </c:ext>
              </c:extLst>
            </c:dLbl>
            <c:dLbl>
              <c:idx val="11"/>
              <c:layout>
                <c:manualLayout>
                  <c:x val="-0.23514409106961767"/>
                  <c:y val="-3.604003005426538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Упрочение приоритетности железнодорожного транспорта, запрос на прозрачность перевозок</a:t>
                    </a:r>
                  </a:p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+ 0,28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20-46B8-9700-02F30A564561}"/>
                </c:ext>
              </c:extLst>
            </c:dLbl>
            <c:dLbl>
              <c:idx val="12"/>
              <c:layout>
                <c:manualLayout>
                  <c:x val="-5.1194303400438214E-2"/>
                  <c:y val="8.88339768550553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Недостаток</a:t>
                    </a:r>
                    <a:r>
                      <a:rPr lang="ru-RU" baseline="0" dirty="0"/>
                      <a:t> квалифицированных кадров</a:t>
                    </a:r>
                    <a:endParaRPr lang="ru-RU" dirty="0"/>
                  </a:p>
                  <a:p>
                    <a:r>
                      <a:rPr lang="ru-RU" dirty="0"/>
                      <a:t> -0,15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21D-4F0E-B33A-142446D6D3E4}"/>
                </c:ext>
              </c:extLst>
            </c:dLbl>
            <c:dLbl>
              <c:idx val="13"/>
              <c:layout>
                <c:manualLayout>
                  <c:x val="-2.7777743078562376E-2"/>
                  <c:y val="-0.210002722494309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Концентрация интеллектуального капитала внутри страны</a:t>
                    </a:r>
                  </a:p>
                  <a:p>
                    <a:r>
                      <a:rPr lang="ru-RU" dirty="0"/>
                      <a:t>+0,06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620-46B8-9700-02F30A564561}"/>
                </c:ext>
              </c:extLst>
            </c:dLbl>
            <c:dLbl>
              <c:idx val="14"/>
              <c:layout>
                <c:manualLayout>
                  <c:x val="-7.313471914348303E-3"/>
                  <c:y val="-7.36672003188264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Внедрение новых логистических технологий</a:t>
                    </a:r>
                  </a:p>
                  <a:p>
                    <a:r>
                      <a:rPr lang="ru-RU" dirty="0"/>
                      <a:t>+0,06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620-46B8-9700-02F30A564561}"/>
                </c:ext>
              </c:extLst>
            </c:dLbl>
            <c:dLbl>
              <c:idx val="15"/>
              <c:layout>
                <c:manualLayout>
                  <c:x val="-1.2189167845908028E-2"/>
                  <c:y val="0.193917986125043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Универсальность и функциональность информационных </a:t>
                    </a: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технологий -0,06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34763523396582"/>
                      <c:h val="0.1174451027519254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620-46B8-9700-02F30A564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-0.43</c:v>
                </c:pt>
                <c:pt idx="1">
                  <c:v>-0.28000000000000003</c:v>
                </c:pt>
                <c:pt idx="2">
                  <c:v>-0.15</c:v>
                </c:pt>
                <c:pt idx="3">
                  <c:v>0.28000000000000003</c:v>
                </c:pt>
                <c:pt idx="4">
                  <c:v>-0.28000000000000003</c:v>
                </c:pt>
                <c:pt idx="5">
                  <c:v>-0.43</c:v>
                </c:pt>
                <c:pt idx="6">
                  <c:v>-0.28000000000000003</c:v>
                </c:pt>
                <c:pt idx="7">
                  <c:v>-0.15</c:v>
                </c:pt>
                <c:pt idx="8">
                  <c:v>-0.15</c:v>
                </c:pt>
                <c:pt idx="9">
                  <c:v>-0.28000000000000003</c:v>
                </c:pt>
                <c:pt idx="10">
                  <c:v>0.15</c:v>
                </c:pt>
                <c:pt idx="11">
                  <c:v>0.28000000000000003</c:v>
                </c:pt>
                <c:pt idx="12">
                  <c:v>-0.15</c:v>
                </c:pt>
                <c:pt idx="13">
                  <c:v>0.06</c:v>
                </c:pt>
                <c:pt idx="14">
                  <c:v>0.06</c:v>
                </c:pt>
                <c:pt idx="15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D-4F0E-B33A-142446D6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9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-833690240"/>
        <c:axId val="-833697312"/>
      </c:lineChart>
      <c:catAx>
        <c:axId val="-83369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Номер</a:t>
                </a:r>
                <a:r>
                  <a:rPr lang="ru-RU" sz="1400" b="1" baseline="0" dirty="0">
                    <a:solidFill>
                      <a:schemeClr val="bg1"/>
                    </a:solidFill>
                  </a:rPr>
                  <a:t> фактора</a:t>
                </a:r>
              </a:p>
            </c:rich>
          </c:tx>
          <c:layout>
            <c:manualLayout>
              <c:xMode val="edge"/>
              <c:yMode val="edge"/>
              <c:x val="0.61485982597609845"/>
              <c:y val="0.93900512094381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33697312"/>
        <c:crosses val="autoZero"/>
        <c:auto val="1"/>
        <c:lblAlgn val="ctr"/>
        <c:lblOffset val="100"/>
        <c:noMultiLvlLbl val="0"/>
      </c:catAx>
      <c:valAx>
        <c:axId val="-833697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Взвешенная</a:t>
                </a:r>
                <a:r>
                  <a:rPr lang="ru-RU" sz="1400" b="1" baseline="0" dirty="0">
                    <a:solidFill>
                      <a:schemeClr val="bg1"/>
                    </a:solidFill>
                  </a:rPr>
                  <a:t> оценка фактора </a:t>
                </a:r>
                <a:endParaRPr lang="ru-RU" sz="1400" b="1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9.7512958857977373E-3"/>
              <c:y val="0.21771592098672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33690240"/>
        <c:crosses val="autoZero"/>
        <c:crossBetween val="between"/>
      </c:valAx>
      <c:spPr>
        <a:noFill/>
        <a:ln>
          <a:solidFill>
            <a:schemeClr val="tx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78432-9514-4866-93D7-82D151118FA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BF6F031-9621-489F-ABAE-536C909BDABA}">
      <dgm:prSet phldrT="[Текст]" custT="1"/>
      <dgm:spPr>
        <a:solidFill>
          <a:srgbClr val="79F2FB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СОПЕРНИЧЕСТВО МЕЖДУ КОНКУРЕНТАМИ</a:t>
          </a:r>
        </a:p>
        <a:p>
          <a:r>
            <a: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Высокое</a:t>
          </a:r>
        </a:p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Обусловлено значительным количеством игроков в отрасли, предоставляющих различный уровень сервиса при дефиците ресурсов и маршрутов. Развернется острая конкуренция за работу на перспективных направлениях.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24BD2-6C84-4324-AD35-B04C3C29196C}" type="parTrans" cxnId="{5E3DFC26-2FE6-4F24-91C2-AC6C54B58161}">
      <dgm:prSet/>
      <dgm:spPr/>
      <dgm:t>
        <a:bodyPr/>
        <a:lstStyle/>
        <a:p>
          <a:endParaRPr lang="ru-RU"/>
        </a:p>
      </dgm:t>
    </dgm:pt>
    <dgm:pt modelId="{08DFF1C9-03FB-4D8B-A3DA-A88CBD5A34A0}" type="sibTrans" cxnId="{5E3DFC26-2FE6-4F24-91C2-AC6C54B58161}">
      <dgm:prSet/>
      <dgm:spPr/>
      <dgm:t>
        <a:bodyPr/>
        <a:lstStyle/>
        <a:p>
          <a:endParaRPr lang="ru-RU"/>
        </a:p>
      </dgm:t>
    </dgm:pt>
    <dgm:pt modelId="{CD41D681-5D79-4D49-BEB2-BE49FC5A300F}">
      <dgm:prSet phldrT="[Текст]" custT="1"/>
      <dgm:spPr>
        <a:solidFill>
          <a:srgbClr val="8EF0B6"/>
        </a:solidFill>
        <a:ln>
          <a:solidFill>
            <a:schemeClr val="accent3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ПОКУПАТЕЛИ</a:t>
          </a:r>
        </a:p>
        <a:p>
          <a:r>
            <a:rPr lang="ru-RU" sz="18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Рыночная власть покупателей </a:t>
          </a:r>
          <a:r>
            <a:rPr lang="ru-RU" sz="1800" b="1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высокая.</a:t>
          </a:r>
        </a:p>
        <a:p>
          <a:r>
            <a:rPr lang="ru-RU" sz="13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Покупатели могут ужесточать конкуренцию за счет предъявления более высоких требований к уровню сервиса, оказывать давление на уровень цен</a:t>
          </a:r>
        </a:p>
        <a:p>
          <a:endParaRPr lang="ru-RU" sz="1000" dirty="0"/>
        </a:p>
      </dgm:t>
    </dgm:pt>
    <dgm:pt modelId="{B11B6663-D9EC-4C4B-83D4-32319CBDFE39}" type="parTrans" cxnId="{AA0FAEA6-85F2-4088-86C1-1462F84F4E59}">
      <dgm:prSet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85D215A-2BA5-44A4-8E69-52485152184F}" type="sibTrans" cxnId="{AA0FAEA6-85F2-4088-86C1-1462F84F4E59}">
      <dgm:prSet/>
      <dgm:spPr/>
      <dgm:t>
        <a:bodyPr/>
        <a:lstStyle/>
        <a:p>
          <a:endParaRPr lang="ru-RU"/>
        </a:p>
      </dgm:t>
    </dgm:pt>
    <dgm:pt modelId="{42E1184D-DC1D-4FCB-8A06-932FF5B78BE5}">
      <dgm:prSet phldrT="[Текст]" custT="1"/>
      <dgm:spPr>
        <a:solidFill>
          <a:srgbClr val="8EF0B6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ПОСТАВЩИКИ</a:t>
          </a:r>
        </a:p>
        <a:p>
          <a:r>
            <a:rPr lang="ru-RU" sz="18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Рыночная власть поставщиков</a:t>
          </a:r>
          <a:r>
            <a:rPr lang="ru-RU" sz="1800" b="1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высокая</a:t>
          </a:r>
        </a:p>
        <a:p>
          <a:r>
            <a:rPr lang="ru-RU" sz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Поставщики могут оказывать влияние на конкурентоспособность в отрасли, поскольку являются владельцами ресурсов, необходимых для осуществления деятельности. Стоимость услуг компании складывается из расходов, произведенных в процессе перевозки, и вознаграждения экспедитора. Чем выше расходы, включенные в ставку Экспедитора, тем меньше вознаграждение. </a:t>
          </a:r>
        </a:p>
      </dgm:t>
    </dgm:pt>
    <dgm:pt modelId="{6CCE8A6F-F84D-4DB4-A2E1-5A966038CF68}" type="parTrans" cxnId="{11F347A6-77E9-4B7D-8839-A8DDCA45A395}">
      <dgm:prSet/>
      <dgm:spPr>
        <a:solidFill>
          <a:srgbClr val="FF3300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EBDA153-0EB5-42E4-BB8A-9FB81D696D42}" type="sibTrans" cxnId="{11F347A6-77E9-4B7D-8839-A8DDCA45A395}">
      <dgm:prSet/>
      <dgm:spPr/>
      <dgm:t>
        <a:bodyPr/>
        <a:lstStyle/>
        <a:p>
          <a:endParaRPr lang="ru-RU"/>
        </a:p>
      </dgm:t>
    </dgm:pt>
    <dgm:pt modelId="{B7F73B65-D96C-484D-8AB2-453331563CFB}">
      <dgm:prSet custT="1"/>
      <dgm:spPr>
        <a:solidFill>
          <a:srgbClr val="8EF0B6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ЗАМЕНИТЕЛИ УСЛУГИ</a:t>
          </a:r>
        </a:p>
        <a:p>
          <a:r>
            <a: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Угроза со стороны заменителей услуги </a:t>
          </a: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низкая</a:t>
          </a:r>
        </a:p>
        <a:p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Товары заменители существуют. Велико ценовое давление со стороны морских и автомобильных перевозок. Но в международном формате  железнодорожный транспорт имеет приоритет перед автомобильным (безопаснее, дешевле), для доставки до портового терминала используется ж/д транспорт, а по срокам морские перевозки в настоящее время существенно проигрывают. </a:t>
          </a:r>
        </a:p>
      </dgm:t>
    </dgm:pt>
    <dgm:pt modelId="{4907C931-915E-4B40-8A42-5F1B8C204FD0}" type="sibTrans" cxnId="{2B1FC2BF-2F39-489D-8036-A1E3B10F9B14}">
      <dgm:prSet/>
      <dgm:spPr/>
      <dgm:t>
        <a:bodyPr/>
        <a:lstStyle/>
        <a:p>
          <a:endParaRPr lang="ru-RU"/>
        </a:p>
      </dgm:t>
    </dgm:pt>
    <dgm:pt modelId="{95B5CA0A-A877-4611-9644-590065D6F126}" type="parTrans" cxnId="{2B1FC2BF-2F39-489D-8036-A1E3B10F9B14}">
      <dgm:prSet/>
      <dgm:spPr>
        <a:solidFill>
          <a:schemeClr val="tx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6BFF58A-659F-40A5-AEF1-27B0582843B7}">
      <dgm:prSet phldrT="[Текст]" custT="1"/>
      <dgm:spPr>
        <a:solidFill>
          <a:srgbClr val="8EF0B6"/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ПОТЕНЦИАЛЬНЫЕ УЧАСТНИКИ</a:t>
          </a:r>
        </a:p>
        <a:p>
          <a:r>
            <a: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Угроза выхода на рынок новых игроков </a:t>
          </a:r>
          <a:r>
            <a: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средняя</a:t>
          </a:r>
        </a:p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входа в отрасль достаточно низкие барьеры. На начальном этапе капиталовложения небольшие, законодательно установленных барьеров нет, но логистический шторм, дефицит ресурсов и устойчивые партнерские связи действующих игроков снижают привлекательность отрасли</a:t>
          </a:r>
        </a:p>
      </dgm:t>
    </dgm:pt>
    <dgm:pt modelId="{1DB57B92-32A8-42D4-8F58-78D7BDBE98E9}" type="sibTrans" cxnId="{A85A1E5A-12D9-4ECE-A25D-A88778516AEA}">
      <dgm:prSet/>
      <dgm:spPr/>
      <dgm:t>
        <a:bodyPr/>
        <a:lstStyle/>
        <a:p>
          <a:endParaRPr lang="ru-RU"/>
        </a:p>
      </dgm:t>
    </dgm:pt>
    <dgm:pt modelId="{97B7A28D-A237-4B02-9F35-F31353C28F31}" type="parTrans" cxnId="{A85A1E5A-12D9-4ECE-A25D-A88778516AEA}">
      <dgm:prSet/>
      <dgm:spPr>
        <a:solidFill>
          <a:schemeClr val="tx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985176E-CB36-4820-B177-50059607488B}" type="pres">
      <dgm:prSet presAssocID="{E3578432-9514-4866-93D7-82D151118FA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9393B5-B83F-477B-BD21-22439D86A6AE}" type="pres">
      <dgm:prSet presAssocID="{CBF6F031-9621-489F-ABAE-536C909BDABA}" presName="centerShape" presStyleLbl="node0" presStyleIdx="0" presStyleCnt="1" custScaleX="178412" custScaleY="72445" custLinFactNeighborX="8616" custLinFactNeighborY="-31544"/>
      <dgm:spPr>
        <a:prstGeom prst="roundRect">
          <a:avLst/>
        </a:prstGeom>
      </dgm:spPr>
    </dgm:pt>
    <dgm:pt modelId="{BC00C770-25D1-4B64-8BB1-E8F9A13440CA}" type="pres">
      <dgm:prSet presAssocID="{97B7A28D-A237-4B02-9F35-F31353C28F31}" presName="parTrans" presStyleLbl="bgSibTrans2D1" presStyleIdx="0" presStyleCnt="4" custAng="449199" custScaleY="60170" custLinFactNeighborX="-72" custLinFactNeighborY="-55989"/>
      <dgm:spPr/>
    </dgm:pt>
    <dgm:pt modelId="{276A3077-8B58-4AE3-AD51-60E74B87E518}" type="pres">
      <dgm:prSet presAssocID="{36BFF58A-659F-40A5-AEF1-27B0582843B7}" presName="node" presStyleLbl="node1" presStyleIdx="0" presStyleCnt="4" custScaleX="85359" custScaleY="171996" custRadScaleRad="114842" custRadScaleInc="21731">
        <dgm:presLayoutVars>
          <dgm:bulletEnabled val="1"/>
        </dgm:presLayoutVars>
      </dgm:prSet>
      <dgm:spPr/>
    </dgm:pt>
    <dgm:pt modelId="{6B3809FD-C64F-49AC-BA24-B7E818CACBB4}" type="pres">
      <dgm:prSet presAssocID="{B11B6663-D9EC-4C4B-83D4-32319CBDFE39}" presName="parTrans" presStyleLbl="bgSibTrans2D1" presStyleIdx="1" presStyleCnt="4" custScaleX="64812" custScaleY="86302" custLinFactNeighborX="6765" custLinFactNeighborY="31520"/>
      <dgm:spPr/>
    </dgm:pt>
    <dgm:pt modelId="{6574A16F-D7C4-4109-AE4A-754B03E1524E}" type="pres">
      <dgm:prSet presAssocID="{CD41D681-5D79-4D49-BEB2-BE49FC5A300F}" presName="node" presStyleLbl="node1" presStyleIdx="1" presStyleCnt="4" custScaleX="233601" custScaleY="58265" custRadScaleRad="129269" custRadScaleInc="70784">
        <dgm:presLayoutVars>
          <dgm:bulletEnabled val="1"/>
        </dgm:presLayoutVars>
      </dgm:prSet>
      <dgm:spPr/>
    </dgm:pt>
    <dgm:pt modelId="{B6011E3B-568B-4BEF-97D7-6D96DC8A4871}" type="pres">
      <dgm:prSet presAssocID="{95B5CA0A-A877-4611-9644-590065D6F126}" presName="parTrans" presStyleLbl="bgSibTrans2D1" presStyleIdx="2" presStyleCnt="4" custAng="21104079" custScaleY="32932" custLinFactNeighborX="3014" custLinFactNeighborY="-69393"/>
      <dgm:spPr/>
    </dgm:pt>
    <dgm:pt modelId="{2E8BA3E4-AC35-448F-95A8-EB374A74186C}" type="pres">
      <dgm:prSet presAssocID="{B7F73B65-D96C-484D-8AB2-453331563CFB}" presName="node" presStyleLbl="node1" presStyleIdx="2" presStyleCnt="4" custScaleX="84260" custScaleY="185841" custRadScaleRad="140996" custRadScaleInc="103241">
        <dgm:presLayoutVars>
          <dgm:bulletEnabled val="1"/>
        </dgm:presLayoutVars>
      </dgm:prSet>
      <dgm:spPr/>
    </dgm:pt>
    <dgm:pt modelId="{586BADB5-7358-4D41-9CC6-670A74C3FE4C}" type="pres">
      <dgm:prSet presAssocID="{6CCE8A6F-F84D-4DB4-A2E1-5A966038CF68}" presName="parTrans" presStyleLbl="bgSibTrans2D1" presStyleIdx="3" presStyleCnt="4" custAng="172270" custScaleX="52587" custScaleY="90009" custLinFactNeighborX="5393" custLinFactNeighborY="-41995"/>
      <dgm:spPr/>
    </dgm:pt>
    <dgm:pt modelId="{F0110820-0A82-4E2D-8B13-4D3368A8E713}" type="pres">
      <dgm:prSet presAssocID="{42E1184D-DC1D-4FCB-8A06-932FF5B78BE5}" presName="node" presStyleLbl="node1" presStyleIdx="3" presStyleCnt="4" custScaleX="201977" custScaleY="71515" custRadScaleRad="18177" custRadScaleInc="22373">
        <dgm:presLayoutVars>
          <dgm:bulletEnabled val="1"/>
        </dgm:presLayoutVars>
      </dgm:prSet>
      <dgm:spPr/>
    </dgm:pt>
  </dgm:ptLst>
  <dgm:cxnLst>
    <dgm:cxn modelId="{5E3DFC26-2FE6-4F24-91C2-AC6C54B58161}" srcId="{E3578432-9514-4866-93D7-82D151118FA6}" destId="{CBF6F031-9621-489F-ABAE-536C909BDABA}" srcOrd="0" destOrd="0" parTransId="{47424BD2-6C84-4324-AD35-B04C3C29196C}" sibTransId="{08DFF1C9-03FB-4D8B-A3DA-A88CBD5A34A0}"/>
    <dgm:cxn modelId="{F7944B28-4E38-44E3-B6E7-9159F8B88FE3}" type="presOf" srcId="{95B5CA0A-A877-4611-9644-590065D6F126}" destId="{B6011E3B-568B-4BEF-97D7-6D96DC8A4871}" srcOrd="0" destOrd="0" presId="urn:microsoft.com/office/officeart/2005/8/layout/radial4"/>
    <dgm:cxn modelId="{C6122738-164C-43DC-ADDF-4187AD66F59A}" type="presOf" srcId="{42E1184D-DC1D-4FCB-8A06-932FF5B78BE5}" destId="{F0110820-0A82-4E2D-8B13-4D3368A8E713}" srcOrd="0" destOrd="0" presId="urn:microsoft.com/office/officeart/2005/8/layout/radial4"/>
    <dgm:cxn modelId="{2982886C-B77C-476B-8FCD-97D700987285}" type="presOf" srcId="{6CCE8A6F-F84D-4DB4-A2E1-5A966038CF68}" destId="{586BADB5-7358-4D41-9CC6-670A74C3FE4C}" srcOrd="0" destOrd="0" presId="urn:microsoft.com/office/officeart/2005/8/layout/radial4"/>
    <dgm:cxn modelId="{B5C73650-1DF2-4E5E-BF67-69C54A474164}" type="presOf" srcId="{CD41D681-5D79-4D49-BEB2-BE49FC5A300F}" destId="{6574A16F-D7C4-4109-AE4A-754B03E1524E}" srcOrd="0" destOrd="0" presId="urn:microsoft.com/office/officeart/2005/8/layout/radial4"/>
    <dgm:cxn modelId="{0DC40471-5D91-40E8-B27F-072DCFA96DA3}" type="presOf" srcId="{97B7A28D-A237-4B02-9F35-F31353C28F31}" destId="{BC00C770-25D1-4B64-8BB1-E8F9A13440CA}" srcOrd="0" destOrd="0" presId="urn:microsoft.com/office/officeart/2005/8/layout/radial4"/>
    <dgm:cxn modelId="{989A1B53-2236-4B90-93CC-9656FAFF12DC}" type="presOf" srcId="{36BFF58A-659F-40A5-AEF1-27B0582843B7}" destId="{276A3077-8B58-4AE3-AD51-60E74B87E518}" srcOrd="0" destOrd="0" presId="urn:microsoft.com/office/officeart/2005/8/layout/radial4"/>
    <dgm:cxn modelId="{21D4EF57-3D5F-44F2-B1E0-365C05FA2277}" type="presOf" srcId="{B11B6663-D9EC-4C4B-83D4-32319CBDFE39}" destId="{6B3809FD-C64F-49AC-BA24-B7E818CACBB4}" srcOrd="0" destOrd="0" presId="urn:microsoft.com/office/officeart/2005/8/layout/radial4"/>
    <dgm:cxn modelId="{A85A1E5A-12D9-4ECE-A25D-A88778516AEA}" srcId="{CBF6F031-9621-489F-ABAE-536C909BDABA}" destId="{36BFF58A-659F-40A5-AEF1-27B0582843B7}" srcOrd="0" destOrd="0" parTransId="{97B7A28D-A237-4B02-9F35-F31353C28F31}" sibTransId="{1DB57B92-32A8-42D4-8F58-78D7BDBE98E9}"/>
    <dgm:cxn modelId="{11F347A6-77E9-4B7D-8839-A8DDCA45A395}" srcId="{CBF6F031-9621-489F-ABAE-536C909BDABA}" destId="{42E1184D-DC1D-4FCB-8A06-932FF5B78BE5}" srcOrd="3" destOrd="0" parTransId="{6CCE8A6F-F84D-4DB4-A2E1-5A966038CF68}" sibTransId="{1EBDA153-0EB5-42E4-BB8A-9FB81D696D42}"/>
    <dgm:cxn modelId="{AA0FAEA6-85F2-4088-86C1-1462F84F4E59}" srcId="{CBF6F031-9621-489F-ABAE-536C909BDABA}" destId="{CD41D681-5D79-4D49-BEB2-BE49FC5A300F}" srcOrd="1" destOrd="0" parTransId="{B11B6663-D9EC-4C4B-83D4-32319CBDFE39}" sibTransId="{285D215A-2BA5-44A4-8E69-52485152184F}"/>
    <dgm:cxn modelId="{89EBA2AA-B042-4860-AB07-C36342CB6BD9}" type="presOf" srcId="{CBF6F031-9621-489F-ABAE-536C909BDABA}" destId="{599393B5-B83F-477B-BD21-22439D86A6AE}" srcOrd="0" destOrd="0" presId="urn:microsoft.com/office/officeart/2005/8/layout/radial4"/>
    <dgm:cxn modelId="{2B1FC2BF-2F39-489D-8036-A1E3B10F9B14}" srcId="{CBF6F031-9621-489F-ABAE-536C909BDABA}" destId="{B7F73B65-D96C-484D-8AB2-453331563CFB}" srcOrd="2" destOrd="0" parTransId="{95B5CA0A-A877-4611-9644-590065D6F126}" sibTransId="{4907C931-915E-4B40-8A42-5F1B8C204FD0}"/>
    <dgm:cxn modelId="{3064DCD3-ED67-4E6A-B836-0206DA523AAF}" type="presOf" srcId="{B7F73B65-D96C-484D-8AB2-453331563CFB}" destId="{2E8BA3E4-AC35-448F-95A8-EB374A74186C}" srcOrd="0" destOrd="0" presId="urn:microsoft.com/office/officeart/2005/8/layout/radial4"/>
    <dgm:cxn modelId="{BCDEFBD9-F4EF-4486-A368-2D8EB117EB93}" type="presOf" srcId="{E3578432-9514-4866-93D7-82D151118FA6}" destId="{F985176E-CB36-4820-B177-50059607488B}" srcOrd="0" destOrd="0" presId="urn:microsoft.com/office/officeart/2005/8/layout/radial4"/>
    <dgm:cxn modelId="{FFB16DF0-8A65-460C-8B70-CED2A5451C7C}" type="presParOf" srcId="{F985176E-CB36-4820-B177-50059607488B}" destId="{599393B5-B83F-477B-BD21-22439D86A6AE}" srcOrd="0" destOrd="0" presId="urn:microsoft.com/office/officeart/2005/8/layout/radial4"/>
    <dgm:cxn modelId="{06416F85-8213-426A-9BAD-4854603F79C7}" type="presParOf" srcId="{F985176E-CB36-4820-B177-50059607488B}" destId="{BC00C770-25D1-4B64-8BB1-E8F9A13440CA}" srcOrd="1" destOrd="0" presId="urn:microsoft.com/office/officeart/2005/8/layout/radial4"/>
    <dgm:cxn modelId="{88D6BB24-5DFA-4C22-B858-A510972C6355}" type="presParOf" srcId="{F985176E-CB36-4820-B177-50059607488B}" destId="{276A3077-8B58-4AE3-AD51-60E74B87E518}" srcOrd="2" destOrd="0" presId="urn:microsoft.com/office/officeart/2005/8/layout/radial4"/>
    <dgm:cxn modelId="{DCBF9841-59A4-46A1-9D38-58AAF0510EEF}" type="presParOf" srcId="{F985176E-CB36-4820-B177-50059607488B}" destId="{6B3809FD-C64F-49AC-BA24-B7E818CACBB4}" srcOrd="3" destOrd="0" presId="urn:microsoft.com/office/officeart/2005/8/layout/radial4"/>
    <dgm:cxn modelId="{294AD728-CEA2-4922-B6FB-12C79162E173}" type="presParOf" srcId="{F985176E-CB36-4820-B177-50059607488B}" destId="{6574A16F-D7C4-4109-AE4A-754B03E1524E}" srcOrd="4" destOrd="0" presId="urn:microsoft.com/office/officeart/2005/8/layout/radial4"/>
    <dgm:cxn modelId="{A4A33083-0508-4FD0-AAB2-B1EBEC37A3AC}" type="presParOf" srcId="{F985176E-CB36-4820-B177-50059607488B}" destId="{B6011E3B-568B-4BEF-97D7-6D96DC8A4871}" srcOrd="5" destOrd="0" presId="urn:microsoft.com/office/officeart/2005/8/layout/radial4"/>
    <dgm:cxn modelId="{DCEBDADE-A884-4F3D-BCA7-5A2E628FBD62}" type="presParOf" srcId="{F985176E-CB36-4820-B177-50059607488B}" destId="{2E8BA3E4-AC35-448F-95A8-EB374A74186C}" srcOrd="6" destOrd="0" presId="urn:microsoft.com/office/officeart/2005/8/layout/radial4"/>
    <dgm:cxn modelId="{9D7C7DF8-CEE6-47B5-B1FC-5272391B7702}" type="presParOf" srcId="{F985176E-CB36-4820-B177-50059607488B}" destId="{586BADB5-7358-4D41-9CC6-670A74C3FE4C}" srcOrd="7" destOrd="0" presId="urn:microsoft.com/office/officeart/2005/8/layout/radial4"/>
    <dgm:cxn modelId="{333B6F3E-79D7-4FF9-9DB3-94E38F0F273B}" type="presParOf" srcId="{F985176E-CB36-4820-B177-50059607488B}" destId="{F0110820-0A82-4E2D-8B13-4D3368A8E713}" srcOrd="8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64BE5-7FDF-4025-9457-FB158333B94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F2EB7-361F-4D14-B35D-CE88BFDBFD1B}">
      <dgm:prSet phldrT="[Текст]"/>
      <dgm:spPr/>
      <dgm:t>
        <a:bodyPr/>
        <a:lstStyle/>
        <a:p>
          <a:endParaRPr lang="ru-RU" dirty="0"/>
        </a:p>
      </dgm:t>
    </dgm:pt>
    <dgm:pt modelId="{605237AE-D70D-44D6-B15E-999CF48C4E0C}" type="parTrans" cxnId="{0A16676A-F683-421E-BD52-2C81EB4DE5DC}">
      <dgm:prSet/>
      <dgm:spPr/>
      <dgm:t>
        <a:bodyPr/>
        <a:lstStyle/>
        <a:p>
          <a:endParaRPr lang="ru-RU"/>
        </a:p>
      </dgm:t>
    </dgm:pt>
    <dgm:pt modelId="{2AECAFD8-FF7C-494B-B35F-797B80844B56}" type="sibTrans" cxnId="{0A16676A-F683-421E-BD52-2C81EB4DE5DC}">
      <dgm:prSet/>
      <dgm:spPr/>
      <dgm:t>
        <a:bodyPr/>
        <a:lstStyle/>
        <a:p>
          <a:endParaRPr lang="ru-RU"/>
        </a:p>
      </dgm:t>
    </dgm:pt>
    <dgm:pt modelId="{96580696-B6AC-4A7F-A664-D14EDCBD56AB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общества</a:t>
          </a:r>
        </a:p>
      </dgm:t>
    </dgm:pt>
    <dgm:pt modelId="{2BEAB947-87D1-438C-A3F1-1C8BEE76B644}" type="parTrans" cxnId="{5B4A835E-E8BE-4433-BE67-160DC6B351B6}">
      <dgm:prSet/>
      <dgm:spPr/>
      <dgm:t>
        <a:bodyPr/>
        <a:lstStyle/>
        <a:p>
          <a:endParaRPr lang="ru-RU"/>
        </a:p>
      </dgm:t>
    </dgm:pt>
    <dgm:pt modelId="{C0F88EB7-112B-47D3-8B0D-A333E68CA1DF}" type="sibTrans" cxnId="{5B4A835E-E8BE-4433-BE67-160DC6B351B6}">
      <dgm:prSet/>
      <dgm:spPr/>
      <dgm:t>
        <a:bodyPr/>
        <a:lstStyle/>
        <a:p>
          <a:endParaRPr lang="ru-RU"/>
        </a:p>
      </dgm:t>
    </dgm:pt>
    <dgm:pt modelId="{E9ABA04E-FA1F-4AD1-ABF5-1CE090B4FA01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Директор</a:t>
          </a:r>
        </a:p>
      </dgm:t>
    </dgm:pt>
    <dgm:pt modelId="{6A4AE997-101E-4952-B747-A23550A019A5}" type="parTrans" cxnId="{CEA5028A-5FDD-4C44-851F-88E0C70E4364}">
      <dgm:prSet/>
      <dgm:spPr/>
      <dgm:t>
        <a:bodyPr/>
        <a:lstStyle/>
        <a:p>
          <a:endParaRPr lang="ru-RU"/>
        </a:p>
      </dgm:t>
    </dgm:pt>
    <dgm:pt modelId="{E19C7C26-7C77-4D2E-AAB0-E6887877CBA9}" type="sibTrans" cxnId="{CEA5028A-5FDD-4C44-851F-88E0C70E4364}">
      <dgm:prSet/>
      <dgm:spPr/>
      <dgm:t>
        <a:bodyPr/>
        <a:lstStyle/>
        <a:p>
          <a:endParaRPr lang="ru-RU"/>
        </a:p>
      </dgm:t>
    </dgm:pt>
    <dgm:pt modelId="{70578C2C-8F2A-4AB6-87CA-902C2C78D612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Коммерческий директор</a:t>
          </a:r>
        </a:p>
      </dgm:t>
    </dgm:pt>
    <dgm:pt modelId="{0C55D2E8-9B56-48C2-8178-67634C2D05CE}" type="parTrans" cxnId="{2B6012F1-D263-4670-9A8A-2520DA9EA51E}">
      <dgm:prSet/>
      <dgm:spPr/>
      <dgm:t>
        <a:bodyPr/>
        <a:lstStyle/>
        <a:p>
          <a:endParaRPr lang="ru-RU"/>
        </a:p>
      </dgm:t>
    </dgm:pt>
    <dgm:pt modelId="{10B2B09E-8FCF-447C-8291-3DB203F16136}" type="sibTrans" cxnId="{2B6012F1-D263-4670-9A8A-2520DA9EA51E}">
      <dgm:prSet/>
      <dgm:spPr/>
      <dgm:t>
        <a:bodyPr/>
        <a:lstStyle/>
        <a:p>
          <a:endParaRPr lang="ru-RU"/>
        </a:p>
      </dgm:t>
    </dgm:pt>
    <dgm:pt modelId="{663A05AD-4430-42E9-95F3-69E3979D2888}">
      <dgm:prSet phldrT="[Текст]"/>
      <dgm:spPr/>
      <dgm:t>
        <a:bodyPr/>
        <a:lstStyle/>
        <a:p>
          <a:endParaRPr lang="ru-RU" dirty="0"/>
        </a:p>
      </dgm:t>
    </dgm:pt>
    <dgm:pt modelId="{2D337121-9B60-4F4F-9999-BA3EEACA28E0}" type="parTrans" cxnId="{CCD82919-61A4-463A-A430-A4ACA052234C}">
      <dgm:prSet/>
      <dgm:spPr/>
      <dgm:t>
        <a:bodyPr/>
        <a:lstStyle/>
        <a:p>
          <a:endParaRPr lang="ru-RU"/>
        </a:p>
      </dgm:t>
    </dgm:pt>
    <dgm:pt modelId="{92EBCC97-AB9B-4DB2-93FE-42E79733649B}" type="sibTrans" cxnId="{CCD82919-61A4-463A-A430-A4ACA052234C}">
      <dgm:prSet/>
      <dgm:spPr/>
      <dgm:t>
        <a:bodyPr/>
        <a:lstStyle/>
        <a:p>
          <a:endParaRPr lang="ru-RU"/>
        </a:p>
      </dgm:t>
    </dgm:pt>
    <dgm:pt modelId="{6A2F4B22-45A7-49F3-8BC5-2FF2217C77F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Служба клиентского сервиса</a:t>
          </a:r>
        </a:p>
      </dgm:t>
    </dgm:pt>
    <dgm:pt modelId="{213D3B32-1CC3-4F0B-921E-EA233E3CE23F}" type="parTrans" cxnId="{A8CE1D86-0DF0-4E0B-AE5A-E89D68163733}">
      <dgm:prSet/>
      <dgm:spPr/>
      <dgm:t>
        <a:bodyPr/>
        <a:lstStyle/>
        <a:p>
          <a:endParaRPr lang="ru-RU"/>
        </a:p>
      </dgm:t>
    </dgm:pt>
    <dgm:pt modelId="{706B0BA8-85A0-4030-8871-C706F6875804}" type="sibTrans" cxnId="{A8CE1D86-0DF0-4E0B-AE5A-E89D68163733}">
      <dgm:prSet/>
      <dgm:spPr/>
      <dgm:t>
        <a:bodyPr/>
        <a:lstStyle/>
        <a:p>
          <a:endParaRPr lang="ru-RU"/>
        </a:p>
      </dgm:t>
    </dgm:pt>
    <dgm:pt modelId="{1F3F06EF-4270-4984-80B9-56499E3A4AD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участки</a:t>
          </a:r>
        </a:p>
      </dgm:t>
    </dgm:pt>
    <dgm:pt modelId="{C9D72992-A4C9-4E3D-B0A7-28718922AFF2}" type="parTrans" cxnId="{EC36C9A5-D005-4C0B-BC38-A26FFD55C8B0}">
      <dgm:prSet/>
      <dgm:spPr/>
      <dgm:t>
        <a:bodyPr/>
        <a:lstStyle/>
        <a:p>
          <a:endParaRPr lang="ru-RU"/>
        </a:p>
      </dgm:t>
    </dgm:pt>
    <dgm:pt modelId="{747BAE28-B7A1-4271-B089-E2CCD931200E}" type="sibTrans" cxnId="{EC36C9A5-D005-4C0B-BC38-A26FFD55C8B0}">
      <dgm:prSet/>
      <dgm:spPr/>
      <dgm:t>
        <a:bodyPr/>
        <a:lstStyle/>
        <a:p>
          <a:endParaRPr lang="ru-RU"/>
        </a:p>
      </dgm:t>
    </dgm:pt>
    <dgm:pt modelId="{FD8E8C28-D48F-4216-B749-012D82B7846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Разработчик</a:t>
          </a:r>
        </a:p>
      </dgm:t>
    </dgm:pt>
    <dgm:pt modelId="{8C20BA98-EE29-40B8-A378-CF50747266EC}" type="parTrans" cxnId="{913BFB10-7A6D-4C40-8B12-78727E1DCA00}">
      <dgm:prSet/>
      <dgm:spPr/>
      <dgm:t>
        <a:bodyPr/>
        <a:lstStyle/>
        <a:p>
          <a:endParaRPr lang="ru-RU"/>
        </a:p>
      </dgm:t>
    </dgm:pt>
    <dgm:pt modelId="{8B3FD49E-71B3-4FE9-8714-09D275FE40D2}" type="sibTrans" cxnId="{913BFB10-7A6D-4C40-8B12-78727E1DCA00}">
      <dgm:prSet/>
      <dgm:spPr/>
      <dgm:t>
        <a:bodyPr/>
        <a:lstStyle/>
        <a:p>
          <a:endParaRPr lang="ru-RU"/>
        </a:p>
      </dgm:t>
    </dgm:pt>
    <dgm:pt modelId="{7582EAF1-C5A1-4BA7-A911-435BDC8559FE}">
      <dgm:prSet phldrT="[Текст]"/>
      <dgm:spPr/>
      <dgm:t>
        <a:bodyPr/>
        <a:lstStyle/>
        <a:p>
          <a:endParaRPr lang="ru-RU" dirty="0"/>
        </a:p>
      </dgm:t>
    </dgm:pt>
    <dgm:pt modelId="{6A3AC80C-9B48-4D78-9AB7-182E9C386FC3}" type="parTrans" cxnId="{B1AA4975-B362-4839-81AC-A85A88EF2282}">
      <dgm:prSet/>
      <dgm:spPr/>
      <dgm:t>
        <a:bodyPr/>
        <a:lstStyle/>
        <a:p>
          <a:endParaRPr lang="ru-RU"/>
        </a:p>
      </dgm:t>
    </dgm:pt>
    <dgm:pt modelId="{DEC2CCDB-7A04-4C8A-9548-F445D23B6540}" type="sibTrans" cxnId="{B1AA4975-B362-4839-81AC-A85A88EF2282}">
      <dgm:prSet/>
      <dgm:spPr/>
      <dgm:t>
        <a:bodyPr/>
        <a:lstStyle/>
        <a:p>
          <a:endParaRPr lang="ru-RU"/>
        </a:p>
      </dgm:t>
    </dgm:pt>
    <dgm:pt modelId="{CE33BC63-A737-4991-979B-0C84EA877BF3}">
      <dgm:prSet phldrT="[Текст]"/>
      <dgm:spPr/>
      <dgm:t>
        <a:bodyPr/>
        <a:lstStyle/>
        <a:p>
          <a:endParaRPr lang="ru-RU" dirty="0"/>
        </a:p>
      </dgm:t>
    </dgm:pt>
    <dgm:pt modelId="{55615382-20A5-4841-A04E-5FF80A0AF478}" type="parTrans" cxnId="{CD71B22D-9068-499A-85EF-EF1817E0E266}">
      <dgm:prSet/>
      <dgm:spPr/>
      <dgm:t>
        <a:bodyPr/>
        <a:lstStyle/>
        <a:p>
          <a:endParaRPr lang="ru-RU"/>
        </a:p>
      </dgm:t>
    </dgm:pt>
    <dgm:pt modelId="{D48BC6C9-5DE0-4939-9CC5-F49CAFCF79A9}" type="sibTrans" cxnId="{CD71B22D-9068-499A-85EF-EF1817E0E266}">
      <dgm:prSet/>
      <dgm:spPr/>
      <dgm:t>
        <a:bodyPr/>
        <a:lstStyle/>
        <a:p>
          <a:endParaRPr lang="ru-RU"/>
        </a:p>
      </dgm:t>
    </dgm:pt>
    <dgm:pt modelId="{96BC40AB-2752-444C-AC31-A8B97E78FA09}" type="pres">
      <dgm:prSet presAssocID="{92364BE5-7FDF-4025-9457-FB158333B9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2F6B47B-F775-4340-8D9F-9B249336BD2A}" type="pres">
      <dgm:prSet presAssocID="{6A6F2EB7-361F-4D14-B35D-CE88BFDBFD1B}" presName="singleCycle" presStyleCnt="0"/>
      <dgm:spPr/>
    </dgm:pt>
    <dgm:pt modelId="{FC413B3D-3F9F-4C54-8092-783378E01BB9}" type="pres">
      <dgm:prSet presAssocID="{6A6F2EB7-361F-4D14-B35D-CE88BFDBFD1B}" presName="singleCenter" presStyleLbl="node1" presStyleIdx="0" presStyleCnt="7" custLinFactNeighborX="0" custLinFactNeighborY="1824">
        <dgm:presLayoutVars>
          <dgm:chMax val="7"/>
          <dgm:chPref val="7"/>
        </dgm:presLayoutVars>
      </dgm:prSet>
      <dgm:spPr/>
    </dgm:pt>
    <dgm:pt modelId="{2AF877BD-3B58-4A36-AA14-31F2407C5820}" type="pres">
      <dgm:prSet presAssocID="{2BEAB947-87D1-438C-A3F1-1C8BEE76B644}" presName="Name56" presStyleLbl="parChTrans1D2" presStyleIdx="0" presStyleCnt="6"/>
      <dgm:spPr/>
    </dgm:pt>
    <dgm:pt modelId="{F60E7256-66D8-4B9D-BCB3-1F70530CA9BD}" type="pres">
      <dgm:prSet presAssocID="{96580696-B6AC-4A7F-A664-D14EDCBD56AB}" presName="text0" presStyleLbl="node1" presStyleIdx="1" presStyleCnt="7">
        <dgm:presLayoutVars>
          <dgm:bulletEnabled val="1"/>
        </dgm:presLayoutVars>
      </dgm:prSet>
      <dgm:spPr/>
    </dgm:pt>
    <dgm:pt modelId="{E42B39BE-95B2-4972-876C-920F3A3489A6}" type="pres">
      <dgm:prSet presAssocID="{6A4AE997-101E-4952-B747-A23550A019A5}" presName="Name56" presStyleLbl="parChTrans1D2" presStyleIdx="1" presStyleCnt="6"/>
      <dgm:spPr/>
    </dgm:pt>
    <dgm:pt modelId="{0BA04A9B-9067-4D8C-B2BD-11BE6ED8AE05}" type="pres">
      <dgm:prSet presAssocID="{E9ABA04E-FA1F-4AD1-ABF5-1CE090B4FA01}" presName="text0" presStyleLbl="node1" presStyleIdx="2" presStyleCnt="7">
        <dgm:presLayoutVars>
          <dgm:bulletEnabled val="1"/>
        </dgm:presLayoutVars>
      </dgm:prSet>
      <dgm:spPr/>
    </dgm:pt>
    <dgm:pt modelId="{9F5F9820-B41D-4019-9F80-7275CC44B029}" type="pres">
      <dgm:prSet presAssocID="{0C55D2E8-9B56-48C2-8178-67634C2D05CE}" presName="Name56" presStyleLbl="parChTrans1D2" presStyleIdx="2" presStyleCnt="6"/>
      <dgm:spPr/>
    </dgm:pt>
    <dgm:pt modelId="{F290089E-97D5-4DA3-B7DF-34680ABA76B6}" type="pres">
      <dgm:prSet presAssocID="{70578C2C-8F2A-4AB6-87CA-902C2C78D612}" presName="text0" presStyleLbl="node1" presStyleIdx="3" presStyleCnt="7">
        <dgm:presLayoutVars>
          <dgm:bulletEnabled val="1"/>
        </dgm:presLayoutVars>
      </dgm:prSet>
      <dgm:spPr/>
    </dgm:pt>
    <dgm:pt modelId="{EED2477F-EF7E-442C-887C-263897C03069}" type="pres">
      <dgm:prSet presAssocID="{213D3B32-1CC3-4F0B-921E-EA233E3CE23F}" presName="Name56" presStyleLbl="parChTrans1D2" presStyleIdx="3" presStyleCnt="6"/>
      <dgm:spPr/>
    </dgm:pt>
    <dgm:pt modelId="{DAFD32EE-D17D-49C2-902A-90FC9C0A873D}" type="pres">
      <dgm:prSet presAssocID="{6A2F4B22-45A7-49F3-8BC5-2FF2217C77F8}" presName="text0" presStyleLbl="node1" presStyleIdx="4" presStyleCnt="7" custRadScaleRad="100170" custRadScaleInc="2681">
        <dgm:presLayoutVars>
          <dgm:bulletEnabled val="1"/>
        </dgm:presLayoutVars>
      </dgm:prSet>
      <dgm:spPr/>
    </dgm:pt>
    <dgm:pt modelId="{CB2CF400-24E6-4C45-9743-8B349CE64663}" type="pres">
      <dgm:prSet presAssocID="{C9D72992-A4C9-4E3D-B0A7-28718922AFF2}" presName="Name56" presStyleLbl="parChTrans1D2" presStyleIdx="4" presStyleCnt="6"/>
      <dgm:spPr/>
    </dgm:pt>
    <dgm:pt modelId="{A65E4F58-5A84-4BFD-9906-D60341370F56}" type="pres">
      <dgm:prSet presAssocID="{1F3F06EF-4270-4984-80B9-56499E3A4ADE}" presName="text0" presStyleLbl="node1" presStyleIdx="5" presStyleCnt="7">
        <dgm:presLayoutVars>
          <dgm:bulletEnabled val="1"/>
        </dgm:presLayoutVars>
      </dgm:prSet>
      <dgm:spPr/>
    </dgm:pt>
    <dgm:pt modelId="{3E411903-0BE7-4372-9AAD-F8ADBFFF385A}" type="pres">
      <dgm:prSet presAssocID="{8C20BA98-EE29-40B8-A378-CF50747266EC}" presName="Name56" presStyleLbl="parChTrans1D2" presStyleIdx="5" presStyleCnt="6"/>
      <dgm:spPr/>
    </dgm:pt>
    <dgm:pt modelId="{0A7774BA-0B14-4656-A213-EFC72E2B399B}" type="pres">
      <dgm:prSet presAssocID="{FD8E8C28-D48F-4216-B749-012D82B7846D}" presName="text0" presStyleLbl="node1" presStyleIdx="6" presStyleCnt="7">
        <dgm:presLayoutVars>
          <dgm:bulletEnabled val="1"/>
        </dgm:presLayoutVars>
      </dgm:prSet>
      <dgm:spPr/>
    </dgm:pt>
  </dgm:ptLst>
  <dgm:cxnLst>
    <dgm:cxn modelId="{8FAECD00-E109-4CF5-9404-3F978A1F5662}" type="presOf" srcId="{8C20BA98-EE29-40B8-A378-CF50747266EC}" destId="{3E411903-0BE7-4372-9AAD-F8ADBFFF385A}" srcOrd="0" destOrd="0" presId="urn:microsoft.com/office/officeart/2008/layout/RadialCluster"/>
    <dgm:cxn modelId="{07B8000D-D19A-422A-8395-03AF54FC1BD9}" type="presOf" srcId="{2BEAB947-87D1-438C-A3F1-1C8BEE76B644}" destId="{2AF877BD-3B58-4A36-AA14-31F2407C5820}" srcOrd="0" destOrd="0" presId="urn:microsoft.com/office/officeart/2008/layout/RadialCluster"/>
    <dgm:cxn modelId="{913BFB10-7A6D-4C40-8B12-78727E1DCA00}" srcId="{6A6F2EB7-361F-4D14-B35D-CE88BFDBFD1B}" destId="{FD8E8C28-D48F-4216-B749-012D82B7846D}" srcOrd="5" destOrd="0" parTransId="{8C20BA98-EE29-40B8-A378-CF50747266EC}" sibTransId="{8B3FD49E-71B3-4FE9-8714-09D275FE40D2}"/>
    <dgm:cxn modelId="{CCD82919-61A4-463A-A430-A4ACA052234C}" srcId="{CE33BC63-A737-4991-979B-0C84EA877BF3}" destId="{663A05AD-4430-42E9-95F3-69E3979D2888}" srcOrd="1" destOrd="0" parTransId="{2D337121-9B60-4F4F-9999-BA3EEACA28E0}" sibTransId="{92EBCC97-AB9B-4DB2-93FE-42E79733649B}"/>
    <dgm:cxn modelId="{A208CC19-4D81-40BF-9507-E191342D9616}" type="presOf" srcId="{C9D72992-A4C9-4E3D-B0A7-28718922AFF2}" destId="{CB2CF400-24E6-4C45-9743-8B349CE64663}" srcOrd="0" destOrd="0" presId="urn:microsoft.com/office/officeart/2008/layout/RadialCluster"/>
    <dgm:cxn modelId="{CD71B22D-9068-499A-85EF-EF1817E0E266}" srcId="{92364BE5-7FDF-4025-9457-FB158333B948}" destId="{CE33BC63-A737-4991-979B-0C84EA877BF3}" srcOrd="1" destOrd="0" parTransId="{55615382-20A5-4841-A04E-5FF80A0AF478}" sibTransId="{D48BC6C9-5DE0-4939-9CC5-F49CAFCF79A9}"/>
    <dgm:cxn modelId="{F72DB530-ECE1-469A-9963-E498D49BD89E}" type="presOf" srcId="{1F3F06EF-4270-4984-80B9-56499E3A4ADE}" destId="{A65E4F58-5A84-4BFD-9906-D60341370F56}" srcOrd="0" destOrd="0" presId="urn:microsoft.com/office/officeart/2008/layout/RadialCluster"/>
    <dgm:cxn modelId="{5B4A835E-E8BE-4433-BE67-160DC6B351B6}" srcId="{6A6F2EB7-361F-4D14-B35D-CE88BFDBFD1B}" destId="{96580696-B6AC-4A7F-A664-D14EDCBD56AB}" srcOrd="0" destOrd="0" parTransId="{2BEAB947-87D1-438C-A3F1-1C8BEE76B644}" sibTransId="{C0F88EB7-112B-47D3-8B0D-A333E68CA1DF}"/>
    <dgm:cxn modelId="{0A16676A-F683-421E-BD52-2C81EB4DE5DC}" srcId="{92364BE5-7FDF-4025-9457-FB158333B948}" destId="{6A6F2EB7-361F-4D14-B35D-CE88BFDBFD1B}" srcOrd="0" destOrd="0" parTransId="{605237AE-D70D-44D6-B15E-999CF48C4E0C}" sibTransId="{2AECAFD8-FF7C-494B-B35F-797B80844B56}"/>
    <dgm:cxn modelId="{C8883970-D8E5-4899-A9DA-645C0E96D1D0}" type="presOf" srcId="{6A2F4B22-45A7-49F3-8BC5-2FF2217C77F8}" destId="{DAFD32EE-D17D-49C2-902A-90FC9C0A873D}" srcOrd="0" destOrd="0" presId="urn:microsoft.com/office/officeart/2008/layout/RadialCluster"/>
    <dgm:cxn modelId="{B1AA4975-B362-4839-81AC-A85A88EF2282}" srcId="{CE33BC63-A737-4991-979B-0C84EA877BF3}" destId="{7582EAF1-C5A1-4BA7-A911-435BDC8559FE}" srcOrd="0" destOrd="0" parTransId="{6A3AC80C-9B48-4D78-9AB7-182E9C386FC3}" sibTransId="{DEC2CCDB-7A04-4C8A-9548-F445D23B6540}"/>
    <dgm:cxn modelId="{FDECB255-EB68-4F6C-8C99-F01B4CCF28FD}" type="presOf" srcId="{E9ABA04E-FA1F-4AD1-ABF5-1CE090B4FA01}" destId="{0BA04A9B-9067-4D8C-B2BD-11BE6ED8AE05}" srcOrd="0" destOrd="0" presId="urn:microsoft.com/office/officeart/2008/layout/RadialCluster"/>
    <dgm:cxn modelId="{5D3C7181-A5E8-41AB-9630-C31FEF339908}" type="presOf" srcId="{70578C2C-8F2A-4AB6-87CA-902C2C78D612}" destId="{F290089E-97D5-4DA3-B7DF-34680ABA76B6}" srcOrd="0" destOrd="0" presId="urn:microsoft.com/office/officeart/2008/layout/RadialCluster"/>
    <dgm:cxn modelId="{A8CE1D86-0DF0-4E0B-AE5A-E89D68163733}" srcId="{6A6F2EB7-361F-4D14-B35D-CE88BFDBFD1B}" destId="{6A2F4B22-45A7-49F3-8BC5-2FF2217C77F8}" srcOrd="3" destOrd="0" parTransId="{213D3B32-1CC3-4F0B-921E-EA233E3CE23F}" sibTransId="{706B0BA8-85A0-4030-8871-C706F6875804}"/>
    <dgm:cxn modelId="{CEA5028A-5FDD-4C44-851F-88E0C70E4364}" srcId="{6A6F2EB7-361F-4D14-B35D-CE88BFDBFD1B}" destId="{E9ABA04E-FA1F-4AD1-ABF5-1CE090B4FA01}" srcOrd="1" destOrd="0" parTransId="{6A4AE997-101E-4952-B747-A23550A019A5}" sibTransId="{E19C7C26-7C77-4D2E-AAB0-E6887877CBA9}"/>
    <dgm:cxn modelId="{5EB4BA99-8B00-4E63-9A0A-73404D9D9DA8}" type="presOf" srcId="{96580696-B6AC-4A7F-A664-D14EDCBD56AB}" destId="{F60E7256-66D8-4B9D-BCB3-1F70530CA9BD}" srcOrd="0" destOrd="0" presId="urn:microsoft.com/office/officeart/2008/layout/RadialCluster"/>
    <dgm:cxn modelId="{EC36C9A5-D005-4C0B-BC38-A26FFD55C8B0}" srcId="{6A6F2EB7-361F-4D14-B35D-CE88BFDBFD1B}" destId="{1F3F06EF-4270-4984-80B9-56499E3A4ADE}" srcOrd="4" destOrd="0" parTransId="{C9D72992-A4C9-4E3D-B0A7-28718922AFF2}" sibTransId="{747BAE28-B7A1-4271-B089-E2CCD931200E}"/>
    <dgm:cxn modelId="{5AF285B5-3888-4867-8972-CFBEB21F787D}" type="presOf" srcId="{0C55D2E8-9B56-48C2-8178-67634C2D05CE}" destId="{9F5F9820-B41D-4019-9F80-7275CC44B029}" srcOrd="0" destOrd="0" presId="urn:microsoft.com/office/officeart/2008/layout/RadialCluster"/>
    <dgm:cxn modelId="{3542DBBB-6249-4B3F-9848-C5F0320347C2}" type="presOf" srcId="{6A6F2EB7-361F-4D14-B35D-CE88BFDBFD1B}" destId="{FC413B3D-3F9F-4C54-8092-783378E01BB9}" srcOrd="0" destOrd="0" presId="urn:microsoft.com/office/officeart/2008/layout/RadialCluster"/>
    <dgm:cxn modelId="{915EC0C7-A6EB-4FF8-8B69-8F3A8AC61A23}" type="presOf" srcId="{FD8E8C28-D48F-4216-B749-012D82B7846D}" destId="{0A7774BA-0B14-4656-A213-EFC72E2B399B}" srcOrd="0" destOrd="0" presId="urn:microsoft.com/office/officeart/2008/layout/RadialCluster"/>
    <dgm:cxn modelId="{6742C7CF-3DC0-41B7-9F86-DECB8B08D006}" type="presOf" srcId="{6A4AE997-101E-4952-B747-A23550A019A5}" destId="{E42B39BE-95B2-4972-876C-920F3A3489A6}" srcOrd="0" destOrd="0" presId="urn:microsoft.com/office/officeart/2008/layout/RadialCluster"/>
    <dgm:cxn modelId="{B40059EF-3EC6-4861-94B7-836947D028BD}" type="presOf" srcId="{92364BE5-7FDF-4025-9457-FB158333B948}" destId="{96BC40AB-2752-444C-AC31-A8B97E78FA09}" srcOrd="0" destOrd="0" presId="urn:microsoft.com/office/officeart/2008/layout/RadialCluster"/>
    <dgm:cxn modelId="{2B6012F1-D263-4670-9A8A-2520DA9EA51E}" srcId="{6A6F2EB7-361F-4D14-B35D-CE88BFDBFD1B}" destId="{70578C2C-8F2A-4AB6-87CA-902C2C78D612}" srcOrd="2" destOrd="0" parTransId="{0C55D2E8-9B56-48C2-8178-67634C2D05CE}" sibTransId="{10B2B09E-8FCF-447C-8291-3DB203F16136}"/>
    <dgm:cxn modelId="{22FFBAFF-A064-4DCB-92A5-FB5173E98EF0}" type="presOf" srcId="{213D3B32-1CC3-4F0B-921E-EA233E3CE23F}" destId="{EED2477F-EF7E-442C-887C-263897C03069}" srcOrd="0" destOrd="0" presId="urn:microsoft.com/office/officeart/2008/layout/RadialCluster"/>
    <dgm:cxn modelId="{1F4C13D4-373C-4E67-B3F7-BE5019752F9C}" type="presParOf" srcId="{96BC40AB-2752-444C-AC31-A8B97E78FA09}" destId="{A2F6B47B-F775-4340-8D9F-9B249336BD2A}" srcOrd="0" destOrd="0" presId="urn:microsoft.com/office/officeart/2008/layout/RadialCluster"/>
    <dgm:cxn modelId="{E1FC6080-DE72-4DEE-BA93-CB2A778FFDC9}" type="presParOf" srcId="{A2F6B47B-F775-4340-8D9F-9B249336BD2A}" destId="{FC413B3D-3F9F-4C54-8092-783378E01BB9}" srcOrd="0" destOrd="0" presId="urn:microsoft.com/office/officeart/2008/layout/RadialCluster"/>
    <dgm:cxn modelId="{F997B986-7EF8-4591-8838-52A1D7B964CE}" type="presParOf" srcId="{A2F6B47B-F775-4340-8D9F-9B249336BD2A}" destId="{2AF877BD-3B58-4A36-AA14-31F2407C5820}" srcOrd="1" destOrd="0" presId="urn:microsoft.com/office/officeart/2008/layout/RadialCluster"/>
    <dgm:cxn modelId="{CB4D6B2D-75CC-4552-9B37-67D3D79B12AA}" type="presParOf" srcId="{A2F6B47B-F775-4340-8D9F-9B249336BD2A}" destId="{F60E7256-66D8-4B9D-BCB3-1F70530CA9BD}" srcOrd="2" destOrd="0" presId="urn:microsoft.com/office/officeart/2008/layout/RadialCluster"/>
    <dgm:cxn modelId="{EC84D5A2-1AA5-4B6A-AEC0-DA8CF2A7F846}" type="presParOf" srcId="{A2F6B47B-F775-4340-8D9F-9B249336BD2A}" destId="{E42B39BE-95B2-4972-876C-920F3A3489A6}" srcOrd="3" destOrd="0" presId="urn:microsoft.com/office/officeart/2008/layout/RadialCluster"/>
    <dgm:cxn modelId="{D881B210-BFD4-4D0F-8CDB-6E3AE85531EE}" type="presParOf" srcId="{A2F6B47B-F775-4340-8D9F-9B249336BD2A}" destId="{0BA04A9B-9067-4D8C-B2BD-11BE6ED8AE05}" srcOrd="4" destOrd="0" presId="urn:microsoft.com/office/officeart/2008/layout/RadialCluster"/>
    <dgm:cxn modelId="{F2EC0CF1-E9A9-40A9-9F40-2DD1B067139B}" type="presParOf" srcId="{A2F6B47B-F775-4340-8D9F-9B249336BD2A}" destId="{9F5F9820-B41D-4019-9F80-7275CC44B029}" srcOrd="5" destOrd="0" presId="urn:microsoft.com/office/officeart/2008/layout/RadialCluster"/>
    <dgm:cxn modelId="{947879C9-E1E6-4A53-AE8D-5AC19918ED81}" type="presParOf" srcId="{A2F6B47B-F775-4340-8D9F-9B249336BD2A}" destId="{F290089E-97D5-4DA3-B7DF-34680ABA76B6}" srcOrd="6" destOrd="0" presId="urn:microsoft.com/office/officeart/2008/layout/RadialCluster"/>
    <dgm:cxn modelId="{4BDB8227-60B6-485C-88A0-26328F7C4C6B}" type="presParOf" srcId="{A2F6B47B-F775-4340-8D9F-9B249336BD2A}" destId="{EED2477F-EF7E-442C-887C-263897C03069}" srcOrd="7" destOrd="0" presId="urn:microsoft.com/office/officeart/2008/layout/RadialCluster"/>
    <dgm:cxn modelId="{47D8FF81-25AD-4986-930D-3D642FFBB68F}" type="presParOf" srcId="{A2F6B47B-F775-4340-8D9F-9B249336BD2A}" destId="{DAFD32EE-D17D-49C2-902A-90FC9C0A873D}" srcOrd="8" destOrd="0" presId="urn:microsoft.com/office/officeart/2008/layout/RadialCluster"/>
    <dgm:cxn modelId="{D85B8AF1-D9FD-4B98-99C1-E0ED19D4028A}" type="presParOf" srcId="{A2F6B47B-F775-4340-8D9F-9B249336BD2A}" destId="{CB2CF400-24E6-4C45-9743-8B349CE64663}" srcOrd="9" destOrd="0" presId="urn:microsoft.com/office/officeart/2008/layout/RadialCluster"/>
    <dgm:cxn modelId="{1C245C35-FFF0-4291-98AD-CC668FD57559}" type="presParOf" srcId="{A2F6B47B-F775-4340-8D9F-9B249336BD2A}" destId="{A65E4F58-5A84-4BFD-9906-D60341370F56}" srcOrd="10" destOrd="0" presId="urn:microsoft.com/office/officeart/2008/layout/RadialCluster"/>
    <dgm:cxn modelId="{A3EA41B8-9080-4DFE-8A85-52B6E6DECE2F}" type="presParOf" srcId="{A2F6B47B-F775-4340-8D9F-9B249336BD2A}" destId="{3E411903-0BE7-4372-9AAD-F8ADBFFF385A}" srcOrd="11" destOrd="0" presId="urn:microsoft.com/office/officeart/2008/layout/RadialCluster"/>
    <dgm:cxn modelId="{61DA0C72-87C9-4E61-912F-5135E1946FE2}" type="presParOf" srcId="{A2F6B47B-F775-4340-8D9F-9B249336BD2A}" destId="{0A7774BA-0B14-4656-A213-EFC72E2B399B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029C1-05F9-4A80-81B8-187C388A7F5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8BEB7-CFDC-466B-B463-2F0EB3E3CB29}">
      <dgm:prSet phldrT="[Текст]" custT="1"/>
      <dgm:spPr/>
      <dgm:t>
        <a:bodyPr/>
        <a:lstStyle/>
        <a:p>
          <a:r>
            <a:rPr lang="ru-RU" sz="1200" dirty="0"/>
            <a:t>Мастер</a:t>
          </a:r>
        </a:p>
        <a:p>
          <a:r>
            <a:rPr lang="ru-RU" sz="1400" b="1" dirty="0">
              <a:solidFill>
                <a:srgbClr val="FF0000"/>
              </a:solidFill>
            </a:rPr>
            <a:t>- 50 % </a:t>
          </a:r>
        </a:p>
      </dgm:t>
    </dgm:pt>
    <dgm:pt modelId="{4644A40D-2F48-46D7-9C60-7F8883E7C50C}" type="parTrans" cxnId="{164E6C59-EA99-49E7-B587-9F8C638D9E83}">
      <dgm:prSet/>
      <dgm:spPr/>
      <dgm:t>
        <a:bodyPr/>
        <a:lstStyle/>
        <a:p>
          <a:endParaRPr lang="ru-RU"/>
        </a:p>
      </dgm:t>
    </dgm:pt>
    <dgm:pt modelId="{53E82AFC-EBF3-4C54-A0F0-98C45F96C5F6}" type="sibTrans" cxnId="{164E6C59-EA99-49E7-B587-9F8C638D9E83}">
      <dgm:prSet/>
      <dgm:spPr/>
      <dgm:t>
        <a:bodyPr/>
        <a:lstStyle/>
        <a:p>
          <a:endParaRPr lang="ru-RU"/>
        </a:p>
      </dgm:t>
    </dgm:pt>
    <dgm:pt modelId="{D5DC999E-6582-4796-8C51-C3E0D67540D2}">
      <dgm:prSet phldrT="[Текст]" custT="1"/>
      <dgm:spPr/>
      <dgm:t>
        <a:bodyPr/>
        <a:lstStyle/>
        <a:p>
          <a:r>
            <a:rPr lang="ru-RU" sz="1100" dirty="0" err="1"/>
            <a:t>Приемо</a:t>
          </a:r>
          <a:r>
            <a:rPr lang="ru-RU" sz="1100" dirty="0"/>
            <a:t> –сдатчик</a:t>
          </a:r>
        </a:p>
        <a:p>
          <a:r>
            <a:rPr lang="ru-RU" sz="1400" b="1" dirty="0">
              <a:solidFill>
                <a:srgbClr val="FF0000"/>
              </a:solidFill>
            </a:rPr>
            <a:t>- 50 %</a:t>
          </a:r>
        </a:p>
      </dgm:t>
    </dgm:pt>
    <dgm:pt modelId="{ED5262E8-7A7C-421F-B079-9E94EC7F5DC4}" type="parTrans" cxnId="{C34C9D2F-AABF-496B-8DC2-A22A1F427629}">
      <dgm:prSet/>
      <dgm:spPr/>
      <dgm:t>
        <a:bodyPr/>
        <a:lstStyle/>
        <a:p>
          <a:endParaRPr lang="ru-RU"/>
        </a:p>
      </dgm:t>
    </dgm:pt>
    <dgm:pt modelId="{398BABC7-148E-4022-86C6-D53FA5D4A24C}" type="sibTrans" cxnId="{C34C9D2F-AABF-496B-8DC2-A22A1F427629}">
      <dgm:prSet/>
      <dgm:spPr/>
      <dgm:t>
        <a:bodyPr/>
        <a:lstStyle/>
        <a:p>
          <a:endParaRPr lang="ru-RU"/>
        </a:p>
      </dgm:t>
    </dgm:pt>
    <dgm:pt modelId="{543FC1BD-EA76-4DBF-A163-4007B175A4C2}">
      <dgm:prSet phldrT="[Текст]" custT="1"/>
      <dgm:spPr/>
      <dgm:t>
        <a:bodyPr/>
        <a:lstStyle/>
        <a:p>
          <a:endParaRPr lang="ru-RU" sz="900" dirty="0"/>
        </a:p>
        <a:p>
          <a:r>
            <a:rPr lang="ru-RU" sz="900" dirty="0"/>
            <a:t>Начальник отдела продаж</a:t>
          </a:r>
        </a:p>
        <a:p>
          <a:r>
            <a:rPr lang="ru-RU" sz="1400" b="1" dirty="0">
              <a:solidFill>
                <a:srgbClr val="FF0000"/>
              </a:solidFill>
            </a:rPr>
            <a:t>- 83 %</a:t>
          </a:r>
        </a:p>
        <a:p>
          <a:endParaRPr lang="ru-RU" sz="900" dirty="0"/>
        </a:p>
      </dgm:t>
    </dgm:pt>
    <dgm:pt modelId="{0E1A1F65-93B5-4F97-95B5-9042DB39D11E}" type="parTrans" cxnId="{06D9DC9F-61E8-4AAC-A309-40F3D03AFB22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F175C22-1F6C-46B8-86F5-8FFD71ACF383}" type="sibTrans" cxnId="{06D9DC9F-61E8-4AAC-A309-40F3D03AFB22}">
      <dgm:prSet/>
      <dgm:spPr/>
      <dgm:t>
        <a:bodyPr/>
        <a:lstStyle/>
        <a:p>
          <a:endParaRPr lang="ru-RU"/>
        </a:p>
      </dgm:t>
    </dgm:pt>
    <dgm:pt modelId="{25B2073D-660D-433B-8B4C-716B69A7B6A8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ru-RU" sz="1000" dirty="0">
              <a:solidFill>
                <a:schemeClr val="bg1"/>
              </a:solidFill>
            </a:rPr>
            <a:t>Экономист</a:t>
          </a:r>
        </a:p>
        <a:p>
          <a:r>
            <a:rPr lang="ru-RU" sz="1400" b="1" dirty="0">
              <a:solidFill>
                <a:srgbClr val="FF0000"/>
              </a:solidFill>
            </a:rPr>
            <a:t>- 100 %</a:t>
          </a:r>
        </a:p>
      </dgm:t>
    </dgm:pt>
    <dgm:pt modelId="{FF08245C-EBD1-4683-B51F-771C008FCB33}" type="parTrans" cxnId="{499F0F39-468D-4D02-B7DA-9794742A1913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9BFE7DA4-2295-4726-A891-62292BAA5DFD}" type="sibTrans" cxnId="{499F0F39-468D-4D02-B7DA-9794742A1913}">
      <dgm:prSet/>
      <dgm:spPr/>
      <dgm:t>
        <a:bodyPr/>
        <a:lstStyle/>
        <a:p>
          <a:endParaRPr lang="ru-RU"/>
        </a:p>
      </dgm:t>
    </dgm:pt>
    <dgm:pt modelId="{5449F91F-2AF0-48C3-B09C-3E479A730BBE}">
      <dgm:prSet custT="1"/>
      <dgm:spPr/>
      <dgm:t>
        <a:bodyPr/>
        <a:lstStyle/>
        <a:p>
          <a:r>
            <a:rPr lang="ru-RU" sz="1100" dirty="0"/>
            <a:t>Весовщик</a:t>
          </a:r>
        </a:p>
      </dgm:t>
    </dgm:pt>
    <dgm:pt modelId="{2B4C0D85-3B40-4203-97A6-A33481FA4725}" type="parTrans" cxnId="{72A8A03A-915B-4AA0-A25C-A4A119128666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4E41703-21D8-423A-A5FD-A34334FE9FE6}" type="sibTrans" cxnId="{72A8A03A-915B-4AA0-A25C-A4A119128666}">
      <dgm:prSet/>
      <dgm:spPr/>
      <dgm:t>
        <a:bodyPr/>
        <a:lstStyle/>
        <a:p>
          <a:endParaRPr lang="ru-RU"/>
        </a:p>
      </dgm:t>
    </dgm:pt>
    <dgm:pt modelId="{7F9B93DE-218C-4C29-8860-256D042A0B61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</dgm:spPr>
      <dgm:t>
        <a:bodyPr/>
        <a:lstStyle/>
        <a:p>
          <a:endParaRPr lang="ru-RU" dirty="0"/>
        </a:p>
      </dgm:t>
    </dgm:pt>
    <dgm:pt modelId="{1DF4E281-3C30-41DA-B8D9-EE92E0CFC0F6}" type="sibTrans" cxnId="{F6A6F51C-7FEB-4DF4-8EEC-11DB61564501}">
      <dgm:prSet/>
      <dgm:spPr/>
      <dgm:t>
        <a:bodyPr/>
        <a:lstStyle/>
        <a:p>
          <a:endParaRPr lang="ru-RU"/>
        </a:p>
      </dgm:t>
    </dgm:pt>
    <dgm:pt modelId="{1B7B2922-618D-44CF-A714-05F55CDB03C3}" type="parTrans" cxnId="{F6A6F51C-7FEB-4DF4-8EEC-11DB61564501}">
      <dgm:prSet/>
      <dgm:spPr/>
      <dgm:t>
        <a:bodyPr/>
        <a:lstStyle/>
        <a:p>
          <a:endParaRPr lang="ru-RU"/>
        </a:p>
      </dgm:t>
    </dgm:pt>
    <dgm:pt modelId="{EC579901-F16A-4D8C-9271-F0FF98199887}">
      <dgm:prSet custT="1"/>
      <dgm:spPr/>
      <dgm:t>
        <a:bodyPr/>
        <a:lstStyle/>
        <a:p>
          <a:r>
            <a:rPr lang="ru-RU" sz="1200" dirty="0"/>
            <a:t>Клиент</a:t>
          </a:r>
        </a:p>
      </dgm:t>
    </dgm:pt>
    <dgm:pt modelId="{3B8E5510-EC71-4A2C-B32A-D2AF885C2D34}" type="parTrans" cxnId="{BE6D1B43-8473-4A85-A78A-8A465DEA922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13A04C-AA0A-4A04-95DA-9A418307D304}" type="sibTrans" cxnId="{BE6D1B43-8473-4A85-A78A-8A465DEA9221}">
      <dgm:prSet/>
      <dgm:spPr/>
      <dgm:t>
        <a:bodyPr/>
        <a:lstStyle/>
        <a:p>
          <a:endParaRPr lang="ru-RU"/>
        </a:p>
      </dgm:t>
    </dgm:pt>
    <dgm:pt modelId="{81B03E77-4DAF-43FB-A270-759878729EEA}">
      <dgm:prSet custT="1"/>
      <dgm:spPr/>
      <dgm:t>
        <a:bodyPr/>
        <a:lstStyle/>
        <a:p>
          <a:r>
            <a:rPr lang="ru-RU" sz="1000" dirty="0"/>
            <a:t>Руководство</a:t>
          </a:r>
        </a:p>
      </dgm:t>
    </dgm:pt>
    <dgm:pt modelId="{10BC9CD2-B210-4BA0-8201-3C97A66B8867}" type="parTrans" cxnId="{F023667E-1776-4C04-9016-0A1AC6DC9C6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99D4AE4-014D-4857-8D47-2A5AD6CD3310}" type="sibTrans" cxnId="{F023667E-1776-4C04-9016-0A1AC6DC9C69}">
      <dgm:prSet/>
      <dgm:spPr/>
      <dgm:t>
        <a:bodyPr/>
        <a:lstStyle/>
        <a:p>
          <a:endParaRPr lang="ru-RU"/>
        </a:p>
      </dgm:t>
    </dgm:pt>
    <dgm:pt modelId="{D0BF16C6-1749-41B0-8689-D9B7AD2EBD3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900" dirty="0"/>
            <a:t>Ведущий специалист транспортных решений</a:t>
          </a:r>
        </a:p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-  75 %</a:t>
          </a:r>
        </a:p>
      </dgm:t>
    </dgm:pt>
    <dgm:pt modelId="{2A25F629-8778-40CA-A45A-CA19CF84E30E}" type="sibTrans" cxnId="{B1FD630B-4BF1-4E45-A841-A54610112724}">
      <dgm:prSet/>
      <dgm:spPr/>
      <dgm:t>
        <a:bodyPr/>
        <a:lstStyle/>
        <a:p>
          <a:endParaRPr lang="ru-RU"/>
        </a:p>
      </dgm:t>
    </dgm:pt>
    <dgm:pt modelId="{0DCB40D3-9753-434F-924C-702B1F9F4D76}" type="parTrans" cxnId="{B1FD630B-4BF1-4E45-A841-A54610112724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E905293-C463-49C1-9FB6-D0E3445E8B10}" type="pres">
      <dgm:prSet presAssocID="{EDE029C1-05F9-4A80-81B8-187C388A7F5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2A4286-2F1D-434C-B816-7AC42077D011}" type="pres">
      <dgm:prSet presAssocID="{7F9B93DE-218C-4C29-8860-256D042A0B61}" presName="centerShape" presStyleLbl="node0" presStyleIdx="0" presStyleCnt="1" custScaleX="112025" custScaleY="96399" custLinFactNeighborX="1887" custLinFactNeighborY="2595"/>
      <dgm:spPr>
        <a:prstGeom prst="rect">
          <a:avLst/>
        </a:prstGeom>
      </dgm:spPr>
    </dgm:pt>
    <dgm:pt modelId="{E39A1DE4-7A67-4A97-A2CF-6C575A63D4BA}" type="pres">
      <dgm:prSet presAssocID="{4644A40D-2F48-46D7-9C60-7F8883E7C50C}" presName="parTrans" presStyleLbl="sibTrans2D1" presStyleIdx="0" presStyleCnt="8" custAng="10922355" custFlipVert="0" custScaleX="132010" custScaleY="58582" custLinFactNeighborX="4247" custLinFactNeighborY="-28143"/>
      <dgm:spPr/>
    </dgm:pt>
    <dgm:pt modelId="{4E119BCE-3712-4537-A5BF-A36FC3FD14DC}" type="pres">
      <dgm:prSet presAssocID="{4644A40D-2F48-46D7-9C60-7F8883E7C50C}" presName="connectorText" presStyleLbl="sibTrans2D1" presStyleIdx="0" presStyleCnt="8"/>
      <dgm:spPr/>
    </dgm:pt>
    <dgm:pt modelId="{82AFDED8-ED5A-4C52-B810-968B12AD938F}" type="pres">
      <dgm:prSet presAssocID="{4628BEB7-CFDC-466B-B463-2F0EB3E3CB29}" presName="node" presStyleLbl="node1" presStyleIdx="0" presStyleCnt="8" custScaleY="89064" custRadScaleRad="100073" custRadScaleInc="66">
        <dgm:presLayoutVars>
          <dgm:bulletEnabled val="1"/>
        </dgm:presLayoutVars>
      </dgm:prSet>
      <dgm:spPr/>
    </dgm:pt>
    <dgm:pt modelId="{80A8C626-AC38-4E43-9036-5C3C8F1C7AAC}" type="pres">
      <dgm:prSet presAssocID="{ED5262E8-7A7C-421F-B079-9E94EC7F5DC4}" presName="parTrans" presStyleLbl="sibTrans2D1" presStyleIdx="1" presStyleCnt="8" custAng="10738139" custScaleX="174069" custScaleY="55856" custLinFactNeighborX="36371" custLinFactNeighborY="-3634"/>
      <dgm:spPr/>
    </dgm:pt>
    <dgm:pt modelId="{AD7CB59E-A64B-413A-84F2-83C25320FBFB}" type="pres">
      <dgm:prSet presAssocID="{ED5262E8-7A7C-421F-B079-9E94EC7F5DC4}" presName="connectorText" presStyleLbl="sibTrans2D1" presStyleIdx="1" presStyleCnt="8"/>
      <dgm:spPr/>
    </dgm:pt>
    <dgm:pt modelId="{9A2736B5-13AF-49DD-8AEC-F20C2E564EB8}" type="pres">
      <dgm:prSet presAssocID="{D5DC999E-6582-4796-8C51-C3E0D67540D2}" presName="node" presStyleLbl="node1" presStyleIdx="1" presStyleCnt="8" custRadScaleRad="100551" custRadScaleInc="2621">
        <dgm:presLayoutVars>
          <dgm:bulletEnabled val="1"/>
        </dgm:presLayoutVars>
      </dgm:prSet>
      <dgm:spPr/>
    </dgm:pt>
    <dgm:pt modelId="{5FEF3CD2-70AA-4A9B-BFD7-107440ED19A8}" type="pres">
      <dgm:prSet presAssocID="{3B8E5510-EC71-4A2C-B32A-D2AF885C2D34}" presName="parTrans" presStyleLbl="sibTrans2D1" presStyleIdx="2" presStyleCnt="8" custScaleX="117026" custLinFactNeighborX="16932" custLinFactNeighborY="21268"/>
      <dgm:spPr/>
    </dgm:pt>
    <dgm:pt modelId="{AA6AC79B-DD25-4643-889B-0B57D4A3B18E}" type="pres">
      <dgm:prSet presAssocID="{3B8E5510-EC71-4A2C-B32A-D2AF885C2D34}" presName="connectorText" presStyleLbl="sibTrans2D1" presStyleIdx="2" presStyleCnt="8"/>
      <dgm:spPr/>
    </dgm:pt>
    <dgm:pt modelId="{9025182B-0CD3-4725-A6D4-D5AEF477826A}" type="pres">
      <dgm:prSet presAssocID="{EC579901-F16A-4D8C-9271-F0FF98199887}" presName="node" presStyleLbl="node1" presStyleIdx="2" presStyleCnt="8" custRadScaleRad="121971" custRadScaleInc="-5626">
        <dgm:presLayoutVars>
          <dgm:bulletEnabled val="1"/>
        </dgm:presLayoutVars>
      </dgm:prSet>
      <dgm:spPr/>
    </dgm:pt>
    <dgm:pt modelId="{6876B872-4948-4FE8-8CC8-CD830C8B7AF3}" type="pres">
      <dgm:prSet presAssocID="{10BC9CD2-B210-4BA0-8201-3C97A66B8867}" presName="parTrans" presStyleLbl="sibTrans2D1" presStyleIdx="3" presStyleCnt="8"/>
      <dgm:spPr/>
    </dgm:pt>
    <dgm:pt modelId="{883C9DB1-429C-40F4-8AEA-672F061861E4}" type="pres">
      <dgm:prSet presAssocID="{10BC9CD2-B210-4BA0-8201-3C97A66B8867}" presName="connectorText" presStyleLbl="sibTrans2D1" presStyleIdx="3" presStyleCnt="8"/>
      <dgm:spPr/>
    </dgm:pt>
    <dgm:pt modelId="{1CFFFB00-51C2-424F-9B7B-15285C9BF914}" type="pres">
      <dgm:prSet presAssocID="{81B03E77-4DAF-43FB-A270-759878729EEA}" presName="node" presStyleLbl="node1" presStyleIdx="3" presStyleCnt="8" custScaleX="108745" custScaleY="105514" custRadScaleRad="121648" custRadScaleInc="-25885">
        <dgm:presLayoutVars>
          <dgm:bulletEnabled val="1"/>
        </dgm:presLayoutVars>
      </dgm:prSet>
      <dgm:spPr/>
    </dgm:pt>
    <dgm:pt modelId="{E80A06E6-BE00-41BB-9A95-08D96FFAF2FC}" type="pres">
      <dgm:prSet presAssocID="{0DCB40D3-9753-434F-924C-702B1F9F4D76}" presName="parTrans" presStyleLbl="sibTrans2D1" presStyleIdx="4" presStyleCnt="8" custAng="10098986" custScaleX="135265" custScaleY="53920" custLinFactNeighborX="-13344" custLinFactNeighborY="15116"/>
      <dgm:spPr/>
    </dgm:pt>
    <dgm:pt modelId="{262DDA08-6B11-492B-BFC2-475EFB3C432D}" type="pres">
      <dgm:prSet presAssocID="{0DCB40D3-9753-434F-924C-702B1F9F4D76}" presName="connectorText" presStyleLbl="sibTrans2D1" presStyleIdx="4" presStyleCnt="8"/>
      <dgm:spPr/>
    </dgm:pt>
    <dgm:pt modelId="{B58212B4-194F-4F9A-ABE6-FC88C70A416B}" type="pres">
      <dgm:prSet presAssocID="{D0BF16C6-1749-41B0-8689-D9B7AD2EBD3C}" presName="node" presStyleLbl="node1" presStyleIdx="4" presStyleCnt="8" custScaleX="109480" custScaleY="107442" custRadScaleRad="113542" custRadScaleInc="211417">
        <dgm:presLayoutVars>
          <dgm:bulletEnabled val="1"/>
        </dgm:presLayoutVars>
      </dgm:prSet>
      <dgm:spPr/>
    </dgm:pt>
    <dgm:pt modelId="{939CC932-9962-4205-B057-E3479D344A53}" type="pres">
      <dgm:prSet presAssocID="{0E1A1F65-93B5-4F97-95B5-9042DB39D11E}" presName="parTrans" presStyleLbl="sibTrans2D1" presStyleIdx="5" presStyleCnt="8" custAng="10919542" custScaleX="184375" custScaleY="55298" custLinFactNeighborX="435" custLinFactNeighborY="-2399"/>
      <dgm:spPr/>
    </dgm:pt>
    <dgm:pt modelId="{B6F7ABC3-6FD2-4CA7-BEAC-AE6762ACC88C}" type="pres">
      <dgm:prSet presAssocID="{0E1A1F65-93B5-4F97-95B5-9042DB39D11E}" presName="connectorText" presStyleLbl="sibTrans2D1" presStyleIdx="5" presStyleCnt="8"/>
      <dgm:spPr/>
    </dgm:pt>
    <dgm:pt modelId="{2A447696-C6E6-4DBA-8F69-CAD0E39FAF05}" type="pres">
      <dgm:prSet presAssocID="{543FC1BD-EA76-4DBF-A163-4007B175A4C2}" presName="node" presStyleLbl="node1" presStyleIdx="5" presStyleCnt="8" custScaleY="100881" custRadScaleRad="96145" custRadScaleInc="-218369">
        <dgm:presLayoutVars>
          <dgm:bulletEnabled val="1"/>
        </dgm:presLayoutVars>
      </dgm:prSet>
      <dgm:spPr/>
    </dgm:pt>
    <dgm:pt modelId="{C0499DF4-7ADD-41FF-B0A9-F371F6DAEAD3}" type="pres">
      <dgm:prSet presAssocID="{FF08245C-EBD1-4683-B51F-771C008FCB33}" presName="parTrans" presStyleLbl="sibTrans2D1" presStyleIdx="6" presStyleCnt="8" custAng="10863138" custScaleX="152192" custScaleY="58731" custLinFactNeighborX="-13650" custLinFactNeighborY="3958"/>
      <dgm:spPr/>
    </dgm:pt>
    <dgm:pt modelId="{BCF6CD41-EBAA-46D2-8ABB-959E5F67E0E2}" type="pres">
      <dgm:prSet presAssocID="{FF08245C-EBD1-4683-B51F-771C008FCB33}" presName="connectorText" presStyleLbl="sibTrans2D1" presStyleIdx="6" presStyleCnt="8"/>
      <dgm:spPr/>
    </dgm:pt>
    <dgm:pt modelId="{5D49484A-E582-4C79-9927-641D58C4DB70}" type="pres">
      <dgm:prSet presAssocID="{25B2073D-660D-433B-8B4C-716B69A7B6A8}" presName="node" presStyleLbl="node1" presStyleIdx="6" presStyleCnt="8" custRadScaleRad="106224" custRadScaleInc="17428">
        <dgm:presLayoutVars>
          <dgm:bulletEnabled val="1"/>
        </dgm:presLayoutVars>
      </dgm:prSet>
      <dgm:spPr/>
    </dgm:pt>
    <dgm:pt modelId="{1F2BE18F-4B53-4CDC-8B08-9C3127B8D3F4}" type="pres">
      <dgm:prSet presAssocID="{2B4C0D85-3B40-4203-97A6-A33481FA4725}" presName="parTrans" presStyleLbl="sibTrans2D1" presStyleIdx="7" presStyleCnt="8" custAng="10849988" custScaleX="192472" custScaleY="52384" custLinFactNeighborX="-42033" custLinFactNeighborY="-9437"/>
      <dgm:spPr/>
    </dgm:pt>
    <dgm:pt modelId="{D16EE30E-BCE4-434C-8943-1F75FC5CF2C0}" type="pres">
      <dgm:prSet presAssocID="{2B4C0D85-3B40-4203-97A6-A33481FA4725}" presName="connectorText" presStyleLbl="sibTrans2D1" presStyleIdx="7" presStyleCnt="8"/>
      <dgm:spPr/>
    </dgm:pt>
    <dgm:pt modelId="{D034340F-A4E5-4C00-A42D-E281F5A27056}" type="pres">
      <dgm:prSet presAssocID="{5449F91F-2AF0-48C3-B09C-3E479A730BBE}" presName="node" presStyleLbl="node1" presStyleIdx="7" presStyleCnt="8">
        <dgm:presLayoutVars>
          <dgm:bulletEnabled val="1"/>
        </dgm:presLayoutVars>
      </dgm:prSet>
      <dgm:spPr/>
    </dgm:pt>
  </dgm:ptLst>
  <dgm:cxnLst>
    <dgm:cxn modelId="{B1FD630B-4BF1-4E45-A841-A54610112724}" srcId="{7F9B93DE-218C-4C29-8860-256D042A0B61}" destId="{D0BF16C6-1749-41B0-8689-D9B7AD2EBD3C}" srcOrd="4" destOrd="0" parTransId="{0DCB40D3-9753-434F-924C-702B1F9F4D76}" sibTransId="{2A25F629-8778-40CA-A45A-CA19CF84E30E}"/>
    <dgm:cxn modelId="{E615430C-8C7E-484A-9DCD-F8B16521C07D}" type="presOf" srcId="{4644A40D-2F48-46D7-9C60-7F8883E7C50C}" destId="{E39A1DE4-7A67-4A97-A2CF-6C575A63D4BA}" srcOrd="0" destOrd="0" presId="urn:microsoft.com/office/officeart/2005/8/layout/radial5"/>
    <dgm:cxn modelId="{A7C3170D-3D18-46AF-A506-AF731A40A33F}" type="presOf" srcId="{4644A40D-2F48-46D7-9C60-7F8883E7C50C}" destId="{4E119BCE-3712-4537-A5BF-A36FC3FD14DC}" srcOrd="1" destOrd="0" presId="urn:microsoft.com/office/officeart/2005/8/layout/radial5"/>
    <dgm:cxn modelId="{DF66FB12-DFC3-4037-AA95-A9D6D79693B8}" type="presOf" srcId="{10BC9CD2-B210-4BA0-8201-3C97A66B8867}" destId="{6876B872-4948-4FE8-8CC8-CD830C8B7AF3}" srcOrd="0" destOrd="0" presId="urn:microsoft.com/office/officeart/2005/8/layout/radial5"/>
    <dgm:cxn modelId="{F6A6F51C-7FEB-4DF4-8EEC-11DB61564501}" srcId="{EDE029C1-05F9-4A80-81B8-187C388A7F5B}" destId="{7F9B93DE-218C-4C29-8860-256D042A0B61}" srcOrd="0" destOrd="0" parTransId="{1B7B2922-618D-44CF-A714-05F55CDB03C3}" sibTransId="{1DF4E281-3C30-41DA-B8D9-EE92E0CFC0F6}"/>
    <dgm:cxn modelId="{C34C9D2F-AABF-496B-8DC2-A22A1F427629}" srcId="{7F9B93DE-218C-4C29-8860-256D042A0B61}" destId="{D5DC999E-6582-4796-8C51-C3E0D67540D2}" srcOrd="1" destOrd="0" parTransId="{ED5262E8-7A7C-421F-B079-9E94EC7F5DC4}" sibTransId="{398BABC7-148E-4022-86C6-D53FA5D4A24C}"/>
    <dgm:cxn modelId="{FBEAA436-D3D9-468E-9115-E212361B078C}" type="presOf" srcId="{0E1A1F65-93B5-4F97-95B5-9042DB39D11E}" destId="{939CC932-9962-4205-B057-E3479D344A53}" srcOrd="0" destOrd="0" presId="urn:microsoft.com/office/officeart/2005/8/layout/radial5"/>
    <dgm:cxn modelId="{499F0F39-468D-4D02-B7DA-9794742A1913}" srcId="{7F9B93DE-218C-4C29-8860-256D042A0B61}" destId="{25B2073D-660D-433B-8B4C-716B69A7B6A8}" srcOrd="6" destOrd="0" parTransId="{FF08245C-EBD1-4683-B51F-771C008FCB33}" sibTransId="{9BFE7DA4-2295-4726-A891-62292BAA5DFD}"/>
    <dgm:cxn modelId="{72A8A03A-915B-4AA0-A25C-A4A119128666}" srcId="{7F9B93DE-218C-4C29-8860-256D042A0B61}" destId="{5449F91F-2AF0-48C3-B09C-3E479A730BBE}" srcOrd="7" destOrd="0" parTransId="{2B4C0D85-3B40-4203-97A6-A33481FA4725}" sibTransId="{74E41703-21D8-423A-A5FD-A34334FE9FE6}"/>
    <dgm:cxn modelId="{D66BFB41-FED7-4E0E-B65C-687AA680F205}" type="presOf" srcId="{2B4C0D85-3B40-4203-97A6-A33481FA4725}" destId="{1F2BE18F-4B53-4CDC-8B08-9C3127B8D3F4}" srcOrd="0" destOrd="0" presId="urn:microsoft.com/office/officeart/2005/8/layout/radial5"/>
    <dgm:cxn modelId="{BE6D1B43-8473-4A85-A78A-8A465DEA9221}" srcId="{7F9B93DE-218C-4C29-8860-256D042A0B61}" destId="{EC579901-F16A-4D8C-9271-F0FF98199887}" srcOrd="2" destOrd="0" parTransId="{3B8E5510-EC71-4A2C-B32A-D2AF885C2D34}" sibTransId="{0013A04C-AA0A-4A04-95DA-9A418307D304}"/>
    <dgm:cxn modelId="{34C99147-9134-4AE0-91B3-BF0D5A01D988}" type="presOf" srcId="{25B2073D-660D-433B-8B4C-716B69A7B6A8}" destId="{5D49484A-E582-4C79-9927-641D58C4DB70}" srcOrd="0" destOrd="0" presId="urn:microsoft.com/office/officeart/2005/8/layout/radial5"/>
    <dgm:cxn modelId="{2B1ACC6B-A0D5-4F50-9BC3-2F0647F2909B}" type="presOf" srcId="{0E1A1F65-93B5-4F97-95B5-9042DB39D11E}" destId="{B6F7ABC3-6FD2-4CA7-BEAC-AE6762ACC88C}" srcOrd="1" destOrd="0" presId="urn:microsoft.com/office/officeart/2005/8/layout/radial5"/>
    <dgm:cxn modelId="{A5FADA72-EDDC-4BE2-9BB3-F8B0B7D31463}" type="presOf" srcId="{2B4C0D85-3B40-4203-97A6-A33481FA4725}" destId="{D16EE30E-BCE4-434C-8943-1F75FC5CF2C0}" srcOrd="1" destOrd="0" presId="urn:microsoft.com/office/officeart/2005/8/layout/radial5"/>
    <dgm:cxn modelId="{BF4B3154-D8CA-4704-891E-96D8658B29D3}" type="presOf" srcId="{EC579901-F16A-4D8C-9271-F0FF98199887}" destId="{9025182B-0CD3-4725-A6D4-D5AEF477826A}" srcOrd="0" destOrd="0" presId="urn:microsoft.com/office/officeart/2005/8/layout/radial5"/>
    <dgm:cxn modelId="{9E803D75-709D-4869-BB4B-BCA7E7053D5D}" type="presOf" srcId="{EDE029C1-05F9-4A80-81B8-187C388A7F5B}" destId="{6E905293-C463-49C1-9FB6-D0E3445E8B10}" srcOrd="0" destOrd="0" presId="urn:microsoft.com/office/officeart/2005/8/layout/radial5"/>
    <dgm:cxn modelId="{1CF8AB55-02E5-41C2-8C5A-6CA10E94097B}" type="presOf" srcId="{81B03E77-4DAF-43FB-A270-759878729EEA}" destId="{1CFFFB00-51C2-424F-9B7B-15285C9BF914}" srcOrd="0" destOrd="0" presId="urn:microsoft.com/office/officeart/2005/8/layout/radial5"/>
    <dgm:cxn modelId="{1EFE2657-E942-4F64-A60E-69C856E878A9}" type="presOf" srcId="{ED5262E8-7A7C-421F-B079-9E94EC7F5DC4}" destId="{80A8C626-AC38-4E43-9036-5C3C8F1C7AAC}" srcOrd="0" destOrd="0" presId="urn:microsoft.com/office/officeart/2005/8/layout/radial5"/>
    <dgm:cxn modelId="{164E6C59-EA99-49E7-B587-9F8C638D9E83}" srcId="{7F9B93DE-218C-4C29-8860-256D042A0B61}" destId="{4628BEB7-CFDC-466B-B463-2F0EB3E3CB29}" srcOrd="0" destOrd="0" parTransId="{4644A40D-2F48-46D7-9C60-7F8883E7C50C}" sibTransId="{53E82AFC-EBF3-4C54-A0F0-98C45F96C5F6}"/>
    <dgm:cxn modelId="{8E7F5E5A-F088-47A2-9B81-D7824B89A942}" type="presOf" srcId="{7F9B93DE-218C-4C29-8860-256D042A0B61}" destId="{8B2A4286-2F1D-434C-B816-7AC42077D011}" srcOrd="0" destOrd="0" presId="urn:microsoft.com/office/officeart/2005/8/layout/radial5"/>
    <dgm:cxn modelId="{F023667E-1776-4C04-9016-0A1AC6DC9C69}" srcId="{7F9B93DE-218C-4C29-8860-256D042A0B61}" destId="{81B03E77-4DAF-43FB-A270-759878729EEA}" srcOrd="3" destOrd="0" parTransId="{10BC9CD2-B210-4BA0-8201-3C97A66B8867}" sibTransId="{C99D4AE4-014D-4857-8D47-2A5AD6CD3310}"/>
    <dgm:cxn modelId="{D86EC888-E198-4EBE-89B6-2997D2A9F14D}" type="presOf" srcId="{0DCB40D3-9753-434F-924C-702B1F9F4D76}" destId="{262DDA08-6B11-492B-BFC2-475EFB3C432D}" srcOrd="1" destOrd="0" presId="urn:microsoft.com/office/officeart/2005/8/layout/radial5"/>
    <dgm:cxn modelId="{02E35291-9CA2-4602-9E45-E8BF0E04EAD4}" type="presOf" srcId="{D5DC999E-6582-4796-8C51-C3E0D67540D2}" destId="{9A2736B5-13AF-49DD-8AEC-F20C2E564EB8}" srcOrd="0" destOrd="0" presId="urn:microsoft.com/office/officeart/2005/8/layout/radial5"/>
    <dgm:cxn modelId="{06D9DC9F-61E8-4AAC-A309-40F3D03AFB22}" srcId="{7F9B93DE-218C-4C29-8860-256D042A0B61}" destId="{543FC1BD-EA76-4DBF-A163-4007B175A4C2}" srcOrd="5" destOrd="0" parTransId="{0E1A1F65-93B5-4F97-95B5-9042DB39D11E}" sibTransId="{8F175C22-1F6C-46B8-86F5-8FFD71ACF383}"/>
    <dgm:cxn modelId="{4B50A2B1-EFF8-4B8E-9064-D031ACCE3619}" type="presOf" srcId="{3B8E5510-EC71-4A2C-B32A-D2AF885C2D34}" destId="{AA6AC79B-DD25-4643-889B-0B57D4A3B18E}" srcOrd="1" destOrd="0" presId="urn:microsoft.com/office/officeart/2005/8/layout/radial5"/>
    <dgm:cxn modelId="{32C0A9B7-B2F0-4B40-997D-27374B68BDE0}" type="presOf" srcId="{0DCB40D3-9753-434F-924C-702B1F9F4D76}" destId="{E80A06E6-BE00-41BB-9A95-08D96FFAF2FC}" srcOrd="0" destOrd="0" presId="urn:microsoft.com/office/officeart/2005/8/layout/radial5"/>
    <dgm:cxn modelId="{6C7988BE-000F-4F9F-BCFA-FF0618D95152}" type="presOf" srcId="{5449F91F-2AF0-48C3-B09C-3E479A730BBE}" destId="{D034340F-A4E5-4C00-A42D-E281F5A27056}" srcOrd="0" destOrd="0" presId="urn:microsoft.com/office/officeart/2005/8/layout/radial5"/>
    <dgm:cxn modelId="{91AC91BE-E89C-49C4-95DE-B802FCEBD1CC}" type="presOf" srcId="{FF08245C-EBD1-4683-B51F-771C008FCB33}" destId="{BCF6CD41-EBAA-46D2-8ABB-959E5F67E0E2}" srcOrd="1" destOrd="0" presId="urn:microsoft.com/office/officeart/2005/8/layout/radial5"/>
    <dgm:cxn modelId="{DACD96BF-32C3-48B8-9E56-F266EC0A99CA}" type="presOf" srcId="{10BC9CD2-B210-4BA0-8201-3C97A66B8867}" destId="{883C9DB1-429C-40F4-8AEA-672F061861E4}" srcOrd="1" destOrd="0" presId="urn:microsoft.com/office/officeart/2005/8/layout/radial5"/>
    <dgm:cxn modelId="{790767C3-F4F3-4FAD-B796-A7387D35064D}" type="presOf" srcId="{4628BEB7-CFDC-466B-B463-2F0EB3E3CB29}" destId="{82AFDED8-ED5A-4C52-B810-968B12AD938F}" srcOrd="0" destOrd="0" presId="urn:microsoft.com/office/officeart/2005/8/layout/radial5"/>
    <dgm:cxn modelId="{61895BC9-5C1E-4990-83AB-E60B9089B155}" type="presOf" srcId="{ED5262E8-7A7C-421F-B079-9E94EC7F5DC4}" destId="{AD7CB59E-A64B-413A-84F2-83C25320FBFB}" srcOrd="1" destOrd="0" presId="urn:microsoft.com/office/officeart/2005/8/layout/radial5"/>
    <dgm:cxn modelId="{7A6B5DE8-D78D-4F1C-9B3C-FC29D6887BC3}" type="presOf" srcId="{FF08245C-EBD1-4683-B51F-771C008FCB33}" destId="{C0499DF4-7ADD-41FF-B0A9-F371F6DAEAD3}" srcOrd="0" destOrd="0" presId="urn:microsoft.com/office/officeart/2005/8/layout/radial5"/>
    <dgm:cxn modelId="{89AF18EC-DCC9-4AE3-AEBB-175978C9B827}" type="presOf" srcId="{543FC1BD-EA76-4DBF-A163-4007B175A4C2}" destId="{2A447696-C6E6-4DBA-8F69-CAD0E39FAF05}" srcOrd="0" destOrd="0" presId="urn:microsoft.com/office/officeart/2005/8/layout/radial5"/>
    <dgm:cxn modelId="{A3D1B1F4-4DBF-4100-8D2F-FED2B36DED6D}" type="presOf" srcId="{D0BF16C6-1749-41B0-8689-D9B7AD2EBD3C}" destId="{B58212B4-194F-4F9A-ABE6-FC88C70A416B}" srcOrd="0" destOrd="0" presId="urn:microsoft.com/office/officeart/2005/8/layout/radial5"/>
    <dgm:cxn modelId="{12B271FD-9749-48BC-BDB3-A48118F5B5A2}" type="presOf" srcId="{3B8E5510-EC71-4A2C-B32A-D2AF885C2D34}" destId="{5FEF3CD2-70AA-4A9B-BFD7-107440ED19A8}" srcOrd="0" destOrd="0" presId="urn:microsoft.com/office/officeart/2005/8/layout/radial5"/>
    <dgm:cxn modelId="{9E00A33B-91D4-47A6-AE53-F754A5CE4F28}" type="presParOf" srcId="{6E905293-C463-49C1-9FB6-D0E3445E8B10}" destId="{8B2A4286-2F1D-434C-B816-7AC42077D011}" srcOrd="0" destOrd="0" presId="urn:microsoft.com/office/officeart/2005/8/layout/radial5"/>
    <dgm:cxn modelId="{369172D4-8713-4C7B-86E2-9E37948F7615}" type="presParOf" srcId="{6E905293-C463-49C1-9FB6-D0E3445E8B10}" destId="{E39A1DE4-7A67-4A97-A2CF-6C575A63D4BA}" srcOrd="1" destOrd="0" presId="urn:microsoft.com/office/officeart/2005/8/layout/radial5"/>
    <dgm:cxn modelId="{C3E7DA59-9A22-4F0B-A4F5-1EA9EE2D5DA1}" type="presParOf" srcId="{E39A1DE4-7A67-4A97-A2CF-6C575A63D4BA}" destId="{4E119BCE-3712-4537-A5BF-A36FC3FD14DC}" srcOrd="0" destOrd="0" presId="urn:microsoft.com/office/officeart/2005/8/layout/radial5"/>
    <dgm:cxn modelId="{5B2B8294-9680-4BC3-97CD-44D35F705699}" type="presParOf" srcId="{6E905293-C463-49C1-9FB6-D0E3445E8B10}" destId="{82AFDED8-ED5A-4C52-B810-968B12AD938F}" srcOrd="2" destOrd="0" presId="urn:microsoft.com/office/officeart/2005/8/layout/radial5"/>
    <dgm:cxn modelId="{52C0DF90-9ABC-4F2F-8A4F-D9CF9B2C8517}" type="presParOf" srcId="{6E905293-C463-49C1-9FB6-D0E3445E8B10}" destId="{80A8C626-AC38-4E43-9036-5C3C8F1C7AAC}" srcOrd="3" destOrd="0" presId="urn:microsoft.com/office/officeart/2005/8/layout/radial5"/>
    <dgm:cxn modelId="{C98460C5-820C-48E9-836F-BE68D3956E7E}" type="presParOf" srcId="{80A8C626-AC38-4E43-9036-5C3C8F1C7AAC}" destId="{AD7CB59E-A64B-413A-84F2-83C25320FBFB}" srcOrd="0" destOrd="0" presId="urn:microsoft.com/office/officeart/2005/8/layout/radial5"/>
    <dgm:cxn modelId="{3C6AA944-251D-4D45-BCE5-7CFF4C4E10D3}" type="presParOf" srcId="{6E905293-C463-49C1-9FB6-D0E3445E8B10}" destId="{9A2736B5-13AF-49DD-8AEC-F20C2E564EB8}" srcOrd="4" destOrd="0" presId="urn:microsoft.com/office/officeart/2005/8/layout/radial5"/>
    <dgm:cxn modelId="{A1A95CA5-EF31-481E-8BBA-BA4013565A5D}" type="presParOf" srcId="{6E905293-C463-49C1-9FB6-D0E3445E8B10}" destId="{5FEF3CD2-70AA-4A9B-BFD7-107440ED19A8}" srcOrd="5" destOrd="0" presId="urn:microsoft.com/office/officeart/2005/8/layout/radial5"/>
    <dgm:cxn modelId="{8947D611-5EA8-4DA1-8040-6F940771E06F}" type="presParOf" srcId="{5FEF3CD2-70AA-4A9B-BFD7-107440ED19A8}" destId="{AA6AC79B-DD25-4643-889B-0B57D4A3B18E}" srcOrd="0" destOrd="0" presId="urn:microsoft.com/office/officeart/2005/8/layout/radial5"/>
    <dgm:cxn modelId="{875057EA-2CB0-4862-8568-0B80ABB490F6}" type="presParOf" srcId="{6E905293-C463-49C1-9FB6-D0E3445E8B10}" destId="{9025182B-0CD3-4725-A6D4-D5AEF477826A}" srcOrd="6" destOrd="0" presId="urn:microsoft.com/office/officeart/2005/8/layout/radial5"/>
    <dgm:cxn modelId="{B111575E-5A9B-4ACA-A88F-2CBED0882055}" type="presParOf" srcId="{6E905293-C463-49C1-9FB6-D0E3445E8B10}" destId="{6876B872-4948-4FE8-8CC8-CD830C8B7AF3}" srcOrd="7" destOrd="0" presId="urn:microsoft.com/office/officeart/2005/8/layout/radial5"/>
    <dgm:cxn modelId="{010338EB-0CF1-49A3-9BB5-D0595D22FDA6}" type="presParOf" srcId="{6876B872-4948-4FE8-8CC8-CD830C8B7AF3}" destId="{883C9DB1-429C-40F4-8AEA-672F061861E4}" srcOrd="0" destOrd="0" presId="urn:microsoft.com/office/officeart/2005/8/layout/radial5"/>
    <dgm:cxn modelId="{DD3DE4C0-D8F6-4DF8-9815-AB8A07BA934C}" type="presParOf" srcId="{6E905293-C463-49C1-9FB6-D0E3445E8B10}" destId="{1CFFFB00-51C2-424F-9B7B-15285C9BF914}" srcOrd="8" destOrd="0" presId="urn:microsoft.com/office/officeart/2005/8/layout/radial5"/>
    <dgm:cxn modelId="{1A0A5361-D1FB-4392-9A5B-E891F574698F}" type="presParOf" srcId="{6E905293-C463-49C1-9FB6-D0E3445E8B10}" destId="{E80A06E6-BE00-41BB-9A95-08D96FFAF2FC}" srcOrd="9" destOrd="0" presId="urn:microsoft.com/office/officeart/2005/8/layout/radial5"/>
    <dgm:cxn modelId="{12FE4E45-63BE-4FBA-B633-6EA4E5D00E72}" type="presParOf" srcId="{E80A06E6-BE00-41BB-9A95-08D96FFAF2FC}" destId="{262DDA08-6B11-492B-BFC2-475EFB3C432D}" srcOrd="0" destOrd="0" presId="urn:microsoft.com/office/officeart/2005/8/layout/radial5"/>
    <dgm:cxn modelId="{43337908-2798-4661-9DC5-A1C9407B7669}" type="presParOf" srcId="{6E905293-C463-49C1-9FB6-D0E3445E8B10}" destId="{B58212B4-194F-4F9A-ABE6-FC88C70A416B}" srcOrd="10" destOrd="0" presId="urn:microsoft.com/office/officeart/2005/8/layout/radial5"/>
    <dgm:cxn modelId="{5D99FC74-B3A0-40FA-B399-3E24A3628571}" type="presParOf" srcId="{6E905293-C463-49C1-9FB6-D0E3445E8B10}" destId="{939CC932-9962-4205-B057-E3479D344A53}" srcOrd="11" destOrd="0" presId="urn:microsoft.com/office/officeart/2005/8/layout/radial5"/>
    <dgm:cxn modelId="{290BEEE0-62EB-434A-A032-E530FAAC3FE8}" type="presParOf" srcId="{939CC932-9962-4205-B057-E3479D344A53}" destId="{B6F7ABC3-6FD2-4CA7-BEAC-AE6762ACC88C}" srcOrd="0" destOrd="0" presId="urn:microsoft.com/office/officeart/2005/8/layout/radial5"/>
    <dgm:cxn modelId="{2D688E74-28AA-45CC-9EA0-0778F2F04D8C}" type="presParOf" srcId="{6E905293-C463-49C1-9FB6-D0E3445E8B10}" destId="{2A447696-C6E6-4DBA-8F69-CAD0E39FAF05}" srcOrd="12" destOrd="0" presId="urn:microsoft.com/office/officeart/2005/8/layout/radial5"/>
    <dgm:cxn modelId="{CE8A279D-9735-4D52-AF6D-887CBE4A861B}" type="presParOf" srcId="{6E905293-C463-49C1-9FB6-D0E3445E8B10}" destId="{C0499DF4-7ADD-41FF-B0A9-F371F6DAEAD3}" srcOrd="13" destOrd="0" presId="urn:microsoft.com/office/officeart/2005/8/layout/radial5"/>
    <dgm:cxn modelId="{1401F4C0-C468-4A88-89A9-81F7BA34C044}" type="presParOf" srcId="{C0499DF4-7ADD-41FF-B0A9-F371F6DAEAD3}" destId="{BCF6CD41-EBAA-46D2-8ABB-959E5F67E0E2}" srcOrd="0" destOrd="0" presId="urn:microsoft.com/office/officeart/2005/8/layout/radial5"/>
    <dgm:cxn modelId="{62821BCB-F9B0-4F00-8ACF-5C39298A2B3D}" type="presParOf" srcId="{6E905293-C463-49C1-9FB6-D0E3445E8B10}" destId="{5D49484A-E582-4C79-9927-641D58C4DB70}" srcOrd="14" destOrd="0" presId="urn:microsoft.com/office/officeart/2005/8/layout/radial5"/>
    <dgm:cxn modelId="{ABDCF774-C2A2-443A-9BF0-E8EF091D9395}" type="presParOf" srcId="{6E905293-C463-49C1-9FB6-D0E3445E8B10}" destId="{1F2BE18F-4B53-4CDC-8B08-9C3127B8D3F4}" srcOrd="15" destOrd="0" presId="urn:microsoft.com/office/officeart/2005/8/layout/radial5"/>
    <dgm:cxn modelId="{01419E1C-3618-4C63-8883-5851803C963B}" type="presParOf" srcId="{1F2BE18F-4B53-4CDC-8B08-9C3127B8D3F4}" destId="{D16EE30E-BCE4-434C-8943-1F75FC5CF2C0}" srcOrd="0" destOrd="0" presId="urn:microsoft.com/office/officeart/2005/8/layout/radial5"/>
    <dgm:cxn modelId="{1E12CCDB-2E2F-4711-BA4E-7FFE37945999}" type="presParOf" srcId="{6E905293-C463-49C1-9FB6-D0E3445E8B10}" destId="{D034340F-A4E5-4C00-A42D-E281F5A2705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0FF2BE-C866-494C-AD84-992F3A7C268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FEA1E1C-8DF2-4573-BFB4-C114FD14A0C9}">
      <dgm:prSet phldrT="[Текст]" custT="1"/>
      <dgm:spPr>
        <a:solidFill>
          <a:srgbClr val="8EF0B6"/>
        </a:solidFill>
        <a:ln>
          <a:solidFill>
            <a:schemeClr val="tx1">
              <a:lumMod val="65000"/>
            </a:schemeClr>
          </a:solidFill>
        </a:ln>
        <a:effectLst>
          <a:outerShdw blurRad="50800" dist="38100" dir="2700000" algn="tl" rotWithShape="0">
            <a:schemeClr val="accent3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трудозатрат</a:t>
          </a:r>
        </a:p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80 450 руб./мес.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6493672-7461-46F1-835B-98D4E0CBF6D6}" type="parTrans" cxnId="{01890942-7CCF-47D1-9D29-ACF7F98C66FD}">
      <dgm:prSet/>
      <dgm:spPr/>
      <dgm:t>
        <a:bodyPr/>
        <a:lstStyle/>
        <a:p>
          <a:endParaRPr lang="ru-RU"/>
        </a:p>
      </dgm:t>
    </dgm:pt>
    <dgm:pt modelId="{54C4E63A-04BE-4FC8-ABCE-2945C42F0102}" type="sibTrans" cxnId="{01890942-7CCF-47D1-9D29-ACF7F98C66F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BD2CC1-D98A-43BF-B6EC-83009E59BF44}">
      <dgm:prSet phldrT="[Текст]" custT="1"/>
      <dgm:spPr>
        <a:solidFill>
          <a:srgbClr val="8EF0B6"/>
        </a:solidFill>
        <a:effectLst>
          <a:outerShdw blurRad="50800" dist="38100" dir="2700000" algn="tl" rotWithShape="0">
            <a:schemeClr val="accent3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 от клиента,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3 487 215 руб./мес.</a:t>
          </a: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9CE91-C98B-4DD9-A44F-25E5B8755435}" type="parTrans" cxnId="{0DB172FE-429F-40AE-9588-97053369C63E}">
      <dgm:prSet/>
      <dgm:spPr/>
      <dgm:t>
        <a:bodyPr/>
        <a:lstStyle/>
        <a:p>
          <a:endParaRPr lang="ru-RU"/>
        </a:p>
      </dgm:t>
    </dgm:pt>
    <dgm:pt modelId="{76EEB41E-15B9-406A-AC83-6566F18F55CB}" type="sibTrans" cxnId="{0DB172FE-429F-40AE-9588-97053369C63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A75F3DB-8FAB-44CC-9862-183499A23017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2700000" algn="tl" rotWithShape="0">
            <a:schemeClr val="accent3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эффективность</a:t>
          </a:r>
        </a:p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3 567 670 руб./мес.</a:t>
          </a:r>
        </a:p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FA36F-B389-43C5-B6BC-B861DBF76A11}" type="parTrans" cxnId="{0F43BCF7-2FDC-4879-B046-DFF4F0EEBC2B}">
      <dgm:prSet/>
      <dgm:spPr/>
      <dgm:t>
        <a:bodyPr/>
        <a:lstStyle/>
        <a:p>
          <a:endParaRPr lang="ru-RU"/>
        </a:p>
      </dgm:t>
    </dgm:pt>
    <dgm:pt modelId="{3EA78518-A148-42F6-8F87-010F8820D656}" type="sibTrans" cxnId="{0F43BCF7-2FDC-4879-B046-DFF4F0EEBC2B}">
      <dgm:prSet/>
      <dgm:spPr/>
      <dgm:t>
        <a:bodyPr/>
        <a:lstStyle/>
        <a:p>
          <a:endParaRPr lang="ru-RU"/>
        </a:p>
      </dgm:t>
    </dgm:pt>
    <dgm:pt modelId="{F680D439-E845-453B-BD10-B735C22FD138}" type="pres">
      <dgm:prSet presAssocID="{7E0FF2BE-C866-494C-AD84-992F3A7C2685}" presName="Name0" presStyleCnt="0">
        <dgm:presLayoutVars>
          <dgm:dir/>
          <dgm:resizeHandles val="exact"/>
        </dgm:presLayoutVars>
      </dgm:prSet>
      <dgm:spPr/>
    </dgm:pt>
    <dgm:pt modelId="{ED14B8DF-827B-446D-BCFE-3CE197C632D2}" type="pres">
      <dgm:prSet presAssocID="{7E0FF2BE-C866-494C-AD84-992F3A7C2685}" presName="vNodes" presStyleCnt="0"/>
      <dgm:spPr/>
    </dgm:pt>
    <dgm:pt modelId="{30FCF6B5-3EC5-4D8D-9751-AA62D375278D}" type="pres">
      <dgm:prSet presAssocID="{1FEA1E1C-8DF2-4573-BFB4-C114FD14A0C9}" presName="node" presStyleLbl="node1" presStyleIdx="0" presStyleCnt="3" custScaleX="143437" custScaleY="65741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08BB277-5DE2-4F04-997F-F0372C405BA3}" type="pres">
      <dgm:prSet presAssocID="{54C4E63A-04BE-4FC8-ABCE-2945C42F0102}" presName="spacerT" presStyleCnt="0"/>
      <dgm:spPr/>
    </dgm:pt>
    <dgm:pt modelId="{01AC302C-704F-4532-871F-752C1EC796F3}" type="pres">
      <dgm:prSet presAssocID="{54C4E63A-04BE-4FC8-ABCE-2945C42F0102}" presName="sibTrans" presStyleLbl="sibTrans2D1" presStyleIdx="0" presStyleCnt="2"/>
      <dgm:spPr/>
    </dgm:pt>
    <dgm:pt modelId="{64D3EA06-8D5E-42DB-9F01-992189A6764B}" type="pres">
      <dgm:prSet presAssocID="{54C4E63A-04BE-4FC8-ABCE-2945C42F0102}" presName="spacerB" presStyleCnt="0"/>
      <dgm:spPr/>
    </dgm:pt>
    <dgm:pt modelId="{CFD782D9-D5C3-4824-AB71-14CBCA7D749B}" type="pres">
      <dgm:prSet presAssocID="{11BD2CC1-D98A-43BF-B6EC-83009E59BF44}" presName="node" presStyleLbl="node1" presStyleIdx="1" presStyleCnt="3" custScaleX="144894" custScaleY="5946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382802A3-6694-4C1A-A85C-7E04F8873B67}" type="pres">
      <dgm:prSet presAssocID="{7E0FF2BE-C866-494C-AD84-992F3A7C2685}" presName="sibTransLast" presStyleLbl="sibTrans2D1" presStyleIdx="1" presStyleCnt="2" custScaleX="196287" custLinFactNeighborX="-67847" custLinFactNeighborY="13549"/>
      <dgm:spPr/>
    </dgm:pt>
    <dgm:pt modelId="{E6B548B8-A083-4B6F-A44E-40E3C05DA65A}" type="pres">
      <dgm:prSet presAssocID="{7E0FF2BE-C866-494C-AD84-992F3A7C2685}" presName="connectorText" presStyleLbl="sibTrans2D1" presStyleIdx="1" presStyleCnt="2"/>
      <dgm:spPr/>
    </dgm:pt>
    <dgm:pt modelId="{848304E2-5E6A-4F95-A24B-778F175DFEC2}" type="pres">
      <dgm:prSet presAssocID="{7E0FF2BE-C866-494C-AD84-992F3A7C2685}" presName="lastNode" presStyleLbl="node1" presStyleIdx="2" presStyleCnt="3" custScaleX="84917" custScaleY="32988" custLinFactNeighborX="-12607" custLinFactNeighborY="1415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8FA9962F-2C54-49D4-8193-28AB0E19D386}" type="presOf" srcId="{76EEB41E-15B9-406A-AC83-6566F18F55CB}" destId="{382802A3-6694-4C1A-A85C-7E04F8873B67}" srcOrd="0" destOrd="0" presId="urn:microsoft.com/office/officeart/2005/8/layout/equation2"/>
    <dgm:cxn modelId="{85DBF43B-F862-4E0F-B690-C38C6D69A733}" type="presOf" srcId="{11BD2CC1-D98A-43BF-B6EC-83009E59BF44}" destId="{CFD782D9-D5C3-4824-AB71-14CBCA7D749B}" srcOrd="0" destOrd="0" presId="urn:microsoft.com/office/officeart/2005/8/layout/equation2"/>
    <dgm:cxn modelId="{01890942-7CCF-47D1-9D29-ACF7F98C66FD}" srcId="{7E0FF2BE-C866-494C-AD84-992F3A7C2685}" destId="{1FEA1E1C-8DF2-4573-BFB4-C114FD14A0C9}" srcOrd="0" destOrd="0" parTransId="{46493672-7461-46F1-835B-98D4E0CBF6D6}" sibTransId="{54C4E63A-04BE-4FC8-ABCE-2945C42F0102}"/>
    <dgm:cxn modelId="{A7C8D84A-5F51-4E9A-BFC3-D5160C2EAA69}" type="presOf" srcId="{54C4E63A-04BE-4FC8-ABCE-2945C42F0102}" destId="{01AC302C-704F-4532-871F-752C1EC796F3}" srcOrd="0" destOrd="0" presId="urn:microsoft.com/office/officeart/2005/8/layout/equation2"/>
    <dgm:cxn modelId="{4B000275-45BD-4F50-995B-C41777DBCF0D}" type="presOf" srcId="{1FEA1E1C-8DF2-4573-BFB4-C114FD14A0C9}" destId="{30FCF6B5-3EC5-4D8D-9751-AA62D375278D}" srcOrd="0" destOrd="0" presId="urn:microsoft.com/office/officeart/2005/8/layout/equation2"/>
    <dgm:cxn modelId="{970C8C96-9CFE-47CD-BB95-77AB89BEF002}" type="presOf" srcId="{76EEB41E-15B9-406A-AC83-6566F18F55CB}" destId="{E6B548B8-A083-4B6F-A44E-40E3C05DA65A}" srcOrd="1" destOrd="0" presId="urn:microsoft.com/office/officeart/2005/8/layout/equation2"/>
    <dgm:cxn modelId="{FDF9C2A5-5EC7-4175-A8B4-7A08802EE6C6}" type="presOf" srcId="{6A75F3DB-8FAB-44CC-9862-183499A23017}" destId="{848304E2-5E6A-4F95-A24B-778F175DFEC2}" srcOrd="0" destOrd="0" presId="urn:microsoft.com/office/officeart/2005/8/layout/equation2"/>
    <dgm:cxn modelId="{58CCDAC7-350F-4C46-B33D-1C218CA669C1}" type="presOf" srcId="{7E0FF2BE-C866-494C-AD84-992F3A7C2685}" destId="{F680D439-E845-453B-BD10-B735C22FD138}" srcOrd="0" destOrd="0" presId="urn:microsoft.com/office/officeart/2005/8/layout/equation2"/>
    <dgm:cxn modelId="{0F43BCF7-2FDC-4879-B046-DFF4F0EEBC2B}" srcId="{7E0FF2BE-C866-494C-AD84-992F3A7C2685}" destId="{6A75F3DB-8FAB-44CC-9862-183499A23017}" srcOrd="2" destOrd="0" parTransId="{9AAFA36F-B389-43C5-B6BC-B861DBF76A11}" sibTransId="{3EA78518-A148-42F6-8F87-010F8820D656}"/>
    <dgm:cxn modelId="{0DB172FE-429F-40AE-9588-97053369C63E}" srcId="{7E0FF2BE-C866-494C-AD84-992F3A7C2685}" destId="{11BD2CC1-D98A-43BF-B6EC-83009E59BF44}" srcOrd="1" destOrd="0" parTransId="{A179CE91-C98B-4DD9-A44F-25E5B8755435}" sibTransId="{76EEB41E-15B9-406A-AC83-6566F18F55CB}"/>
    <dgm:cxn modelId="{A2B58D4E-1A47-405A-BE07-5F5CF8808E5F}" type="presParOf" srcId="{F680D439-E845-453B-BD10-B735C22FD138}" destId="{ED14B8DF-827B-446D-BCFE-3CE197C632D2}" srcOrd="0" destOrd="0" presId="urn:microsoft.com/office/officeart/2005/8/layout/equation2"/>
    <dgm:cxn modelId="{CA91C4F6-039E-41B9-B4C8-07BE8E3037C0}" type="presParOf" srcId="{ED14B8DF-827B-446D-BCFE-3CE197C632D2}" destId="{30FCF6B5-3EC5-4D8D-9751-AA62D375278D}" srcOrd="0" destOrd="0" presId="urn:microsoft.com/office/officeart/2005/8/layout/equation2"/>
    <dgm:cxn modelId="{0548FFB1-0833-4A11-96CD-A063EE19BA14}" type="presParOf" srcId="{ED14B8DF-827B-446D-BCFE-3CE197C632D2}" destId="{808BB277-5DE2-4F04-997F-F0372C405BA3}" srcOrd="1" destOrd="0" presId="urn:microsoft.com/office/officeart/2005/8/layout/equation2"/>
    <dgm:cxn modelId="{71C8FDAB-9F76-4617-B2C1-2AB6B6284502}" type="presParOf" srcId="{ED14B8DF-827B-446D-BCFE-3CE197C632D2}" destId="{01AC302C-704F-4532-871F-752C1EC796F3}" srcOrd="2" destOrd="0" presId="urn:microsoft.com/office/officeart/2005/8/layout/equation2"/>
    <dgm:cxn modelId="{EA029F59-152B-43EC-B041-4AEB9907D482}" type="presParOf" srcId="{ED14B8DF-827B-446D-BCFE-3CE197C632D2}" destId="{64D3EA06-8D5E-42DB-9F01-992189A6764B}" srcOrd="3" destOrd="0" presId="urn:microsoft.com/office/officeart/2005/8/layout/equation2"/>
    <dgm:cxn modelId="{69076736-B461-4045-8765-135F44A33A7C}" type="presParOf" srcId="{ED14B8DF-827B-446D-BCFE-3CE197C632D2}" destId="{CFD782D9-D5C3-4824-AB71-14CBCA7D749B}" srcOrd="4" destOrd="0" presId="urn:microsoft.com/office/officeart/2005/8/layout/equation2"/>
    <dgm:cxn modelId="{3DDDA588-4078-46FD-9F77-E17C39851951}" type="presParOf" srcId="{F680D439-E845-453B-BD10-B735C22FD138}" destId="{382802A3-6694-4C1A-A85C-7E04F8873B67}" srcOrd="1" destOrd="0" presId="urn:microsoft.com/office/officeart/2005/8/layout/equation2"/>
    <dgm:cxn modelId="{9232E93B-6EFC-45D7-9097-E817B3EA3EE2}" type="presParOf" srcId="{382802A3-6694-4C1A-A85C-7E04F8873B67}" destId="{E6B548B8-A083-4B6F-A44E-40E3C05DA65A}" srcOrd="0" destOrd="0" presId="urn:microsoft.com/office/officeart/2005/8/layout/equation2"/>
    <dgm:cxn modelId="{C35E6F96-819E-48BC-8FD0-0A0E40C62DC1}" type="presParOf" srcId="{F680D439-E845-453B-BD10-B735C22FD138}" destId="{848304E2-5E6A-4F95-A24B-778F175DFEC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393B5-B83F-477B-BD21-22439D86A6AE}">
      <dsp:nvSpPr>
        <dsp:cNvPr id="0" name=""/>
        <dsp:cNvSpPr/>
      </dsp:nvSpPr>
      <dsp:spPr>
        <a:xfrm>
          <a:off x="2676515" y="1766460"/>
          <a:ext cx="5211964" cy="2116341"/>
        </a:xfrm>
        <a:prstGeom prst="roundRect">
          <a:avLst/>
        </a:prstGeom>
        <a:solidFill>
          <a:srgbClr val="79F2FB"/>
        </a:solidFill>
        <a:ln w="1587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СОПЕРНИЧЕСТВО МЕЖДУ КОНКУРЕНТАМИ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Высокое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Обусловлено значительным количеством игроков в отрасли, предоставляющих различный уровень сервиса при дефиците ресурсов и маршрутов. Развернется острая конкуренция за работу на перспективных направлениях.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9826" y="1869771"/>
        <a:ext cx="5005342" cy="1909719"/>
      </dsp:txXfrm>
    </dsp:sp>
    <dsp:sp modelId="{BC00C770-25D1-4B64-8BB1-E8F9A13440CA}">
      <dsp:nvSpPr>
        <dsp:cNvPr id="0" name=""/>
        <dsp:cNvSpPr/>
      </dsp:nvSpPr>
      <dsp:spPr>
        <a:xfrm rot="10800081">
          <a:off x="996536" y="2558395"/>
          <a:ext cx="1713728" cy="500959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A3077-8B58-4AE3-AD51-60E74B87E518}">
      <dsp:nvSpPr>
        <dsp:cNvPr id="0" name=""/>
        <dsp:cNvSpPr/>
      </dsp:nvSpPr>
      <dsp:spPr>
        <a:xfrm>
          <a:off x="-179387" y="1477326"/>
          <a:ext cx="2368919" cy="3818645"/>
        </a:xfrm>
        <a:prstGeom prst="roundRect">
          <a:avLst>
            <a:gd name="adj" fmla="val 10000"/>
          </a:avLst>
        </a:prstGeom>
        <a:solidFill>
          <a:srgbClr val="8EF0B6"/>
        </a:solidFill>
        <a:ln w="15875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ПОТЕНЦИАЛЬНЫЕ УЧАСТНИКИ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Угроза выхода на рынок новых игроков </a:t>
          </a:r>
          <a:r>
            <a:rPr lang="ru-RU" sz="1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средняя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входа в отрасль достаточно низкие барьеры. На начальном этапе капиталовложения небольшие, законодательно установленных барьеров нет, но логистический шторм, дефицит ресурсов и устойчивые партнерские связи действующих игроков снижают привлекательность отрасли</a:t>
          </a:r>
        </a:p>
      </dsp:txBody>
      <dsp:txXfrm>
        <a:off x="-110004" y="1546709"/>
        <a:ext cx="2230153" cy="3679879"/>
      </dsp:txXfrm>
    </dsp:sp>
    <dsp:sp modelId="{6B3809FD-C64F-49AC-BA24-B7E818CACBB4}">
      <dsp:nvSpPr>
        <dsp:cNvPr id="0" name=""/>
        <dsp:cNvSpPr/>
      </dsp:nvSpPr>
      <dsp:spPr>
        <a:xfrm rot="16092800">
          <a:off x="4959612" y="1079042"/>
          <a:ext cx="686149" cy="718526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4A16F-D7C4-4109-AE4A-754B03E1524E}">
      <dsp:nvSpPr>
        <dsp:cNvPr id="0" name=""/>
        <dsp:cNvSpPr/>
      </dsp:nvSpPr>
      <dsp:spPr>
        <a:xfrm>
          <a:off x="1973066" y="0"/>
          <a:ext cx="6482994" cy="1293596"/>
        </a:xfrm>
        <a:prstGeom prst="roundRect">
          <a:avLst>
            <a:gd name="adj" fmla="val 10000"/>
          </a:avLst>
        </a:prstGeom>
        <a:solidFill>
          <a:srgbClr val="8EF0B6"/>
        </a:solidFill>
        <a:ln w="1587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ПОКУПАТЕЛИ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Рыночная власть покупателей </a:t>
          </a:r>
          <a:r>
            <a:rPr lang="ru-RU" sz="1800" b="1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Покупатели могут ужесточать конкуренцию за счет предъявления более высоких требований к уровню сервиса, оказывать давление на уровень цен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010954" y="37888"/>
        <a:ext cx="6407218" cy="1217820"/>
      </dsp:txXfrm>
    </dsp:sp>
    <dsp:sp modelId="{B6011E3B-568B-4BEF-97D7-6D96DC8A4871}">
      <dsp:nvSpPr>
        <dsp:cNvPr id="0" name=""/>
        <dsp:cNvSpPr/>
      </dsp:nvSpPr>
      <dsp:spPr>
        <a:xfrm rot="38583">
          <a:off x="7865442" y="2651664"/>
          <a:ext cx="1860255" cy="274182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BA3E4-AC35-448F-95A8-EB374A74186C}">
      <dsp:nvSpPr>
        <dsp:cNvPr id="0" name=""/>
        <dsp:cNvSpPr/>
      </dsp:nvSpPr>
      <dsp:spPr>
        <a:xfrm>
          <a:off x="8489200" y="1447523"/>
          <a:ext cx="2338419" cy="4126030"/>
        </a:xfrm>
        <a:prstGeom prst="roundRect">
          <a:avLst>
            <a:gd name="adj" fmla="val 10000"/>
          </a:avLst>
        </a:prstGeom>
        <a:solidFill>
          <a:srgbClr val="8EF0B6"/>
        </a:solidFill>
        <a:ln w="1587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ЗАМЕНИТЕЛИ УСЛУГИ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Угроза со стороны заменителей услуги </a:t>
          </a: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Товары заменители существуют. Велико ценовое давление со стороны морских и автомобильных перевозок. Но в международном формате  железнодорожный транспорт имеет приоритет перед автомобильным (безопаснее, дешевле), для доставки до портового терминала используется ж/д транспорт, а по срокам морские перевозки в настоящее время существенно проигрывают. </a:t>
          </a:r>
        </a:p>
      </dsp:txBody>
      <dsp:txXfrm>
        <a:off x="8557690" y="1516013"/>
        <a:ext cx="2201439" cy="3989050"/>
      </dsp:txXfrm>
    </dsp:sp>
    <dsp:sp modelId="{586BADB5-7358-4D41-9CC6-670A74C3FE4C}">
      <dsp:nvSpPr>
        <dsp:cNvPr id="0" name=""/>
        <dsp:cNvSpPr/>
      </dsp:nvSpPr>
      <dsp:spPr>
        <a:xfrm rot="5523232">
          <a:off x="5059344" y="3819887"/>
          <a:ext cx="623190" cy="749390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10820-0A82-4E2D-8B13-4D3368A8E713}">
      <dsp:nvSpPr>
        <dsp:cNvPr id="0" name=""/>
        <dsp:cNvSpPr/>
      </dsp:nvSpPr>
      <dsp:spPr>
        <a:xfrm>
          <a:off x="2512804" y="4342807"/>
          <a:ext cx="5605351" cy="1587771"/>
        </a:xfrm>
        <a:prstGeom prst="roundRect">
          <a:avLst>
            <a:gd name="adj" fmla="val 10000"/>
          </a:avLst>
        </a:prstGeom>
        <a:solidFill>
          <a:srgbClr val="8EF0B6"/>
        </a:solidFill>
        <a:ln w="1587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ПОСТАВЩИКИ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Рыночная власть поставщиков</a:t>
          </a:r>
          <a:r>
            <a:rPr lang="ru-RU" sz="1800" b="1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высокая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Поставщики могут оказывать влияние на конкурентоспособность в отрасли, поскольку являются владельцами ресурсов, необходимых для осуществления деятельности. Стоимость услуг компании складывается из расходов, произведенных в процессе перевозки, и вознаграждения экспедитора. Чем выше расходы, включенные в ставку Экспедитора, тем меньше вознаграждение. </a:t>
          </a:r>
        </a:p>
      </dsp:txBody>
      <dsp:txXfrm>
        <a:off x="2559308" y="4389311"/>
        <a:ext cx="5512343" cy="1494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13B3D-3F9F-4C54-8092-783378E01BB9}">
      <dsp:nvSpPr>
        <dsp:cNvPr id="0" name=""/>
        <dsp:cNvSpPr/>
      </dsp:nvSpPr>
      <dsp:spPr>
        <a:xfrm>
          <a:off x="3251199" y="1975486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3330554" y="2054841"/>
        <a:ext cx="1466890" cy="1466890"/>
      </dsp:txXfrm>
    </dsp:sp>
    <dsp:sp modelId="{2AF877BD-3B58-4A36-AA14-31F2407C5820}">
      <dsp:nvSpPr>
        <dsp:cNvPr id="0" name=""/>
        <dsp:cNvSpPr/>
      </dsp:nvSpPr>
      <dsp:spPr>
        <a:xfrm rot="16200000">
          <a:off x="3621065" y="1532552"/>
          <a:ext cx="885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86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E7256-66D8-4B9D-BCB3-1F70530CA9BD}">
      <dsp:nvSpPr>
        <dsp:cNvPr id="0" name=""/>
        <dsp:cNvSpPr/>
      </dsp:nvSpPr>
      <dsp:spPr>
        <a:xfrm>
          <a:off x="3519423" y="465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общества</a:t>
          </a:r>
        </a:p>
      </dsp:txBody>
      <dsp:txXfrm>
        <a:off x="3572591" y="53633"/>
        <a:ext cx="982816" cy="982816"/>
      </dsp:txXfrm>
    </dsp:sp>
    <dsp:sp modelId="{E42B39BE-95B2-4972-876C-920F3A3489A6}">
      <dsp:nvSpPr>
        <dsp:cNvPr id="0" name=""/>
        <dsp:cNvSpPr/>
      </dsp:nvSpPr>
      <dsp:spPr>
        <a:xfrm rot="19693372">
          <a:off x="4831223" y="2124658"/>
          <a:ext cx="608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810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04A9B-9067-4D8C-B2BD-11BE6ED8AE05}">
      <dsp:nvSpPr>
        <dsp:cNvPr id="0" name=""/>
        <dsp:cNvSpPr/>
      </dsp:nvSpPr>
      <dsp:spPr>
        <a:xfrm>
          <a:off x="5393755" y="1082611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Директор</a:t>
          </a:r>
        </a:p>
      </dsp:txBody>
      <dsp:txXfrm>
        <a:off x="5446923" y="1135779"/>
        <a:ext cx="982816" cy="982816"/>
      </dsp:txXfrm>
    </dsp:sp>
    <dsp:sp modelId="{9F5F9820-B41D-4019-9F80-7275CC44B029}">
      <dsp:nvSpPr>
        <dsp:cNvPr id="0" name=""/>
        <dsp:cNvSpPr/>
      </dsp:nvSpPr>
      <dsp:spPr>
        <a:xfrm rot="1689413">
          <a:off x="4842105" y="3361663"/>
          <a:ext cx="586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34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0089E-97D5-4DA3-B7DF-34680ABA76B6}">
      <dsp:nvSpPr>
        <dsp:cNvPr id="0" name=""/>
        <dsp:cNvSpPr/>
      </dsp:nvSpPr>
      <dsp:spPr>
        <a:xfrm>
          <a:off x="5393755" y="3246903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Коммерческий директор</a:t>
          </a:r>
        </a:p>
      </dsp:txBody>
      <dsp:txXfrm>
        <a:off x="5446923" y="3300071"/>
        <a:ext cx="982816" cy="982816"/>
      </dsp:txXfrm>
    </dsp:sp>
    <dsp:sp modelId="{EED2477F-EF7E-442C-887C-263897C03069}">
      <dsp:nvSpPr>
        <dsp:cNvPr id="0" name=""/>
        <dsp:cNvSpPr/>
      </dsp:nvSpPr>
      <dsp:spPr>
        <a:xfrm rot="5450154">
          <a:off x="3682574" y="3965300"/>
          <a:ext cx="7285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50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D32EE-D17D-49C2-902A-90FC9C0A873D}">
      <dsp:nvSpPr>
        <dsp:cNvPr id="0" name=""/>
        <dsp:cNvSpPr/>
      </dsp:nvSpPr>
      <dsp:spPr>
        <a:xfrm>
          <a:off x="3488991" y="4329514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Служба клиентского сервиса</a:t>
          </a:r>
        </a:p>
      </dsp:txBody>
      <dsp:txXfrm>
        <a:off x="3542159" y="4382682"/>
        <a:ext cx="982816" cy="982816"/>
      </dsp:txXfrm>
    </dsp:sp>
    <dsp:sp modelId="{CB2CF400-24E6-4C45-9743-8B349CE64663}">
      <dsp:nvSpPr>
        <dsp:cNvPr id="0" name=""/>
        <dsp:cNvSpPr/>
      </dsp:nvSpPr>
      <dsp:spPr>
        <a:xfrm rot="9110587">
          <a:off x="2699550" y="3361663"/>
          <a:ext cx="586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34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E4F58-5A84-4BFD-9906-D60341370F56}">
      <dsp:nvSpPr>
        <dsp:cNvPr id="0" name=""/>
        <dsp:cNvSpPr/>
      </dsp:nvSpPr>
      <dsp:spPr>
        <a:xfrm>
          <a:off x="1645092" y="3246903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участки</a:t>
          </a:r>
        </a:p>
      </dsp:txBody>
      <dsp:txXfrm>
        <a:off x="1698260" y="3300071"/>
        <a:ext cx="982816" cy="982816"/>
      </dsp:txXfrm>
    </dsp:sp>
    <dsp:sp modelId="{3E411903-0BE7-4372-9AAD-F8ADBFFF385A}">
      <dsp:nvSpPr>
        <dsp:cNvPr id="0" name=""/>
        <dsp:cNvSpPr/>
      </dsp:nvSpPr>
      <dsp:spPr>
        <a:xfrm rot="12706628">
          <a:off x="2688667" y="2124658"/>
          <a:ext cx="608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810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774BA-0B14-4656-A213-EFC72E2B399B}">
      <dsp:nvSpPr>
        <dsp:cNvPr id="0" name=""/>
        <dsp:cNvSpPr/>
      </dsp:nvSpPr>
      <dsp:spPr>
        <a:xfrm>
          <a:off x="1645092" y="1082611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Разработчик</a:t>
          </a:r>
        </a:p>
      </dsp:txBody>
      <dsp:txXfrm>
        <a:off x="1698260" y="1135779"/>
        <a:ext cx="982816" cy="98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4286-2F1D-434C-B816-7AC42077D011}">
      <dsp:nvSpPr>
        <dsp:cNvPr id="0" name=""/>
        <dsp:cNvSpPr/>
      </dsp:nvSpPr>
      <dsp:spPr>
        <a:xfrm>
          <a:off x="2226521" y="1997288"/>
          <a:ext cx="1053430" cy="906491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 dirty="0"/>
        </a:p>
      </dsp:txBody>
      <dsp:txXfrm>
        <a:off x="2226521" y="1997288"/>
        <a:ext cx="1053430" cy="906491"/>
      </dsp:txXfrm>
    </dsp:sp>
    <dsp:sp modelId="{E39A1DE4-7A67-4A97-A2CF-6C575A63D4BA}">
      <dsp:nvSpPr>
        <dsp:cNvPr id="0" name=""/>
        <dsp:cNvSpPr/>
      </dsp:nvSpPr>
      <dsp:spPr>
        <a:xfrm rot="5400000">
          <a:off x="2387507" y="1268831"/>
          <a:ext cx="709851" cy="241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423754" y="1280913"/>
        <a:ext cx="637357" cy="144988"/>
      </dsp:txXfrm>
    </dsp:sp>
    <dsp:sp modelId="{82AFDED8-ED5A-4C52-B810-968B12AD938F}">
      <dsp:nvSpPr>
        <dsp:cNvPr id="0" name=""/>
        <dsp:cNvSpPr/>
      </dsp:nvSpPr>
      <dsp:spPr>
        <a:xfrm>
          <a:off x="2137753" y="11328"/>
          <a:ext cx="1091891" cy="972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Мастер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- 50 % </a:t>
          </a:r>
        </a:p>
      </dsp:txBody>
      <dsp:txXfrm>
        <a:off x="2297657" y="153745"/>
        <a:ext cx="772083" cy="687648"/>
      </dsp:txXfrm>
    </dsp:sp>
    <dsp:sp modelId="{80A8C626-AC38-4E43-9036-5C3C8F1C7AAC}">
      <dsp:nvSpPr>
        <dsp:cNvPr id="0" name=""/>
        <dsp:cNvSpPr/>
      </dsp:nvSpPr>
      <dsp:spPr>
        <a:xfrm rot="7858756">
          <a:off x="3124053" y="1652727"/>
          <a:ext cx="792030" cy="230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181277" y="1672716"/>
        <a:ext cx="722910" cy="138241"/>
      </dsp:txXfrm>
    </dsp:sp>
    <dsp:sp modelId="{9A2736B5-13AF-49DD-8AEC-F20C2E564EB8}">
      <dsp:nvSpPr>
        <dsp:cNvPr id="0" name=""/>
        <dsp:cNvSpPr/>
      </dsp:nvSpPr>
      <dsp:spPr>
        <a:xfrm>
          <a:off x="3469916" y="502806"/>
          <a:ext cx="1091891" cy="1091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/>
            <a:t>Приемо</a:t>
          </a:r>
          <a:r>
            <a:rPr lang="ru-RU" sz="1100" kern="1200" dirty="0"/>
            <a:t> –сдатчик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- 50 %</a:t>
          </a:r>
        </a:p>
      </dsp:txBody>
      <dsp:txXfrm>
        <a:off x="3629820" y="662710"/>
        <a:ext cx="772083" cy="772083"/>
      </dsp:txXfrm>
    </dsp:sp>
    <dsp:sp modelId="{5FEF3CD2-70AA-4A9B-BFD7-107440ED19A8}">
      <dsp:nvSpPr>
        <dsp:cNvPr id="0" name=""/>
        <dsp:cNvSpPr/>
      </dsp:nvSpPr>
      <dsp:spPr>
        <a:xfrm rot="21357143">
          <a:off x="3541649" y="2260628"/>
          <a:ext cx="620373" cy="412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541803" y="2347493"/>
        <a:ext cx="496625" cy="247496"/>
      </dsp:txXfrm>
    </dsp:sp>
    <dsp:sp modelId="{9025182B-0CD3-4725-A6D4-D5AEF477826A}">
      <dsp:nvSpPr>
        <dsp:cNvPr id="0" name=""/>
        <dsp:cNvSpPr/>
      </dsp:nvSpPr>
      <dsp:spPr>
        <a:xfrm>
          <a:off x="4274543" y="1758305"/>
          <a:ext cx="1091891" cy="1091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Клиент</a:t>
          </a:r>
        </a:p>
      </dsp:txBody>
      <dsp:txXfrm>
        <a:off x="4434447" y="1918209"/>
        <a:ext cx="772083" cy="772083"/>
      </dsp:txXfrm>
    </dsp:sp>
    <dsp:sp modelId="{6876B872-4948-4FE8-8CC8-CD830C8B7AF3}">
      <dsp:nvSpPr>
        <dsp:cNvPr id="0" name=""/>
        <dsp:cNvSpPr/>
      </dsp:nvSpPr>
      <dsp:spPr>
        <a:xfrm rot="2301740">
          <a:off x="3263214" y="2870485"/>
          <a:ext cx="562309" cy="412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276572" y="2914582"/>
        <a:ext cx="438561" cy="247496"/>
      </dsp:txXfrm>
    </dsp:sp>
    <dsp:sp modelId="{1CFFFB00-51C2-424F-9B7B-15285C9BF914}">
      <dsp:nvSpPr>
        <dsp:cNvPr id="0" name=""/>
        <dsp:cNvSpPr/>
      </dsp:nvSpPr>
      <dsp:spPr>
        <a:xfrm>
          <a:off x="3839146" y="3203920"/>
          <a:ext cx="1187377" cy="115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Руководство</a:t>
          </a:r>
        </a:p>
      </dsp:txBody>
      <dsp:txXfrm>
        <a:off x="4013033" y="3372641"/>
        <a:ext cx="839603" cy="814656"/>
      </dsp:txXfrm>
    </dsp:sp>
    <dsp:sp modelId="{E80A06E6-BE00-41BB-9A95-08D96FFAF2FC}">
      <dsp:nvSpPr>
        <dsp:cNvPr id="0" name=""/>
        <dsp:cNvSpPr/>
      </dsp:nvSpPr>
      <dsp:spPr>
        <a:xfrm rot="18547213">
          <a:off x="1557732" y="3023055"/>
          <a:ext cx="724158" cy="22241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1570044" y="3093421"/>
        <a:ext cx="657434" cy="133449"/>
      </dsp:txXfrm>
    </dsp:sp>
    <dsp:sp modelId="{B58212B4-194F-4F9A-ABE6-FC88C70A416B}">
      <dsp:nvSpPr>
        <dsp:cNvPr id="0" name=""/>
        <dsp:cNvSpPr/>
      </dsp:nvSpPr>
      <dsp:spPr>
        <a:xfrm>
          <a:off x="530684" y="3188976"/>
          <a:ext cx="1195402" cy="1173149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Ведущий специалист транспортных решений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-  75 %</a:t>
          </a:r>
        </a:p>
      </dsp:txBody>
      <dsp:txXfrm>
        <a:off x="705747" y="3360780"/>
        <a:ext cx="845276" cy="829541"/>
      </dsp:txXfrm>
    </dsp:sp>
    <dsp:sp modelId="{939CC932-9962-4205-B057-E3479D344A53}">
      <dsp:nvSpPr>
        <dsp:cNvPr id="0" name=""/>
        <dsp:cNvSpPr/>
      </dsp:nvSpPr>
      <dsp:spPr>
        <a:xfrm rot="16200000">
          <a:off x="2449872" y="3109142"/>
          <a:ext cx="664309" cy="22809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484087" y="3188977"/>
        <a:ext cx="595879" cy="136859"/>
      </dsp:txXfrm>
    </dsp:sp>
    <dsp:sp modelId="{2A447696-C6E6-4DBA-8F69-CAD0E39FAF05}">
      <dsp:nvSpPr>
        <dsp:cNvPr id="0" name=""/>
        <dsp:cNvSpPr/>
      </dsp:nvSpPr>
      <dsp:spPr>
        <a:xfrm>
          <a:off x="2265834" y="3582644"/>
          <a:ext cx="1091891" cy="1101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Начальник отдела продаж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- 83 %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2425738" y="3743956"/>
        <a:ext cx="772083" cy="778886"/>
      </dsp:txXfrm>
    </dsp:sp>
    <dsp:sp modelId="{C0499DF4-7ADD-41FF-B0A9-F371F6DAEAD3}">
      <dsp:nvSpPr>
        <dsp:cNvPr id="0" name=""/>
        <dsp:cNvSpPr/>
      </dsp:nvSpPr>
      <dsp:spPr>
        <a:xfrm rot="451589">
          <a:off x="1294762" y="2233000"/>
          <a:ext cx="788691" cy="24226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1295075" y="2276692"/>
        <a:ext cx="716013" cy="145356"/>
      </dsp:txXfrm>
    </dsp:sp>
    <dsp:sp modelId="{5D49484A-E582-4C79-9927-641D58C4DB70}">
      <dsp:nvSpPr>
        <dsp:cNvPr id="0" name=""/>
        <dsp:cNvSpPr/>
      </dsp:nvSpPr>
      <dsp:spPr>
        <a:xfrm>
          <a:off x="171092" y="1673521"/>
          <a:ext cx="1091891" cy="1091891"/>
        </a:xfrm>
        <a:prstGeom prst="ellipse">
          <a:avLst/>
        </a:prstGeom>
        <a:solidFill>
          <a:schemeClr val="tx1">
            <a:lumMod val="8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Экономист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- 100 %</a:t>
          </a:r>
        </a:p>
      </dsp:txBody>
      <dsp:txXfrm>
        <a:off x="330996" y="1833425"/>
        <a:ext cx="772083" cy="772083"/>
      </dsp:txXfrm>
    </dsp:sp>
    <dsp:sp modelId="{1F2BE18F-4B53-4CDC-8B08-9C3127B8D3F4}">
      <dsp:nvSpPr>
        <dsp:cNvPr id="0" name=""/>
        <dsp:cNvSpPr/>
      </dsp:nvSpPr>
      <dsp:spPr>
        <a:xfrm rot="2782356">
          <a:off x="1403216" y="1631235"/>
          <a:ext cx="960810" cy="21607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1413265" y="1650990"/>
        <a:ext cx="895986" cy="129647"/>
      </dsp:txXfrm>
    </dsp:sp>
    <dsp:sp modelId="{D034340F-A4E5-4C00-A42D-E281F5A27056}">
      <dsp:nvSpPr>
        <dsp:cNvPr id="0" name=""/>
        <dsp:cNvSpPr/>
      </dsp:nvSpPr>
      <dsp:spPr>
        <a:xfrm>
          <a:off x="825363" y="496388"/>
          <a:ext cx="1091891" cy="1091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Весовщик</a:t>
          </a:r>
        </a:p>
      </dsp:txBody>
      <dsp:txXfrm>
        <a:off x="985267" y="656292"/>
        <a:ext cx="772083" cy="772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F6B5-3EC5-4D8D-9751-AA62D375278D}">
      <dsp:nvSpPr>
        <dsp:cNvPr id="0" name=""/>
        <dsp:cNvSpPr/>
      </dsp:nvSpPr>
      <dsp:spPr>
        <a:xfrm>
          <a:off x="16834" y="451517"/>
          <a:ext cx="2652679" cy="1215793"/>
        </a:xfrm>
        <a:prstGeom prst="flowChartAlternateProcess">
          <a:avLst/>
        </a:prstGeom>
        <a:solidFill>
          <a:srgbClr val="8EF0B6"/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>
          <a:outerShdw blurRad="50800" dist="38100" dir="2700000" algn="tl" rotWithShape="0">
            <a:schemeClr val="accent3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трудозатрат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80 450 руб./мес.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6183" y="510866"/>
        <a:ext cx="2533981" cy="1097095"/>
      </dsp:txXfrm>
    </dsp:sp>
    <dsp:sp modelId="{01AC302C-704F-4532-871F-752C1EC796F3}">
      <dsp:nvSpPr>
        <dsp:cNvPr id="0" name=""/>
        <dsp:cNvSpPr/>
      </dsp:nvSpPr>
      <dsp:spPr>
        <a:xfrm>
          <a:off x="806857" y="1817479"/>
          <a:ext cx="1072634" cy="1072634"/>
        </a:xfrm>
        <a:prstGeom prst="mathPlus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949035" y="2227654"/>
        <a:ext cx="788278" cy="252284"/>
      </dsp:txXfrm>
    </dsp:sp>
    <dsp:sp modelId="{CFD782D9-D5C3-4824-AB71-14CBCA7D749B}">
      <dsp:nvSpPr>
        <dsp:cNvPr id="0" name=""/>
        <dsp:cNvSpPr/>
      </dsp:nvSpPr>
      <dsp:spPr>
        <a:xfrm>
          <a:off x="3361" y="3040282"/>
          <a:ext cx="2679624" cy="1099801"/>
        </a:xfrm>
        <a:prstGeom prst="flowChartAlternateProcess">
          <a:avLst/>
        </a:prstGeom>
        <a:solidFill>
          <a:srgbClr val="8EF0B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chemeClr val="accent3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 от клиента,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3 487 215 руб./мес.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48" y="3093969"/>
        <a:ext cx="2572250" cy="992427"/>
      </dsp:txXfrm>
    </dsp:sp>
    <dsp:sp modelId="{382802A3-6694-4C1A-A85C-7E04F8873B67}">
      <dsp:nvSpPr>
        <dsp:cNvPr id="0" name=""/>
        <dsp:cNvSpPr/>
      </dsp:nvSpPr>
      <dsp:spPr>
        <a:xfrm rot="45563">
          <a:off x="2303834" y="2069883"/>
          <a:ext cx="1081266" cy="687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303843" y="2206108"/>
        <a:ext cx="874877" cy="412779"/>
      </dsp:txXfrm>
    </dsp:sp>
    <dsp:sp modelId="{848304E2-5E6A-4F95-A24B-778F175DFEC2}">
      <dsp:nvSpPr>
        <dsp:cNvPr id="0" name=""/>
        <dsp:cNvSpPr/>
      </dsp:nvSpPr>
      <dsp:spPr>
        <a:xfrm>
          <a:off x="3721340" y="1738067"/>
          <a:ext cx="3140857" cy="1220139"/>
        </a:xfrm>
        <a:prstGeom prst="flowChartAlternateProcess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chemeClr val="accent3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эффективность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3 567 670 руб./мес.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0901" y="1797628"/>
        <a:ext cx="3021735" cy="110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0.86212</cdr:x>
      <cdr:y>0.46957</cdr:y>
    </cdr:from>
    <cdr:to>
      <cdr:x>0.96665</cdr:x>
      <cdr:y>0.51428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3CF5F4-AC68-2636-2ADD-C14304464CD8}"/>
            </a:ext>
          </a:extLst>
        </cdr:cNvPr>
        <cdr:cNvSpPr txBox="1"/>
      </cdr:nvSpPr>
      <cdr:spPr>
        <a:xfrm xmlns:a="http://schemas.openxmlformats.org/drawingml/2006/main">
          <a:off x="9662108" y="2901104"/>
          <a:ext cx="11715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0.86382</cdr:x>
      <cdr:y>0.48037</cdr:y>
    </cdr:from>
    <cdr:to>
      <cdr:x>0.9709</cdr:x>
      <cdr:y>0.51428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C47EE7C-D30A-53FC-7954-21A0B88C3B81}"/>
            </a:ext>
          </a:extLst>
        </cdr:cNvPr>
        <cdr:cNvSpPr txBox="1"/>
      </cdr:nvSpPr>
      <cdr:spPr>
        <a:xfrm xmlns:a="http://schemas.openxmlformats.org/drawingml/2006/main">
          <a:off x="9681158" y="2967779"/>
          <a:ext cx="12001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0.87147</cdr:x>
      <cdr:y>0.48345</cdr:y>
    </cdr:from>
    <cdr:to>
      <cdr:x>0.97005</cdr:x>
      <cdr:y>0.52508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EEF8EF3-6091-1C26-13FB-22DADA59401E}"/>
            </a:ext>
          </a:extLst>
        </cdr:cNvPr>
        <cdr:cNvSpPr txBox="1"/>
      </cdr:nvSpPr>
      <cdr:spPr>
        <a:xfrm xmlns:a="http://schemas.openxmlformats.org/drawingml/2006/main">
          <a:off x="9766883" y="2986829"/>
          <a:ext cx="11049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Technologic</a:t>
          </a:r>
          <a:endParaRPr lang="ru-RU" sz="11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0.63775</cdr:x>
      <cdr:y>0.46649</cdr:y>
    </cdr:from>
    <cdr:to>
      <cdr:x>0.75843</cdr:x>
      <cdr:y>0.51428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BB3B44B-70B9-D2BF-C087-AEF1E5240587}"/>
            </a:ext>
          </a:extLst>
        </cdr:cNvPr>
        <cdr:cNvSpPr txBox="1"/>
      </cdr:nvSpPr>
      <cdr:spPr>
        <a:xfrm xmlns:a="http://schemas.openxmlformats.org/drawingml/2006/main">
          <a:off x="7147508" y="2882054"/>
          <a:ext cx="13525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0.6369</cdr:x>
      <cdr:y>0.46957</cdr:y>
    </cdr:from>
    <cdr:to>
      <cdr:x>0.75928</cdr:x>
      <cdr:y>0.51428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A842CA8-EFE2-0432-EE7A-7E76E325146E}"/>
            </a:ext>
          </a:extLst>
        </cdr:cNvPr>
        <cdr:cNvSpPr txBox="1"/>
      </cdr:nvSpPr>
      <cdr:spPr>
        <a:xfrm xmlns:a="http://schemas.openxmlformats.org/drawingml/2006/main">
          <a:off x="7137983" y="2901104"/>
          <a:ext cx="13716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0.6386</cdr:x>
      <cdr:y>0.47744</cdr:y>
    </cdr:from>
    <cdr:to>
      <cdr:x>0.74143</cdr:x>
      <cdr:y>0.52256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6F176CC-E4DC-4077-7E8A-6EE8EA33C63B}"/>
            </a:ext>
          </a:extLst>
        </cdr:cNvPr>
        <cdr:cNvSpPr txBox="1"/>
      </cdr:nvSpPr>
      <cdr:spPr>
        <a:xfrm xmlns:a="http://schemas.openxmlformats.org/drawingml/2006/main">
          <a:off x="7157033" y="2949704"/>
          <a:ext cx="1152525" cy="27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Socio</a:t>
          </a:r>
          <a:r>
            <a:rPr lang="ru-RU" sz="12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2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cultural</a:t>
          </a:r>
          <a:endParaRPr lang="ru-RU" sz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0.14482</cdr:x>
      <cdr:y>0.47379</cdr:y>
    </cdr:from>
    <cdr:to>
      <cdr:x>0.21961</cdr:x>
      <cdr:y>0.52621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505800CB-FCEF-569D-6712-C4DB0B942361}"/>
            </a:ext>
          </a:extLst>
        </cdr:cNvPr>
        <cdr:cNvSpPr txBox="1"/>
      </cdr:nvSpPr>
      <cdr:spPr>
        <a:xfrm xmlns:a="http://schemas.openxmlformats.org/drawingml/2006/main">
          <a:off x="1623009" y="2927154"/>
          <a:ext cx="8382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Political</a:t>
          </a:r>
          <a:endParaRPr lang="ru-RU" sz="12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0.36578</cdr:x>
      <cdr:y>0.48345</cdr:y>
    </cdr:from>
    <cdr:to>
      <cdr:x>0.60715</cdr:x>
      <cdr:y>0.51428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B971358F-9FBD-ED2B-279D-16F441405ACF}"/>
            </a:ext>
          </a:extLst>
        </cdr:cNvPr>
        <cdr:cNvSpPr txBox="1"/>
      </cdr:nvSpPr>
      <cdr:spPr>
        <a:xfrm xmlns:a="http://schemas.openxmlformats.org/drawingml/2006/main">
          <a:off x="4099508" y="2986829"/>
          <a:ext cx="27051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0.45672</cdr:x>
      <cdr:y>0.45416</cdr:y>
    </cdr:from>
    <cdr:to>
      <cdr:x>0.6114</cdr:x>
      <cdr:y>0.51428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E8B9BD5B-5999-E1D4-2573-7A41047AD8C5}"/>
            </a:ext>
          </a:extLst>
        </cdr:cNvPr>
        <cdr:cNvSpPr txBox="1"/>
      </cdr:nvSpPr>
      <cdr:spPr>
        <a:xfrm xmlns:a="http://schemas.openxmlformats.org/drawingml/2006/main">
          <a:off x="5118683" y="2805854"/>
          <a:ext cx="173355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0.45071</cdr:x>
      <cdr:y>0.4742</cdr:y>
    </cdr:from>
    <cdr:to>
      <cdr:x>0.54929</cdr:x>
      <cdr:y>0.51428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3B6DDEF7-9F41-EE91-A56E-74FE65CFC316}"/>
            </a:ext>
          </a:extLst>
        </cdr:cNvPr>
        <cdr:cNvSpPr txBox="1"/>
      </cdr:nvSpPr>
      <cdr:spPr>
        <a:xfrm xmlns:a="http://schemas.openxmlformats.org/drawingml/2006/main">
          <a:off x="5051263" y="2929679"/>
          <a:ext cx="11049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Economic</a:t>
          </a:r>
          <a:endParaRPr lang="ru-RU" sz="12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0.16266</cdr:x>
      <cdr:y>0.03327</cdr:y>
    </cdr:from>
    <cdr:to>
      <cdr:x>0.83237</cdr:x>
      <cdr:y>0.11806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E5D0EF9B-C715-E255-9E26-731C51D7A156}"/>
            </a:ext>
          </a:extLst>
        </cdr:cNvPr>
        <cdr:cNvSpPr txBox="1"/>
      </cdr:nvSpPr>
      <cdr:spPr>
        <a:xfrm xmlns:a="http://schemas.openxmlformats.org/drawingml/2006/main">
          <a:off x="1823034" y="205529"/>
          <a:ext cx="7505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PEST -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0365F-CF56-4FF0-8168-978EB396F3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42A4-820F-49A3-9910-7E04FD0B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2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A4-820F-49A3-9910-7E04FD0B7F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1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42B4-9BDC-44C0-9459-887B750F2194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8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8A7-6A90-46E1-ACFC-53AEA3E66289}" type="datetime1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6F-E8D1-46D5-BEDF-6916765E64E8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2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5614-E8AE-4794-B5E1-06B58E74DFCB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61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A49E-1C0A-42D3-B2FE-3C4E5A33D753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0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C3CD-D1BB-4C95-ADF1-8ABA2AA74C93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12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50-B82D-4720-B571-8F2CBC70E5E1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2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F61F-1F51-4BA1-8118-BAC555B48E9A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1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6A9E-AA1C-462D-AB39-A66242D8DE9B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B305-FC28-449C-A6A5-016D47EA33AD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2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E99E-81BA-469D-BF1D-81CDC0D06F0B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1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668-ADD2-4FC1-8306-F607D2CC06DE}" type="datetime1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7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E39-5041-4D32-88CA-4D6A3B9464B7}" type="datetime1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3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13E4-F171-453A-8E4C-DE955E44E735}" type="datetime1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1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440-8432-4DDB-B017-A2526FC2660B}" type="datetime1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0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672-9816-41A7-8AE3-11A96F6612CC}" type="datetime1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9C8B-EDE5-4DEF-9B28-276031ADDA52}" type="datetime1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tx1">
                <a:lumMod val="95000"/>
              </a:schemeClr>
            </a:gs>
            <a:gs pos="53000">
              <a:schemeClr val="tx1"/>
            </a:gs>
            <a:gs pos="100000">
              <a:srgbClr val="D3FADA"/>
            </a:gs>
            <a:gs pos="98000">
              <a:schemeClr val="accent3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CC0D6F-5D94-47DE-8738-DC445F3F25A5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C79C2E-060F-45F3-BBE6-6037698B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76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250">
              <a:srgbClr val="C0D9D4"/>
            </a:gs>
            <a:gs pos="0">
              <a:srgbClr val="81B2A8"/>
            </a:gs>
            <a:gs pos="91000">
              <a:schemeClr val="accent3">
                <a:lumMod val="75000"/>
              </a:schemeClr>
            </a:gs>
            <a:gs pos="32000">
              <a:schemeClr val="tx1"/>
            </a:gs>
            <a:gs pos="73000">
              <a:schemeClr val="tx1"/>
            </a:gs>
            <a:gs pos="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5C815F-158C-4C45-A32F-7075F246F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14442" r="13892" b="8168"/>
          <a:stretch/>
        </p:blipFill>
        <p:spPr>
          <a:xfrm>
            <a:off x="8461828" y="539828"/>
            <a:ext cx="2627162" cy="1619374"/>
          </a:xfrm>
          <a:prstGeom prst="rect">
            <a:avLst/>
          </a:prstGeom>
          <a:ln>
            <a:solidFill>
              <a:srgbClr val="34E4C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A8884A-1FE7-4462-9DD6-E7E635E480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12384" r="18152" b="19468"/>
          <a:stretch/>
        </p:blipFill>
        <p:spPr>
          <a:xfrm>
            <a:off x="5178602" y="539829"/>
            <a:ext cx="1599411" cy="1619373"/>
          </a:xfrm>
          <a:prstGeom prst="rect">
            <a:avLst/>
          </a:prstGeom>
          <a:ln>
            <a:solidFill>
              <a:srgbClr val="34E4C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A8B75-1D90-45FA-A0E6-BC138B27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798" y="2521493"/>
            <a:ext cx="5996221" cy="2468160"/>
          </a:xfrm>
          <a:solidFill>
            <a:schemeClr val="tx1">
              <a:alpha val="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проектом по созданию Автоматизированной системы управления перевозочным процессом и отчетности службы клиентского сервиса ООО «АМ-Сервис»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Челябинск-грузовой)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EA2D5-A780-4C38-8EFD-887D1CE0A3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11557" r="20676" b="13749"/>
          <a:stretch/>
        </p:blipFill>
        <p:spPr>
          <a:xfrm>
            <a:off x="1549872" y="600722"/>
            <a:ext cx="1944915" cy="1494952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9776461-3CF5-BCF8-9DEE-146BC971D7CA}"/>
              </a:ext>
            </a:extLst>
          </p:cNvPr>
          <p:cNvCxnSpPr/>
          <p:nvPr/>
        </p:nvCxnSpPr>
        <p:spPr>
          <a:xfrm>
            <a:off x="3686629" y="1335314"/>
            <a:ext cx="1277257" cy="0"/>
          </a:xfrm>
          <a:prstGeom prst="straightConnector1">
            <a:avLst/>
          </a:prstGeom>
          <a:ln w="412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CE167F5-7F03-9245-E619-90444A29A109}"/>
              </a:ext>
            </a:extLst>
          </p:cNvPr>
          <p:cNvCxnSpPr>
            <a:cxnSpLocks/>
          </p:cNvCxnSpPr>
          <p:nvPr/>
        </p:nvCxnSpPr>
        <p:spPr>
          <a:xfrm>
            <a:off x="7141029" y="1335314"/>
            <a:ext cx="1088571" cy="0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9043D3-1620-5D4D-A25B-F3D4AB5FA0D3}"/>
              </a:ext>
            </a:extLst>
          </p:cNvPr>
          <p:cNvSpPr txBox="1"/>
          <p:nvPr/>
        </p:nvSpPr>
        <p:spPr>
          <a:xfrm>
            <a:off x="1549872" y="5415473"/>
            <a:ext cx="3141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Короленко А.Н.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68A84-436F-73DE-A351-ABFEA69D7DE7}"/>
              </a:ext>
            </a:extLst>
          </p:cNvPr>
          <p:cNvSpPr txBox="1"/>
          <p:nvPr/>
        </p:nvSpPr>
        <p:spPr>
          <a:xfrm>
            <a:off x="8095375" y="5240954"/>
            <a:ext cx="3791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лушатель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«Управление проектами на предприятии»</a:t>
            </a:r>
          </a:p>
          <a:p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Чуракова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DA774-9864-5071-0B63-899457BAEFC6}"/>
              </a:ext>
            </a:extLst>
          </p:cNvPr>
          <p:cNvSpPr txBox="1"/>
          <p:nvPr/>
        </p:nvSpPr>
        <p:spPr>
          <a:xfrm>
            <a:off x="4876800" y="5818909"/>
            <a:ext cx="239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232638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95000"/>
              </a:schemeClr>
            </a:gs>
            <a:gs pos="73000">
              <a:schemeClr val="tx1"/>
            </a:gs>
            <a:gs pos="100000">
              <a:srgbClr val="D3FADA"/>
            </a:gs>
            <a:gs pos="98000">
              <a:schemeClr val="accent3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7E98C09-09F3-0DFB-12C6-DADFB70DE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051767"/>
              </p:ext>
            </p:extLst>
          </p:nvPr>
        </p:nvGraphicFramePr>
        <p:xfrm>
          <a:off x="2024117" y="10201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34BA90-8157-959B-1ED3-F2EAC5CD0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900" r="11512" b="45875"/>
          <a:stretch/>
        </p:blipFill>
        <p:spPr>
          <a:xfrm>
            <a:off x="5531178" y="3096368"/>
            <a:ext cx="1075996" cy="139670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151E7B2-E59D-8119-37BA-4F9C2E90318A}"/>
              </a:ext>
            </a:extLst>
          </p:cNvPr>
          <p:cNvSpPr/>
          <p:nvPr/>
        </p:nvSpPr>
        <p:spPr>
          <a:xfrm>
            <a:off x="3360685" y="1026193"/>
            <a:ext cx="1802524" cy="777765"/>
          </a:xfrm>
          <a:prstGeom prst="roundRect">
            <a:avLst/>
          </a:prstGeom>
          <a:solidFill>
            <a:srgbClr val="FAF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DA23218-EC14-A985-101D-AE628BBC160B}"/>
              </a:ext>
            </a:extLst>
          </p:cNvPr>
          <p:cNvSpPr/>
          <p:nvPr/>
        </p:nvSpPr>
        <p:spPr>
          <a:xfrm>
            <a:off x="7028792" y="989262"/>
            <a:ext cx="1802524" cy="851629"/>
          </a:xfrm>
          <a:prstGeom prst="roundRect">
            <a:avLst/>
          </a:prstGeom>
          <a:solidFill>
            <a:srgbClr val="FAF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Транспортно-логистические компании (конкуренты)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1CB5ABA-2215-96B5-0583-A1BC727A3F3C}"/>
              </a:ext>
            </a:extLst>
          </p:cNvPr>
          <p:cNvSpPr/>
          <p:nvPr/>
        </p:nvSpPr>
        <p:spPr>
          <a:xfrm>
            <a:off x="2008570" y="3231173"/>
            <a:ext cx="1755228" cy="892625"/>
          </a:xfrm>
          <a:prstGeom prst="roundRect">
            <a:avLst/>
          </a:prstGeom>
          <a:solidFill>
            <a:srgbClr val="FAF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(ОАО «РЖД», автотранспортное предприятие)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229AB02-92D2-A7DF-89E7-8ABEE174C1A5}"/>
              </a:ext>
            </a:extLst>
          </p:cNvPr>
          <p:cNvSpPr/>
          <p:nvPr/>
        </p:nvSpPr>
        <p:spPr>
          <a:xfrm>
            <a:off x="8512503" y="3288602"/>
            <a:ext cx="1639614" cy="777765"/>
          </a:xfrm>
          <a:prstGeom prst="roundRect">
            <a:avLst/>
          </a:prstGeom>
          <a:solidFill>
            <a:srgbClr val="FAF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Грузополучатели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44E6058-675B-29A5-53CA-8A5200405372}"/>
              </a:ext>
            </a:extLst>
          </p:cNvPr>
          <p:cNvSpPr/>
          <p:nvPr/>
        </p:nvSpPr>
        <p:spPr>
          <a:xfrm>
            <a:off x="6984122" y="5514078"/>
            <a:ext cx="1639614" cy="777765"/>
          </a:xfrm>
          <a:prstGeom prst="roundRect">
            <a:avLst/>
          </a:prstGeom>
          <a:solidFill>
            <a:srgbClr val="FAF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7A066-E34A-67E6-E309-7FD4CDD4ECC3}"/>
              </a:ext>
            </a:extLst>
          </p:cNvPr>
          <p:cNvSpPr txBox="1"/>
          <p:nvPr/>
        </p:nvSpPr>
        <p:spPr>
          <a:xfrm>
            <a:off x="3129018" y="273694"/>
            <a:ext cx="6203292" cy="46166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СТЕЙКХОЛДЕРОВ ПРОЕКТА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7E0F4CE-5022-7D1B-7E16-A6E18E55B7F1}"/>
              </a:ext>
            </a:extLst>
          </p:cNvPr>
          <p:cNvSpPr/>
          <p:nvPr/>
        </p:nvSpPr>
        <p:spPr>
          <a:xfrm>
            <a:off x="8744607" y="2459421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+5/5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332F73C-91A1-66CB-1873-9BD8020A3918}"/>
              </a:ext>
            </a:extLst>
          </p:cNvPr>
          <p:cNvSpPr/>
          <p:nvPr/>
        </p:nvSpPr>
        <p:spPr>
          <a:xfrm>
            <a:off x="8650565" y="4628939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+4/4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6F970A1-2E51-DC6A-08B1-7E9C80D23C84}"/>
              </a:ext>
            </a:extLst>
          </p:cNvPr>
          <p:cNvSpPr/>
          <p:nvPr/>
        </p:nvSpPr>
        <p:spPr>
          <a:xfrm>
            <a:off x="10326414" y="3436882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+1/0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2FD5C27-5335-8B1A-41F6-AC4A244FC5CC}"/>
              </a:ext>
            </a:extLst>
          </p:cNvPr>
          <p:cNvSpPr/>
          <p:nvPr/>
        </p:nvSpPr>
        <p:spPr>
          <a:xfrm>
            <a:off x="8962258" y="1210123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-4/1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D4CD62E-9D66-24BF-CBE4-B8594CA7688D}"/>
              </a:ext>
            </a:extLst>
          </p:cNvPr>
          <p:cNvSpPr/>
          <p:nvPr/>
        </p:nvSpPr>
        <p:spPr>
          <a:xfrm>
            <a:off x="8752050" y="5734943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0/1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9D435DB-CBCC-01A9-8BE5-A9BB014CBCC6}"/>
              </a:ext>
            </a:extLst>
          </p:cNvPr>
          <p:cNvSpPr/>
          <p:nvPr/>
        </p:nvSpPr>
        <p:spPr>
          <a:xfrm>
            <a:off x="6207453" y="2137469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+5/2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5996C7C-954E-84E9-CF53-846BB7600D3C}"/>
              </a:ext>
            </a:extLst>
          </p:cNvPr>
          <p:cNvSpPr/>
          <p:nvPr/>
        </p:nvSpPr>
        <p:spPr>
          <a:xfrm>
            <a:off x="2181335" y="1225380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+5/3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30F92E1-AD09-8072-D1BE-2BCF7D90F07E}"/>
              </a:ext>
            </a:extLst>
          </p:cNvPr>
          <p:cNvSpPr/>
          <p:nvPr/>
        </p:nvSpPr>
        <p:spPr>
          <a:xfrm>
            <a:off x="2628024" y="2429246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+4/4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6A32BB7-0338-4F0C-92E0-098808EBB8BC}"/>
              </a:ext>
            </a:extLst>
          </p:cNvPr>
          <p:cNvSpPr/>
          <p:nvPr/>
        </p:nvSpPr>
        <p:spPr>
          <a:xfrm>
            <a:off x="1005271" y="3407979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+1/1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48611CA-7DE0-5F5F-57DC-18DA74D6DCAA}"/>
              </a:ext>
            </a:extLst>
          </p:cNvPr>
          <p:cNvSpPr/>
          <p:nvPr/>
        </p:nvSpPr>
        <p:spPr>
          <a:xfrm>
            <a:off x="2628024" y="4515822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+1/2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65C30D3-F146-1442-7103-6D4B0071D67D}"/>
              </a:ext>
            </a:extLst>
          </p:cNvPr>
          <p:cNvSpPr/>
          <p:nvPr/>
        </p:nvSpPr>
        <p:spPr>
          <a:xfrm>
            <a:off x="4458577" y="5698008"/>
            <a:ext cx="893379" cy="40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+3/3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CC7DAB-8C6E-D348-3CC3-DBC986AC3472}"/>
              </a:ext>
            </a:extLst>
          </p:cNvPr>
          <p:cNvSpPr txBox="1"/>
          <p:nvPr/>
        </p:nvSpPr>
        <p:spPr>
          <a:xfrm>
            <a:off x="649643" y="5149327"/>
            <a:ext cx="2964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х = - 5…+ 5 – сила поддержки/противодействия стейкхолдера;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0…+ 5 – сила воздействия стейкхолдера на проект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567637-F4F3-F3D2-EFA6-F386543816AA}"/>
              </a:ext>
            </a:extLst>
          </p:cNvPr>
          <p:cNvSpPr txBox="1"/>
          <p:nvPr/>
        </p:nvSpPr>
        <p:spPr>
          <a:xfrm>
            <a:off x="9944289" y="5241239"/>
            <a:ext cx="1988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1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,2,3 – степень 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Менеджера на стейкхолдера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AFE2C65-617C-B1E6-491F-BA3D141FE0BD}"/>
              </a:ext>
            </a:extLst>
          </p:cNvPr>
          <p:cNvCxnSpPr/>
          <p:nvPr/>
        </p:nvCxnSpPr>
        <p:spPr>
          <a:xfrm>
            <a:off x="4857969" y="1799712"/>
            <a:ext cx="843893" cy="1255477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E24E3FC-3E8F-0435-1AD3-D578D650ACF2}"/>
              </a:ext>
            </a:extLst>
          </p:cNvPr>
          <p:cNvCxnSpPr/>
          <p:nvPr/>
        </p:nvCxnSpPr>
        <p:spPr>
          <a:xfrm flipH="1">
            <a:off x="6654142" y="1840891"/>
            <a:ext cx="892286" cy="1154557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BEE17F6-4D4B-AE59-5CA5-14611658B02D}"/>
              </a:ext>
            </a:extLst>
          </p:cNvPr>
          <p:cNvCxnSpPr/>
          <p:nvPr/>
        </p:nvCxnSpPr>
        <p:spPr>
          <a:xfrm>
            <a:off x="6171105" y="4563606"/>
            <a:ext cx="0" cy="87636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B1EC45D-0527-E4F7-1A58-64FA07F377D5}"/>
              </a:ext>
            </a:extLst>
          </p:cNvPr>
          <p:cNvCxnSpPr/>
          <p:nvPr/>
        </p:nvCxnSpPr>
        <p:spPr>
          <a:xfrm>
            <a:off x="5959366" y="4637717"/>
            <a:ext cx="0" cy="80225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5951C8C-EACD-7F0D-606B-8BF50D994DA7}"/>
              </a:ext>
            </a:extLst>
          </p:cNvPr>
          <p:cNvCxnSpPr/>
          <p:nvPr/>
        </p:nvCxnSpPr>
        <p:spPr>
          <a:xfrm>
            <a:off x="4785491" y="2839149"/>
            <a:ext cx="541721" cy="372297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AE3E2AE-F55A-EABC-BA01-4522CB0D2483}"/>
              </a:ext>
            </a:extLst>
          </p:cNvPr>
          <p:cNvCxnSpPr>
            <a:endCxn id="9" idx="1"/>
          </p:cNvCxnSpPr>
          <p:nvPr/>
        </p:nvCxnSpPr>
        <p:spPr>
          <a:xfrm flipV="1">
            <a:off x="6984122" y="3677485"/>
            <a:ext cx="1528381" cy="22156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27BDA72-E55D-2AD1-2266-47E6AE0EE2D2}"/>
              </a:ext>
            </a:extLst>
          </p:cNvPr>
          <p:cNvCxnSpPr/>
          <p:nvPr/>
        </p:nvCxnSpPr>
        <p:spPr>
          <a:xfrm>
            <a:off x="7500880" y="4381678"/>
            <a:ext cx="44670" cy="57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2C1707B-E68A-6166-71BD-8ADB314C3252}"/>
              </a:ext>
            </a:extLst>
          </p:cNvPr>
          <p:cNvCxnSpPr/>
          <p:nvPr/>
        </p:nvCxnSpPr>
        <p:spPr>
          <a:xfrm>
            <a:off x="6905076" y="4381678"/>
            <a:ext cx="640474" cy="33909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D799773-9CDD-9747-B02F-714569701927}"/>
              </a:ext>
            </a:extLst>
          </p:cNvPr>
          <p:cNvCxnSpPr/>
          <p:nvPr/>
        </p:nvCxnSpPr>
        <p:spPr>
          <a:xfrm flipH="1">
            <a:off x="4657177" y="4381678"/>
            <a:ext cx="650870" cy="33909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3FD85FE-F76B-3787-0CE8-7B62A9080E1E}"/>
              </a:ext>
            </a:extLst>
          </p:cNvPr>
          <p:cNvCxnSpPr>
            <a:endCxn id="8" idx="3"/>
          </p:cNvCxnSpPr>
          <p:nvPr/>
        </p:nvCxnSpPr>
        <p:spPr>
          <a:xfrm flipH="1" flipV="1">
            <a:off x="3763798" y="3677486"/>
            <a:ext cx="1544249" cy="2215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1F35F1C-7E0F-6C05-0BE0-4E35E0600B30}"/>
              </a:ext>
            </a:extLst>
          </p:cNvPr>
          <p:cNvCxnSpPr/>
          <p:nvPr/>
        </p:nvCxnSpPr>
        <p:spPr>
          <a:xfrm>
            <a:off x="6601536" y="4585763"/>
            <a:ext cx="536028" cy="950472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09027F8-F62E-8137-8063-593A0A0E9A4D}"/>
              </a:ext>
            </a:extLst>
          </p:cNvPr>
          <p:cNvCxnSpPr>
            <a:cxnSpLocks/>
          </p:cNvCxnSpPr>
          <p:nvPr/>
        </p:nvCxnSpPr>
        <p:spPr>
          <a:xfrm flipV="1">
            <a:off x="4558617" y="4439109"/>
            <a:ext cx="836578" cy="459692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1B8FDE4-1E7B-B7B0-40E7-C12399155891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9341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>
                <a:lumMod val="95000"/>
              </a:schemeClr>
            </a:gs>
            <a:gs pos="53000">
              <a:schemeClr val="tx1"/>
            </a:gs>
            <a:gs pos="100000">
              <a:srgbClr val="D3FADA"/>
            </a:gs>
            <a:gs pos="98000">
              <a:schemeClr val="accent3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3D834C-B936-6193-6817-D656DD22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277" t="11232" r="11951"/>
          <a:stretch/>
        </p:blipFill>
        <p:spPr>
          <a:xfrm>
            <a:off x="9779877" y="118108"/>
            <a:ext cx="2165131" cy="1370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CCA0E-4479-0EC9-83E2-FFDC50C3CF28}"/>
              </a:ext>
            </a:extLst>
          </p:cNvPr>
          <p:cNvSpPr txBox="1"/>
          <p:nvPr/>
        </p:nvSpPr>
        <p:spPr>
          <a:xfrm>
            <a:off x="2686319" y="341744"/>
            <a:ext cx="839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важности и влияния стейкхолдеров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6627" t="9811" r="4977" b="9938"/>
          <a:stretch/>
        </p:blipFill>
        <p:spPr>
          <a:xfrm>
            <a:off x="1349653" y="911049"/>
            <a:ext cx="9734433" cy="56052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115135-A11F-274B-6195-147FB57342C4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7381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04BEAD-51DF-3903-763B-0179A8FBF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91" y="891923"/>
            <a:ext cx="8999538" cy="5704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E764E-D5CB-17F8-196A-05488DFED4B2}"/>
              </a:ext>
            </a:extLst>
          </p:cNvPr>
          <p:cNvSpPr txBox="1"/>
          <p:nvPr/>
        </p:nvSpPr>
        <p:spPr>
          <a:xfrm>
            <a:off x="1339066" y="210112"/>
            <a:ext cx="10070789" cy="36933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 ДО ВНЕДРЕНИЯ СИСТЕМЫ</a:t>
            </a:r>
          </a:p>
        </p:txBody>
      </p:sp>
      <p:sp>
        <p:nvSpPr>
          <p:cNvPr id="2" name="Звезда: 5 точек 1">
            <a:extLst>
              <a:ext uri="{FF2B5EF4-FFF2-40B4-BE49-F238E27FC236}">
                <a16:creationId xmlns:a16="http://schemas.microsoft.com/office/drawing/2014/main" id="{FA5A08A6-551C-010D-52F7-33DDE9583FCC}"/>
              </a:ext>
            </a:extLst>
          </p:cNvPr>
          <p:cNvSpPr/>
          <p:nvPr/>
        </p:nvSpPr>
        <p:spPr>
          <a:xfrm>
            <a:off x="4488997" y="2375475"/>
            <a:ext cx="204281" cy="1750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29ECD-BC11-4C38-94F4-496C7D9CC2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5075" y="4130629"/>
            <a:ext cx="201185" cy="1767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413B2-3087-508A-E931-E3A2F08C17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8381" y="2917951"/>
            <a:ext cx="201185" cy="17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0099B4-545A-4EA9-6684-92619E467C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334" y="2403091"/>
            <a:ext cx="201185" cy="176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382A9-CB70-3A25-C201-AC8C6F4E79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8938" y="3188631"/>
            <a:ext cx="201185" cy="176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4DB3E4-117E-0AF3-B59E-0F0274436D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4741" y="5520243"/>
            <a:ext cx="201185" cy="176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D1DDB-88E5-4CC0-7A4D-E76A94B77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3777" y="5520244"/>
            <a:ext cx="201185" cy="1767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B91440-9118-FF06-D4A1-B575F5FA364B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6C5A1B-3C45-7409-C917-66F40AE8AB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7533" y="435217"/>
            <a:ext cx="328241" cy="288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E21120-3C77-909D-19E9-5318BC18AB83}"/>
              </a:ext>
            </a:extLst>
          </p:cNvPr>
          <p:cNvSpPr txBox="1"/>
          <p:nvPr/>
        </p:nvSpPr>
        <p:spPr>
          <a:xfrm>
            <a:off x="10248938" y="352505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потери</a:t>
            </a:r>
          </a:p>
        </p:txBody>
      </p:sp>
    </p:spTree>
    <p:extLst>
      <p:ext uri="{BB962C8B-B14F-4D97-AF65-F5344CB8AC3E}">
        <p14:creationId xmlns:p14="http://schemas.microsoft.com/office/powerpoint/2010/main" val="140279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1C31DE0-7E19-AD75-E556-E529A846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975616"/>
              </p:ext>
            </p:extLst>
          </p:nvPr>
        </p:nvGraphicFramePr>
        <p:xfrm>
          <a:off x="4053610" y="1077149"/>
          <a:ext cx="5366435" cy="480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395178A-8E99-D369-CD88-9E6FC655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27" y="744195"/>
            <a:ext cx="852579" cy="6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E45FF72-029F-8114-8F35-54AAA0A2E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24654" r="19582" b="34158"/>
          <a:stretch/>
        </p:blipFill>
        <p:spPr bwMode="auto">
          <a:xfrm>
            <a:off x="7625917" y="753676"/>
            <a:ext cx="1560123" cy="5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3CAD0F5-0E41-83AF-9C2B-E9CD73404274}"/>
              </a:ext>
            </a:extLst>
          </p:cNvPr>
          <p:cNvCxnSpPr>
            <a:cxnSpLocks/>
          </p:cNvCxnSpPr>
          <p:nvPr/>
        </p:nvCxnSpPr>
        <p:spPr>
          <a:xfrm>
            <a:off x="5858565" y="1319426"/>
            <a:ext cx="641131" cy="161333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353E102-4606-453C-8F4C-D140377A3676}"/>
              </a:ext>
            </a:extLst>
          </p:cNvPr>
          <p:cNvCxnSpPr>
            <a:cxnSpLocks/>
          </p:cNvCxnSpPr>
          <p:nvPr/>
        </p:nvCxnSpPr>
        <p:spPr>
          <a:xfrm flipH="1">
            <a:off x="6982729" y="1353470"/>
            <a:ext cx="581024" cy="1596913"/>
          </a:xfrm>
          <a:prstGeom prst="straightConnector1">
            <a:avLst/>
          </a:prstGeom>
          <a:ln w="44450">
            <a:solidFill>
              <a:schemeClr val="tx1">
                <a:lumMod val="6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614FDA3-5471-0265-A024-EBE8223CE128}"/>
              </a:ext>
            </a:extLst>
          </p:cNvPr>
          <p:cNvCxnSpPr>
            <a:cxnSpLocks/>
          </p:cNvCxnSpPr>
          <p:nvPr/>
        </p:nvCxnSpPr>
        <p:spPr>
          <a:xfrm flipH="1">
            <a:off x="9551801" y="3382727"/>
            <a:ext cx="464176" cy="0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5FFF3BA-6B45-9504-CDF0-00164A118AFF}"/>
              </a:ext>
            </a:extLst>
          </p:cNvPr>
          <p:cNvCxnSpPr>
            <a:cxnSpLocks/>
          </p:cNvCxnSpPr>
          <p:nvPr/>
        </p:nvCxnSpPr>
        <p:spPr>
          <a:xfrm flipH="1">
            <a:off x="5901840" y="4187686"/>
            <a:ext cx="631672" cy="1264929"/>
          </a:xfrm>
          <a:prstGeom prst="straightConnector1">
            <a:avLst/>
          </a:prstGeom>
          <a:ln w="38100">
            <a:solidFill>
              <a:schemeClr val="accent3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749E444-1807-DBE1-8B7D-7882E258D4BA}"/>
              </a:ext>
            </a:extLst>
          </p:cNvPr>
          <p:cNvCxnSpPr>
            <a:cxnSpLocks/>
          </p:cNvCxnSpPr>
          <p:nvPr/>
        </p:nvCxnSpPr>
        <p:spPr>
          <a:xfrm>
            <a:off x="7137758" y="4166683"/>
            <a:ext cx="523204" cy="1266146"/>
          </a:xfrm>
          <a:prstGeom prst="straightConnector1">
            <a:avLst/>
          </a:prstGeom>
          <a:ln w="38100">
            <a:solidFill>
              <a:schemeClr val="accent3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DBB81EE-608F-5EBE-A3AF-55A17E7B5BC4}"/>
              </a:ext>
            </a:extLst>
          </p:cNvPr>
          <p:cNvSpPr txBox="1"/>
          <p:nvPr/>
        </p:nvSpPr>
        <p:spPr>
          <a:xfrm>
            <a:off x="9186040" y="5568707"/>
            <a:ext cx="212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и управленческая отчетность, статистика, планирование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31552-BB3D-C896-CA6B-23113B31C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507" y="1937877"/>
            <a:ext cx="593578" cy="66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88" y="3183974"/>
            <a:ext cx="1790574" cy="404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41554" y="5681900"/>
            <a:ext cx="1340219" cy="89381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290579" y="3891184"/>
            <a:ext cx="28288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перемещением и отправкой груза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графика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отправленном грузе и остатках на площадке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Наличие вагонов под погрузку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1021288" y="3582898"/>
            <a:ext cx="0" cy="319816"/>
          </a:xfrm>
          <a:prstGeom prst="straightConnector1">
            <a:avLst/>
          </a:prstGeom>
          <a:ln w="28575">
            <a:solidFill>
              <a:schemeClr val="accent3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множение 2"/>
          <p:cNvSpPr/>
          <p:nvPr/>
        </p:nvSpPr>
        <p:spPr>
          <a:xfrm>
            <a:off x="5565238" y="3289350"/>
            <a:ext cx="318651" cy="2639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0EA5822-A472-F6EC-9066-A759E891C8FB}"/>
              </a:ext>
            </a:extLst>
          </p:cNvPr>
          <p:cNvSpPr/>
          <p:nvPr/>
        </p:nvSpPr>
        <p:spPr>
          <a:xfrm>
            <a:off x="11160835" y="6096952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3416" y="180929"/>
            <a:ext cx="620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ВНЕДРЕНИЯ АСУ ПП и 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6786" y="744195"/>
            <a:ext cx="33183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функции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(учет ресурсов; контроль логистики; кадровый учет; документация, бухгалтерия и финансы)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мобильной версией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современной платформы </a:t>
            </a:r>
            <a:r>
              <a:rPr 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Odoo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готовыми модулями – быстро и бюджетно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Этран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через браузер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удобное время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кабинеты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(доступ через логин и пароль) с дифференцированными правами;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подключение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пользователей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</a:t>
            </a:r>
            <a:r>
              <a:rPr lang="ru-RU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изменение бизнес-процесса,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конфигурации и </a:t>
            </a:r>
            <a:r>
              <a:rPr lang="ru-RU" sz="1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тиражируемость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ошибок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отклонений от процесса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en-US" sz="1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проектами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18234" y="5885968"/>
            <a:ext cx="1239902" cy="61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/>
          <a:srcRect l="12069" t="4905" r="11813" b="4827"/>
          <a:stretch/>
        </p:blipFill>
        <p:spPr>
          <a:xfrm>
            <a:off x="5078687" y="5700670"/>
            <a:ext cx="1001096" cy="989338"/>
          </a:xfrm>
          <a:prstGeom prst="rect">
            <a:avLst/>
          </a:prstGeom>
        </p:spPr>
      </p:pic>
      <p:cxnSp>
        <p:nvCxnSpPr>
          <p:cNvPr id="53" name="Соединительная линия уступом 52"/>
          <p:cNvCxnSpPr/>
          <p:nvPr/>
        </p:nvCxnSpPr>
        <p:spPr>
          <a:xfrm>
            <a:off x="6604017" y="6053780"/>
            <a:ext cx="533741" cy="283116"/>
          </a:xfrm>
          <a:prstGeom prst="bentConnector3">
            <a:avLst/>
          </a:prstGeom>
          <a:ln w="254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носка 2 11"/>
          <p:cNvSpPr/>
          <p:nvPr/>
        </p:nvSpPr>
        <p:spPr>
          <a:xfrm>
            <a:off x="9642522" y="994064"/>
            <a:ext cx="1663887" cy="8210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471"/>
              <a:gd name="adj6" fmla="val -555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49868" y="1022057"/>
            <a:ext cx="1486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сокращения трудозатрат</a:t>
            </a:r>
          </a:p>
        </p:txBody>
      </p:sp>
    </p:spTree>
    <p:extLst>
      <p:ext uri="{BB962C8B-B14F-4D97-AF65-F5344CB8AC3E}">
        <p14:creationId xmlns:p14="http://schemas.microsoft.com/office/powerpoint/2010/main" val="141441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6C049-8B5F-3C0D-42CC-C245922A5CE0}"/>
              </a:ext>
            </a:extLst>
          </p:cNvPr>
          <p:cNvSpPr txBox="1"/>
          <p:nvPr/>
        </p:nvSpPr>
        <p:spPr>
          <a:xfrm>
            <a:off x="267934" y="2582599"/>
            <a:ext cx="15955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трудозатрат на </a:t>
            </a:r>
            <a:r>
              <a:rPr 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54,3 %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C3C85-6384-A553-2943-CEA8B293DC1B}"/>
              </a:ext>
            </a:extLst>
          </p:cNvPr>
          <p:cNvSpPr txBox="1"/>
          <p:nvPr/>
        </p:nvSpPr>
        <p:spPr>
          <a:xfrm>
            <a:off x="11689174" y="6471907"/>
            <a:ext cx="469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4CCF8-B85D-FF26-FB5B-0B781525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71" y="239382"/>
            <a:ext cx="10046195" cy="62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0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01599"/>
              </p:ext>
            </p:extLst>
          </p:nvPr>
        </p:nvGraphicFramePr>
        <p:xfrm>
          <a:off x="451945" y="1565657"/>
          <a:ext cx="11519337" cy="50842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Митигация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014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загрузка заказчика операционными задачами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Смещение сроков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Строго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контролировать исполнение календарного плана</a:t>
                      </a:r>
                    </a:p>
                    <a:p>
                      <a:pPr algn="l"/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взаимозаменяемость участников проекта</a:t>
                      </a:r>
                    </a:p>
                    <a:p>
                      <a:pPr algn="l"/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 вопрос дополнительной мотивации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26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обязательств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подрядчиком или недостаточная компетенция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Смещение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сроков или невозможность разработки АСУ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тщательный отбор подрядчика</a:t>
                      </a:r>
                    </a:p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Включить в договор штрафные санкции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40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постановка задачи, не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проработанность постановок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не будут соответствовать ожиданиям, смещение сроков, дополнительные трудозатраты, увеличение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экспертов на стадии разработки ТЗ</a:t>
                      </a:r>
                    </a:p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ТЗ с возможностью доработок</a:t>
                      </a:r>
                    </a:p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Предусмотреть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договоре возможность смещения сроков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2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стратегии развития организации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Утрата актуальности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Разрабатывать систему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возможность модификации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2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Разный уровень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–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компетенции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сотрудников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при внедрении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разъяснительной</a:t>
                      </a:r>
                      <a:r>
                        <a:rPr lang="ru-RU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работы, обучение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52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Ухудшение финансового положения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АСУ не будет разработана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4640" y="310895"/>
            <a:ext cx="809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факторы риска и мероприятия по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митигированию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2" y="18118"/>
            <a:ext cx="1674438" cy="13699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8F39D-5B28-F6C8-FED3-BDE4EA508484}"/>
              </a:ext>
            </a:extLst>
          </p:cNvPr>
          <p:cNvSpPr txBox="1"/>
          <p:nvPr/>
        </p:nvSpPr>
        <p:spPr>
          <a:xfrm>
            <a:off x="11643919" y="6442745"/>
            <a:ext cx="39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521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9579B3-207B-CBA4-9B85-225A3D237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79" y="887348"/>
            <a:ext cx="9589324" cy="597065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983AA-DA8B-7580-8CF8-E318111DEDA0}"/>
              </a:ext>
            </a:extLst>
          </p:cNvPr>
          <p:cNvSpPr txBox="1"/>
          <p:nvPr/>
        </p:nvSpPr>
        <p:spPr>
          <a:xfrm>
            <a:off x="2935323" y="364128"/>
            <a:ext cx="653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декомпозиция работ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6E8943-895B-5C78-07D4-EF7D071500D7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2650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4839" y="153884"/>
            <a:ext cx="622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(фрагмент)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AB82C9-6924-380D-0ED6-FC0382B2FA5B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98" t="15975" r="1509" b="8511"/>
          <a:stretch/>
        </p:blipFill>
        <p:spPr>
          <a:xfrm>
            <a:off x="177537" y="776790"/>
            <a:ext cx="11800936" cy="53058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6935" y="1601695"/>
            <a:ext cx="1621575" cy="1354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979460" y="6251217"/>
            <a:ext cx="722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разработки проекта 9 мес. 21 день</a:t>
            </a:r>
          </a:p>
        </p:txBody>
      </p:sp>
    </p:spTree>
    <p:extLst>
      <p:ext uri="{BB962C8B-B14F-4D97-AF65-F5344CB8AC3E}">
        <p14:creationId xmlns:p14="http://schemas.microsoft.com/office/powerpoint/2010/main" val="189883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631112986"/>
              </p:ext>
            </p:extLst>
          </p:nvPr>
        </p:nvGraphicFramePr>
        <p:xfrm>
          <a:off x="988650" y="2150075"/>
          <a:ext cx="6936828" cy="459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420" y="4445876"/>
            <a:ext cx="3294514" cy="2264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C4BD3-26FD-507B-3A0D-635A85DF749F}"/>
              </a:ext>
            </a:extLst>
          </p:cNvPr>
          <p:cNvSpPr txBox="1"/>
          <p:nvPr/>
        </p:nvSpPr>
        <p:spPr>
          <a:xfrm>
            <a:off x="1681655" y="437446"/>
            <a:ext cx="934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6416" y="1741887"/>
            <a:ext cx="6914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2 792 тыс. руб.  (собственные средства)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затраты 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 тыс. руб./мес., начиная с 10 месяца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дисконтирования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20 % / год или 1,53 % /мес.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 мес. 21 день 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-211427" y="1590699"/>
            <a:ext cx="52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38B09-BF23-0A7D-9759-873562B98F40}"/>
              </a:ext>
            </a:extLst>
          </p:cNvPr>
          <p:cNvSpPr txBox="1"/>
          <p:nvPr/>
        </p:nvSpPr>
        <p:spPr>
          <a:xfrm>
            <a:off x="11623537" y="6476300"/>
            <a:ext cx="56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614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675" y="4996250"/>
            <a:ext cx="108992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 инвестиций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мес.        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ЧДД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2 878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,98 тыс. руб.          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56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,5 %       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NPV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390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,368 тыс. руб. </a:t>
            </a:r>
            <a:r>
              <a:rPr lang="ru-RU" dirty="0">
                <a:solidFill>
                  <a:schemeClr val="bg1"/>
                </a:solidFill>
              </a:rPr>
              <a:t>                                  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(PI)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,15                             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0,15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является  эффективной краткосрочной инвестицией.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принят к внедрению в ООО «АМ-Сервис».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84" y="1034828"/>
            <a:ext cx="10210870" cy="3693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4317" y="304800"/>
            <a:ext cx="807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ключевых показателей эффективности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C8FF0-301A-55AC-5AE3-9E9F3C17A0F0}"/>
              </a:ext>
            </a:extLst>
          </p:cNvPr>
          <p:cNvSpPr txBox="1"/>
          <p:nvPr/>
        </p:nvSpPr>
        <p:spPr>
          <a:xfrm>
            <a:off x="11618169" y="6441471"/>
            <a:ext cx="573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6327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B6EA5-203A-158E-01F2-42FA9F4263EB}"/>
              </a:ext>
            </a:extLst>
          </p:cNvPr>
          <p:cNvSpPr txBox="1"/>
          <p:nvPr/>
        </p:nvSpPr>
        <p:spPr>
          <a:xfrm>
            <a:off x="897623" y="369888"/>
            <a:ext cx="106372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«АМ – Сервис» -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транспортно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логистическая компания, занимающая оказанием услуг по организации мультимодальных перевозок грузов с преимущественным использованием железнодорожного транспорта.</a:t>
            </a:r>
          </a:p>
          <a:p>
            <a:pPr algn="just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автоматизированная система учета перевозочного процесса и отчётности для клиентов и  службы клиентского сервиса компании.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оздание и внедрение «Автоматизированной системы учета перевозочного процесса и отчетности службы клиентского сервиса ООО «АМ-Сервис» на ст. Челябинск-Грузовой» (далее – АСУ ПП и О).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процессе выполнения проекта необходимо решить следующие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стратегический анализ внешней и внутренней среды ООО «АМ-Сервис»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сформулировать возникающие в связи с этим возможности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сформулировать проблемное поле, определить изменения, к которым стремится организация, провести анализ стейкхолдеров проекта и определить тактику взаимодействия с ними,  сформировать устав проекта и его организационную структуру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осуществить планирование проекта: разработать ИСР, распределить ответственность между участниками проектной команды, разработать календарный план проекта, осуществить управление рисками и составить прогнозный план его экономической эффективности.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2A92EE-A6E7-A29D-4D88-03E1F1AA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694" y="5102083"/>
            <a:ext cx="3968840" cy="1670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B7DB2-BE3A-9BFE-2E25-996C899A8B39}"/>
              </a:ext>
            </a:extLst>
          </p:cNvPr>
          <p:cNvSpPr txBox="1"/>
          <p:nvPr/>
        </p:nvSpPr>
        <p:spPr>
          <a:xfrm>
            <a:off x="11534863" y="6334223"/>
            <a:ext cx="46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7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1">
                <a:lumMod val="95000"/>
              </a:schemeClr>
            </a:gs>
            <a:gs pos="49000">
              <a:schemeClr val="tx1">
                <a:lumMod val="95000"/>
              </a:schemeClr>
            </a:gs>
            <a:gs pos="53000">
              <a:schemeClr val="tx1"/>
            </a:gs>
            <a:gs pos="60000">
              <a:srgbClr val="D3FADA"/>
            </a:gs>
            <a:gs pos="100000">
              <a:schemeClr val="accent3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/>
          <a:srcRect b="24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1600" y="833120"/>
            <a:ext cx="6901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89020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tx1">
                <a:lumMod val="95000"/>
              </a:schemeClr>
            </a:gs>
            <a:gs pos="53000">
              <a:schemeClr val="tx1"/>
            </a:gs>
            <a:gs pos="100000">
              <a:srgbClr val="D3FADA"/>
            </a:gs>
            <a:gs pos="99000">
              <a:schemeClr val="accent3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996269-334D-59E2-4DD3-6EE240C5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612"/>
            <a:ext cx="5715000" cy="31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DE5BC-D38B-D71E-5CA6-25E87092A1D9}"/>
              </a:ext>
            </a:extLst>
          </p:cNvPr>
          <p:cNvSpPr txBox="1"/>
          <p:nvPr/>
        </p:nvSpPr>
        <p:spPr>
          <a:xfrm>
            <a:off x="6330441" y="7147211"/>
            <a:ext cx="5406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70B70-818B-891C-BD1F-C9E7BACFEFE8}"/>
              </a:ext>
            </a:extLst>
          </p:cNvPr>
          <p:cNvSpPr txBox="1"/>
          <p:nvPr/>
        </p:nvSpPr>
        <p:spPr>
          <a:xfrm>
            <a:off x="6268755" y="433096"/>
            <a:ext cx="5529943" cy="24314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</a:p>
          <a:p>
            <a:pPr indent="449580" algn="ctr"/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мощной международной логистической компании, которая делает невозможное – возможным, недоступное – доступным, преодолевает барьеры и покоряет любые маршруты, обеспечивая высокий уровень сервиса, минимальные издержки, чтобы стать связующим звеном и предпочтительным партнером для всех участников логистической цепочки».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B9B75D8-C957-EDF7-3961-B5972DB09FF9}"/>
              </a:ext>
            </a:extLst>
          </p:cNvPr>
          <p:cNvSpPr>
            <a:spLocks/>
          </p:cNvSpPr>
          <p:nvPr/>
        </p:nvSpPr>
        <p:spPr bwMode="auto">
          <a:xfrm>
            <a:off x="5038614" y="3793939"/>
            <a:ext cx="2600678" cy="2456975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976E2-D37A-EE8C-2FAB-317AE0DA4EA6}"/>
              </a:ext>
            </a:extLst>
          </p:cNvPr>
          <p:cNvSpPr txBox="1"/>
          <p:nvPr/>
        </p:nvSpPr>
        <p:spPr>
          <a:xfrm>
            <a:off x="5462112" y="4476646"/>
            <a:ext cx="175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логистического сервиса 2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1D225FA8-2749-C279-02AB-24087BA9EBD6}"/>
              </a:ext>
            </a:extLst>
          </p:cNvPr>
          <p:cNvSpPr>
            <a:spLocks/>
          </p:cNvSpPr>
          <p:nvPr/>
        </p:nvSpPr>
        <p:spPr bwMode="auto">
          <a:xfrm>
            <a:off x="2797787" y="4279552"/>
            <a:ext cx="2408881" cy="222408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A7742-571C-1982-65BD-8ECA924B0A1E}"/>
              </a:ext>
            </a:extLst>
          </p:cNvPr>
          <p:cNvSpPr txBox="1"/>
          <p:nvPr/>
        </p:nvSpPr>
        <p:spPr>
          <a:xfrm>
            <a:off x="3340816" y="4791429"/>
            <a:ext cx="1322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Мультимо-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дальные экспортные перевозки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2DB2931-0508-5972-EA4A-4703884B0F86}"/>
              </a:ext>
            </a:extLst>
          </p:cNvPr>
          <p:cNvSpPr>
            <a:spLocks/>
          </p:cNvSpPr>
          <p:nvPr/>
        </p:nvSpPr>
        <p:spPr bwMode="auto">
          <a:xfrm rot="724821">
            <a:off x="854604" y="3553038"/>
            <a:ext cx="2230479" cy="2035243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2D4BB722-85B3-A308-9C85-ED82F016F437}"/>
              </a:ext>
            </a:extLst>
          </p:cNvPr>
          <p:cNvSpPr>
            <a:spLocks/>
          </p:cNvSpPr>
          <p:nvPr/>
        </p:nvSpPr>
        <p:spPr bwMode="auto">
          <a:xfrm>
            <a:off x="7387139" y="3163995"/>
            <a:ext cx="2314364" cy="2142187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6DBB130B-E640-A87E-37B6-E715EC294C08}"/>
              </a:ext>
            </a:extLst>
          </p:cNvPr>
          <p:cNvSpPr>
            <a:spLocks/>
          </p:cNvSpPr>
          <p:nvPr/>
        </p:nvSpPr>
        <p:spPr bwMode="auto">
          <a:xfrm>
            <a:off x="9219016" y="4282717"/>
            <a:ext cx="2306655" cy="2142187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73862-38C3-D70F-F489-BA963F4F3B6E}"/>
              </a:ext>
            </a:extLst>
          </p:cNvPr>
          <p:cNvSpPr txBox="1"/>
          <p:nvPr/>
        </p:nvSpPr>
        <p:spPr>
          <a:xfrm>
            <a:off x="7869625" y="3817887"/>
            <a:ext cx="1349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цепочками поставок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C1F5EF-DAD7-B08B-829A-81E87C1BE9F5}"/>
              </a:ext>
            </a:extLst>
          </p:cNvPr>
          <p:cNvSpPr txBox="1"/>
          <p:nvPr/>
        </p:nvSpPr>
        <p:spPr>
          <a:xfrm>
            <a:off x="1233951" y="4198575"/>
            <a:ext cx="146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маршрутов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затрат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44B80-180E-CF6F-1711-1D155269E681}"/>
              </a:ext>
            </a:extLst>
          </p:cNvPr>
          <p:cNvSpPr txBox="1"/>
          <p:nvPr/>
        </p:nvSpPr>
        <p:spPr>
          <a:xfrm>
            <a:off x="9528734" y="5030644"/>
            <a:ext cx="175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 -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 услуги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2F985EE-8339-91F2-48BE-8D0EA80007F0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052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30D5543-CFDC-6879-529F-F7AD60345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206345"/>
              </p:ext>
            </p:extLst>
          </p:nvPr>
        </p:nvGraphicFramePr>
        <p:xfrm>
          <a:off x="6923315" y="270355"/>
          <a:ext cx="5268685" cy="370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88BE59-5389-3A66-CBDF-F6EFC6FD0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993" t="28086" r="16739" b="8306"/>
          <a:stretch/>
        </p:blipFill>
        <p:spPr bwMode="auto">
          <a:xfrm>
            <a:off x="761422" y="1526734"/>
            <a:ext cx="6124041" cy="389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995F9-EEB2-EF87-ECD5-0BF6262C7021}"/>
              </a:ext>
            </a:extLst>
          </p:cNvPr>
          <p:cNvSpPr txBox="1"/>
          <p:nvPr/>
        </p:nvSpPr>
        <p:spPr>
          <a:xfrm>
            <a:off x="7086767" y="2151727"/>
            <a:ext cx="4714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Глобальн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ая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стратегическая цель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обеспечение конкурентного преимущества на рынке транспортно-экспедиционных услуг  с предоставлением качественного логистического сервиса комплексного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уровня 4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 увеличением ее прибыли за счет масштабов и эффективности.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Маркер">
            <a:extLst>
              <a:ext uri="{FF2B5EF4-FFF2-40B4-BE49-F238E27FC236}">
                <a16:creationId xmlns:a16="http://schemas.microsoft.com/office/drawing/2014/main" id="{C882B54D-0F6A-43B6-551E-D81B5D925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6737" y="2945368"/>
            <a:ext cx="314325" cy="314325"/>
          </a:xfrm>
          <a:prstGeom prst="rect">
            <a:avLst/>
          </a:prstGeom>
        </p:spPr>
      </p:pic>
      <p:pic>
        <p:nvPicPr>
          <p:cNvPr id="16" name="Рисунок 15" descr="Маркер">
            <a:extLst>
              <a:ext uri="{FF2B5EF4-FFF2-40B4-BE49-F238E27FC236}">
                <a16:creationId xmlns:a16="http://schemas.microsoft.com/office/drawing/2014/main" id="{BA712E33-8FDE-E2DB-174A-03E9E7387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0190" y="4109139"/>
            <a:ext cx="314325" cy="316771"/>
          </a:xfrm>
          <a:prstGeom prst="rect">
            <a:avLst/>
          </a:prstGeom>
        </p:spPr>
      </p:pic>
      <p:pic>
        <p:nvPicPr>
          <p:cNvPr id="17" name="Рисунок 16" descr="Маркер">
            <a:extLst>
              <a:ext uri="{FF2B5EF4-FFF2-40B4-BE49-F238E27FC236}">
                <a16:creationId xmlns:a16="http://schemas.microsoft.com/office/drawing/2014/main" id="{69CDE683-958F-DC59-6E53-A8A26A2371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7697" y="4266683"/>
            <a:ext cx="314325" cy="314325"/>
          </a:xfrm>
          <a:prstGeom prst="rect">
            <a:avLst/>
          </a:prstGeom>
        </p:spPr>
      </p:pic>
      <p:pic>
        <p:nvPicPr>
          <p:cNvPr id="18" name="Рисунок 17" descr="Маркер">
            <a:extLst>
              <a:ext uri="{FF2B5EF4-FFF2-40B4-BE49-F238E27FC236}">
                <a16:creationId xmlns:a16="http://schemas.microsoft.com/office/drawing/2014/main" id="{A2583D84-E469-7AB7-601E-2CBC29E38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3372" y="3474649"/>
            <a:ext cx="314325" cy="3143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B17F79C-3678-AE8C-9BA1-06D2731EF8F2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698FD-BF80-7615-DFF2-D21181320FA0}"/>
              </a:ext>
            </a:extLst>
          </p:cNvPr>
          <p:cNvSpPr txBox="1"/>
          <p:nvPr/>
        </p:nvSpPr>
        <p:spPr>
          <a:xfrm>
            <a:off x="1189099" y="738725"/>
            <a:ext cx="52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перевозок</a:t>
            </a:r>
          </a:p>
        </p:txBody>
      </p:sp>
    </p:spTree>
    <p:extLst>
      <p:ext uri="{BB962C8B-B14F-4D97-AF65-F5344CB8AC3E}">
        <p14:creationId xmlns:p14="http://schemas.microsoft.com/office/powerpoint/2010/main" val="66482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3"/>
            </a:gs>
            <a:gs pos="84000">
              <a:schemeClr val="tx1">
                <a:lumMod val="95000"/>
              </a:schemeClr>
            </a:gs>
            <a:gs pos="38000">
              <a:schemeClr val="tx1"/>
            </a:gs>
            <a:gs pos="100000">
              <a:srgbClr val="D3FADA"/>
            </a:gs>
            <a:gs pos="98000">
              <a:schemeClr val="accent3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17B08A-C889-BD64-DC16-2E4E0BA99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19" y="793635"/>
            <a:ext cx="8611243" cy="5819204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5B71F9-0E16-EFE5-DD74-4926760AAA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1647" y="3429001"/>
            <a:ext cx="793409" cy="722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35076-23D9-4657-678F-3E83E29E1604}"/>
              </a:ext>
            </a:extLst>
          </p:cNvPr>
          <p:cNvSpPr txBox="1"/>
          <p:nvPr/>
        </p:nvSpPr>
        <p:spPr>
          <a:xfrm>
            <a:off x="2245941" y="167378"/>
            <a:ext cx="827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ЛОГИСТИЧЕСКОГО СЕРВИСА</a:t>
            </a:r>
          </a:p>
        </p:txBody>
      </p:sp>
      <p:pic>
        <p:nvPicPr>
          <p:cNvPr id="10" name="Рисунок 9" descr="Назад">
            <a:extLst>
              <a:ext uri="{FF2B5EF4-FFF2-40B4-BE49-F238E27FC236}">
                <a16:creationId xmlns:a16="http://schemas.microsoft.com/office/drawing/2014/main" id="{8412E6CA-9E2A-0C46-E9A8-55F634CCF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4045">
            <a:off x="8092591" y="2581299"/>
            <a:ext cx="766016" cy="7660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A3A2A6-77C6-98C7-F06F-BA71BA0C492B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36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73607BC-9BDA-4E51-9E8F-4A05F57CE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11150"/>
              </p:ext>
            </p:extLst>
          </p:nvPr>
        </p:nvGraphicFramePr>
        <p:xfrm>
          <a:off x="520117" y="251671"/>
          <a:ext cx="11207426" cy="617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ACDA0FFF-903B-A0AA-2D05-F3C188438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F55AD6-16CF-B87C-7355-CCA245D69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199" y="5968164"/>
            <a:ext cx="2585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  0,34  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DC1BB010-FB52-2FBC-0C06-02986013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783" y="5842922"/>
            <a:ext cx="381000" cy="6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08A41F-B83F-3D24-01CA-5CBA2611BDCC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05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5D6270C-C8FC-DBCC-078A-BAE0ECA4A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588433"/>
              </p:ext>
            </p:extLst>
          </p:nvPr>
        </p:nvGraphicFramePr>
        <p:xfrm>
          <a:off x="813505" y="777240"/>
          <a:ext cx="10872749" cy="598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05DA17-A9EF-578C-86EE-59D14EBD0E59}"/>
              </a:ext>
            </a:extLst>
          </p:cNvPr>
          <p:cNvSpPr txBox="1"/>
          <p:nvPr/>
        </p:nvSpPr>
        <p:spPr>
          <a:xfrm>
            <a:off x="3643332" y="229910"/>
            <a:ext cx="4905335" cy="46166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ПЯТИ СИЛ ПОРТЕРА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C3C51-995B-CF19-9A92-6903CB1CE4AF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462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tx1">
                <a:lumMod val="95000"/>
              </a:schemeClr>
            </a:gs>
            <a:gs pos="53000">
              <a:schemeClr val="tx1"/>
            </a:gs>
            <a:gs pos="100000">
              <a:srgbClr val="D3FADA"/>
            </a:gs>
            <a:gs pos="98000">
              <a:schemeClr val="accent3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0A6A7D-B419-C09C-4878-B7EAC65D2469}"/>
              </a:ext>
            </a:extLst>
          </p:cNvPr>
          <p:cNvSpPr txBox="1"/>
          <p:nvPr/>
        </p:nvSpPr>
        <p:spPr>
          <a:xfrm>
            <a:off x="2886571" y="126806"/>
            <a:ext cx="684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–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(ФРАГМЕНТ)</a:t>
            </a:r>
            <a:r>
              <a:rPr lang="ru-RU" sz="2400" b="1" dirty="0"/>
              <a:t>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84FF2F-D746-5ABE-4D85-42E8BF6817EB}"/>
              </a:ext>
            </a:extLst>
          </p:cNvPr>
          <p:cNvSpPr/>
          <p:nvPr/>
        </p:nvSpPr>
        <p:spPr>
          <a:xfrm>
            <a:off x="11514958" y="6256521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925" t="8667" r="13825" b="22000"/>
          <a:stretch/>
        </p:blipFill>
        <p:spPr>
          <a:xfrm>
            <a:off x="307910" y="588471"/>
            <a:ext cx="11709976" cy="578862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TextBox 10"/>
          <p:cNvSpPr txBox="1"/>
          <p:nvPr/>
        </p:nvSpPr>
        <p:spPr>
          <a:xfrm>
            <a:off x="4256690" y="6169572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 descr="Восклицательный знак">
            <a:extLst>
              <a:ext uri="{FF2B5EF4-FFF2-40B4-BE49-F238E27FC236}">
                <a16:creationId xmlns:a16="http://schemas.microsoft.com/office/drawing/2014/main" id="{257FE61D-3D75-5C07-41B8-B8CE64DE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335" y="5471968"/>
            <a:ext cx="657355" cy="6573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411" y="5461744"/>
            <a:ext cx="65842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291A6A1E-172C-E1D5-7D22-2DAC691C82ED}"/>
              </a:ext>
            </a:extLst>
          </p:cNvPr>
          <p:cNvSpPr/>
          <p:nvPr/>
        </p:nvSpPr>
        <p:spPr>
          <a:xfrm>
            <a:off x="4461227" y="2653502"/>
            <a:ext cx="3553326" cy="1772653"/>
          </a:xfrm>
          <a:prstGeom prst="ellipse">
            <a:avLst/>
          </a:prstGeom>
          <a:solidFill>
            <a:srgbClr val="79F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 ПП и О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05B3651-16DF-1342-9506-48FA2D1348F4}"/>
              </a:ext>
            </a:extLst>
          </p:cNvPr>
          <p:cNvSpPr/>
          <p:nvPr/>
        </p:nvSpPr>
        <p:spPr>
          <a:xfrm>
            <a:off x="2724200" y="825871"/>
            <a:ext cx="2083335" cy="1116340"/>
          </a:xfrm>
          <a:prstGeom prst="roundRect">
            <a:avLst/>
          </a:prstGeom>
          <a:solidFill>
            <a:srgbClr val="79F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Увеличение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клиентской базы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6130EE4-D082-24C6-4D3F-8DCA5BAEC03B}"/>
              </a:ext>
            </a:extLst>
          </p:cNvPr>
          <p:cNvSpPr/>
          <p:nvPr/>
        </p:nvSpPr>
        <p:spPr>
          <a:xfrm>
            <a:off x="8044408" y="5068132"/>
            <a:ext cx="2701711" cy="1028217"/>
          </a:xfrm>
          <a:prstGeom prst="roundRect">
            <a:avLst/>
          </a:prstGeom>
          <a:solidFill>
            <a:srgbClr val="8E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Контроль за эффективностью использования ресурсов компании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FD653EC-65F7-D071-D672-98AEFEE74DF0}"/>
              </a:ext>
            </a:extLst>
          </p:cNvPr>
          <p:cNvSpPr/>
          <p:nvPr/>
        </p:nvSpPr>
        <p:spPr>
          <a:xfrm>
            <a:off x="8414119" y="2253990"/>
            <a:ext cx="3169491" cy="1336474"/>
          </a:xfrm>
          <a:prstGeom prst="roundRect">
            <a:avLst/>
          </a:prstGeom>
          <a:solidFill>
            <a:srgbClr val="8E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прозрачности и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эффективности бизнес-процессов в организации, повышение производительности, снижение трудоемкости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3EAC04-61E0-70A4-9369-336E058C0976}"/>
              </a:ext>
            </a:extLst>
          </p:cNvPr>
          <p:cNvSpPr/>
          <p:nvPr/>
        </p:nvSpPr>
        <p:spPr>
          <a:xfrm>
            <a:off x="2262491" y="5099087"/>
            <a:ext cx="2324998" cy="985760"/>
          </a:xfrm>
          <a:prstGeom prst="roundRect">
            <a:avLst/>
          </a:prstGeom>
          <a:solidFill>
            <a:srgbClr val="8E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Оперативный учет движения груза, контроль за  сохранностью и  остатками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FB7713D-800A-5DFF-E98E-FD98C69992FD}"/>
              </a:ext>
            </a:extLst>
          </p:cNvPr>
          <p:cNvSpPr/>
          <p:nvPr/>
        </p:nvSpPr>
        <p:spPr>
          <a:xfrm>
            <a:off x="5114336" y="837182"/>
            <a:ext cx="2105526" cy="1074822"/>
          </a:xfrm>
          <a:prstGeom prst="roundRect">
            <a:avLst/>
          </a:prstGeom>
          <a:solidFill>
            <a:srgbClr val="79F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моноклиента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CFEB563-1353-3542-FE40-A12E351B47F3}"/>
              </a:ext>
            </a:extLst>
          </p:cNvPr>
          <p:cNvSpPr/>
          <p:nvPr/>
        </p:nvSpPr>
        <p:spPr>
          <a:xfrm>
            <a:off x="644244" y="2253990"/>
            <a:ext cx="3236494" cy="1435769"/>
          </a:xfrm>
          <a:prstGeom prst="roundRect">
            <a:avLst/>
          </a:prstGeom>
          <a:solidFill>
            <a:srgbClr val="8E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Устранение асимметрии в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коммуникациях, в том числе своевременный доступ к оперативным данным как Клиентов компании, так и самих сотрудников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EE76292-C93F-B9FE-1207-4F2EC8D04549}"/>
              </a:ext>
            </a:extLst>
          </p:cNvPr>
          <p:cNvSpPr/>
          <p:nvPr/>
        </p:nvSpPr>
        <p:spPr>
          <a:xfrm>
            <a:off x="7577212" y="852595"/>
            <a:ext cx="2597066" cy="1074822"/>
          </a:xfrm>
          <a:prstGeom prst="roundRect">
            <a:avLst/>
          </a:prstGeom>
          <a:solidFill>
            <a:srgbClr val="79F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B7E2AE7-29C2-332C-CDD9-7BA711204C25}"/>
              </a:ext>
            </a:extLst>
          </p:cNvPr>
          <p:cNvSpPr/>
          <p:nvPr/>
        </p:nvSpPr>
        <p:spPr>
          <a:xfrm>
            <a:off x="1442545" y="3934998"/>
            <a:ext cx="2438193" cy="855385"/>
          </a:xfrm>
          <a:prstGeom prst="roundRect">
            <a:avLst/>
          </a:prstGeom>
          <a:solidFill>
            <a:srgbClr val="8E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формирования управленческой отчетности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E2C6C5D-575C-5B93-3051-8F15C1B1A37D}"/>
              </a:ext>
            </a:extLst>
          </p:cNvPr>
          <p:cNvSpPr/>
          <p:nvPr/>
        </p:nvSpPr>
        <p:spPr>
          <a:xfrm>
            <a:off x="5057645" y="5229462"/>
            <a:ext cx="2516606" cy="855385"/>
          </a:xfrm>
          <a:prstGeom prst="roundRect">
            <a:avLst/>
          </a:prstGeom>
          <a:solidFill>
            <a:srgbClr val="8E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актуальных статистических данных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ECA1F6C-74BD-AB88-86E9-BCE7D6ACFFDC}"/>
              </a:ext>
            </a:extLst>
          </p:cNvPr>
          <p:cNvSpPr/>
          <p:nvPr/>
        </p:nvSpPr>
        <p:spPr>
          <a:xfrm>
            <a:off x="8690379" y="3974397"/>
            <a:ext cx="2616973" cy="781098"/>
          </a:xfrm>
          <a:prstGeom prst="roundRect">
            <a:avLst/>
          </a:prstGeom>
          <a:solidFill>
            <a:srgbClr val="8E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взаимозаменяемости сотрудников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7D4ED-1FB5-4E54-6179-CE074351B034}"/>
              </a:ext>
            </a:extLst>
          </p:cNvPr>
          <p:cNvSpPr txBox="1"/>
          <p:nvPr/>
        </p:nvSpPr>
        <p:spPr>
          <a:xfrm>
            <a:off x="4863033" y="4628415"/>
            <a:ext cx="348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  слабых сторон</a:t>
            </a:r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EA389598-D2C4-A462-10E8-A3DBBD34EB4D}"/>
              </a:ext>
            </a:extLst>
          </p:cNvPr>
          <p:cNvSpPr/>
          <p:nvPr/>
        </p:nvSpPr>
        <p:spPr>
          <a:xfrm>
            <a:off x="5959366" y="1955189"/>
            <a:ext cx="557048" cy="627927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A28087-1CE8-920D-1A35-520664E56021}"/>
              </a:ext>
            </a:extLst>
          </p:cNvPr>
          <p:cNvSpPr txBox="1"/>
          <p:nvPr/>
        </p:nvSpPr>
        <p:spPr>
          <a:xfrm>
            <a:off x="862311" y="1233824"/>
            <a:ext cx="168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возможностей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0AF4DD-45B5-AF89-C87D-B789BF42E6E2}"/>
              </a:ext>
            </a:extLst>
          </p:cNvPr>
          <p:cNvSpPr txBox="1"/>
          <p:nvPr/>
        </p:nvSpPr>
        <p:spPr>
          <a:xfrm>
            <a:off x="10174278" y="1121207"/>
            <a:ext cx="175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Нивелирование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угроз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1A7A005-CDB0-DB2A-8005-FF75E83D4DC0}"/>
              </a:ext>
            </a:extLst>
          </p:cNvPr>
          <p:cNvCxnSpPr/>
          <p:nvPr/>
        </p:nvCxnSpPr>
        <p:spPr>
          <a:xfrm>
            <a:off x="3880738" y="2653502"/>
            <a:ext cx="926797" cy="318372"/>
          </a:xfrm>
          <a:prstGeom prst="straightConnector1">
            <a:avLst/>
          </a:prstGeom>
          <a:ln w="34925" cap="rnd">
            <a:solidFill>
              <a:schemeClr val="bg1"/>
            </a:solidFill>
            <a:bevel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1C621EB-271C-FE5F-690C-E7CA5D028A77}"/>
              </a:ext>
            </a:extLst>
          </p:cNvPr>
          <p:cNvCxnSpPr>
            <a:stCxn id="14" idx="3"/>
          </p:cNvCxnSpPr>
          <p:nvPr/>
        </p:nvCxnSpPr>
        <p:spPr>
          <a:xfrm flipV="1">
            <a:off x="3880738" y="3974397"/>
            <a:ext cx="706751" cy="38829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8A9F889-8F2B-B1BE-17BA-E005F5FB042A}"/>
              </a:ext>
            </a:extLst>
          </p:cNvPr>
          <p:cNvCxnSpPr>
            <a:cxnSpLocks/>
          </p:cNvCxnSpPr>
          <p:nvPr/>
        </p:nvCxnSpPr>
        <p:spPr>
          <a:xfrm flipV="1">
            <a:off x="4130566" y="4322473"/>
            <a:ext cx="983296" cy="67527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FCD3050-CC6C-91D3-B550-E0400C52D794}"/>
              </a:ext>
            </a:extLst>
          </p:cNvPr>
          <p:cNvCxnSpPr>
            <a:stCxn id="15" idx="0"/>
          </p:cNvCxnSpPr>
          <p:nvPr/>
        </p:nvCxnSpPr>
        <p:spPr>
          <a:xfrm flipV="1">
            <a:off x="6315948" y="4508938"/>
            <a:ext cx="0" cy="72052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DBB271FB-D48C-55C9-BF8A-A42A601C632C}"/>
              </a:ext>
            </a:extLst>
          </p:cNvPr>
          <p:cNvCxnSpPr/>
          <p:nvPr/>
        </p:nvCxnSpPr>
        <p:spPr>
          <a:xfrm flipH="1" flipV="1">
            <a:off x="7574251" y="4168544"/>
            <a:ext cx="1116128" cy="829203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649B46B9-210F-26CC-A01A-4A9651B9CC95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7935310" y="3934998"/>
            <a:ext cx="755069" cy="429948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B5ABD947-30FC-B6AF-A204-7A326EACF67B}"/>
              </a:ext>
            </a:extLst>
          </p:cNvPr>
          <p:cNvCxnSpPr/>
          <p:nvPr/>
        </p:nvCxnSpPr>
        <p:spPr>
          <a:xfrm flipH="1">
            <a:off x="7693572" y="2583116"/>
            <a:ext cx="720547" cy="388758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трелка: вверх 41">
            <a:extLst>
              <a:ext uri="{FF2B5EF4-FFF2-40B4-BE49-F238E27FC236}">
                <a16:creationId xmlns:a16="http://schemas.microsoft.com/office/drawing/2014/main" id="{F8AA637C-9EDA-9F1C-16DB-25F1DE2C1448}"/>
              </a:ext>
            </a:extLst>
          </p:cNvPr>
          <p:cNvSpPr/>
          <p:nvPr/>
        </p:nvSpPr>
        <p:spPr>
          <a:xfrm rot="3095085">
            <a:off x="7372118" y="1937874"/>
            <a:ext cx="313122" cy="885964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44885C86-1003-C813-A9FE-E8922A4B4A9A}"/>
              </a:ext>
            </a:extLst>
          </p:cNvPr>
          <p:cNvSpPr/>
          <p:nvPr/>
        </p:nvSpPr>
        <p:spPr>
          <a:xfrm rot="18583926">
            <a:off x="4755985" y="1942183"/>
            <a:ext cx="313122" cy="885964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26FC6-E023-6B56-AAAC-0EE63A6AE5EF}"/>
              </a:ext>
            </a:extLst>
          </p:cNvPr>
          <p:cNvSpPr txBox="1"/>
          <p:nvPr/>
        </p:nvSpPr>
        <p:spPr>
          <a:xfrm>
            <a:off x="5265886" y="2132890"/>
            <a:ext cx="74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17B950-53C0-8DC0-4DFA-D9285D3BEBEB}"/>
              </a:ext>
            </a:extLst>
          </p:cNvPr>
          <p:cNvSpPr/>
          <p:nvPr/>
        </p:nvSpPr>
        <p:spPr>
          <a:xfrm>
            <a:off x="11409855" y="6151418"/>
            <a:ext cx="782145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5725" y="193846"/>
            <a:ext cx="652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ОТ ВНЕДРЕНИЯ АСУ ПП и О</a:t>
            </a:r>
          </a:p>
        </p:txBody>
      </p:sp>
    </p:spTree>
    <p:extLst>
      <p:ext uri="{BB962C8B-B14F-4D97-AF65-F5344CB8AC3E}">
        <p14:creationId xmlns:p14="http://schemas.microsoft.com/office/powerpoint/2010/main" val="4616053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8187</TotalTime>
  <Words>1355</Words>
  <Application>Microsoft Office PowerPoint</Application>
  <PresentationFormat>Широкоэкранный</PresentationFormat>
  <Paragraphs>251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Управление проектом по созданию Автоматизированной системы управления перевозочным процессом и отчетности службы клиентского сервиса ООО «АМ-Сервис»  (ст. Челябинск-грузовой)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cheg@AMSNET.LOCAL</cp:lastModifiedBy>
  <cp:revision>156</cp:revision>
  <cp:lastPrinted>2022-12-09T05:39:13Z</cp:lastPrinted>
  <dcterms:created xsi:type="dcterms:W3CDTF">2022-05-07T11:22:08Z</dcterms:created>
  <dcterms:modified xsi:type="dcterms:W3CDTF">2022-12-09T06:49:40Z</dcterms:modified>
</cp:coreProperties>
</file>