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5"/>
  </p:sldMasterIdLst>
  <p:notesMasterIdLst>
    <p:notesMasterId r:id="rId18"/>
  </p:notesMasterIdLst>
  <p:handoutMasterIdLst>
    <p:handoutMasterId r:id="rId19"/>
  </p:handoutMasterIdLst>
  <p:sldIdLst>
    <p:sldId id="703" r:id="rId6"/>
    <p:sldId id="710" r:id="rId7"/>
    <p:sldId id="707" r:id="rId8"/>
    <p:sldId id="705" r:id="rId9"/>
    <p:sldId id="711" r:id="rId10"/>
    <p:sldId id="708" r:id="rId11"/>
    <p:sldId id="709" r:id="rId12"/>
    <p:sldId id="712" r:id="rId13"/>
    <p:sldId id="713" r:id="rId14"/>
    <p:sldId id="715" r:id="rId15"/>
    <p:sldId id="714" r:id="rId16"/>
    <p:sldId id="706" r:id="rId17"/>
  </p:sldIdLst>
  <p:sldSz cx="10693400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6117" indent="-3803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3962" indent="-79517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1807" indent="-119276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89652" indent="-160763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987070" algn="l" defTabSz="99569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484916" algn="l" defTabSz="99569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982761" algn="l" defTabSz="99569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07B"/>
    <a:srgbClr val="00417B"/>
    <a:srgbClr val="F48900"/>
    <a:srgbClr val="00396A"/>
    <a:srgbClr val="F57913"/>
    <a:srgbClr val="195FAB"/>
    <a:srgbClr val="1561BD"/>
    <a:srgbClr val="345598"/>
    <a:srgbClr val="042F64"/>
    <a:srgbClr val="FFB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3" autoAdjust="0"/>
    <p:restoredTop sz="90678" autoAdjust="0"/>
  </p:normalViewPr>
  <p:slideViewPr>
    <p:cSldViewPr>
      <p:cViewPr varScale="1">
        <p:scale>
          <a:sx n="62" d="100"/>
          <a:sy n="62" d="100"/>
        </p:scale>
        <p:origin x="66" y="121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4" y="-12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alenanagornova\Desktop\&#1044;&#1083;&#1103;%20&#1076;&#1080;&#1087;&#1083;&#1086;&#1084;&#1072;%20&#1087;&#1086;&#1082;&#1072;&#1079;&#1072;&#1090;&#1077;&#1083;&#1080;%20&#1092;&#1080;&#1085;%20&#1089;&#1086;&#1089;&#1090;&#1086;&#1103;&#1085;&#1080;&#1103;%20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alenanagornova\Desktop\&#1044;&#1083;&#1103;%20&#1076;&#1080;&#1087;&#1083;&#1086;&#1084;&#1072;%20&#1087;&#1086;&#1082;&#1072;&#1079;&#1072;&#1090;&#1077;&#1083;&#1080;%20&#1092;&#1080;&#1085;%20&#1089;&#1086;&#1089;&#1090;&#1086;&#1103;&#1085;&#1080;&#1103;%20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alenanagornova\Desktop\&#1044;&#1083;&#1103;%20&#1076;&#1080;&#1087;&#1083;&#1086;&#1084;&#1072;%20&#1087;&#1086;&#1082;&#1072;&#1079;&#1072;&#1090;&#1077;&#1083;&#1080;%20&#1092;&#1080;&#1085;%20&#1089;&#1086;&#1089;&#1090;&#1086;&#1103;&#1085;&#1080;&#1103;%20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\Documents\&#1054;&#1073;&#1091;&#1095;&#1077;&#1085;&#1080;&#1077;\&#1056;&#1072;&#1073;&#1086;&#1095;&#1072;&#1103;\&#1050;&#1086;&#1087;&#1080;&#1103;%20&#1050;&#1072;&#1088;&#1090;&#1072;_&#1040;&#1083;&#1090;&#1072;&#1081;&#1101;&#1085;&#1077;&#1088;&#1075;&#1086;&#1089;&#1073;&#1099;&#1090;%2016-07-2019%20+20+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613320702484437E-2"/>
          <c:y val="7.1530756731055606E-2"/>
          <c:w val="0.48775974526635302"/>
          <c:h val="0.70449866180768705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Коэффициент текущей ликвидности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Лист2!$C$3:$E$3</c:f>
              <c:numCache>
                <c:formatCode>General</c:formatCode>
                <c:ptCount val="3"/>
                <c:pt idx="0">
                  <c:v>1.5219754248160999</c:v>
                </c:pt>
                <c:pt idx="1">
                  <c:v>1.1769001928548239</c:v>
                </c:pt>
                <c:pt idx="2">
                  <c:v>1.186650329573498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82-4DDD-9ECB-8BD3E6B1BE9F}"/>
            </c:ext>
          </c:extLst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Коэффициент абсолютной ликвидности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Лист2!$C$4:$E$4</c:f>
              <c:numCache>
                <c:formatCode>General</c:formatCode>
                <c:ptCount val="3"/>
                <c:pt idx="0">
                  <c:v>0.67601360108564701</c:v>
                </c:pt>
                <c:pt idx="1">
                  <c:v>0.24732695575795799</c:v>
                </c:pt>
                <c:pt idx="2">
                  <c:v>0.190079247380258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82-4DDD-9ECB-8BD3E6B1BE9F}"/>
            </c:ext>
          </c:extLst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Коэффициент быстрой ликвидности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Лист2!$C$5:$E$5</c:f>
              <c:numCache>
                <c:formatCode>General</c:formatCode>
                <c:ptCount val="3"/>
                <c:pt idx="0">
                  <c:v>1.482940918922804</c:v>
                </c:pt>
                <c:pt idx="1">
                  <c:v>1.099754444253499</c:v>
                </c:pt>
                <c:pt idx="2">
                  <c:v>1.0904764921515719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82-4DDD-9ECB-8BD3E6B1B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092464"/>
        <c:axId val="1718532736"/>
      </c:lineChart>
      <c:catAx>
        <c:axId val="175009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1718532736"/>
        <c:crosses val="autoZero"/>
        <c:auto val="1"/>
        <c:lblAlgn val="ctr"/>
        <c:lblOffset val="100"/>
        <c:noMultiLvlLbl val="0"/>
      </c:catAx>
      <c:valAx>
        <c:axId val="171853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175009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80415051360639"/>
          <c:y val="0.13546642965596414"/>
          <c:w val="0.35143395889525242"/>
          <c:h val="0.72906671985940952"/>
        </c:manualLayout>
      </c:layout>
      <c:overlay val="0"/>
      <c:txPr>
        <a:bodyPr/>
        <a:lstStyle/>
        <a:p>
          <a:pPr>
            <a:defRPr sz="1200">
              <a:latin typeface="Times New Roman" charset="0"/>
              <a:ea typeface="Times New Roman" charset="0"/>
              <a:cs typeface="Times New Roman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174164386543947E-2"/>
          <c:y val="5.7337766236936046E-2"/>
          <c:w val="0.50774713306933594"/>
          <c:h val="0.8246994591408429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Лист2!$B$6</c:f>
              <c:strCache>
                <c:ptCount val="1"/>
                <c:pt idx="0">
                  <c:v>Коэффициент независимости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Лист2!$C$6:$E$6</c:f>
              <c:numCache>
                <c:formatCode>General</c:formatCode>
                <c:ptCount val="3"/>
                <c:pt idx="0">
                  <c:v>0.32340797094190799</c:v>
                </c:pt>
                <c:pt idx="1">
                  <c:v>0.24496515595591201</c:v>
                </c:pt>
                <c:pt idx="2">
                  <c:v>0.185924468326648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60-4144-814A-0B94F31D57E6}"/>
            </c:ext>
          </c:extLst>
        </c:ser>
        <c:ser>
          <c:idx val="1"/>
          <c:order val="1"/>
          <c:tx>
            <c:strRef>
              <c:f>Лист2!$B$7</c:f>
              <c:strCache>
                <c:ptCount val="1"/>
                <c:pt idx="0">
                  <c:v>Коэффициент финансовой устойчивости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Лист2!$C$7:$E$7</c:f>
              <c:numCache>
                <c:formatCode>General</c:formatCode>
                <c:ptCount val="3"/>
                <c:pt idx="0">
                  <c:v>0.32426102691847303</c:v>
                </c:pt>
                <c:pt idx="1">
                  <c:v>0.246438966559344</c:v>
                </c:pt>
                <c:pt idx="2">
                  <c:v>0.185924468326648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60-4144-814A-0B94F31D57E6}"/>
            </c:ext>
          </c:extLst>
        </c:ser>
        <c:ser>
          <c:idx val="2"/>
          <c:order val="2"/>
          <c:tx>
            <c:strRef>
              <c:f>Лист2!$B$8</c:f>
              <c:strCache>
                <c:ptCount val="1"/>
                <c:pt idx="0">
                  <c:v>Коэффициент соотношения заемных и собственных средств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Лист2!$C$8:$E$8</c:f>
              <c:numCache>
                <c:formatCode>General</c:formatCode>
                <c:ptCount val="3"/>
                <c:pt idx="0">
                  <c:v>2.0920697380697</c:v>
                </c:pt>
                <c:pt idx="1">
                  <c:v>3.082213227827288</c:v>
                </c:pt>
                <c:pt idx="2">
                  <c:v>4.3785282217029886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60-4144-814A-0B94F31D57E6}"/>
            </c:ext>
          </c:extLst>
        </c:ser>
        <c:ser>
          <c:idx val="3"/>
          <c:order val="3"/>
          <c:tx>
            <c:strRef>
              <c:f>Лист2!$B$9</c:f>
              <c:strCache>
                <c:ptCount val="1"/>
                <c:pt idx="0">
                  <c:v>Коэффициент обеспеченности собственнными средствами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Лист2!$C$9:$E$9</c:f>
              <c:numCache>
                <c:formatCode>General</c:formatCode>
                <c:ptCount val="3"/>
                <c:pt idx="0">
                  <c:v>0.21372100012880901</c:v>
                </c:pt>
                <c:pt idx="1">
                  <c:v>3.2839548156060903E-2</c:v>
                </c:pt>
                <c:pt idx="2">
                  <c:v>2.1161315215690001E-2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60-4144-814A-0B94F31D5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277584"/>
        <c:axId val="1726940176"/>
      </c:lineChart>
      <c:catAx>
        <c:axId val="174827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1726940176"/>
        <c:crosses val="autoZero"/>
        <c:auto val="1"/>
        <c:lblAlgn val="ctr"/>
        <c:lblOffset val="100"/>
        <c:noMultiLvlLbl val="0"/>
      </c:catAx>
      <c:valAx>
        <c:axId val="172694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174827758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126694855993836"/>
          <c:y val="0"/>
          <c:w val="0.37873305144006175"/>
          <c:h val="0.93719104285399024"/>
        </c:manualLayout>
      </c:layout>
      <c:overlay val="0"/>
      <c:txPr>
        <a:bodyPr/>
        <a:lstStyle/>
        <a:p>
          <a:pPr>
            <a:defRPr sz="1200">
              <a:latin typeface="Times New Roman" charset="0"/>
              <a:ea typeface="Times New Roman" charset="0"/>
              <a:cs typeface="Times New Roman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223368536525827E-2"/>
          <c:y val="7.2896221513977219E-2"/>
          <c:w val="0.50556283010699055"/>
          <c:h val="0.75858856606016756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Лист2!$B$13</c:f>
              <c:strCache>
                <c:ptCount val="1"/>
                <c:pt idx="0">
                  <c:v>Рентабельность продаж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Лист2!$C$13:$E$13</c:f>
              <c:numCache>
                <c:formatCode>General</c:formatCode>
                <c:ptCount val="3"/>
                <c:pt idx="0">
                  <c:v>2.059003226494168</c:v>
                </c:pt>
                <c:pt idx="1">
                  <c:v>0.529957285142718</c:v>
                </c:pt>
                <c:pt idx="2">
                  <c:v>0.127439802976169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0-4866-9132-437CA6D0005F}"/>
            </c:ext>
          </c:extLst>
        </c:ser>
        <c:ser>
          <c:idx val="1"/>
          <c:order val="1"/>
          <c:tx>
            <c:strRef>
              <c:f>Лист2!$B$14</c:f>
              <c:strCache>
                <c:ptCount val="1"/>
                <c:pt idx="0">
                  <c:v>Экономическая рентабельность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Лист2!$C$14:$E$14</c:f>
              <c:numCache>
                <c:formatCode>General</c:formatCode>
                <c:ptCount val="3"/>
                <c:pt idx="0">
                  <c:v>17.809246479896899</c:v>
                </c:pt>
                <c:pt idx="1">
                  <c:v>4.7829169979358888</c:v>
                </c:pt>
                <c:pt idx="2">
                  <c:v>1.189192150325022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0-4866-9132-437CA6D0005F}"/>
            </c:ext>
          </c:extLst>
        </c:ser>
        <c:ser>
          <c:idx val="2"/>
          <c:order val="2"/>
          <c:tx>
            <c:strRef>
              <c:f>Лист2!$B$15</c:f>
              <c:strCache>
                <c:ptCount val="1"/>
                <c:pt idx="0">
                  <c:v>Рентабельность производства по чистой прибыли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Лист2!$C$15:$E$15</c:f>
              <c:numCache>
                <c:formatCode>General</c:formatCode>
                <c:ptCount val="3"/>
                <c:pt idx="0">
                  <c:v>6.8380720099693511</c:v>
                </c:pt>
                <c:pt idx="1">
                  <c:v>1.8368136731268121</c:v>
                </c:pt>
                <c:pt idx="2">
                  <c:v>0.47194454359050703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0-4866-9132-437CA6D0005F}"/>
            </c:ext>
          </c:extLst>
        </c:ser>
        <c:ser>
          <c:idx val="3"/>
          <c:order val="3"/>
          <c:tx>
            <c:strRef>
              <c:f>Лист2!$B$16</c:f>
              <c:strCache>
                <c:ptCount val="1"/>
                <c:pt idx="0">
                  <c:v>Рентабельность собственного капитала </c:v>
                </c:pt>
              </c:strCache>
            </c:strRef>
          </c:tx>
          <c:marker>
            <c:symbol val="none"/>
          </c:marker>
          <c:cat>
            <c:numRef>
              <c:f>Лист2!$C$2:$E$2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Лист2!$C$16:$E$16</c:f>
              <c:numCache>
                <c:formatCode>General</c:formatCode>
                <c:ptCount val="3"/>
                <c:pt idx="0">
                  <c:v>47.556075751426043</c:v>
                </c:pt>
                <c:pt idx="1">
                  <c:v>17.659306763818009</c:v>
                </c:pt>
                <c:pt idx="2">
                  <c:v>4.4097833770067956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00-4866-9132-437CA6D00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663888"/>
        <c:axId val="1795196800"/>
      </c:lineChart>
      <c:catAx>
        <c:axId val="179566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1795196800"/>
        <c:crosses val="autoZero"/>
        <c:auto val="1"/>
        <c:lblAlgn val="ctr"/>
        <c:lblOffset val="100"/>
        <c:noMultiLvlLbl val="0"/>
      </c:catAx>
      <c:valAx>
        <c:axId val="179519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179566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03591127231372"/>
          <c:y val="2.503940749269766E-2"/>
          <c:w val="0.34207776689237157"/>
          <c:h val="0.92779088348690508"/>
        </c:manualLayout>
      </c:layout>
      <c:overlay val="0"/>
      <c:txPr>
        <a:bodyPr/>
        <a:lstStyle/>
        <a:p>
          <a:pPr>
            <a:defRPr sz="1050">
              <a:latin typeface="Times New Roman" charset="0"/>
              <a:ea typeface="Times New Roman" charset="0"/>
              <a:cs typeface="Times New Roman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38010993947537"/>
          <c:y val="0.1519498214049276"/>
          <c:w val="0.56050830953423481"/>
          <c:h val="0.77805738903555455"/>
        </c:manualLayout>
      </c:layout>
      <c:radarChart>
        <c:radarStyle val="marker"/>
        <c:varyColors val="0"/>
        <c:ser>
          <c:idx val="0"/>
          <c:order val="0"/>
          <c:tx>
            <c:strRef>
              <c:f>'[Копия Карта_Алтайэнергосбыт 16-07-2019 +20+.xlsx]График'!$C$4</c:f>
              <c:strCache>
                <c:ptCount val="1"/>
                <c:pt idx="0">
                  <c:v>2018 год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'[Копия Карта_Алтайэнергосбыт 16-07-2019 +20+.xlsx]График'!$B$5:$B$8</c:f>
              <c:strCache>
                <c:ptCount val="4"/>
                <c:pt idx="0">
                  <c:v>Финансы</c:v>
                </c:pt>
                <c:pt idx="1">
                  <c:v>Клиенты</c:v>
                </c:pt>
                <c:pt idx="2">
                  <c:v>Бизнес-процессы</c:v>
                </c:pt>
                <c:pt idx="3">
                  <c:v>Персонал</c:v>
                </c:pt>
              </c:strCache>
            </c:strRef>
          </c:cat>
          <c:val>
            <c:numRef>
              <c:f>'[Копия Карта_Алтайэнергосбыт 16-07-2019 +20+.xlsx]График'!$C$5:$C$8</c:f>
              <c:numCache>
                <c:formatCode>General</c:formatCode>
                <c:ptCount val="4"/>
                <c:pt idx="0">
                  <c:v>0.92061428571428583</c:v>
                </c:pt>
                <c:pt idx="1">
                  <c:v>0.99932142049310113</c:v>
                </c:pt>
                <c:pt idx="2">
                  <c:v>0.95810920945395273</c:v>
                </c:pt>
                <c:pt idx="3">
                  <c:v>0.88431831212016965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8-4E19-A1CE-4E3E4387EA39}"/>
            </c:ext>
          </c:extLst>
        </c:ser>
        <c:ser>
          <c:idx val="1"/>
          <c:order val="1"/>
          <c:tx>
            <c:strRef>
              <c:f>'[Копия Карта_Алтайэнергосбыт 16-07-2019 +20+.xlsx]График'!$D$4</c:f>
              <c:strCache>
                <c:ptCount val="1"/>
                <c:pt idx="0">
                  <c:v>2019 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'[Копия Карта_Алтайэнергосбыт 16-07-2019 +20+.xlsx]График'!$B$5:$B$8</c:f>
              <c:strCache>
                <c:ptCount val="4"/>
                <c:pt idx="0">
                  <c:v>Финансы</c:v>
                </c:pt>
                <c:pt idx="1">
                  <c:v>Клиенты</c:v>
                </c:pt>
                <c:pt idx="2">
                  <c:v>Бизнес-процессы</c:v>
                </c:pt>
                <c:pt idx="3">
                  <c:v>Персонал</c:v>
                </c:pt>
              </c:strCache>
            </c:strRef>
          </c:cat>
          <c:val>
            <c:numRef>
              <c:f>'[Копия Карта_Алтайэнергосбыт 16-07-2019 +20+.xlsx]График'!$D$5:$D$8</c:f>
              <c:numCache>
                <c:formatCode>General</c:formatCode>
                <c:ptCount val="4"/>
                <c:pt idx="0">
                  <c:v>0.95428571428571429</c:v>
                </c:pt>
                <c:pt idx="1">
                  <c:v>0.99078030406260353</c:v>
                </c:pt>
                <c:pt idx="2">
                  <c:v>0.93847651775486818</c:v>
                </c:pt>
                <c:pt idx="3">
                  <c:v>0.95385158298043959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8-4E19-A1CE-4E3E4387EA39}"/>
            </c:ext>
          </c:extLst>
        </c:ser>
        <c:ser>
          <c:idx val="2"/>
          <c:order val="2"/>
          <c:tx>
            <c:strRef>
              <c:f>'[Копия Карта_Алтайэнергосбыт 16-07-2019 +20+.xlsx]График'!$E$4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'[Копия Карта_Алтайэнергосбыт 16-07-2019 +20+.xlsx]График'!$B$5:$B$8</c:f>
              <c:strCache>
                <c:ptCount val="4"/>
                <c:pt idx="0">
                  <c:v>Финансы</c:v>
                </c:pt>
                <c:pt idx="1">
                  <c:v>Клиенты</c:v>
                </c:pt>
                <c:pt idx="2">
                  <c:v>Бизнес-процессы</c:v>
                </c:pt>
                <c:pt idx="3">
                  <c:v>Персонал</c:v>
                </c:pt>
              </c:strCache>
            </c:strRef>
          </c:cat>
          <c:val>
            <c:numRef>
              <c:f>'[Копия Карта_Алтайэнергосбыт 16-07-2019 +20+.xlsx]График'!$E$5:$E$8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28-4E19-A1CE-4E3E4387E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5333583"/>
        <c:axId val="1375321519"/>
      </c:radarChart>
      <c:catAx>
        <c:axId val="137533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321519"/>
        <c:crosses val="autoZero"/>
        <c:auto val="1"/>
        <c:lblAlgn val="ctr"/>
        <c:lblOffset val="100"/>
        <c:noMultiLvlLbl val="0"/>
      </c:catAx>
      <c:valAx>
        <c:axId val="137532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33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7780573400341124"/>
          <c:y val="0.74647958501166778"/>
          <c:w val="0.18277054183522093"/>
          <c:h val="0.14013333683958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216443369609245E-2"/>
          <c:y val="0.20676546365527151"/>
          <c:w val="0.47932487348900232"/>
          <c:h val="0.6765785485772015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6630525734666018E-2"/>
                  <c:y val="-0.122414444085576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44,46%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287-48C3-BBF8-5FD714EB44CF}"/>
                </c:ext>
              </c:extLst>
            </c:dLbl>
            <c:dLbl>
              <c:idx val="1"/>
              <c:layout>
                <c:manualLayout>
                  <c:x val="4.2016833075388338E-2"/>
                  <c:y val="6.21948407755093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18,70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287-48C3-BBF8-5FD714EB44CF}"/>
                </c:ext>
              </c:extLst>
            </c:dLbl>
            <c:dLbl>
              <c:idx val="2"/>
              <c:layout>
                <c:manualLayout>
                  <c:x val="-1.8393425586334583E-2"/>
                  <c:y val="9.803402819394102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287-48C3-BBF8-5FD714EB44CF}"/>
                </c:ext>
              </c:extLst>
            </c:dLbl>
            <c:dLbl>
              <c:idx val="3"/>
              <c:layout>
                <c:manualLayout>
                  <c:x val="-1.8174998374067099E-4"/>
                  <c:y val="-0.134084147031409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20,01%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287-48C3-BBF8-5FD714EB44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1,10%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287-48C3-BBF8-5FD714EB44C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1,94%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287-48C3-BBF8-5FD714EB44CF}"/>
                </c:ext>
              </c:extLst>
            </c:dLbl>
            <c:dLbl>
              <c:idx val="7"/>
              <c:layout>
                <c:manualLayout>
                  <c:x val="3.3287584512719841E-2"/>
                  <c:y val="-2.36578381133680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287-48C3-BBF8-5FD714EB44C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0,22%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287-48C3-BBF8-5FD714EB44CF}"/>
                </c:ext>
              </c:extLst>
            </c:dLbl>
            <c:dLbl>
              <c:idx val="9"/>
              <c:layout>
                <c:manualLayout>
                  <c:x val="6.4222473061723087E-2"/>
                  <c:y val="-0.11960738184444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87-48C3-BBF8-5FD714EB4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АО «Алтайэнергосбыт»</c:v>
                </c:pt>
                <c:pt idx="1">
                  <c:v>АО «Барнаульская горэлектросеть»</c:v>
                </c:pt>
                <c:pt idx="2">
                  <c:v>ООО «Заринская горэлектросеть»</c:v>
                </c:pt>
                <c:pt idx="3">
                  <c:v>АО «Алтайкрайэнерго»</c:v>
                </c:pt>
                <c:pt idx="4">
                  <c:v>ООО «МАРЭМ+»</c:v>
                </c:pt>
                <c:pt idx="5">
                  <c:v>ООО «Энергосбытовая компания Кузбасса»</c:v>
                </c:pt>
                <c:pt idx="6">
                  <c:v>ЗАО «Система»</c:v>
                </c:pt>
                <c:pt idx="7">
                  <c:v>ООО «РУСЭНЕРГОСБЫТ»</c:v>
                </c:pt>
                <c:pt idx="8">
                  <c:v>ООО «ГлавЭнергоСбыт»</c:v>
                </c:pt>
                <c:pt idx="9">
                  <c:v>АО «Мосэнергосбыт»</c:v>
                </c:pt>
                <c:pt idx="10">
                  <c:v>ООО «ЭК Сибири»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0.44700000000000001</c:v>
                </c:pt>
                <c:pt idx="1">
                  <c:v>0.1837</c:v>
                </c:pt>
                <c:pt idx="2">
                  <c:v>1.44E-2</c:v>
                </c:pt>
                <c:pt idx="3">
                  <c:v>0.2059</c:v>
                </c:pt>
                <c:pt idx="4">
                  <c:v>1.0999999999999999E-2</c:v>
                </c:pt>
                <c:pt idx="5">
                  <c:v>2.18E-2</c:v>
                </c:pt>
                <c:pt idx="6">
                  <c:v>1.9099999999999999E-2</c:v>
                </c:pt>
                <c:pt idx="7">
                  <c:v>9.5200000000000007E-2</c:v>
                </c:pt>
                <c:pt idx="8">
                  <c:v>1.1999999999999999E-3</c:v>
                </c:pt>
                <c:pt idx="9">
                  <c:v>2.9999999999999997E-4</c:v>
                </c:pt>
                <c:pt idx="10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87-48C3-BBF8-5FD714EB4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940082910177734"/>
          <c:y val="0.10045515231626523"/>
          <c:w val="0.41428784601275237"/>
          <c:h val="0.8348926536249915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989" tIns="45494" rIns="90989" bIns="45494" numCol="1" anchor="t" anchorCtr="0" compatLnSpc="1">
            <a:prstTxWarp prst="textNoShape">
              <a:avLst/>
            </a:prstTxWarp>
          </a:bodyPr>
          <a:lstStyle>
            <a:lvl1pPr defTabSz="908873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989" tIns="45494" rIns="90989" bIns="45494" numCol="1" anchor="t" anchorCtr="0" compatLnSpc="1">
            <a:prstTxWarp prst="textNoShape">
              <a:avLst/>
            </a:prstTxWarp>
          </a:bodyPr>
          <a:lstStyle>
            <a:lvl1pPr algn="r" defTabSz="908873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04BB2A2-C44D-42AF-B1E9-7C373E07311D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989" tIns="45494" rIns="90989" bIns="45494" numCol="1" anchor="b" anchorCtr="0" compatLnSpc="1">
            <a:prstTxWarp prst="textNoShape">
              <a:avLst/>
            </a:prstTxWarp>
          </a:bodyPr>
          <a:lstStyle>
            <a:lvl1pPr defTabSz="908873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989" tIns="45494" rIns="90989" bIns="45494" numCol="1" anchor="b" anchorCtr="0" compatLnSpc="1">
            <a:prstTxWarp prst="textNoShape">
              <a:avLst/>
            </a:prstTxWarp>
          </a:bodyPr>
          <a:lstStyle>
            <a:lvl1pPr algn="r" defTabSz="908873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DB629F5-2ABD-4987-B6B5-CAD8C47BD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02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92" tIns="45544" rIns="91092" bIns="45544" numCol="1" anchor="t" anchorCtr="0" compatLnSpc="1">
            <a:prstTxWarp prst="textNoShape">
              <a:avLst/>
            </a:prstTxWarp>
          </a:bodyPr>
          <a:lstStyle>
            <a:lvl1pPr defTabSz="910482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92" tIns="45544" rIns="91092" bIns="45544" numCol="1" anchor="t" anchorCtr="0" compatLnSpc="1">
            <a:prstTxWarp prst="textNoShape">
              <a:avLst/>
            </a:prstTxWarp>
          </a:bodyPr>
          <a:lstStyle>
            <a:lvl1pPr algn="r" defTabSz="910482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4EBA284-FB62-48F7-8BB5-F7CE9E9DF2C9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5" tIns="46328" rIns="92655" bIns="463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092" tIns="45544" rIns="91092" bIns="45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92" tIns="45544" rIns="91092" bIns="45544" numCol="1" anchor="b" anchorCtr="0" compatLnSpc="1">
            <a:prstTxWarp prst="textNoShape">
              <a:avLst/>
            </a:prstTxWarp>
          </a:bodyPr>
          <a:lstStyle>
            <a:lvl1pPr defTabSz="910482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92" tIns="45544" rIns="91092" bIns="45544" numCol="1" anchor="b" anchorCtr="0" compatLnSpc="1">
            <a:prstTxWarp prst="textNoShape">
              <a:avLst/>
            </a:prstTxWarp>
          </a:bodyPr>
          <a:lstStyle>
            <a:lvl1pPr algn="r" defTabSz="910482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3270D5A-F2CE-4E4F-979D-00964F22D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5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11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396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180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96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70D5A-F2CE-4E4F-979D-00964F22DD5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3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1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221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594172" y="3492599"/>
            <a:ext cx="9624060" cy="1260211"/>
          </a:xfrm>
        </p:spPr>
        <p:txBody>
          <a:bodyPr/>
          <a:lstStyle>
            <a:lvl1pPr algn="l">
              <a:defRPr sz="3600" b="1" i="0" baseline="0">
                <a:solidFill>
                  <a:schemeClr val="tx2"/>
                </a:solidFill>
                <a:latin typeface="HeliosC"/>
                <a:ea typeface="Tahoma" pitchFamily="34" charset="0"/>
                <a:cs typeface="HeliosC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78673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0693400" cy="75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2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57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9" tIns="52150" rIns="104299" bIns="521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9" tIns="52150" rIns="104299" bIns="52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299" tIns="52150" rIns="104299" bIns="5215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E97FBA-E2F1-460F-ABC2-E18991363037}" type="datetime1">
              <a:rPr lang="en-US"/>
              <a:pPr>
                <a:defRPr/>
              </a:pPr>
              <a:t>12/4/2020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299" tIns="52150" rIns="104299" bIns="5215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299" tIns="52150" rIns="104299" bIns="5215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D06975-971D-4259-A848-4C9D2FA6B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7" r:id="rId2"/>
    <p:sldLayoutId id="2147484509" r:id="rId3"/>
    <p:sldLayoutId id="2147484510" r:id="rId4"/>
    <p:sldLayoutId id="2147484508" r:id="rId5"/>
  </p:sldLayoutIdLst>
  <p:hf hdr="0" ftr="0" dt="0"/>
  <p:txStyles>
    <p:titleStyle>
      <a:lvl1pPr algn="ctr" defTabSz="1042364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364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364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364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364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171" algn="ctr" defTabSz="104292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343" algn="ctr" defTabSz="104292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513" algn="ctr" defTabSz="104292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685" algn="ctr" defTabSz="104292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942" indent="-388942" algn="l" defTabSz="104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5300" indent="-324982" algn="l" defTabSz="104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658" indent="-259294" algn="l" defTabSz="104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704" indent="-259294" algn="l" defTabSz="104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50" indent="-259294" algn="l" defTabSz="104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22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1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13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70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9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81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76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7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6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6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0196" y="342059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HeliosC"/>
                <a:ea typeface="Tahoma" pitchFamily="34" charset="0"/>
                <a:cs typeface="HeliosC"/>
              </a:rPr>
              <a:t>ТЕМА ПРЕЗЕНТАЦИИ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196" y="4068663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>
                <a:solidFill>
                  <a:schemeClr val="bg1"/>
                </a:solidFill>
                <a:latin typeface="HeliosCond"/>
                <a:ea typeface="Tahoma" pitchFamily="34" charset="0"/>
                <a:cs typeface="HeliosCond"/>
              </a:rPr>
              <a:t>Докладчик</a:t>
            </a:r>
          </a:p>
          <a:p>
            <a:r>
              <a:rPr lang="ru-RU" sz="2400" b="0" dirty="0">
                <a:solidFill>
                  <a:schemeClr val="bg1"/>
                </a:solidFill>
                <a:latin typeface="HeliosCond"/>
                <a:ea typeface="Tahoma" pitchFamily="34" charset="0"/>
                <a:cs typeface="HeliosCond"/>
              </a:rPr>
              <a:t>Дата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4" y="18567"/>
            <a:ext cx="10696745" cy="7563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180" y="3682201"/>
            <a:ext cx="9572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HeliosC" panose="00000500000000000000" pitchFamily="50" charset="0"/>
              </a:rPr>
              <a:t>Тема: Стратегия сбалансированного развития предприятия (на примере АО «Алтайэнергосбыт»)</a:t>
            </a:r>
            <a:endParaRPr lang="ru-RU" sz="280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7164" y="5575024"/>
            <a:ext cx="10710564" cy="1224136"/>
          </a:xfrm>
          <a:prstGeom prst="rect">
            <a:avLst/>
          </a:prstGeom>
          <a:solidFill>
            <a:srgbClr val="02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074" y="6804967"/>
            <a:ext cx="10710564" cy="45719"/>
          </a:xfrm>
          <a:prstGeom prst="rect">
            <a:avLst/>
          </a:prstGeom>
          <a:solidFill>
            <a:srgbClr val="F4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6140" y="5867477"/>
            <a:ext cx="765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iosC" panose="00000500000000000000" pitchFamily="50" charset="0"/>
              </a:rPr>
              <a:t>Слушатель: Абрамовский Сергей Анатольевич</a:t>
            </a:r>
          </a:p>
          <a:p>
            <a:r>
              <a:rPr lang="ru-RU" sz="1600" dirty="0">
                <a:solidFill>
                  <a:schemeClr val="bg1"/>
                </a:solidFill>
                <a:latin typeface="HeliosC" panose="00000500000000000000" pitchFamily="50" charset="0"/>
                <a:ea typeface="Tahoma" pitchFamily="34" charset="0"/>
                <a:cs typeface="HeliosC"/>
              </a:rPr>
              <a:t>Научный руководитель: к.э.н., доцент Самсонов Руслан Александрович</a:t>
            </a:r>
          </a:p>
          <a:p>
            <a:endParaRPr lang="ru-RU" sz="1600" dirty="0"/>
          </a:p>
        </p:txBody>
      </p:sp>
      <p:pic>
        <p:nvPicPr>
          <p:cNvPr id="11" name="Рисунок 1" descr="http://www.asu.ru/files/news/thumbs/00014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161236"/>
            <a:ext cx="2905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p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75" y="1134918"/>
            <a:ext cx="2047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6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" y="-13819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33733"/>
              </p:ext>
            </p:extLst>
          </p:nvPr>
        </p:nvGraphicFramePr>
        <p:xfrm>
          <a:off x="1079204" y="495901"/>
          <a:ext cx="9164039" cy="6439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365">
                  <a:extLst>
                    <a:ext uri="{9D8B030D-6E8A-4147-A177-3AD203B41FA5}">
                      <a16:colId xmlns:a16="http://schemas.microsoft.com/office/drawing/2014/main" val="690671391"/>
                    </a:ext>
                  </a:extLst>
                </a:gridCol>
                <a:gridCol w="3383170">
                  <a:extLst>
                    <a:ext uri="{9D8B030D-6E8A-4147-A177-3AD203B41FA5}">
                      <a16:colId xmlns:a16="http://schemas.microsoft.com/office/drawing/2014/main" val="1088332296"/>
                    </a:ext>
                  </a:extLst>
                </a:gridCol>
                <a:gridCol w="1575059">
                  <a:extLst>
                    <a:ext uri="{9D8B030D-6E8A-4147-A177-3AD203B41FA5}">
                      <a16:colId xmlns:a16="http://schemas.microsoft.com/office/drawing/2014/main" val="3102743536"/>
                    </a:ext>
                  </a:extLst>
                </a:gridCol>
                <a:gridCol w="323634">
                  <a:extLst>
                    <a:ext uri="{9D8B030D-6E8A-4147-A177-3AD203B41FA5}">
                      <a16:colId xmlns:a16="http://schemas.microsoft.com/office/drawing/2014/main" val="3097582652"/>
                    </a:ext>
                  </a:extLst>
                </a:gridCol>
                <a:gridCol w="1051811">
                  <a:extLst>
                    <a:ext uri="{9D8B030D-6E8A-4147-A177-3AD203B41FA5}">
                      <a16:colId xmlns:a16="http://schemas.microsoft.com/office/drawing/2014/main" val="1945090040"/>
                    </a:ext>
                  </a:extLst>
                </a:gridCol>
              </a:tblGrid>
              <a:tr h="1259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Финансы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rowSpan="2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Стратегические цели:</a:t>
                      </a: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- Доля занимаемого регионального рынка: не менее 47%;</a:t>
                      </a: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- Ежегодное увеличение прибыли на 3-5% (начиная с 2021 г.) (относительно среднегодовых показателей 2017–2019 гг.).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ctr"/>
                </a:tc>
                <a:extLst>
                  <a:ext uri="{0D108BD9-81ED-4DB2-BD59-A6C34878D82A}">
                    <a16:rowId xmlns:a16="http://schemas.microsoft.com/office/drawing/2014/main" val="4140131402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Цель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КПЭ 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Индикатор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93364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Увеличение прибыли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EBITDA (относительно показателя за предшествующий год), %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105%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35340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Увеличение платежеспособности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Отношение дебиторской задолженности к кредиторской задолженности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0,8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929143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Повышение эффективности использования активов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Коэффициент общей оборачиваемости активов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7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58102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Увеличение прибыли от продаж ДПС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Отношение прибыли ДПС (относительно показателя за предшествующий год), %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105%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99211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02959"/>
                  </a:ext>
                </a:extLst>
              </a:tr>
              <a:tr h="1259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Клиенты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4378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Цель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КПЭ 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Индикатор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69280"/>
                  </a:ext>
                </a:extLst>
              </a:tr>
              <a:tr h="433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Увеличение Объема полезного отпуска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Увеличение Объема полезного отпуска (относительно показателя за предшествующий год), %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105%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24256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Повышение степени удовлетворенности клиента – юридическое лицо 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Процент клиентов отказавшихся от обслуживания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0,20%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9652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Повышение лояльности клиента – физическое лицо 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Индекс удовлетворенности клиентов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4 балла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57015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Соблюдение сроков оплаты электроэнергии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Просроченная дебиторская задолженность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HeliosC" panose="00000500000000000000" pitchFamily="50" charset="0"/>
                        </a:rPr>
                        <a:t>40 млн. руб. </a:t>
                      </a:r>
                      <a:endParaRPr lang="ru-RU" sz="105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85310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90682"/>
                  </a:ext>
                </a:extLst>
              </a:tr>
              <a:tr h="1259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Бизнес-процессы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16230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Цель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КПЭ 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Индикатор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42658"/>
                  </a:ext>
                </a:extLst>
              </a:tr>
              <a:tr h="433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Повышение качества обслуживания потребителей 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Время обслуживания одного клиента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Не более одного рабочего дня к концу 2021г.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457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Повышение производительности труда 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Среднегодовая выработка товаров, работ, услуг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21 000 тыс. руб./чел.</a:t>
                      </a: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Ежегодно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46015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Разработка дополнительных услуг потребителю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Удельный вес непрофильных работ и услуг в структуре выручки 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4%</a:t>
                      </a: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Ежегодно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87918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011530"/>
                  </a:ext>
                </a:extLst>
              </a:tr>
              <a:tr h="1259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Обучение и развитие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217390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Цель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КПЭ 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Индикатор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76969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Укомплектованность персонала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Отношение фактической численности к плановой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95%</a:t>
                      </a: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Ежегодно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83531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Повышение степени удовлетворенности сотрудников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индекс удовлетворенности сотрудников 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4,8 балла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66717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Повышение квалификации сотрудников 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процент сотрудников, прошедших программу повышения квалификации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10%</a:t>
                      </a:r>
                      <a:br>
                        <a:rPr lang="ru-RU" sz="1050" dirty="0">
                          <a:effectLst/>
                          <a:latin typeface="HeliosC" panose="00000500000000000000" pitchFamily="50" charset="0"/>
                        </a:rPr>
                      </a:br>
                      <a:r>
                        <a:rPr lang="ru-RU" sz="1050" dirty="0">
                          <a:effectLst/>
                          <a:latin typeface="HeliosC" panose="00000500000000000000" pitchFamily="50" charset="0"/>
                        </a:rPr>
                        <a:t>Ежегодно</a:t>
                      </a:r>
                      <a:endParaRPr lang="ru-RU" sz="1050" dirty="0">
                        <a:effectLst/>
                        <a:latin typeface="HeliosC" panose="00000500000000000000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dirty="0">
                        <a:effectLst/>
                        <a:latin typeface="HeliosC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5445" marR="3544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578722"/>
                  </a:ext>
                </a:extLst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8871618" y="6372919"/>
            <a:ext cx="342900" cy="27622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865442" y="5059914"/>
            <a:ext cx="342900" cy="27622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865442" y="1381312"/>
            <a:ext cx="342900" cy="27622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805352" y="8649268"/>
            <a:ext cx="342900" cy="27622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865442" y="3082500"/>
            <a:ext cx="342900" cy="27622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39542" y="171857"/>
            <a:ext cx="9003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solidFill>
                  <a:srgbClr val="02407B"/>
                </a:solidFill>
                <a:latin typeface="HeliosC" panose="00000500000000000000" pitchFamily="50" charset="0"/>
                <a:ea typeface="Times New Roman" panose="02020603050405020304" pitchFamily="18" charset="0"/>
              </a:rPr>
              <a:t>Стратегическая карта сбалансированной системы показателей реализации стратегии</a:t>
            </a:r>
            <a:endParaRPr lang="ru-RU" sz="1600" b="0" dirty="0">
              <a:solidFill>
                <a:srgbClr val="02407B"/>
              </a:solidFill>
              <a:latin typeface="Helios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7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" y="-13819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6241" t="24080" r="16437" b="10211"/>
          <a:stretch/>
        </p:blipFill>
        <p:spPr bwMode="auto">
          <a:xfrm>
            <a:off x="450156" y="923105"/>
            <a:ext cx="9505056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2801" y="201233"/>
            <a:ext cx="857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0" dirty="0">
                <a:solidFill>
                  <a:srgbClr val="02407B"/>
                </a:solidFill>
                <a:latin typeface="HeliosC" panose="00000500000000000000" pitchFamily="50" charset="0"/>
                <a:ea typeface="Times New Roman" panose="02020603050405020304" pitchFamily="18" charset="0"/>
              </a:rPr>
              <a:t>Причинно-следственная связь стратегических целей АО «Алтайэнергосбыт»</a:t>
            </a:r>
            <a:endParaRPr lang="ru-RU" sz="1800" b="0" dirty="0">
              <a:solidFill>
                <a:srgbClr val="02407B"/>
              </a:solidFill>
              <a:latin typeface="Helios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6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" y="-1"/>
            <a:ext cx="10693202" cy="75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" y="9415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88" y="1332359"/>
            <a:ext cx="9577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417B"/>
                </a:solidFill>
                <a:latin typeface="HeliosC" panose="00000500000000000000" pitchFamily="50" charset="0"/>
              </a:rPr>
              <a:t>Объект исследования: </a:t>
            </a:r>
            <a:r>
              <a:rPr lang="ru-RU" sz="2000" b="0" dirty="0">
                <a:solidFill>
                  <a:srgbClr val="00417B"/>
                </a:solidFill>
                <a:latin typeface="HeliosC" panose="00000500000000000000" pitchFamily="50" charset="0"/>
              </a:rPr>
              <a:t>АО «Алтайэнергосбыт» – одна из крупнейших энергосбытовых компаний Сибирского региона, охватывающая два субъекта РФ — Алтайский край и Республику Алтай.</a:t>
            </a:r>
          </a:p>
          <a:p>
            <a:pPr algn="just"/>
            <a:endParaRPr lang="ru-RU" sz="2000" b="0" dirty="0">
              <a:solidFill>
                <a:srgbClr val="00417B"/>
              </a:solidFill>
              <a:latin typeface="HeliosC" panose="00000500000000000000" pitchFamily="50" charset="0"/>
            </a:endParaRPr>
          </a:p>
          <a:p>
            <a:pPr algn="just"/>
            <a:r>
              <a:rPr lang="ru-RU" sz="2000" dirty="0">
                <a:solidFill>
                  <a:srgbClr val="00417B"/>
                </a:solidFill>
                <a:latin typeface="HeliosC" panose="00000500000000000000" pitchFamily="50" charset="0"/>
              </a:rPr>
              <a:t>Предмет исследования: </a:t>
            </a:r>
            <a:r>
              <a:rPr lang="ru-RU" sz="2000" b="0" dirty="0">
                <a:solidFill>
                  <a:srgbClr val="00417B"/>
                </a:solidFill>
                <a:latin typeface="HeliosC" panose="00000500000000000000" pitchFamily="50" charset="0"/>
              </a:rPr>
              <a:t>процесс управления сбалансированным развитием организации, управленческие отношения по стратегическому развитию энергетического предприятия.</a:t>
            </a:r>
          </a:p>
          <a:p>
            <a:pPr algn="just"/>
            <a:endParaRPr lang="ru-RU" sz="2000" b="0" dirty="0">
              <a:solidFill>
                <a:srgbClr val="00417B"/>
              </a:solidFill>
              <a:latin typeface="HeliosC" panose="00000500000000000000" pitchFamily="50" charset="0"/>
            </a:endParaRPr>
          </a:p>
          <a:p>
            <a:pPr algn="just"/>
            <a:r>
              <a:rPr lang="ru-RU" sz="2000" dirty="0">
                <a:solidFill>
                  <a:srgbClr val="00417B"/>
                </a:solidFill>
                <a:latin typeface="HeliosC" panose="00000500000000000000" pitchFamily="50" charset="0"/>
              </a:rPr>
              <a:t>Цель: </a:t>
            </a:r>
            <a:r>
              <a:rPr lang="ru-RU" sz="2000" b="0" dirty="0">
                <a:solidFill>
                  <a:srgbClr val="00417B"/>
                </a:solidFill>
                <a:latin typeface="HeliosC" panose="00000500000000000000" pitchFamily="50" charset="0"/>
              </a:rPr>
              <a:t>разработать стратегию сбалансированного развития энергетического предприятия на примере АО «Алтайэнергосбыт».</a:t>
            </a:r>
            <a:endParaRPr lang="ru-RU" sz="4000" dirty="0">
              <a:solidFill>
                <a:srgbClr val="00417B"/>
              </a:solidFill>
              <a:latin typeface="Helios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368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" y="9415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88" y="1332359"/>
            <a:ext cx="963304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407B"/>
                </a:solidFill>
                <a:latin typeface="HeliosC" panose="00000500000000000000" pitchFamily="50" charset="0"/>
              </a:rPr>
              <a:t>Задачи: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2407B"/>
                </a:solidFill>
                <a:latin typeface="HeliosC" panose="00000500000000000000" pitchFamily="50" charset="0"/>
              </a:rPr>
              <a:t>рассмотреть теоретические и методические основы стратегического управления сбалансированным развитием энергетического предприятия;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2407B"/>
                </a:solidFill>
                <a:latin typeface="HeliosC" panose="00000500000000000000" pitchFamily="50" charset="0"/>
              </a:rPr>
              <a:t>изучить зарубежный и отечественный опыт реализации стратегии сбалансированного развития на энергетических предприятиях;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2407B"/>
                </a:solidFill>
                <a:latin typeface="HeliosC" panose="00000500000000000000" pitchFamily="50" charset="0"/>
              </a:rPr>
              <a:t>охарактеризовать организационно-экономическую структуру АО «Алтайэнергосбыт»;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2407B"/>
                </a:solidFill>
                <a:latin typeface="HeliosC" panose="00000500000000000000" pitchFamily="50" charset="0"/>
              </a:rPr>
              <a:t>провести стратегический анализ развития АО «Алтайэнергосбыт» на основе сбалансированной системы показателей (ССП);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2407B"/>
                </a:solidFill>
                <a:latin typeface="HeliosC" panose="00000500000000000000" pitchFamily="50" charset="0"/>
              </a:rPr>
              <a:t>разработать и обосновать проект стратегии сбалансированного развития энергетического предприятия.</a:t>
            </a:r>
            <a:endParaRPr lang="ru-RU" sz="4000" dirty="0">
              <a:solidFill>
                <a:srgbClr val="00417B"/>
              </a:solidFill>
              <a:latin typeface="Helios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376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" y="9415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pic>
        <p:nvPicPr>
          <p:cNvPr id="9" name="Picture 2" descr="M:\Отдел взаимодействия с ТСО\Схемы\карта ито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" y="756295"/>
            <a:ext cx="10471665" cy="57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4292" y="26886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tx2"/>
                </a:solidFill>
                <a:latin typeface="HeliosC" panose="00000500000000000000" pitchFamily="50" charset="0"/>
              </a:rPr>
              <a:t>Территория обслуживания АО «Алтайэнергосбыт»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6779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" y="-13819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88568"/>
              </p:ext>
            </p:extLst>
          </p:nvPr>
        </p:nvGraphicFramePr>
        <p:xfrm>
          <a:off x="20822" y="783739"/>
          <a:ext cx="4589493" cy="58326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7497">
                  <a:extLst>
                    <a:ext uri="{9D8B030D-6E8A-4147-A177-3AD203B41FA5}">
                      <a16:colId xmlns:a16="http://schemas.microsoft.com/office/drawing/2014/main" val="4141957985"/>
                    </a:ext>
                  </a:extLst>
                </a:gridCol>
                <a:gridCol w="602999">
                  <a:extLst>
                    <a:ext uri="{9D8B030D-6E8A-4147-A177-3AD203B41FA5}">
                      <a16:colId xmlns:a16="http://schemas.microsoft.com/office/drawing/2014/main" val="1696810644"/>
                    </a:ext>
                  </a:extLst>
                </a:gridCol>
                <a:gridCol w="602999">
                  <a:extLst>
                    <a:ext uri="{9D8B030D-6E8A-4147-A177-3AD203B41FA5}">
                      <a16:colId xmlns:a16="http://schemas.microsoft.com/office/drawing/2014/main" val="1735249706"/>
                    </a:ext>
                  </a:extLst>
                </a:gridCol>
                <a:gridCol w="602999">
                  <a:extLst>
                    <a:ext uri="{9D8B030D-6E8A-4147-A177-3AD203B41FA5}">
                      <a16:colId xmlns:a16="http://schemas.microsoft.com/office/drawing/2014/main" val="2885973195"/>
                    </a:ext>
                  </a:extLst>
                </a:gridCol>
                <a:gridCol w="602999">
                  <a:extLst>
                    <a:ext uri="{9D8B030D-6E8A-4147-A177-3AD203B41FA5}">
                      <a16:colId xmlns:a16="http://schemas.microsoft.com/office/drawing/2014/main" val="2050469566"/>
                    </a:ext>
                  </a:extLst>
                </a:gridCol>
              </a:tblGrid>
              <a:tr h="459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Норматив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1154881989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текущей ликвидности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1,18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1,19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1,5 -2,5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102602401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абсолютной ликвидности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&gt;0,2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2554717855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быстрой ликвидности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1,48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1,09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1-1,5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1289289008"/>
                  </a:ext>
                </a:extLst>
              </a:tr>
              <a:tr h="210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Коэффициент независимости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0,32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&gt;0,1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3880151205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финансовой устойчивости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0,32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&gt;0,75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3144085519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соотношения заемных и собственных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2,09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3,08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4,38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&gt;1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2896921356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обеспеченности собственными средствами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0,02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&gt;0,1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3800767438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оборачиваемости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6,66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7,18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6,56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1319955977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оборачиваемости оборотных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8,07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7,54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1199253552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Коэффициент оборачиваемости собственного капитала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33,32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34,6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3049346967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Рентабельность продаж по чистой прибыли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2,06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0,53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0,13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2796705362"/>
                  </a:ext>
                </a:extLst>
              </a:tr>
              <a:tr h="210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Экономическая рентабельность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17,81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4,78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1,19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810634797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Рентабельность производства по чистой прибыли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6,84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0,47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1577725454"/>
                  </a:ext>
                </a:extLst>
              </a:tr>
              <a:tr h="41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47,56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17,66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4,41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9" marR="7709" marT="7709" marB="0" anchor="ctr"/>
                </a:tc>
                <a:extLst>
                  <a:ext uri="{0D108BD9-81ED-4DB2-BD59-A6C34878D82A}">
                    <a16:rowId xmlns:a16="http://schemas.microsoft.com/office/drawing/2014/main" val="866088954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69978481"/>
              </p:ext>
            </p:extLst>
          </p:nvPr>
        </p:nvGraphicFramePr>
        <p:xfrm>
          <a:off x="4986661" y="484877"/>
          <a:ext cx="5544615" cy="214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81846294"/>
              </p:ext>
            </p:extLst>
          </p:nvPr>
        </p:nvGraphicFramePr>
        <p:xfrm>
          <a:off x="4986661" y="2523776"/>
          <a:ext cx="5544615" cy="220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67113811"/>
              </p:ext>
            </p:extLst>
          </p:nvPr>
        </p:nvGraphicFramePr>
        <p:xfrm>
          <a:off x="4986661" y="4587585"/>
          <a:ext cx="5677326" cy="202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53208" y="103030"/>
            <a:ext cx="8790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tx2"/>
                </a:solidFill>
                <a:latin typeface="HeliosC" panose="00000500000000000000" pitchFamily="50" charset="0"/>
              </a:rPr>
              <a:t>Структура и динамика финансовых показателей АО «Алтайэнергосбыт»</a:t>
            </a:r>
          </a:p>
        </p:txBody>
      </p:sp>
    </p:spTree>
    <p:extLst>
      <p:ext uri="{BB962C8B-B14F-4D97-AF65-F5344CB8AC3E}">
        <p14:creationId xmlns:p14="http://schemas.microsoft.com/office/powerpoint/2010/main" val="271554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" y="-13819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252" y="366058"/>
            <a:ext cx="96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>
                <a:solidFill>
                  <a:srgbClr val="02407B"/>
                </a:solidFill>
                <a:latin typeface="HeliosC" panose="00000500000000000000" pitchFamily="50" charset="0"/>
              </a:rPr>
              <a:t>Стратегический ромб АО «Алтайэнергосбыт»</a:t>
            </a:r>
            <a:endParaRPr lang="ru-RU" sz="5400" b="0" dirty="0">
              <a:solidFill>
                <a:srgbClr val="02407B"/>
              </a:solidFill>
              <a:latin typeface="HeliosC" panose="00000500000000000000" pitchFamily="50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2857785"/>
              </p:ext>
            </p:extLst>
          </p:nvPr>
        </p:nvGraphicFramePr>
        <p:xfrm>
          <a:off x="883246" y="827723"/>
          <a:ext cx="66247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2421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" y="-13819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426102"/>
              </p:ext>
            </p:extLst>
          </p:nvPr>
        </p:nvGraphicFramePr>
        <p:xfrm>
          <a:off x="450156" y="1383769"/>
          <a:ext cx="7344816" cy="377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87615" y="45515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spc="-5" dirty="0">
                <a:solidFill>
                  <a:srgbClr val="02407B"/>
                </a:solidFill>
                <a:latin typeface="HeliosC" panose="00000500000000000000" pitchFamily="50" charset="0"/>
                <a:ea typeface="Times New Roman" panose="02020603050405020304" pitchFamily="18" charset="0"/>
              </a:rPr>
              <a:t>Структура рынка электрической энергии в разрезе конкурентов</a:t>
            </a:r>
            <a:endParaRPr lang="ru-RU" sz="2400" b="0" dirty="0">
              <a:solidFill>
                <a:srgbClr val="02407B"/>
              </a:solidFill>
              <a:latin typeface="HeliosC" panose="000005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124" y="515503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dirty="0">
                <a:solidFill>
                  <a:srgbClr val="02407B"/>
                </a:solidFill>
                <a:latin typeface="HeliosC" panose="00000500000000000000" pitchFamily="50" charset="0"/>
              </a:rPr>
              <a:t>На территории Республики Алтай АО «Алтайэнергосбыт» присутствует как единственная </a:t>
            </a:r>
            <a:r>
              <a:rPr lang="ru-RU" sz="1400" b="0" dirty="0" err="1">
                <a:solidFill>
                  <a:srgbClr val="02407B"/>
                </a:solidFill>
                <a:latin typeface="HeliosC" panose="00000500000000000000" pitchFamily="50" charset="0"/>
              </a:rPr>
              <a:t>энергосбытовая</a:t>
            </a:r>
            <a:r>
              <a:rPr lang="ru-RU" sz="1400" b="0" dirty="0">
                <a:solidFill>
                  <a:srgbClr val="02407B"/>
                </a:solidFill>
                <a:latin typeface="HeliosC" panose="00000500000000000000" pitchFamily="50" charset="0"/>
              </a:rPr>
              <a:t> компания – гарантирующий поставщик, соответственно занимаемая доля на рынке этого региона – 100%.</a:t>
            </a:r>
          </a:p>
        </p:txBody>
      </p:sp>
    </p:spTree>
    <p:extLst>
      <p:ext uri="{BB962C8B-B14F-4D97-AF65-F5344CB8AC3E}">
        <p14:creationId xmlns:p14="http://schemas.microsoft.com/office/powerpoint/2010/main" val="196394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" y="-13819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71691"/>
              </p:ext>
            </p:extLst>
          </p:nvPr>
        </p:nvGraphicFramePr>
        <p:xfrm>
          <a:off x="1599583" y="1733229"/>
          <a:ext cx="7488832" cy="3877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809">
                  <a:extLst>
                    <a:ext uri="{9D8B030D-6E8A-4147-A177-3AD203B41FA5}">
                      <a16:colId xmlns:a16="http://schemas.microsoft.com/office/drawing/2014/main" val="1946288407"/>
                    </a:ext>
                  </a:extLst>
                </a:gridCol>
                <a:gridCol w="1251220">
                  <a:extLst>
                    <a:ext uri="{9D8B030D-6E8A-4147-A177-3AD203B41FA5}">
                      <a16:colId xmlns:a16="http://schemas.microsoft.com/office/drawing/2014/main" val="4051368048"/>
                    </a:ext>
                  </a:extLst>
                </a:gridCol>
                <a:gridCol w="1293443">
                  <a:extLst>
                    <a:ext uri="{9D8B030D-6E8A-4147-A177-3AD203B41FA5}">
                      <a16:colId xmlns:a16="http://schemas.microsoft.com/office/drawing/2014/main" val="2952359138"/>
                    </a:ext>
                  </a:extLst>
                </a:gridCol>
                <a:gridCol w="1768854">
                  <a:extLst>
                    <a:ext uri="{9D8B030D-6E8A-4147-A177-3AD203B41FA5}">
                      <a16:colId xmlns:a16="http://schemas.microsoft.com/office/drawing/2014/main" val="3865411462"/>
                    </a:ext>
                  </a:extLst>
                </a:gridCol>
                <a:gridCol w="1471506">
                  <a:extLst>
                    <a:ext uri="{9D8B030D-6E8A-4147-A177-3AD203B41FA5}">
                      <a16:colId xmlns:a16="http://schemas.microsoft.com/office/drawing/2014/main" val="39076993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Стратегии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2469524727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Интервалы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Проекции ССП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1–0,75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0,75–0,5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0,5–0,25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0,25–0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191622589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Финансовые стратегии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Привлечения инвесторов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Собственной мобилизации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Банковского кредитования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Государственной поддержки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4246240960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Маркетинговые стратегии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Синергизма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Дифференциации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Специализации (фокусирования)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Лидерства за счет экономии на издержках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195078013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Организационные стратегии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Самоорганизации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Перманентное реформирование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Усовершенствование организационных процессов (инжиниринга)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Реинжиниринг бизнес-процессов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193947004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Кадровые стратегии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Ассоциативная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Партнерская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Потребительская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Эксплуататорская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379995339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26026" y="415808"/>
            <a:ext cx="7435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>
                <a:solidFill>
                  <a:srgbClr val="02407B"/>
                </a:solidFill>
                <a:latin typeface="HeliosC" panose="00000500000000000000" pitchFamily="50" charset="0"/>
                <a:ea typeface="Times New Roman" panose="02020603050405020304" pitchFamily="18" charset="0"/>
              </a:rPr>
              <a:t>Стратегический профиль компании АО «Алтайэнергосбыт»</a:t>
            </a:r>
            <a:endParaRPr lang="ru-RU" sz="2000" b="0" dirty="0">
              <a:solidFill>
                <a:srgbClr val="02407B"/>
              </a:solidFill>
              <a:latin typeface="Helios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5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" y="-13819"/>
            <a:ext cx="10691678" cy="756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43" y="403087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Helios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2444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Helios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56" y="6698603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HeliosC" panose="00000500000000000000" pitchFamily="50" charset="0"/>
              </a:rPr>
              <a:t>Стратегия сбалансированного развития предприятия (на примере АО «Алтайэнергосбыт»)</a:t>
            </a:r>
            <a:endParaRPr lang="ru-RU" sz="1600" b="0" dirty="0">
              <a:solidFill>
                <a:schemeClr val="bg1"/>
              </a:solidFill>
              <a:latin typeface="HeliosC" panose="00000500000000000000" pitchFamily="50" charset="0"/>
              <a:ea typeface="Tahoma" pitchFamily="34" charset="0"/>
              <a:cs typeface="HeliosC"/>
            </a:endParaRPr>
          </a:p>
          <a:p>
            <a:endParaRPr lang="ru-RU" sz="1800" dirty="0"/>
          </a:p>
        </p:txBody>
      </p:sp>
      <p:pic>
        <p:nvPicPr>
          <p:cNvPr id="79" name="Рисунок 78"/>
          <p:cNvPicPr/>
          <p:nvPr/>
        </p:nvPicPr>
        <p:blipFill rotWithShape="1">
          <a:blip r:embed="rId3"/>
          <a:srcRect l="15874" t="21117" r="13754" b="10788"/>
          <a:stretch/>
        </p:blipFill>
        <p:spPr bwMode="auto">
          <a:xfrm>
            <a:off x="159423" y="576211"/>
            <a:ext cx="10369152" cy="6122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239543" y="203855"/>
            <a:ext cx="900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rgbClr val="02407B"/>
                </a:solidFill>
                <a:latin typeface="HeliosC" panose="00000500000000000000" pitchFamily="50" charset="0"/>
              </a:rPr>
              <a:t>Видение стратегии АО «Алтайэнергосбыт» через сбалансированную систему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392693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AAF7FC3BC8E46AEE952E7F6E25EEA" ma:contentTypeVersion="2" ma:contentTypeDescription="Создание документа." ma:contentTypeScope="" ma:versionID="9a5859a13cbc0788250933b3bde1f218">
  <xsd:schema xmlns:xsd="http://www.w3.org/2001/XMLSchema" xmlns:xs="http://www.w3.org/2001/XMLSchema" xmlns:p="http://schemas.microsoft.com/office/2006/metadata/properties" xmlns:ns2="d87466f8-43a6-4b21-92f4-1d41a1bb7e3b" targetNamespace="http://schemas.microsoft.com/office/2006/metadata/properties" ma:root="true" ma:fieldsID="1f3b40256e1adc50ea1432e8b667a6d8" ns2:_="">
    <xsd:import namespace="d87466f8-43a6-4b21-92f4-1d41a1bb7e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466f8-43a6-4b21-92f4-1d41a1bb7e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87466f8-43a6-4b21-92f4-1d41a1bb7e3b">AADNTWFPJD26-134-2453</_dlc_DocId>
    <_dlc_DocIdUrl xmlns="d87466f8-43a6-4b21-92f4-1d41a1bb7e3b">
      <Url>http://alt1-sp01/_layouts/DocIdRedir.aspx?ID=AADNTWFPJD26-134-2453</Url>
      <Description>AADNTWFPJD26-134-2453</Description>
    </_dlc_DocIdUrl>
  </documentManagement>
</p:properties>
</file>

<file path=customXml/itemProps1.xml><?xml version="1.0" encoding="utf-8"?>
<ds:datastoreItem xmlns:ds="http://schemas.openxmlformats.org/officeDocument/2006/customXml" ds:itemID="{61425E04-0DF4-4180-AA96-534336C0E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366E58-5F63-4C65-843E-887AFD297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466f8-43a6-4b21-92f4-1d41a1bb7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892149-ED8C-4D4C-9D1A-3D63DC7B051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755ABED-058A-480C-9467-7452A0BE32F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87466f8-43a6-4b21-92f4-1d41a1bb7e3b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32876</TotalTime>
  <Words>778</Words>
  <Application>Microsoft Office PowerPoint</Application>
  <PresentationFormat>Произвольный</PresentationFormat>
  <Paragraphs>211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HeliosBold</vt:lpstr>
      <vt:lpstr>HeliosC</vt:lpstr>
      <vt:lpstr>HeliosCond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RAO: Business description</dc:title>
  <dc:creator>1</dc:creator>
  <cp:lastModifiedBy>vlad Abanosik</cp:lastModifiedBy>
  <cp:revision>2546</cp:revision>
  <cp:lastPrinted>2015-03-19T08:55:08Z</cp:lastPrinted>
  <dcterms:created xsi:type="dcterms:W3CDTF">2009-08-29T09:04:09Z</dcterms:created>
  <dcterms:modified xsi:type="dcterms:W3CDTF">2020-12-03T18:20:19Z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0x010100A7BAAF7FC3BC8E46AEE952E7F6E25EEA</vt:lpwstr>
  </property>
  <property fmtid="{D5CDD505-2E9C-101B-9397-08002B2CF9AE}" pid="3" name="_dlc_DocIdItemGuid">
    <vt:lpwstr>da4036a3-b68b-4ee7-923e-b306903b7da7</vt:lpwstr>
  </property>
</Properties>
</file>