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1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87313" autoAdjust="0"/>
  </p:normalViewPr>
  <p:slideViewPr>
    <p:cSldViewPr>
      <p:cViewPr>
        <p:scale>
          <a:sx n="105" d="100"/>
          <a:sy n="105" d="100"/>
        </p:scale>
        <p:origin x="-175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04B9F1-A067-4915-9C3D-3C2B828B6FA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4D504139-83F7-4116-B080-AC0CB736EDAB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Государственное регулирование ВЭД</a:t>
          </a:r>
          <a:endParaRPr kumimoji="0" lang="ru-RU" altLang="ru-RU" sz="1200" b="1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+mj-lt"/>
          </a:endParaRPr>
        </a:p>
      </dgm:t>
    </dgm:pt>
    <dgm:pt modelId="{80639DFC-5EDD-4146-BAF2-98649212347E}" type="parTrans" cxnId="{CEAF7A1A-D2D8-4F34-A4C0-3428C4FE3BB4}">
      <dgm:prSet/>
      <dgm:spPr/>
      <dgm:t>
        <a:bodyPr/>
        <a:lstStyle/>
        <a:p>
          <a:endParaRPr lang="ru-RU"/>
        </a:p>
      </dgm:t>
    </dgm:pt>
    <dgm:pt modelId="{FE175E94-1CF7-4EB3-B5E6-A7ACB29AB6BB}" type="sibTrans" cxnId="{CEAF7A1A-D2D8-4F34-A4C0-3428C4FE3BB4}">
      <dgm:prSet/>
      <dgm:spPr/>
      <dgm:t>
        <a:bodyPr/>
        <a:lstStyle/>
        <a:p>
          <a:endParaRPr lang="ru-RU"/>
        </a:p>
      </dgm:t>
    </dgm:pt>
    <dgm:pt modelId="{786E88B3-3B44-43C8-8506-291DA0EE8E0B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Нетарифные меры</a:t>
          </a:r>
          <a:endParaRPr kumimoji="0" lang="ru-RU" altLang="ru-RU" sz="1200" b="1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+mj-lt"/>
          </a:endParaRPr>
        </a:p>
      </dgm:t>
    </dgm:pt>
    <dgm:pt modelId="{497BA0FF-09FD-484A-8CE9-620ED8494951}" type="parTrans" cxnId="{E6996F3D-8DD4-4CEC-A432-9431D020AB4F}">
      <dgm:prSet/>
      <dgm:spPr/>
      <dgm:t>
        <a:bodyPr/>
        <a:lstStyle/>
        <a:p>
          <a:endParaRPr lang="ru-RU"/>
        </a:p>
      </dgm:t>
    </dgm:pt>
    <dgm:pt modelId="{E2E937BC-F283-4126-B82D-BA7585E93F64}" type="sibTrans" cxnId="{E6996F3D-8DD4-4CEC-A432-9431D020AB4F}">
      <dgm:prSet/>
      <dgm:spPr/>
      <dgm:t>
        <a:bodyPr/>
        <a:lstStyle/>
        <a:p>
          <a:endParaRPr lang="ru-RU"/>
        </a:p>
      </dgm:t>
    </dgm:pt>
    <dgm:pt modelId="{17348281-5CCE-46B3-889B-C5BC01ED50B7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Таможенно-тарифные меры</a:t>
          </a:r>
          <a:endParaRPr kumimoji="0" lang="ru-RU" altLang="ru-RU" sz="1200" b="1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+mj-lt"/>
          </a:endParaRPr>
        </a:p>
      </dgm:t>
    </dgm:pt>
    <dgm:pt modelId="{BFF501D3-E5CA-4352-8163-CA0F89A19901}" type="parTrans" cxnId="{AA889C08-F6D9-4983-96D4-8B26CC42A571}">
      <dgm:prSet/>
      <dgm:spPr/>
      <dgm:t>
        <a:bodyPr/>
        <a:lstStyle/>
        <a:p>
          <a:endParaRPr lang="ru-RU"/>
        </a:p>
      </dgm:t>
    </dgm:pt>
    <dgm:pt modelId="{8D17EEB9-58B2-4E28-B666-E37D18583A19}" type="sibTrans" cxnId="{AA889C08-F6D9-4983-96D4-8B26CC42A571}">
      <dgm:prSet/>
      <dgm:spPr/>
      <dgm:t>
        <a:bodyPr/>
        <a:lstStyle/>
        <a:p>
          <a:endParaRPr lang="ru-RU"/>
        </a:p>
      </dgm:t>
    </dgm:pt>
    <dgm:pt modelId="{6DF98F81-7089-466D-B26D-27F5E7CA03AA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Таможенный тариф</a:t>
          </a:r>
          <a:endParaRPr kumimoji="0" lang="ru-RU" altLang="ru-RU" sz="1200" b="1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+mj-lt"/>
          </a:endParaRPr>
        </a:p>
      </dgm:t>
    </dgm:pt>
    <dgm:pt modelId="{ABC9FEBD-8BC0-4C6A-83CA-483A749A29FD}" type="parTrans" cxnId="{C700C2AD-CB24-4253-B409-DFB38BA24C0E}">
      <dgm:prSet/>
      <dgm:spPr/>
      <dgm:t>
        <a:bodyPr/>
        <a:lstStyle/>
        <a:p>
          <a:endParaRPr lang="ru-RU"/>
        </a:p>
      </dgm:t>
    </dgm:pt>
    <dgm:pt modelId="{5289F5CE-4747-4294-BEDB-CBFDDE6B2BCE}" type="sibTrans" cxnId="{C700C2AD-CB24-4253-B409-DFB38BA24C0E}">
      <dgm:prSet/>
      <dgm:spPr/>
      <dgm:t>
        <a:bodyPr/>
        <a:lstStyle/>
        <a:p>
          <a:endParaRPr lang="ru-RU"/>
        </a:p>
      </dgm:t>
    </dgm:pt>
    <dgm:pt modelId="{813F5849-80A4-4CE8-92E2-575FF81616B4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Таможенное декларирование</a:t>
          </a:r>
          <a:endParaRPr kumimoji="0" lang="ru-RU" altLang="ru-RU" sz="1200" b="1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+mj-lt"/>
          </a:endParaRPr>
        </a:p>
      </dgm:t>
    </dgm:pt>
    <dgm:pt modelId="{4F3CB5DB-935B-445A-8597-68A9321DB1D4}" type="parTrans" cxnId="{BFFDF272-B5DC-4EF5-A1C2-91C5E194ED70}">
      <dgm:prSet/>
      <dgm:spPr/>
      <dgm:t>
        <a:bodyPr/>
        <a:lstStyle/>
        <a:p>
          <a:endParaRPr lang="ru-RU"/>
        </a:p>
      </dgm:t>
    </dgm:pt>
    <dgm:pt modelId="{BDFB47DC-7643-4247-9E44-E8601AFA17AE}" type="sibTrans" cxnId="{BFFDF272-B5DC-4EF5-A1C2-91C5E194ED70}">
      <dgm:prSet/>
      <dgm:spPr/>
      <dgm:t>
        <a:bodyPr/>
        <a:lstStyle/>
        <a:p>
          <a:endParaRPr lang="ru-RU"/>
        </a:p>
      </dgm:t>
    </dgm:pt>
    <dgm:pt modelId="{65FF4A34-D6D7-4079-8F16-8CDF2A40AC36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Таможенные процедуры</a:t>
          </a:r>
          <a:endParaRPr kumimoji="0" lang="ru-RU" altLang="ru-RU" sz="1200" b="1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+mj-lt"/>
          </a:endParaRPr>
        </a:p>
      </dgm:t>
    </dgm:pt>
    <dgm:pt modelId="{14FFBD30-ED69-4601-96C3-2FEB95EB8362}" type="parTrans" cxnId="{F80D734B-D836-4506-81CB-5A0B8A823F1C}">
      <dgm:prSet/>
      <dgm:spPr/>
      <dgm:t>
        <a:bodyPr/>
        <a:lstStyle/>
        <a:p>
          <a:endParaRPr lang="ru-RU"/>
        </a:p>
      </dgm:t>
    </dgm:pt>
    <dgm:pt modelId="{3AD82DC8-704D-43AE-AEBE-2E6AE919521B}" type="sibTrans" cxnId="{F80D734B-D836-4506-81CB-5A0B8A823F1C}">
      <dgm:prSet/>
      <dgm:spPr/>
      <dgm:t>
        <a:bodyPr/>
        <a:lstStyle/>
        <a:p>
          <a:endParaRPr lang="ru-RU"/>
        </a:p>
      </dgm:t>
    </dgm:pt>
    <dgm:pt modelId="{728FCEB7-8666-431F-B977-91B6549FFA94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Товарная номенклатура ВЭД</a:t>
          </a:r>
          <a:endParaRPr kumimoji="0" lang="ru-RU" altLang="ru-RU" sz="1200" b="1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+mj-lt"/>
          </a:endParaRPr>
        </a:p>
      </dgm:t>
    </dgm:pt>
    <dgm:pt modelId="{CA7BBF21-E674-490F-9441-B8DE075064ED}" type="parTrans" cxnId="{6215C334-3770-40DD-8925-68F3711C3176}">
      <dgm:prSet/>
      <dgm:spPr/>
      <dgm:t>
        <a:bodyPr/>
        <a:lstStyle/>
        <a:p>
          <a:endParaRPr lang="ru-RU"/>
        </a:p>
      </dgm:t>
    </dgm:pt>
    <dgm:pt modelId="{866D6CF3-DFF0-4DD0-B1BC-ED441363CD25}" type="sibTrans" cxnId="{6215C334-3770-40DD-8925-68F3711C3176}">
      <dgm:prSet/>
      <dgm:spPr/>
      <dgm:t>
        <a:bodyPr/>
        <a:lstStyle/>
        <a:p>
          <a:endParaRPr lang="ru-RU"/>
        </a:p>
      </dgm:t>
    </dgm:pt>
    <dgm:pt modelId="{97EFA95B-D67F-41E6-BE0D-72E71C350D0C}" type="pres">
      <dgm:prSet presAssocID="{9F04B9F1-A067-4915-9C3D-3C2B828B6FA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47D30DE-D759-4797-B221-8B169F5418FF}" type="pres">
      <dgm:prSet presAssocID="{4D504139-83F7-4116-B080-AC0CB736EDAB}" presName="hierRoot1" presStyleCnt="0">
        <dgm:presLayoutVars>
          <dgm:hierBranch/>
        </dgm:presLayoutVars>
      </dgm:prSet>
      <dgm:spPr/>
    </dgm:pt>
    <dgm:pt modelId="{61F36049-53B9-42FA-98B6-8C7EAC1E0298}" type="pres">
      <dgm:prSet presAssocID="{4D504139-83F7-4116-B080-AC0CB736EDAB}" presName="rootComposite1" presStyleCnt="0"/>
      <dgm:spPr/>
    </dgm:pt>
    <dgm:pt modelId="{B44D4BFF-52D9-4F53-8198-32470186BE20}" type="pres">
      <dgm:prSet presAssocID="{4D504139-83F7-4116-B080-AC0CB736EDA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0E0164-43DC-47D0-A466-E3B53765C6E4}" type="pres">
      <dgm:prSet presAssocID="{4D504139-83F7-4116-B080-AC0CB736EDA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F6E703B-5042-4CB8-9C75-C0665390ABB4}" type="pres">
      <dgm:prSet presAssocID="{4D504139-83F7-4116-B080-AC0CB736EDAB}" presName="hierChild2" presStyleCnt="0"/>
      <dgm:spPr/>
    </dgm:pt>
    <dgm:pt modelId="{E2EB4444-A840-4EC7-AA60-B4C1F549E01F}" type="pres">
      <dgm:prSet presAssocID="{497BA0FF-09FD-484A-8CE9-620ED8494951}" presName="Name35" presStyleLbl="parChTrans1D2" presStyleIdx="0" presStyleCnt="2"/>
      <dgm:spPr/>
      <dgm:t>
        <a:bodyPr/>
        <a:lstStyle/>
        <a:p>
          <a:endParaRPr lang="ru-RU"/>
        </a:p>
      </dgm:t>
    </dgm:pt>
    <dgm:pt modelId="{68817268-395D-4DF1-8BF6-A641CC18539F}" type="pres">
      <dgm:prSet presAssocID="{786E88B3-3B44-43C8-8506-291DA0EE8E0B}" presName="hierRoot2" presStyleCnt="0">
        <dgm:presLayoutVars>
          <dgm:hierBranch/>
        </dgm:presLayoutVars>
      </dgm:prSet>
      <dgm:spPr/>
    </dgm:pt>
    <dgm:pt modelId="{89206A94-2004-41DA-95FC-60C7BCBF27E3}" type="pres">
      <dgm:prSet presAssocID="{786E88B3-3B44-43C8-8506-291DA0EE8E0B}" presName="rootComposite" presStyleCnt="0"/>
      <dgm:spPr/>
    </dgm:pt>
    <dgm:pt modelId="{51EC225B-7001-4D22-9A4C-FA0A7114EA09}" type="pres">
      <dgm:prSet presAssocID="{786E88B3-3B44-43C8-8506-291DA0EE8E0B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E8348F-77A0-4B14-AB53-0CCC8A5FE592}" type="pres">
      <dgm:prSet presAssocID="{786E88B3-3B44-43C8-8506-291DA0EE8E0B}" presName="rootConnector" presStyleLbl="node2" presStyleIdx="0" presStyleCnt="2"/>
      <dgm:spPr/>
      <dgm:t>
        <a:bodyPr/>
        <a:lstStyle/>
        <a:p>
          <a:endParaRPr lang="ru-RU"/>
        </a:p>
      </dgm:t>
    </dgm:pt>
    <dgm:pt modelId="{D4D90D86-C717-4F07-8324-4DAF5D4D2C4A}" type="pres">
      <dgm:prSet presAssocID="{786E88B3-3B44-43C8-8506-291DA0EE8E0B}" presName="hierChild4" presStyleCnt="0"/>
      <dgm:spPr/>
    </dgm:pt>
    <dgm:pt modelId="{A5EA0A55-6AA9-41DB-8A11-EBE5F9926A9B}" type="pres">
      <dgm:prSet presAssocID="{786E88B3-3B44-43C8-8506-291DA0EE8E0B}" presName="hierChild5" presStyleCnt="0"/>
      <dgm:spPr/>
    </dgm:pt>
    <dgm:pt modelId="{7D76A534-88F6-4157-84E9-4C2EEC379527}" type="pres">
      <dgm:prSet presAssocID="{BFF501D3-E5CA-4352-8163-CA0F89A19901}" presName="Name35" presStyleLbl="parChTrans1D2" presStyleIdx="1" presStyleCnt="2"/>
      <dgm:spPr/>
      <dgm:t>
        <a:bodyPr/>
        <a:lstStyle/>
        <a:p>
          <a:endParaRPr lang="ru-RU"/>
        </a:p>
      </dgm:t>
    </dgm:pt>
    <dgm:pt modelId="{A0507A1B-6AD5-42A3-8FAC-A7CF5313ECE8}" type="pres">
      <dgm:prSet presAssocID="{17348281-5CCE-46B3-889B-C5BC01ED50B7}" presName="hierRoot2" presStyleCnt="0">
        <dgm:presLayoutVars>
          <dgm:hierBranch/>
        </dgm:presLayoutVars>
      </dgm:prSet>
      <dgm:spPr/>
    </dgm:pt>
    <dgm:pt modelId="{BFE0B1E3-E902-452F-99CF-8F125655B703}" type="pres">
      <dgm:prSet presAssocID="{17348281-5CCE-46B3-889B-C5BC01ED50B7}" presName="rootComposite" presStyleCnt="0"/>
      <dgm:spPr/>
    </dgm:pt>
    <dgm:pt modelId="{7E466C28-1BC3-4433-B81B-7BBDC19D9D03}" type="pres">
      <dgm:prSet presAssocID="{17348281-5CCE-46B3-889B-C5BC01ED50B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927EB1-1C01-46F4-945F-F31B6E94D39B}" type="pres">
      <dgm:prSet presAssocID="{17348281-5CCE-46B3-889B-C5BC01ED50B7}" presName="rootConnector" presStyleLbl="node2" presStyleIdx="1" presStyleCnt="2"/>
      <dgm:spPr/>
      <dgm:t>
        <a:bodyPr/>
        <a:lstStyle/>
        <a:p>
          <a:endParaRPr lang="ru-RU"/>
        </a:p>
      </dgm:t>
    </dgm:pt>
    <dgm:pt modelId="{34E6F31B-F17E-41C5-9D86-A285549AB0DA}" type="pres">
      <dgm:prSet presAssocID="{17348281-5CCE-46B3-889B-C5BC01ED50B7}" presName="hierChild4" presStyleCnt="0"/>
      <dgm:spPr/>
    </dgm:pt>
    <dgm:pt modelId="{B5F705DF-E9B1-44E4-92CE-064B4E8B4C8D}" type="pres">
      <dgm:prSet presAssocID="{ABC9FEBD-8BC0-4C6A-83CA-483A749A29FD}" presName="Name35" presStyleLbl="parChTrans1D3" presStyleIdx="0" presStyleCnt="4"/>
      <dgm:spPr/>
      <dgm:t>
        <a:bodyPr/>
        <a:lstStyle/>
        <a:p>
          <a:endParaRPr lang="ru-RU"/>
        </a:p>
      </dgm:t>
    </dgm:pt>
    <dgm:pt modelId="{BED25B86-4C8C-4064-8FA9-4E77D6FDCBA4}" type="pres">
      <dgm:prSet presAssocID="{6DF98F81-7089-466D-B26D-27F5E7CA03AA}" presName="hierRoot2" presStyleCnt="0">
        <dgm:presLayoutVars>
          <dgm:hierBranch val="r"/>
        </dgm:presLayoutVars>
      </dgm:prSet>
      <dgm:spPr/>
    </dgm:pt>
    <dgm:pt modelId="{6B61868F-D891-41E3-8AE1-995511922992}" type="pres">
      <dgm:prSet presAssocID="{6DF98F81-7089-466D-B26D-27F5E7CA03AA}" presName="rootComposite" presStyleCnt="0"/>
      <dgm:spPr/>
    </dgm:pt>
    <dgm:pt modelId="{2E294504-DD81-4668-B21F-CF05F1809DDF}" type="pres">
      <dgm:prSet presAssocID="{6DF98F81-7089-466D-B26D-27F5E7CA03AA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39E5A9-E53D-4502-8B6B-378B2D09B84C}" type="pres">
      <dgm:prSet presAssocID="{6DF98F81-7089-466D-B26D-27F5E7CA03AA}" presName="rootConnector" presStyleLbl="node3" presStyleIdx="0" presStyleCnt="4"/>
      <dgm:spPr/>
      <dgm:t>
        <a:bodyPr/>
        <a:lstStyle/>
        <a:p>
          <a:endParaRPr lang="ru-RU"/>
        </a:p>
      </dgm:t>
    </dgm:pt>
    <dgm:pt modelId="{DE2D17DD-F7D4-48A9-AD02-962D3A9DFB07}" type="pres">
      <dgm:prSet presAssocID="{6DF98F81-7089-466D-B26D-27F5E7CA03AA}" presName="hierChild4" presStyleCnt="0"/>
      <dgm:spPr/>
    </dgm:pt>
    <dgm:pt modelId="{8F66E30F-410C-43D5-9B4A-F294E07EF34E}" type="pres">
      <dgm:prSet presAssocID="{6DF98F81-7089-466D-B26D-27F5E7CA03AA}" presName="hierChild5" presStyleCnt="0"/>
      <dgm:spPr/>
    </dgm:pt>
    <dgm:pt modelId="{4EF95389-3D71-4105-ACEB-B8CFDCA4886B}" type="pres">
      <dgm:prSet presAssocID="{4F3CB5DB-935B-445A-8597-68A9321DB1D4}" presName="Name35" presStyleLbl="parChTrans1D3" presStyleIdx="1" presStyleCnt="4"/>
      <dgm:spPr/>
      <dgm:t>
        <a:bodyPr/>
        <a:lstStyle/>
        <a:p>
          <a:endParaRPr lang="ru-RU"/>
        </a:p>
      </dgm:t>
    </dgm:pt>
    <dgm:pt modelId="{FB6FE4A9-8789-487B-B642-B8240E22E146}" type="pres">
      <dgm:prSet presAssocID="{813F5849-80A4-4CE8-92E2-575FF81616B4}" presName="hierRoot2" presStyleCnt="0">
        <dgm:presLayoutVars>
          <dgm:hierBranch val="r"/>
        </dgm:presLayoutVars>
      </dgm:prSet>
      <dgm:spPr/>
    </dgm:pt>
    <dgm:pt modelId="{BEB07F31-CF6A-4B6A-A931-4CB3CDA18C5B}" type="pres">
      <dgm:prSet presAssocID="{813F5849-80A4-4CE8-92E2-575FF81616B4}" presName="rootComposite" presStyleCnt="0"/>
      <dgm:spPr/>
    </dgm:pt>
    <dgm:pt modelId="{05C4DF41-FAB7-4B10-A3A2-C571A665E11B}" type="pres">
      <dgm:prSet presAssocID="{813F5849-80A4-4CE8-92E2-575FF81616B4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FAA260-5701-42BD-AD0A-3BC03862716E}" type="pres">
      <dgm:prSet presAssocID="{813F5849-80A4-4CE8-92E2-575FF81616B4}" presName="rootConnector" presStyleLbl="node3" presStyleIdx="1" presStyleCnt="4"/>
      <dgm:spPr/>
      <dgm:t>
        <a:bodyPr/>
        <a:lstStyle/>
        <a:p>
          <a:endParaRPr lang="ru-RU"/>
        </a:p>
      </dgm:t>
    </dgm:pt>
    <dgm:pt modelId="{4E6C1169-7F7B-41B0-ADE1-956E290262AE}" type="pres">
      <dgm:prSet presAssocID="{813F5849-80A4-4CE8-92E2-575FF81616B4}" presName="hierChild4" presStyleCnt="0"/>
      <dgm:spPr/>
    </dgm:pt>
    <dgm:pt modelId="{3A6D1524-9DD3-4235-A1A0-0FACF8801269}" type="pres">
      <dgm:prSet presAssocID="{813F5849-80A4-4CE8-92E2-575FF81616B4}" presName="hierChild5" presStyleCnt="0"/>
      <dgm:spPr/>
    </dgm:pt>
    <dgm:pt modelId="{290F2057-30AB-4A97-B4D6-E473DC7ECAD9}" type="pres">
      <dgm:prSet presAssocID="{14FFBD30-ED69-4601-96C3-2FEB95EB8362}" presName="Name35" presStyleLbl="parChTrans1D3" presStyleIdx="2" presStyleCnt="4"/>
      <dgm:spPr/>
      <dgm:t>
        <a:bodyPr/>
        <a:lstStyle/>
        <a:p>
          <a:endParaRPr lang="ru-RU"/>
        </a:p>
      </dgm:t>
    </dgm:pt>
    <dgm:pt modelId="{EB399C93-A9B2-45AB-85EF-3799B319D982}" type="pres">
      <dgm:prSet presAssocID="{65FF4A34-D6D7-4079-8F16-8CDF2A40AC36}" presName="hierRoot2" presStyleCnt="0">
        <dgm:presLayoutVars>
          <dgm:hierBranch val="r"/>
        </dgm:presLayoutVars>
      </dgm:prSet>
      <dgm:spPr/>
    </dgm:pt>
    <dgm:pt modelId="{A77E27EA-765F-41B7-974C-C148BFB69B01}" type="pres">
      <dgm:prSet presAssocID="{65FF4A34-D6D7-4079-8F16-8CDF2A40AC36}" presName="rootComposite" presStyleCnt="0"/>
      <dgm:spPr/>
    </dgm:pt>
    <dgm:pt modelId="{D3B8C265-7B86-4164-AF12-DB248DF44333}" type="pres">
      <dgm:prSet presAssocID="{65FF4A34-D6D7-4079-8F16-8CDF2A40AC36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5C906A-0DC5-40B1-8A42-9847C0502F3E}" type="pres">
      <dgm:prSet presAssocID="{65FF4A34-D6D7-4079-8F16-8CDF2A40AC36}" presName="rootConnector" presStyleLbl="node3" presStyleIdx="2" presStyleCnt="4"/>
      <dgm:spPr/>
      <dgm:t>
        <a:bodyPr/>
        <a:lstStyle/>
        <a:p>
          <a:endParaRPr lang="ru-RU"/>
        </a:p>
      </dgm:t>
    </dgm:pt>
    <dgm:pt modelId="{BD071219-B258-455C-A1C7-CD5E911B8864}" type="pres">
      <dgm:prSet presAssocID="{65FF4A34-D6D7-4079-8F16-8CDF2A40AC36}" presName="hierChild4" presStyleCnt="0"/>
      <dgm:spPr/>
    </dgm:pt>
    <dgm:pt modelId="{BD78E513-0245-4106-916A-16F263316852}" type="pres">
      <dgm:prSet presAssocID="{65FF4A34-D6D7-4079-8F16-8CDF2A40AC36}" presName="hierChild5" presStyleCnt="0"/>
      <dgm:spPr/>
    </dgm:pt>
    <dgm:pt modelId="{67953717-A875-4E2D-BCEF-77DD108DD247}" type="pres">
      <dgm:prSet presAssocID="{CA7BBF21-E674-490F-9441-B8DE075064ED}" presName="Name35" presStyleLbl="parChTrans1D3" presStyleIdx="3" presStyleCnt="4"/>
      <dgm:spPr/>
      <dgm:t>
        <a:bodyPr/>
        <a:lstStyle/>
        <a:p>
          <a:endParaRPr lang="ru-RU"/>
        </a:p>
      </dgm:t>
    </dgm:pt>
    <dgm:pt modelId="{7308E262-14DD-4789-91B7-6796ADF9A8DA}" type="pres">
      <dgm:prSet presAssocID="{728FCEB7-8666-431F-B977-91B6549FFA94}" presName="hierRoot2" presStyleCnt="0">
        <dgm:presLayoutVars>
          <dgm:hierBranch val="r"/>
        </dgm:presLayoutVars>
      </dgm:prSet>
      <dgm:spPr/>
    </dgm:pt>
    <dgm:pt modelId="{769B57D4-92BC-453D-97AD-0524B9C1B3AD}" type="pres">
      <dgm:prSet presAssocID="{728FCEB7-8666-431F-B977-91B6549FFA94}" presName="rootComposite" presStyleCnt="0"/>
      <dgm:spPr/>
    </dgm:pt>
    <dgm:pt modelId="{86804462-8771-47FD-B577-E67B421D97E3}" type="pres">
      <dgm:prSet presAssocID="{728FCEB7-8666-431F-B977-91B6549FFA94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E41BB3-01BD-4C0A-A0D0-F465789994A1}" type="pres">
      <dgm:prSet presAssocID="{728FCEB7-8666-431F-B977-91B6549FFA94}" presName="rootConnector" presStyleLbl="node3" presStyleIdx="3" presStyleCnt="4"/>
      <dgm:spPr/>
      <dgm:t>
        <a:bodyPr/>
        <a:lstStyle/>
        <a:p>
          <a:endParaRPr lang="ru-RU"/>
        </a:p>
      </dgm:t>
    </dgm:pt>
    <dgm:pt modelId="{88A5A9F8-5F34-4A77-B89E-144387D0F88B}" type="pres">
      <dgm:prSet presAssocID="{728FCEB7-8666-431F-B977-91B6549FFA94}" presName="hierChild4" presStyleCnt="0"/>
      <dgm:spPr/>
    </dgm:pt>
    <dgm:pt modelId="{70BE2F7D-DE8E-4F77-8747-C5B085C036BE}" type="pres">
      <dgm:prSet presAssocID="{728FCEB7-8666-431F-B977-91B6549FFA94}" presName="hierChild5" presStyleCnt="0"/>
      <dgm:spPr/>
    </dgm:pt>
    <dgm:pt modelId="{AEFD3299-F3D3-4AE0-AB9B-A12B952BA79D}" type="pres">
      <dgm:prSet presAssocID="{17348281-5CCE-46B3-889B-C5BC01ED50B7}" presName="hierChild5" presStyleCnt="0"/>
      <dgm:spPr/>
    </dgm:pt>
    <dgm:pt modelId="{45FD9263-F790-4890-B32E-554261811CDF}" type="pres">
      <dgm:prSet presAssocID="{4D504139-83F7-4116-B080-AC0CB736EDAB}" presName="hierChild3" presStyleCnt="0"/>
      <dgm:spPr/>
    </dgm:pt>
  </dgm:ptLst>
  <dgm:cxnLst>
    <dgm:cxn modelId="{D81EF59A-E944-4BB5-805E-8C0794728E52}" type="presOf" srcId="{4D504139-83F7-4116-B080-AC0CB736EDAB}" destId="{980E0164-43DC-47D0-A466-E3B53765C6E4}" srcOrd="1" destOrd="0" presId="urn:microsoft.com/office/officeart/2005/8/layout/orgChart1"/>
    <dgm:cxn modelId="{661053BB-79A6-46CE-AE58-32B2DFED80AB}" type="presOf" srcId="{17348281-5CCE-46B3-889B-C5BC01ED50B7}" destId="{7E466C28-1BC3-4433-B81B-7BBDC19D9D03}" srcOrd="0" destOrd="0" presId="urn:microsoft.com/office/officeart/2005/8/layout/orgChart1"/>
    <dgm:cxn modelId="{E6996F3D-8DD4-4CEC-A432-9431D020AB4F}" srcId="{4D504139-83F7-4116-B080-AC0CB736EDAB}" destId="{786E88B3-3B44-43C8-8506-291DA0EE8E0B}" srcOrd="0" destOrd="0" parTransId="{497BA0FF-09FD-484A-8CE9-620ED8494951}" sibTransId="{E2E937BC-F283-4126-B82D-BA7585E93F64}"/>
    <dgm:cxn modelId="{A9A72AD5-D948-40B1-BFB3-D4C77CF58344}" type="presOf" srcId="{17348281-5CCE-46B3-889B-C5BC01ED50B7}" destId="{85927EB1-1C01-46F4-945F-F31B6E94D39B}" srcOrd="1" destOrd="0" presId="urn:microsoft.com/office/officeart/2005/8/layout/orgChart1"/>
    <dgm:cxn modelId="{F80D734B-D836-4506-81CB-5A0B8A823F1C}" srcId="{17348281-5CCE-46B3-889B-C5BC01ED50B7}" destId="{65FF4A34-D6D7-4079-8F16-8CDF2A40AC36}" srcOrd="2" destOrd="0" parTransId="{14FFBD30-ED69-4601-96C3-2FEB95EB8362}" sibTransId="{3AD82DC8-704D-43AE-AEBE-2E6AE919521B}"/>
    <dgm:cxn modelId="{DE24FEB3-585C-45F5-84BA-FEED464DE058}" type="presOf" srcId="{813F5849-80A4-4CE8-92E2-575FF81616B4}" destId="{05C4DF41-FAB7-4B10-A3A2-C571A665E11B}" srcOrd="0" destOrd="0" presId="urn:microsoft.com/office/officeart/2005/8/layout/orgChart1"/>
    <dgm:cxn modelId="{31D5DEFF-2393-428B-A92E-C5762A5D3230}" type="presOf" srcId="{813F5849-80A4-4CE8-92E2-575FF81616B4}" destId="{FEFAA260-5701-42BD-AD0A-3BC03862716E}" srcOrd="1" destOrd="0" presId="urn:microsoft.com/office/officeart/2005/8/layout/orgChart1"/>
    <dgm:cxn modelId="{76BCEE63-D289-4F3C-A661-C6B710A8F5AF}" type="presOf" srcId="{14FFBD30-ED69-4601-96C3-2FEB95EB8362}" destId="{290F2057-30AB-4A97-B4D6-E473DC7ECAD9}" srcOrd="0" destOrd="0" presId="urn:microsoft.com/office/officeart/2005/8/layout/orgChart1"/>
    <dgm:cxn modelId="{2FF6E5A1-FF4C-498E-A4B0-246F4F8C8CEB}" type="presOf" srcId="{65FF4A34-D6D7-4079-8F16-8CDF2A40AC36}" destId="{355C906A-0DC5-40B1-8A42-9847C0502F3E}" srcOrd="1" destOrd="0" presId="urn:microsoft.com/office/officeart/2005/8/layout/orgChart1"/>
    <dgm:cxn modelId="{AA889C08-F6D9-4983-96D4-8B26CC42A571}" srcId="{4D504139-83F7-4116-B080-AC0CB736EDAB}" destId="{17348281-5CCE-46B3-889B-C5BC01ED50B7}" srcOrd="1" destOrd="0" parTransId="{BFF501D3-E5CA-4352-8163-CA0F89A19901}" sibTransId="{8D17EEB9-58B2-4E28-B666-E37D18583A19}"/>
    <dgm:cxn modelId="{1C2C6CD9-EA4A-474E-9BDA-CFD1D630CA9A}" type="presOf" srcId="{728FCEB7-8666-431F-B977-91B6549FFA94}" destId="{70E41BB3-01BD-4C0A-A0D0-F465789994A1}" srcOrd="1" destOrd="0" presId="urn:microsoft.com/office/officeart/2005/8/layout/orgChart1"/>
    <dgm:cxn modelId="{B25AFD0B-ECA0-41B3-9E05-C717E522ABBE}" type="presOf" srcId="{497BA0FF-09FD-484A-8CE9-620ED8494951}" destId="{E2EB4444-A840-4EC7-AA60-B4C1F549E01F}" srcOrd="0" destOrd="0" presId="urn:microsoft.com/office/officeart/2005/8/layout/orgChart1"/>
    <dgm:cxn modelId="{1737E4B8-1BC7-4DE6-9DB0-3E2F87EEE675}" type="presOf" srcId="{728FCEB7-8666-431F-B977-91B6549FFA94}" destId="{86804462-8771-47FD-B577-E67B421D97E3}" srcOrd="0" destOrd="0" presId="urn:microsoft.com/office/officeart/2005/8/layout/orgChart1"/>
    <dgm:cxn modelId="{724C38B0-DC5F-4B34-8454-336C9D71F625}" type="presOf" srcId="{4F3CB5DB-935B-445A-8597-68A9321DB1D4}" destId="{4EF95389-3D71-4105-ACEB-B8CFDCA4886B}" srcOrd="0" destOrd="0" presId="urn:microsoft.com/office/officeart/2005/8/layout/orgChart1"/>
    <dgm:cxn modelId="{33F3FD0E-3632-4F58-B34E-8643123A11FC}" type="presOf" srcId="{65FF4A34-D6D7-4079-8F16-8CDF2A40AC36}" destId="{D3B8C265-7B86-4164-AF12-DB248DF44333}" srcOrd="0" destOrd="0" presId="urn:microsoft.com/office/officeart/2005/8/layout/orgChart1"/>
    <dgm:cxn modelId="{6215C334-3770-40DD-8925-68F3711C3176}" srcId="{17348281-5CCE-46B3-889B-C5BC01ED50B7}" destId="{728FCEB7-8666-431F-B977-91B6549FFA94}" srcOrd="3" destOrd="0" parTransId="{CA7BBF21-E674-490F-9441-B8DE075064ED}" sibTransId="{866D6CF3-DFF0-4DD0-B1BC-ED441363CD25}"/>
    <dgm:cxn modelId="{BFFDF272-B5DC-4EF5-A1C2-91C5E194ED70}" srcId="{17348281-5CCE-46B3-889B-C5BC01ED50B7}" destId="{813F5849-80A4-4CE8-92E2-575FF81616B4}" srcOrd="1" destOrd="0" parTransId="{4F3CB5DB-935B-445A-8597-68A9321DB1D4}" sibTransId="{BDFB47DC-7643-4247-9E44-E8601AFA17AE}"/>
    <dgm:cxn modelId="{73E28D78-0DE2-408A-9D54-D723482F5BA6}" type="presOf" srcId="{6DF98F81-7089-466D-B26D-27F5E7CA03AA}" destId="{0539E5A9-E53D-4502-8B6B-378B2D09B84C}" srcOrd="1" destOrd="0" presId="urn:microsoft.com/office/officeart/2005/8/layout/orgChart1"/>
    <dgm:cxn modelId="{C700C2AD-CB24-4253-B409-DFB38BA24C0E}" srcId="{17348281-5CCE-46B3-889B-C5BC01ED50B7}" destId="{6DF98F81-7089-466D-B26D-27F5E7CA03AA}" srcOrd="0" destOrd="0" parTransId="{ABC9FEBD-8BC0-4C6A-83CA-483A749A29FD}" sibTransId="{5289F5CE-4747-4294-BEDB-CBFDDE6B2BCE}"/>
    <dgm:cxn modelId="{54529E85-7AE9-4300-8666-B2A2D9DA03A3}" type="presOf" srcId="{4D504139-83F7-4116-B080-AC0CB736EDAB}" destId="{B44D4BFF-52D9-4F53-8198-32470186BE20}" srcOrd="0" destOrd="0" presId="urn:microsoft.com/office/officeart/2005/8/layout/orgChart1"/>
    <dgm:cxn modelId="{31BD6280-3ADB-4EA9-9CE7-0B7A2476E3BD}" type="presOf" srcId="{ABC9FEBD-8BC0-4C6A-83CA-483A749A29FD}" destId="{B5F705DF-E9B1-44E4-92CE-064B4E8B4C8D}" srcOrd="0" destOrd="0" presId="urn:microsoft.com/office/officeart/2005/8/layout/orgChart1"/>
    <dgm:cxn modelId="{F841A2A5-6E6F-4FEA-85CC-01448A0658E9}" type="presOf" srcId="{786E88B3-3B44-43C8-8506-291DA0EE8E0B}" destId="{27E8348F-77A0-4B14-AB53-0CCC8A5FE592}" srcOrd="1" destOrd="0" presId="urn:microsoft.com/office/officeart/2005/8/layout/orgChart1"/>
    <dgm:cxn modelId="{7F7C46C2-78FD-413A-ABDD-465DACC0FB11}" type="presOf" srcId="{6DF98F81-7089-466D-B26D-27F5E7CA03AA}" destId="{2E294504-DD81-4668-B21F-CF05F1809DDF}" srcOrd="0" destOrd="0" presId="urn:microsoft.com/office/officeart/2005/8/layout/orgChart1"/>
    <dgm:cxn modelId="{D61827C1-E75E-4B4C-935E-0C84AC115C3C}" type="presOf" srcId="{CA7BBF21-E674-490F-9441-B8DE075064ED}" destId="{67953717-A875-4E2D-BCEF-77DD108DD247}" srcOrd="0" destOrd="0" presId="urn:microsoft.com/office/officeart/2005/8/layout/orgChart1"/>
    <dgm:cxn modelId="{E73227EB-8075-4F6B-B18F-3133A0A2E771}" type="presOf" srcId="{786E88B3-3B44-43C8-8506-291DA0EE8E0B}" destId="{51EC225B-7001-4D22-9A4C-FA0A7114EA09}" srcOrd="0" destOrd="0" presId="urn:microsoft.com/office/officeart/2005/8/layout/orgChart1"/>
    <dgm:cxn modelId="{7F075058-EEC0-495F-B6B2-BF6AF5A6F597}" type="presOf" srcId="{BFF501D3-E5CA-4352-8163-CA0F89A19901}" destId="{7D76A534-88F6-4157-84E9-4C2EEC379527}" srcOrd="0" destOrd="0" presId="urn:microsoft.com/office/officeart/2005/8/layout/orgChart1"/>
    <dgm:cxn modelId="{CEAF7A1A-D2D8-4F34-A4C0-3428C4FE3BB4}" srcId="{9F04B9F1-A067-4915-9C3D-3C2B828B6FAD}" destId="{4D504139-83F7-4116-B080-AC0CB736EDAB}" srcOrd="0" destOrd="0" parTransId="{80639DFC-5EDD-4146-BAF2-98649212347E}" sibTransId="{FE175E94-1CF7-4EB3-B5E6-A7ACB29AB6BB}"/>
    <dgm:cxn modelId="{8F0643CF-7BDE-4275-9249-F3819130A3DA}" type="presOf" srcId="{9F04B9F1-A067-4915-9C3D-3C2B828B6FAD}" destId="{97EFA95B-D67F-41E6-BE0D-72E71C350D0C}" srcOrd="0" destOrd="0" presId="urn:microsoft.com/office/officeart/2005/8/layout/orgChart1"/>
    <dgm:cxn modelId="{4FF6C323-D8BF-41E1-8BC4-8E356C712A33}" type="presParOf" srcId="{97EFA95B-D67F-41E6-BE0D-72E71C350D0C}" destId="{347D30DE-D759-4797-B221-8B169F5418FF}" srcOrd="0" destOrd="0" presId="urn:microsoft.com/office/officeart/2005/8/layout/orgChart1"/>
    <dgm:cxn modelId="{7ABDCFCB-354D-4B52-AAC9-A6D40CBBD855}" type="presParOf" srcId="{347D30DE-D759-4797-B221-8B169F5418FF}" destId="{61F36049-53B9-42FA-98B6-8C7EAC1E0298}" srcOrd="0" destOrd="0" presId="urn:microsoft.com/office/officeart/2005/8/layout/orgChart1"/>
    <dgm:cxn modelId="{7361A48F-3563-4F5D-AF57-937D689AE680}" type="presParOf" srcId="{61F36049-53B9-42FA-98B6-8C7EAC1E0298}" destId="{B44D4BFF-52D9-4F53-8198-32470186BE20}" srcOrd="0" destOrd="0" presId="urn:microsoft.com/office/officeart/2005/8/layout/orgChart1"/>
    <dgm:cxn modelId="{11E4E4A4-9BD1-4652-8127-CB5988E56D21}" type="presParOf" srcId="{61F36049-53B9-42FA-98B6-8C7EAC1E0298}" destId="{980E0164-43DC-47D0-A466-E3B53765C6E4}" srcOrd="1" destOrd="0" presId="urn:microsoft.com/office/officeart/2005/8/layout/orgChart1"/>
    <dgm:cxn modelId="{12172C2D-F99B-447A-A281-BB17192259DE}" type="presParOf" srcId="{347D30DE-D759-4797-B221-8B169F5418FF}" destId="{AF6E703B-5042-4CB8-9C75-C0665390ABB4}" srcOrd="1" destOrd="0" presId="urn:microsoft.com/office/officeart/2005/8/layout/orgChart1"/>
    <dgm:cxn modelId="{DBB4CC7E-19BF-41FC-BB8C-FD064BE7DE84}" type="presParOf" srcId="{AF6E703B-5042-4CB8-9C75-C0665390ABB4}" destId="{E2EB4444-A840-4EC7-AA60-B4C1F549E01F}" srcOrd="0" destOrd="0" presId="urn:microsoft.com/office/officeart/2005/8/layout/orgChart1"/>
    <dgm:cxn modelId="{5C4E1F3B-ED39-46DB-B423-85629D7C31BD}" type="presParOf" srcId="{AF6E703B-5042-4CB8-9C75-C0665390ABB4}" destId="{68817268-395D-4DF1-8BF6-A641CC18539F}" srcOrd="1" destOrd="0" presId="urn:microsoft.com/office/officeart/2005/8/layout/orgChart1"/>
    <dgm:cxn modelId="{DCB1663A-82E6-4C1C-B08E-DD173682C6F1}" type="presParOf" srcId="{68817268-395D-4DF1-8BF6-A641CC18539F}" destId="{89206A94-2004-41DA-95FC-60C7BCBF27E3}" srcOrd="0" destOrd="0" presId="urn:microsoft.com/office/officeart/2005/8/layout/orgChart1"/>
    <dgm:cxn modelId="{74CA4BC4-56C2-426D-90F1-8F9001A397C1}" type="presParOf" srcId="{89206A94-2004-41DA-95FC-60C7BCBF27E3}" destId="{51EC225B-7001-4D22-9A4C-FA0A7114EA09}" srcOrd="0" destOrd="0" presId="urn:microsoft.com/office/officeart/2005/8/layout/orgChart1"/>
    <dgm:cxn modelId="{0D3257B9-8371-4940-89AF-D86931E4E629}" type="presParOf" srcId="{89206A94-2004-41DA-95FC-60C7BCBF27E3}" destId="{27E8348F-77A0-4B14-AB53-0CCC8A5FE592}" srcOrd="1" destOrd="0" presId="urn:microsoft.com/office/officeart/2005/8/layout/orgChart1"/>
    <dgm:cxn modelId="{B5CA0EE1-2C25-4AC4-8656-68104E2982F6}" type="presParOf" srcId="{68817268-395D-4DF1-8BF6-A641CC18539F}" destId="{D4D90D86-C717-4F07-8324-4DAF5D4D2C4A}" srcOrd="1" destOrd="0" presId="urn:microsoft.com/office/officeart/2005/8/layout/orgChart1"/>
    <dgm:cxn modelId="{318DA738-F482-4C56-9BBC-67B9979D559C}" type="presParOf" srcId="{68817268-395D-4DF1-8BF6-A641CC18539F}" destId="{A5EA0A55-6AA9-41DB-8A11-EBE5F9926A9B}" srcOrd="2" destOrd="0" presId="urn:microsoft.com/office/officeart/2005/8/layout/orgChart1"/>
    <dgm:cxn modelId="{09BDC481-6F2C-4A93-BF51-595BDB16371D}" type="presParOf" srcId="{AF6E703B-5042-4CB8-9C75-C0665390ABB4}" destId="{7D76A534-88F6-4157-84E9-4C2EEC379527}" srcOrd="2" destOrd="0" presId="urn:microsoft.com/office/officeart/2005/8/layout/orgChart1"/>
    <dgm:cxn modelId="{02FF6BD3-C52A-47DB-AE69-66430319905A}" type="presParOf" srcId="{AF6E703B-5042-4CB8-9C75-C0665390ABB4}" destId="{A0507A1B-6AD5-42A3-8FAC-A7CF5313ECE8}" srcOrd="3" destOrd="0" presId="urn:microsoft.com/office/officeart/2005/8/layout/orgChart1"/>
    <dgm:cxn modelId="{68299E3C-FF8D-4341-A07D-22EC6163D976}" type="presParOf" srcId="{A0507A1B-6AD5-42A3-8FAC-A7CF5313ECE8}" destId="{BFE0B1E3-E902-452F-99CF-8F125655B703}" srcOrd="0" destOrd="0" presId="urn:microsoft.com/office/officeart/2005/8/layout/orgChart1"/>
    <dgm:cxn modelId="{5D3C5E0A-9685-46D3-880C-2D76FF464EFD}" type="presParOf" srcId="{BFE0B1E3-E902-452F-99CF-8F125655B703}" destId="{7E466C28-1BC3-4433-B81B-7BBDC19D9D03}" srcOrd="0" destOrd="0" presId="urn:microsoft.com/office/officeart/2005/8/layout/orgChart1"/>
    <dgm:cxn modelId="{7D46E8D6-3D21-4550-973E-A74F8159AD76}" type="presParOf" srcId="{BFE0B1E3-E902-452F-99CF-8F125655B703}" destId="{85927EB1-1C01-46F4-945F-F31B6E94D39B}" srcOrd="1" destOrd="0" presId="urn:microsoft.com/office/officeart/2005/8/layout/orgChart1"/>
    <dgm:cxn modelId="{E943BB14-392F-4A86-B15B-0C9EE6BEC991}" type="presParOf" srcId="{A0507A1B-6AD5-42A3-8FAC-A7CF5313ECE8}" destId="{34E6F31B-F17E-41C5-9D86-A285549AB0DA}" srcOrd="1" destOrd="0" presId="urn:microsoft.com/office/officeart/2005/8/layout/orgChart1"/>
    <dgm:cxn modelId="{2B43B2F0-EB3B-4522-9D0E-83CA0A9EC01D}" type="presParOf" srcId="{34E6F31B-F17E-41C5-9D86-A285549AB0DA}" destId="{B5F705DF-E9B1-44E4-92CE-064B4E8B4C8D}" srcOrd="0" destOrd="0" presId="urn:microsoft.com/office/officeart/2005/8/layout/orgChart1"/>
    <dgm:cxn modelId="{AF3DAA09-FBD3-48B4-B11E-E988C006E5A6}" type="presParOf" srcId="{34E6F31B-F17E-41C5-9D86-A285549AB0DA}" destId="{BED25B86-4C8C-4064-8FA9-4E77D6FDCBA4}" srcOrd="1" destOrd="0" presId="urn:microsoft.com/office/officeart/2005/8/layout/orgChart1"/>
    <dgm:cxn modelId="{B968BA1B-B34C-4842-8DC0-42FD1B776532}" type="presParOf" srcId="{BED25B86-4C8C-4064-8FA9-4E77D6FDCBA4}" destId="{6B61868F-D891-41E3-8AE1-995511922992}" srcOrd="0" destOrd="0" presId="urn:microsoft.com/office/officeart/2005/8/layout/orgChart1"/>
    <dgm:cxn modelId="{8E3903E1-A9C0-4A63-A63F-BF25D245DACE}" type="presParOf" srcId="{6B61868F-D891-41E3-8AE1-995511922992}" destId="{2E294504-DD81-4668-B21F-CF05F1809DDF}" srcOrd="0" destOrd="0" presId="urn:microsoft.com/office/officeart/2005/8/layout/orgChart1"/>
    <dgm:cxn modelId="{54FDE713-90E1-4CE3-817D-7C3CE703341C}" type="presParOf" srcId="{6B61868F-D891-41E3-8AE1-995511922992}" destId="{0539E5A9-E53D-4502-8B6B-378B2D09B84C}" srcOrd="1" destOrd="0" presId="urn:microsoft.com/office/officeart/2005/8/layout/orgChart1"/>
    <dgm:cxn modelId="{9B48F3AD-6356-4990-BA2D-DCFF50318BBD}" type="presParOf" srcId="{BED25B86-4C8C-4064-8FA9-4E77D6FDCBA4}" destId="{DE2D17DD-F7D4-48A9-AD02-962D3A9DFB07}" srcOrd="1" destOrd="0" presId="urn:microsoft.com/office/officeart/2005/8/layout/orgChart1"/>
    <dgm:cxn modelId="{89408ADE-91FA-4379-9AA5-14447909C6A4}" type="presParOf" srcId="{BED25B86-4C8C-4064-8FA9-4E77D6FDCBA4}" destId="{8F66E30F-410C-43D5-9B4A-F294E07EF34E}" srcOrd="2" destOrd="0" presId="urn:microsoft.com/office/officeart/2005/8/layout/orgChart1"/>
    <dgm:cxn modelId="{EE2EE140-2450-46B7-B189-BFF2837E13FB}" type="presParOf" srcId="{34E6F31B-F17E-41C5-9D86-A285549AB0DA}" destId="{4EF95389-3D71-4105-ACEB-B8CFDCA4886B}" srcOrd="2" destOrd="0" presId="urn:microsoft.com/office/officeart/2005/8/layout/orgChart1"/>
    <dgm:cxn modelId="{46CEB43E-7EC3-4447-ADD6-F5B5773DCC98}" type="presParOf" srcId="{34E6F31B-F17E-41C5-9D86-A285549AB0DA}" destId="{FB6FE4A9-8789-487B-B642-B8240E22E146}" srcOrd="3" destOrd="0" presId="urn:microsoft.com/office/officeart/2005/8/layout/orgChart1"/>
    <dgm:cxn modelId="{5F69D2C2-C72D-4358-9DB0-6E054C494C5B}" type="presParOf" srcId="{FB6FE4A9-8789-487B-B642-B8240E22E146}" destId="{BEB07F31-CF6A-4B6A-A931-4CB3CDA18C5B}" srcOrd="0" destOrd="0" presId="urn:microsoft.com/office/officeart/2005/8/layout/orgChart1"/>
    <dgm:cxn modelId="{C47F46D7-3C24-43EC-A26A-A00F1A642FA6}" type="presParOf" srcId="{BEB07F31-CF6A-4B6A-A931-4CB3CDA18C5B}" destId="{05C4DF41-FAB7-4B10-A3A2-C571A665E11B}" srcOrd="0" destOrd="0" presId="urn:microsoft.com/office/officeart/2005/8/layout/orgChart1"/>
    <dgm:cxn modelId="{78FE5168-6ACB-4835-9081-1EFC70407A0C}" type="presParOf" srcId="{BEB07F31-CF6A-4B6A-A931-4CB3CDA18C5B}" destId="{FEFAA260-5701-42BD-AD0A-3BC03862716E}" srcOrd="1" destOrd="0" presId="urn:microsoft.com/office/officeart/2005/8/layout/orgChart1"/>
    <dgm:cxn modelId="{C5E4490D-40D5-4BD6-BA7D-A86C30661042}" type="presParOf" srcId="{FB6FE4A9-8789-487B-B642-B8240E22E146}" destId="{4E6C1169-7F7B-41B0-ADE1-956E290262AE}" srcOrd="1" destOrd="0" presId="urn:microsoft.com/office/officeart/2005/8/layout/orgChart1"/>
    <dgm:cxn modelId="{3DFEB5C1-2344-4349-A77E-55CEFE0B872D}" type="presParOf" srcId="{FB6FE4A9-8789-487B-B642-B8240E22E146}" destId="{3A6D1524-9DD3-4235-A1A0-0FACF8801269}" srcOrd="2" destOrd="0" presId="urn:microsoft.com/office/officeart/2005/8/layout/orgChart1"/>
    <dgm:cxn modelId="{F1BD1FB4-31DF-4EFC-AF14-75BE1C4A3C40}" type="presParOf" srcId="{34E6F31B-F17E-41C5-9D86-A285549AB0DA}" destId="{290F2057-30AB-4A97-B4D6-E473DC7ECAD9}" srcOrd="4" destOrd="0" presId="urn:microsoft.com/office/officeart/2005/8/layout/orgChart1"/>
    <dgm:cxn modelId="{0F0F2BC7-914E-4E51-BA7C-3D9C4EF8CD7E}" type="presParOf" srcId="{34E6F31B-F17E-41C5-9D86-A285549AB0DA}" destId="{EB399C93-A9B2-45AB-85EF-3799B319D982}" srcOrd="5" destOrd="0" presId="urn:microsoft.com/office/officeart/2005/8/layout/orgChart1"/>
    <dgm:cxn modelId="{053C544D-CE37-4C59-A085-270956BD171D}" type="presParOf" srcId="{EB399C93-A9B2-45AB-85EF-3799B319D982}" destId="{A77E27EA-765F-41B7-974C-C148BFB69B01}" srcOrd="0" destOrd="0" presId="urn:microsoft.com/office/officeart/2005/8/layout/orgChart1"/>
    <dgm:cxn modelId="{F1AD3D9C-BFB3-40E3-AEA5-9EFBCCB6C343}" type="presParOf" srcId="{A77E27EA-765F-41B7-974C-C148BFB69B01}" destId="{D3B8C265-7B86-4164-AF12-DB248DF44333}" srcOrd="0" destOrd="0" presId="urn:microsoft.com/office/officeart/2005/8/layout/orgChart1"/>
    <dgm:cxn modelId="{9379C95A-285A-4375-9A7D-9E201A5D4910}" type="presParOf" srcId="{A77E27EA-765F-41B7-974C-C148BFB69B01}" destId="{355C906A-0DC5-40B1-8A42-9847C0502F3E}" srcOrd="1" destOrd="0" presId="urn:microsoft.com/office/officeart/2005/8/layout/orgChart1"/>
    <dgm:cxn modelId="{2874229C-25C0-4EED-A263-C5F5AF031CB6}" type="presParOf" srcId="{EB399C93-A9B2-45AB-85EF-3799B319D982}" destId="{BD071219-B258-455C-A1C7-CD5E911B8864}" srcOrd="1" destOrd="0" presId="urn:microsoft.com/office/officeart/2005/8/layout/orgChart1"/>
    <dgm:cxn modelId="{4B73D5CF-469E-43EE-9F0C-8453C10BFB5B}" type="presParOf" srcId="{EB399C93-A9B2-45AB-85EF-3799B319D982}" destId="{BD78E513-0245-4106-916A-16F263316852}" srcOrd="2" destOrd="0" presId="urn:microsoft.com/office/officeart/2005/8/layout/orgChart1"/>
    <dgm:cxn modelId="{CB489AE6-126D-4FF4-B3E6-E22BDEAFCE33}" type="presParOf" srcId="{34E6F31B-F17E-41C5-9D86-A285549AB0DA}" destId="{67953717-A875-4E2D-BCEF-77DD108DD247}" srcOrd="6" destOrd="0" presId="urn:microsoft.com/office/officeart/2005/8/layout/orgChart1"/>
    <dgm:cxn modelId="{934B276F-9F45-4877-AB92-ACF39755C099}" type="presParOf" srcId="{34E6F31B-F17E-41C5-9D86-A285549AB0DA}" destId="{7308E262-14DD-4789-91B7-6796ADF9A8DA}" srcOrd="7" destOrd="0" presId="urn:microsoft.com/office/officeart/2005/8/layout/orgChart1"/>
    <dgm:cxn modelId="{D9113E82-DBDB-4B30-984C-60C2192CA547}" type="presParOf" srcId="{7308E262-14DD-4789-91B7-6796ADF9A8DA}" destId="{769B57D4-92BC-453D-97AD-0524B9C1B3AD}" srcOrd="0" destOrd="0" presId="urn:microsoft.com/office/officeart/2005/8/layout/orgChart1"/>
    <dgm:cxn modelId="{98078972-259B-4FEE-AE73-6EBED73901E6}" type="presParOf" srcId="{769B57D4-92BC-453D-97AD-0524B9C1B3AD}" destId="{86804462-8771-47FD-B577-E67B421D97E3}" srcOrd="0" destOrd="0" presId="urn:microsoft.com/office/officeart/2005/8/layout/orgChart1"/>
    <dgm:cxn modelId="{12ECBB76-D6B2-4376-92AB-80D0F816230E}" type="presParOf" srcId="{769B57D4-92BC-453D-97AD-0524B9C1B3AD}" destId="{70E41BB3-01BD-4C0A-A0D0-F465789994A1}" srcOrd="1" destOrd="0" presId="urn:microsoft.com/office/officeart/2005/8/layout/orgChart1"/>
    <dgm:cxn modelId="{F1877C48-8807-46C5-9DAE-B1C8F6DFC59E}" type="presParOf" srcId="{7308E262-14DD-4789-91B7-6796ADF9A8DA}" destId="{88A5A9F8-5F34-4A77-B89E-144387D0F88B}" srcOrd="1" destOrd="0" presId="urn:microsoft.com/office/officeart/2005/8/layout/orgChart1"/>
    <dgm:cxn modelId="{0F0061A4-5AA7-4AB6-BCA6-CB0B4E8EF60C}" type="presParOf" srcId="{7308E262-14DD-4789-91B7-6796ADF9A8DA}" destId="{70BE2F7D-DE8E-4F77-8747-C5B085C036BE}" srcOrd="2" destOrd="0" presId="urn:microsoft.com/office/officeart/2005/8/layout/orgChart1"/>
    <dgm:cxn modelId="{1D304254-EFDA-492A-8690-D727ACE3E470}" type="presParOf" srcId="{A0507A1B-6AD5-42A3-8FAC-A7CF5313ECE8}" destId="{AEFD3299-F3D3-4AE0-AB9B-A12B952BA79D}" srcOrd="2" destOrd="0" presId="urn:microsoft.com/office/officeart/2005/8/layout/orgChart1"/>
    <dgm:cxn modelId="{582566D8-73F6-4E1A-A4CA-3BF48B486FA5}" type="presParOf" srcId="{347D30DE-D759-4797-B221-8B169F5418FF}" destId="{45FD9263-F790-4890-B32E-554261811C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53717-A875-4E2D-BCEF-77DD108DD247}">
      <dsp:nvSpPr>
        <dsp:cNvPr id="0" name=""/>
        <dsp:cNvSpPr/>
      </dsp:nvSpPr>
      <dsp:spPr>
        <a:xfrm>
          <a:off x="3245532" y="1819475"/>
          <a:ext cx="2541920" cy="294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53"/>
              </a:lnTo>
              <a:lnTo>
                <a:pt x="2541920" y="147053"/>
              </a:lnTo>
              <a:lnTo>
                <a:pt x="2541920" y="2941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F2057-30AB-4A97-B4D6-E473DC7ECAD9}">
      <dsp:nvSpPr>
        <dsp:cNvPr id="0" name=""/>
        <dsp:cNvSpPr/>
      </dsp:nvSpPr>
      <dsp:spPr>
        <a:xfrm>
          <a:off x="3245532" y="1819475"/>
          <a:ext cx="847306" cy="294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53"/>
              </a:lnTo>
              <a:lnTo>
                <a:pt x="847306" y="147053"/>
              </a:lnTo>
              <a:lnTo>
                <a:pt x="847306" y="2941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95389-3D71-4105-ACEB-B8CFDCA4886B}">
      <dsp:nvSpPr>
        <dsp:cNvPr id="0" name=""/>
        <dsp:cNvSpPr/>
      </dsp:nvSpPr>
      <dsp:spPr>
        <a:xfrm>
          <a:off x="2398225" y="1819475"/>
          <a:ext cx="847306" cy="294106"/>
        </a:xfrm>
        <a:custGeom>
          <a:avLst/>
          <a:gdLst/>
          <a:ahLst/>
          <a:cxnLst/>
          <a:rect l="0" t="0" r="0" b="0"/>
          <a:pathLst>
            <a:path>
              <a:moveTo>
                <a:pt x="847306" y="0"/>
              </a:moveTo>
              <a:lnTo>
                <a:pt x="847306" y="147053"/>
              </a:lnTo>
              <a:lnTo>
                <a:pt x="0" y="147053"/>
              </a:lnTo>
              <a:lnTo>
                <a:pt x="0" y="2941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F705DF-E9B1-44E4-92CE-064B4E8B4C8D}">
      <dsp:nvSpPr>
        <dsp:cNvPr id="0" name=""/>
        <dsp:cNvSpPr/>
      </dsp:nvSpPr>
      <dsp:spPr>
        <a:xfrm>
          <a:off x="703611" y="1819475"/>
          <a:ext cx="2541920" cy="294106"/>
        </a:xfrm>
        <a:custGeom>
          <a:avLst/>
          <a:gdLst/>
          <a:ahLst/>
          <a:cxnLst/>
          <a:rect l="0" t="0" r="0" b="0"/>
          <a:pathLst>
            <a:path>
              <a:moveTo>
                <a:pt x="2541920" y="0"/>
              </a:moveTo>
              <a:lnTo>
                <a:pt x="2541920" y="147053"/>
              </a:lnTo>
              <a:lnTo>
                <a:pt x="0" y="147053"/>
              </a:lnTo>
              <a:lnTo>
                <a:pt x="0" y="2941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6A534-88F6-4157-84E9-4C2EEC379527}">
      <dsp:nvSpPr>
        <dsp:cNvPr id="0" name=""/>
        <dsp:cNvSpPr/>
      </dsp:nvSpPr>
      <dsp:spPr>
        <a:xfrm>
          <a:off x="2398225" y="825115"/>
          <a:ext cx="847306" cy="294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53"/>
              </a:lnTo>
              <a:lnTo>
                <a:pt x="847306" y="147053"/>
              </a:lnTo>
              <a:lnTo>
                <a:pt x="847306" y="2941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B4444-A840-4EC7-AA60-B4C1F549E01F}">
      <dsp:nvSpPr>
        <dsp:cNvPr id="0" name=""/>
        <dsp:cNvSpPr/>
      </dsp:nvSpPr>
      <dsp:spPr>
        <a:xfrm>
          <a:off x="1550918" y="825115"/>
          <a:ext cx="847306" cy="294106"/>
        </a:xfrm>
        <a:custGeom>
          <a:avLst/>
          <a:gdLst/>
          <a:ahLst/>
          <a:cxnLst/>
          <a:rect l="0" t="0" r="0" b="0"/>
          <a:pathLst>
            <a:path>
              <a:moveTo>
                <a:pt x="847306" y="0"/>
              </a:moveTo>
              <a:lnTo>
                <a:pt x="847306" y="147053"/>
              </a:lnTo>
              <a:lnTo>
                <a:pt x="0" y="147053"/>
              </a:lnTo>
              <a:lnTo>
                <a:pt x="0" y="2941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D4BFF-52D9-4F53-8198-32470186BE20}">
      <dsp:nvSpPr>
        <dsp:cNvPr id="0" name=""/>
        <dsp:cNvSpPr/>
      </dsp:nvSpPr>
      <dsp:spPr>
        <a:xfrm>
          <a:off x="1697971" y="124861"/>
          <a:ext cx="1400507" cy="700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Государственное регулирование ВЭД</a:t>
          </a:r>
          <a:endParaRPr kumimoji="0" lang="ru-RU" altLang="ru-RU" sz="1200" b="1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+mj-lt"/>
          </a:endParaRPr>
        </a:p>
      </dsp:txBody>
      <dsp:txXfrm>
        <a:off x="1697971" y="124861"/>
        <a:ext cx="1400507" cy="700253"/>
      </dsp:txXfrm>
    </dsp:sp>
    <dsp:sp modelId="{51EC225B-7001-4D22-9A4C-FA0A7114EA09}">
      <dsp:nvSpPr>
        <dsp:cNvPr id="0" name=""/>
        <dsp:cNvSpPr/>
      </dsp:nvSpPr>
      <dsp:spPr>
        <a:xfrm>
          <a:off x="850664" y="1119221"/>
          <a:ext cx="1400507" cy="700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Нетарифные меры</a:t>
          </a:r>
          <a:endParaRPr kumimoji="0" lang="ru-RU" altLang="ru-RU" sz="1200" b="1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+mj-lt"/>
          </a:endParaRPr>
        </a:p>
      </dsp:txBody>
      <dsp:txXfrm>
        <a:off x="850664" y="1119221"/>
        <a:ext cx="1400507" cy="700253"/>
      </dsp:txXfrm>
    </dsp:sp>
    <dsp:sp modelId="{7E466C28-1BC3-4433-B81B-7BBDC19D9D03}">
      <dsp:nvSpPr>
        <dsp:cNvPr id="0" name=""/>
        <dsp:cNvSpPr/>
      </dsp:nvSpPr>
      <dsp:spPr>
        <a:xfrm>
          <a:off x="2545278" y="1119221"/>
          <a:ext cx="1400507" cy="700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Таможенно-тарифные меры</a:t>
          </a:r>
          <a:endParaRPr kumimoji="0" lang="ru-RU" altLang="ru-RU" sz="1200" b="1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+mj-lt"/>
          </a:endParaRPr>
        </a:p>
      </dsp:txBody>
      <dsp:txXfrm>
        <a:off x="2545278" y="1119221"/>
        <a:ext cx="1400507" cy="700253"/>
      </dsp:txXfrm>
    </dsp:sp>
    <dsp:sp modelId="{2E294504-DD81-4668-B21F-CF05F1809DDF}">
      <dsp:nvSpPr>
        <dsp:cNvPr id="0" name=""/>
        <dsp:cNvSpPr/>
      </dsp:nvSpPr>
      <dsp:spPr>
        <a:xfrm>
          <a:off x="3357" y="2113581"/>
          <a:ext cx="1400507" cy="700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Таможенный тариф</a:t>
          </a:r>
          <a:endParaRPr kumimoji="0" lang="ru-RU" altLang="ru-RU" sz="1200" b="1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+mj-lt"/>
          </a:endParaRPr>
        </a:p>
      </dsp:txBody>
      <dsp:txXfrm>
        <a:off x="3357" y="2113581"/>
        <a:ext cx="1400507" cy="700253"/>
      </dsp:txXfrm>
    </dsp:sp>
    <dsp:sp modelId="{05C4DF41-FAB7-4B10-A3A2-C571A665E11B}">
      <dsp:nvSpPr>
        <dsp:cNvPr id="0" name=""/>
        <dsp:cNvSpPr/>
      </dsp:nvSpPr>
      <dsp:spPr>
        <a:xfrm>
          <a:off x="1697971" y="2113581"/>
          <a:ext cx="1400507" cy="700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Таможенное декларирование</a:t>
          </a:r>
          <a:endParaRPr kumimoji="0" lang="ru-RU" altLang="ru-RU" sz="1200" b="1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+mj-lt"/>
          </a:endParaRPr>
        </a:p>
      </dsp:txBody>
      <dsp:txXfrm>
        <a:off x="1697971" y="2113581"/>
        <a:ext cx="1400507" cy="700253"/>
      </dsp:txXfrm>
    </dsp:sp>
    <dsp:sp modelId="{D3B8C265-7B86-4164-AF12-DB248DF44333}">
      <dsp:nvSpPr>
        <dsp:cNvPr id="0" name=""/>
        <dsp:cNvSpPr/>
      </dsp:nvSpPr>
      <dsp:spPr>
        <a:xfrm>
          <a:off x="3392585" y="2113581"/>
          <a:ext cx="1400507" cy="700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Таможенные процедуры</a:t>
          </a:r>
          <a:endParaRPr kumimoji="0" lang="ru-RU" altLang="ru-RU" sz="1200" b="1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+mj-lt"/>
          </a:endParaRPr>
        </a:p>
      </dsp:txBody>
      <dsp:txXfrm>
        <a:off x="3392585" y="2113581"/>
        <a:ext cx="1400507" cy="700253"/>
      </dsp:txXfrm>
    </dsp:sp>
    <dsp:sp modelId="{86804462-8771-47FD-B577-E67B421D97E3}">
      <dsp:nvSpPr>
        <dsp:cNvPr id="0" name=""/>
        <dsp:cNvSpPr/>
      </dsp:nvSpPr>
      <dsp:spPr>
        <a:xfrm>
          <a:off x="5087199" y="2113581"/>
          <a:ext cx="1400507" cy="700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Товарная номенклатура ВЭД</a:t>
          </a:r>
          <a:endParaRPr kumimoji="0" lang="ru-RU" altLang="ru-RU" sz="1200" b="1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+mj-lt"/>
          </a:endParaRPr>
        </a:p>
      </dsp:txBody>
      <dsp:txXfrm>
        <a:off x="5087199" y="2113581"/>
        <a:ext cx="1400507" cy="700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0EF1F-D460-417D-8362-E8498B4FD4EF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0B129-4BC8-4E69-B1FE-DCCF92AEF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34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0B129-4BC8-4E69-B1FE-DCCF92AEFBC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0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2B45-FE13-49EC-BBE2-F36AFA4A0040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2103-1439-416E-B48E-4074AAA03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95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2B45-FE13-49EC-BBE2-F36AFA4A0040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2103-1439-416E-B48E-4074AAA03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11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2B45-FE13-49EC-BBE2-F36AFA4A0040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2103-1439-416E-B48E-4074AAA03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49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2B45-FE13-49EC-BBE2-F36AFA4A0040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2103-1439-416E-B48E-4074AAA03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12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2B45-FE13-49EC-BBE2-F36AFA4A0040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2103-1439-416E-B48E-4074AAA03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292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2B45-FE13-49EC-BBE2-F36AFA4A0040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2103-1439-416E-B48E-4074AAA03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88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2B45-FE13-49EC-BBE2-F36AFA4A0040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2103-1439-416E-B48E-4074AAA03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53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2B45-FE13-49EC-BBE2-F36AFA4A0040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2103-1439-416E-B48E-4074AAA03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178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2B45-FE13-49EC-BBE2-F36AFA4A0040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2103-1439-416E-B48E-4074AAA03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135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2B45-FE13-49EC-BBE2-F36AFA4A0040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2103-1439-416E-B48E-4074AAA03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57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2B45-FE13-49EC-BBE2-F36AFA4A0040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2103-1439-416E-B48E-4074AAA03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88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92B45-FE13-49EC-BBE2-F36AFA4A0040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52103-1439-416E-B48E-4074AAA03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09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1B03C25-9756-4BCB-ACE4-97038665D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61"/>
            <a:ext cx="9144000" cy="68420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97152"/>
            <a:ext cx="7990656" cy="1728191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МЕНЕДЖМЕНТА  МЕЖДУНАРОДНЫХ  ОТНОШЕНИЙ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  ПРОДВИЖЕНИЯ  ТОВАРОВ  НА  РЫНКИ  ЕС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 ПРИМЕРЕ  ООО  «ВИТ»)»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 ЮКАНКИНА Т.В.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741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>
            <a:extLst>
              <a:ext uri="{FF2B5EF4-FFF2-40B4-BE49-F238E27FC236}">
                <a16:creationId xmlns="" xmlns:a16="http://schemas.microsoft.com/office/drawing/2014/main" id="{127C8998-3503-4FA9-90C4-23B87B9A0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B550FA-3EAA-4137-BF29-B0E239D49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1962"/>
            <a:ext cx="6563072" cy="1382862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Доля экспорта в общем товарообороте ООО «ВИТ» </a:t>
            </a:r>
            <a:r>
              <a:rPr lang="ru-RU" altLang="ru-RU" sz="2400" dirty="0"/>
              <a:t/>
            </a:r>
            <a:br>
              <a:rPr lang="ru-RU" altLang="ru-RU" sz="2400" dirty="0"/>
            </a:br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F09605AC-3526-4262-AD4B-859D620E1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114229"/>
              </p:ext>
            </p:extLst>
          </p:nvPr>
        </p:nvGraphicFramePr>
        <p:xfrm>
          <a:off x="457200" y="1879599"/>
          <a:ext cx="6419056" cy="3925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8941">
                  <a:extLst>
                    <a:ext uri="{9D8B030D-6E8A-4147-A177-3AD203B41FA5}">
                      <a16:colId xmlns="" xmlns:a16="http://schemas.microsoft.com/office/drawing/2014/main" val="1905208091"/>
                    </a:ext>
                  </a:extLst>
                </a:gridCol>
                <a:gridCol w="4400115">
                  <a:extLst>
                    <a:ext uri="{9D8B030D-6E8A-4147-A177-3AD203B41FA5}">
                      <a16:colId xmlns="" xmlns:a16="http://schemas.microsoft.com/office/drawing/2014/main" val="2558933101"/>
                    </a:ext>
                  </a:extLst>
                </a:gridCol>
              </a:tblGrid>
              <a:tr h="78513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Период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Доля экспорта в ТО, 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46422655"/>
                  </a:ext>
                </a:extLst>
              </a:tr>
              <a:tr h="78513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01.01 – 31.12.2017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8.4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420719"/>
                  </a:ext>
                </a:extLst>
              </a:tr>
              <a:tr h="78513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01.01 – 31.12.2018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10.2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8374556"/>
                  </a:ext>
                </a:extLst>
              </a:tr>
              <a:tr h="78513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01.01 – 31.12.2019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8.9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07680956"/>
                  </a:ext>
                </a:extLst>
              </a:tr>
              <a:tr h="785133"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Работа на экспорт через дилера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6170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749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>
            <a:extLst>
              <a:ext uri="{FF2B5EF4-FFF2-40B4-BE49-F238E27FC236}">
                <a16:creationId xmlns="" xmlns:a16="http://schemas.microsoft.com/office/drawing/2014/main" id="{81D4E6DA-302C-4D9D-B149-A74C7C9D9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1AD596-47C8-4175-88E6-384CDBD12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6779096" cy="194421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Факторы, влияющие на результаты внешнеторговой деятельности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C30349D-7237-4937-8D4E-73D647FC2476}"/>
              </a:ext>
            </a:extLst>
          </p:cNvPr>
          <p:cNvSpPr/>
          <p:nvPr/>
        </p:nvSpPr>
        <p:spPr>
          <a:xfrm>
            <a:off x="683568" y="2852936"/>
            <a:ext cx="64087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spc="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внешнеторговая политика </a:t>
            </a:r>
            <a:r>
              <a:rPr lang="ru-RU" sz="2000" spc="20" dirty="0">
                <a:ea typeface="Times New Roman" panose="02020603050405020304" pitchFamily="18" charset="0"/>
                <a:cs typeface="Times New Roman" panose="02020603050405020304" pitchFamily="18" charset="0"/>
              </a:rPr>
              <a:t>стран;</a:t>
            </a: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spc="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конъюнктура </a:t>
            </a:r>
            <a:r>
              <a:rPr lang="ru-RU" sz="2000" spc="20" dirty="0">
                <a:ea typeface="Times New Roman" panose="02020603050405020304" pitchFamily="18" charset="0"/>
                <a:cs typeface="Times New Roman" panose="02020603050405020304" pitchFamily="18" charset="0"/>
              </a:rPr>
              <a:t>рынков сбыта;</a:t>
            </a: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spc="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емкость </a:t>
            </a:r>
            <a:r>
              <a:rPr lang="ru-RU" sz="2000" spc="20" dirty="0">
                <a:ea typeface="Times New Roman" panose="02020603050405020304" pitchFamily="18" charset="0"/>
                <a:cs typeface="Times New Roman" panose="02020603050405020304" pitchFamily="18" charset="0"/>
              </a:rPr>
              <a:t>рынков сбыта;</a:t>
            </a: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spc="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000" spc="20" dirty="0">
                <a:ea typeface="Times New Roman" panose="02020603050405020304" pitchFamily="18" charset="0"/>
                <a:cs typeface="Times New Roman" panose="02020603050405020304" pitchFamily="18" charset="0"/>
              </a:rPr>
              <a:t>транспортных тарифов и таможенных пошлин. </a:t>
            </a: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spc="20" dirty="0" smtClean="0">
                <a:ea typeface="Times New Roman" panose="02020603050405020304" pitchFamily="18" charset="0"/>
              </a:rPr>
              <a:t>динамика </a:t>
            </a:r>
            <a:r>
              <a:rPr lang="ru-RU" sz="2000" spc="20" dirty="0">
                <a:ea typeface="Times New Roman" panose="02020603050405020304" pitchFamily="18" charset="0"/>
              </a:rPr>
              <a:t>валютных курсов и квотирование </a:t>
            </a:r>
            <a:r>
              <a:rPr lang="ru-RU" sz="2000" spc="20" dirty="0" smtClean="0">
                <a:ea typeface="Times New Roman" panose="02020603050405020304" pitchFamily="18" charset="0"/>
              </a:rPr>
              <a:t/>
            </a:r>
            <a:br>
              <a:rPr lang="ru-RU" sz="2000" spc="20" dirty="0" smtClean="0">
                <a:ea typeface="Times New Roman" panose="02020603050405020304" pitchFamily="18" charset="0"/>
              </a:rPr>
            </a:br>
            <a:r>
              <a:rPr lang="ru-RU" sz="2000" spc="20" dirty="0" smtClean="0">
                <a:ea typeface="Times New Roman" panose="02020603050405020304" pitchFamily="18" charset="0"/>
              </a:rPr>
              <a:t>на </a:t>
            </a:r>
            <a:r>
              <a:rPr lang="ru-RU" sz="2000" spc="20" dirty="0">
                <a:ea typeface="Times New Roman" panose="02020603050405020304" pitchFamily="18" charset="0"/>
              </a:rPr>
              <a:t>импортные и экспортные операции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44598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>
            <a:extLst>
              <a:ext uri="{FF2B5EF4-FFF2-40B4-BE49-F238E27FC236}">
                <a16:creationId xmlns="" xmlns:a16="http://schemas.microsoft.com/office/drawing/2014/main" id="{D88138A7-871E-4C10-8FF3-50F5F60B1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637D9D-E3BD-4861-9DFF-292F93081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71420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Оценка внешнеэкономической деятельности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219C8BB-4441-4937-945A-C8C35E7AE897}"/>
              </a:ext>
            </a:extLst>
          </p:cNvPr>
          <p:cNvSpPr/>
          <p:nvPr/>
        </p:nvSpPr>
        <p:spPr>
          <a:xfrm>
            <a:off x="683568" y="2780928"/>
            <a:ext cx="6174432" cy="238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ru-RU" spc="2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1. Оценка рентабельности экспорта.</a:t>
            </a:r>
            <a:endParaRPr lang="ru-RU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ru-RU" spc="2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 Оценка своевременного выполнения обязательств </a:t>
            </a:r>
            <a:r>
              <a:rPr lang="ru-RU" spc="2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pc="2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2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pc="2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контрактам международной купли-продажи товаров.</a:t>
            </a:r>
            <a:endParaRPr lang="ru-RU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ru-RU" spc="2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3. Анализ качества и конкурентоспособности экспортируемой продукции.</a:t>
            </a:r>
            <a:endParaRPr lang="ru-RU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668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>
            <a:extLst>
              <a:ext uri="{FF2B5EF4-FFF2-40B4-BE49-F238E27FC236}">
                <a16:creationId xmlns="" xmlns:a16="http://schemas.microsoft.com/office/drawing/2014/main" id="{1AAFFF2E-475D-438C-B4D7-6544DF2F9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2484B3-DB1E-4B78-919A-3DA413D8B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2656"/>
            <a:ext cx="6552728" cy="11430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1. Оценка </a:t>
            </a:r>
            <a:r>
              <a:rPr lang="ru-RU" sz="2800" b="1" dirty="0"/>
              <a:t>рентабельности </a:t>
            </a:r>
            <a:r>
              <a:rPr lang="ru-RU" sz="2800" b="1" dirty="0" smtClean="0"/>
              <a:t>экспорта </a:t>
            </a:r>
            <a:br>
              <a:rPr lang="ru-RU" sz="2800" b="1" dirty="0" smtClean="0"/>
            </a:br>
            <a:r>
              <a:rPr lang="ru-RU" sz="2800" b="1" dirty="0" smtClean="0"/>
              <a:t>ООО </a:t>
            </a:r>
            <a:r>
              <a:rPr lang="ru-RU" sz="2800" b="1" dirty="0"/>
              <a:t>«ВИТ»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5E3CC5A3-A6E6-4D8B-A3B0-8F0020484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364187"/>
              </p:ext>
            </p:extLst>
          </p:nvPr>
        </p:nvGraphicFramePr>
        <p:xfrm>
          <a:off x="458730" y="1556793"/>
          <a:ext cx="5625438" cy="18722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77771">
                  <a:extLst>
                    <a:ext uri="{9D8B030D-6E8A-4147-A177-3AD203B41FA5}">
                      <a16:colId xmlns="" xmlns:a16="http://schemas.microsoft.com/office/drawing/2014/main" val="1777109377"/>
                    </a:ext>
                  </a:extLst>
                </a:gridCol>
                <a:gridCol w="3047667">
                  <a:extLst>
                    <a:ext uri="{9D8B030D-6E8A-4147-A177-3AD203B41FA5}">
                      <a16:colId xmlns="" xmlns:a16="http://schemas.microsoft.com/office/drawing/2014/main" val="1228149075"/>
                    </a:ext>
                  </a:extLst>
                </a:gridCol>
              </a:tblGrid>
              <a:tr h="472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Период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% рентабельности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8710675"/>
                  </a:ext>
                </a:extLst>
              </a:tr>
              <a:tr h="455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01.01 – 31.12.2017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15,49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6438595"/>
                  </a:ext>
                </a:extLst>
              </a:tr>
              <a:tr h="472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01.01 – 31.12.2018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15,95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000732"/>
                  </a:ext>
                </a:extLst>
              </a:tr>
              <a:tr h="472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01.01 – 31.12.2019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14,77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2543849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3F96189-35BC-46E1-9B3F-05C6CF11F74A}"/>
              </a:ext>
            </a:extLst>
          </p:cNvPr>
          <p:cNvSpPr/>
          <p:nvPr/>
        </p:nvSpPr>
        <p:spPr>
          <a:xfrm>
            <a:off x="467544" y="3645024"/>
            <a:ext cx="604867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2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2. Оценка </a:t>
            </a:r>
            <a:r>
              <a:rPr lang="ru-RU" sz="2800" b="1" spc="2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своевременного выполнения обязательств </a:t>
            </a:r>
            <a:endParaRPr lang="ru-RU" sz="2800" b="1" spc="2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ru-RU" spc="2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Процент </a:t>
            </a:r>
            <a:r>
              <a:rPr lang="ru-RU" spc="20" dirty="0">
                <a:solidFill>
                  <a:srgbClr val="000000"/>
                </a:solidFill>
                <a:ea typeface="Times New Roman" panose="02020603050405020304" pitchFamily="18" charset="0"/>
              </a:rPr>
              <a:t>выполнения заказов не менее </a:t>
            </a:r>
            <a:r>
              <a:rPr lang="ru-RU" spc="2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95</a:t>
            </a:r>
          </a:p>
          <a:p>
            <a:endParaRPr lang="ru-RU" spc="2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ru-RU" sz="2800" b="1" spc="2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3. Анализ </a:t>
            </a:r>
            <a:r>
              <a:rPr lang="ru-RU" sz="2800" b="1" spc="20" dirty="0">
                <a:solidFill>
                  <a:srgbClr val="000000"/>
                </a:solidFill>
                <a:ea typeface="Times New Roman" panose="02020603050405020304" pitchFamily="18" charset="0"/>
              </a:rPr>
              <a:t>выполнения </a:t>
            </a:r>
            <a:r>
              <a:rPr lang="ru-RU" sz="2800" b="1" spc="2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обязательств</a:t>
            </a:r>
          </a:p>
          <a:p>
            <a:pPr>
              <a:spcBef>
                <a:spcPts val="1200"/>
              </a:spcBef>
            </a:pPr>
            <a:r>
              <a:rPr lang="ru-RU" spc="20" dirty="0">
                <a:solidFill>
                  <a:srgbClr val="000000"/>
                </a:solidFill>
                <a:ea typeface="Times New Roman" panose="02020603050405020304" pitchFamily="18" charset="0"/>
              </a:rPr>
              <a:t>На экспорт доля рекламаций в ежегодном выражении </a:t>
            </a:r>
            <a:r>
              <a:rPr lang="ru-RU" spc="2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/>
            </a:r>
            <a:br>
              <a:rPr lang="ru-RU" spc="20" dirty="0" smtClean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spc="2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не </a:t>
            </a:r>
            <a:r>
              <a:rPr lang="ru-RU" spc="20" dirty="0">
                <a:solidFill>
                  <a:srgbClr val="000000"/>
                </a:solidFill>
                <a:ea typeface="Times New Roman" panose="02020603050405020304" pitchFamily="18" charset="0"/>
              </a:rPr>
              <a:t>превышает 0,5%</a:t>
            </a:r>
            <a:endParaRPr lang="ru-RU" dirty="0"/>
          </a:p>
          <a:p>
            <a:endParaRPr lang="ru-RU" b="1" dirty="0"/>
          </a:p>
          <a:p>
            <a:endParaRPr lang="ru-RU" dirty="0"/>
          </a:p>
          <a:p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3375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>
            <a:extLst>
              <a:ext uri="{FF2B5EF4-FFF2-40B4-BE49-F238E27FC236}">
                <a16:creationId xmlns="" xmlns:a16="http://schemas.microsoft.com/office/drawing/2014/main" id="{A046E766-8C47-4ADF-B661-D5CC01B27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EE446E-BE2E-4DE9-A51E-A5A00105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>
            <a:normAutofit fontScale="90000"/>
          </a:bodyPr>
          <a:lstStyle/>
          <a:p>
            <a:r>
              <a:rPr lang="ru-RU" b="1" spc="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b="1" spc="20" dirty="0">
                <a:ea typeface="Times New Roman" panose="02020603050405020304" pitchFamily="18" charset="0"/>
                <a:cs typeface="Times New Roman" panose="02020603050405020304" pitchFamily="18" charset="0"/>
              </a:rPr>
              <a:t>рынка Евросоюза</a:t>
            </a:r>
            <a:endParaRPr lang="ru-RU" b="1" dirty="0"/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="" xmlns:a16="http://schemas.microsoft.com/office/drawing/2014/main" id="{0FF61E12-839C-4B2D-B205-593D68F73D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6782092"/>
              </p:ext>
            </p:extLst>
          </p:nvPr>
        </p:nvGraphicFramePr>
        <p:xfrm>
          <a:off x="457200" y="3698020"/>
          <a:ext cx="6491064" cy="2938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73ED400A-6E89-4729-8304-48EE4BA0993C}"/>
              </a:ext>
            </a:extLst>
          </p:cNvPr>
          <p:cNvSpPr/>
          <p:nvPr/>
        </p:nvSpPr>
        <p:spPr>
          <a:xfrm>
            <a:off x="453003" y="1859340"/>
            <a:ext cx="65672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spc="20" dirty="0">
                <a:ea typeface="Times New Roman" panose="02020603050405020304" pitchFamily="18" charset="0"/>
                <a:cs typeface="Times New Roman" panose="02020603050405020304" pitchFamily="18" charset="0"/>
              </a:rPr>
              <a:t>1. Наличие единых требований в отношение качества и безопасности производимого и поставляемого товара, обозначенных в директивах ЕС. Данные требования имеют наднациональный характер, т.е. они является доминирующим для каждой из стран-участниц. </a:t>
            </a:r>
            <a:endParaRPr lang="ru-RU" sz="1600" spc="2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spc="20" dirty="0">
                <a:ea typeface="Times New Roman" panose="02020603050405020304" pitchFamily="18" charset="0"/>
              </a:rPr>
              <a:t>2. Государственное регулирование внешнеэкономической </a:t>
            </a:r>
            <a:r>
              <a:rPr lang="ru-RU" sz="1600" spc="20" dirty="0" smtClean="0">
                <a:ea typeface="Times New Roman" panose="02020603050405020304" pitchFamily="18" charset="0"/>
              </a:rPr>
              <a:t>деятельности.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94084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672C0E0E-1FCA-4931-925A-A5FADB1658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-52405"/>
            <a:ext cx="9144000" cy="6951854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3A24B2-F56A-4525-BA78-B93B178D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Реализация продукции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ООО </a:t>
            </a:r>
            <a:r>
              <a:rPr lang="ru-RU" b="1" dirty="0"/>
              <a:t>«ВИТ» в ЕС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9D52E66-2430-4304-857D-66D40532BAA9}"/>
              </a:ext>
            </a:extLst>
          </p:cNvPr>
          <p:cNvSpPr/>
          <p:nvPr/>
        </p:nvSpPr>
        <p:spPr>
          <a:xfrm>
            <a:off x="539552" y="1916832"/>
            <a:ext cx="6264696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АКЦИЗОВ НЕТ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ПОШЛИНОЙ </a:t>
            </a:r>
            <a:r>
              <a:rPr lang="ru-RU" sz="1400" dirty="0"/>
              <a:t>НЕ ОБЛАГАЕТСЯ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ТАМОЖЕННЫЙ </a:t>
            </a:r>
            <a:r>
              <a:rPr lang="ru-RU" sz="1400" dirty="0"/>
              <a:t>СБОР НЕ ВЗИМАЕТСЯ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ЛИЦЕНЗИЯ </a:t>
            </a:r>
            <a:r>
              <a:rPr lang="ru-RU" sz="1400" dirty="0"/>
              <a:t>ФСТЭК - только для шлангов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СЕРТИФИКАТ </a:t>
            </a:r>
            <a:r>
              <a:rPr lang="ru-RU" sz="1400" dirty="0"/>
              <a:t>ПРОИСХОЖДЕНИЯ - по требованию покупателя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СЕРТИФИКАТ </a:t>
            </a:r>
            <a:r>
              <a:rPr lang="ru-RU" sz="1400" dirty="0"/>
              <a:t>ПОЖАРНОЙ БЕЗОПАСНОСТИ - не требуется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СЕРТИФИКАТ </a:t>
            </a:r>
            <a:r>
              <a:rPr lang="ru-RU" sz="1400" dirty="0"/>
              <a:t>/ ДЕКЛАРАЦИЯ СООТВЕСТВИЯ - не требуется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ТОВАР </a:t>
            </a:r>
            <a:r>
              <a:rPr lang="ru-RU" sz="1400" dirty="0"/>
              <a:t>ПОДПАДАЕТ ПОД ДИРЕКТИВУ </a:t>
            </a:r>
            <a:r>
              <a:rPr lang="ru-RU" sz="1400" dirty="0" err="1"/>
              <a:t>Regulation</a:t>
            </a:r>
            <a:r>
              <a:rPr lang="ru-RU" sz="1400" dirty="0"/>
              <a:t> (EU) № 305/2011 </a:t>
            </a:r>
            <a:r>
              <a:rPr lang="ru-RU" sz="1400" dirty="0" err="1"/>
              <a:t>Construction</a:t>
            </a:r>
            <a:r>
              <a:rPr lang="ru-RU" sz="1400" dirty="0"/>
              <a:t> </a:t>
            </a:r>
            <a:r>
              <a:rPr lang="ru-RU" sz="1400" dirty="0" err="1"/>
              <a:t>products</a:t>
            </a:r>
            <a:r>
              <a:rPr lang="ru-RU" sz="1400" dirty="0"/>
              <a:t>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МАРКИРОВКА </a:t>
            </a:r>
            <a:r>
              <a:rPr lang="ru-RU" sz="1400" dirty="0"/>
              <a:t>"СЕ" ТРЕБУЕТСЯ!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СЕРТИФИКАТ </a:t>
            </a:r>
            <a:r>
              <a:rPr lang="en-US" sz="1400" dirty="0"/>
              <a:t>ISO 9001 – </a:t>
            </a:r>
            <a:r>
              <a:rPr lang="ru-RU" sz="1400" dirty="0"/>
              <a:t>ТРЕБУЕТСЯ ДЛЯ ПОЛУЧЕНИЯ СЕРТИФИКАТА СЕ </a:t>
            </a:r>
          </a:p>
          <a:p>
            <a:endParaRPr lang="ru-RU" sz="1400" dirty="0"/>
          </a:p>
          <a:p>
            <a:r>
              <a:rPr lang="ru-RU" sz="1400" b="1" dirty="0"/>
              <a:t>ДЛЯ ПОЛУЧЕНИЯ СЕРТИФИКАТА СЕ ТРЕБУЕТСЯ:</a:t>
            </a:r>
          </a:p>
          <a:p>
            <a:endParaRPr lang="ru-RU" sz="1400" dirty="0"/>
          </a:p>
          <a:p>
            <a:r>
              <a:rPr lang="ru-RU" sz="1400" dirty="0"/>
              <a:t>1. Наличие технического файла,</a:t>
            </a:r>
          </a:p>
          <a:p>
            <a:r>
              <a:rPr lang="ru-RU" sz="1400" dirty="0"/>
              <a:t>2. Наличие протоколов испытаний.</a:t>
            </a:r>
          </a:p>
          <a:p>
            <a:r>
              <a:rPr lang="ru-RU" sz="1400" dirty="0"/>
              <a:t>3. Наличие уполномоченного представителя (с отражением сведений о нем в декларации).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498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965273A9-4420-4B15-B419-44B2A6B06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1E449B-C941-48B3-BBF9-9800AC583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>
            <a:normAutofit/>
          </a:bodyPr>
          <a:lstStyle/>
          <a:p>
            <a:r>
              <a:rPr lang="ru-RU" sz="2800" b="1" dirty="0"/>
              <a:t>Предварительная сметная стоимость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на </a:t>
            </a:r>
            <a:r>
              <a:rPr lang="ru-RU" sz="2800" b="1" dirty="0"/>
              <a:t>получение сертификатов ИСО 9001 и СЕ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36D824D7-CBE0-4D79-9635-85655C08A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966137"/>
              </p:ext>
            </p:extLst>
          </p:nvPr>
        </p:nvGraphicFramePr>
        <p:xfrm>
          <a:off x="395537" y="1585796"/>
          <a:ext cx="6768751" cy="46515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91658">
                  <a:extLst>
                    <a:ext uri="{9D8B030D-6E8A-4147-A177-3AD203B41FA5}">
                      <a16:colId xmlns="" xmlns:a16="http://schemas.microsoft.com/office/drawing/2014/main" val="3097508808"/>
                    </a:ext>
                  </a:extLst>
                </a:gridCol>
                <a:gridCol w="1692364">
                  <a:extLst>
                    <a:ext uri="{9D8B030D-6E8A-4147-A177-3AD203B41FA5}">
                      <a16:colId xmlns="" xmlns:a16="http://schemas.microsoft.com/office/drawing/2014/main" val="2176211065"/>
                    </a:ext>
                  </a:extLst>
                </a:gridCol>
                <a:gridCol w="1402407">
                  <a:extLst>
                    <a:ext uri="{9D8B030D-6E8A-4147-A177-3AD203B41FA5}">
                      <a16:colId xmlns="" xmlns:a16="http://schemas.microsoft.com/office/drawing/2014/main" val="1673100344"/>
                    </a:ext>
                  </a:extLst>
                </a:gridCol>
                <a:gridCol w="1982322">
                  <a:extLst>
                    <a:ext uri="{9D8B030D-6E8A-4147-A177-3AD203B41FA5}">
                      <a16:colId xmlns="" xmlns:a16="http://schemas.microsoft.com/office/drawing/2014/main" val="2714622471"/>
                    </a:ext>
                  </a:extLst>
                </a:gridCol>
              </a:tblGrid>
              <a:tr h="46700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Наименование услуги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2" marR="6283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Предварительная стоимость, руб.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2" marR="6283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Срок действия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2" marR="6283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Комментарии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2" marR="6283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933183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2" marR="6283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2" marR="6283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2" marR="6283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2" marR="6283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9847833"/>
                  </a:ext>
                </a:extLst>
              </a:tr>
              <a:tr h="618924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Получение сертификата ИСО 9001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2" marR="6283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от 142 000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2" marR="6283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 года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2" marR="6283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С ежегодной инспекцией предприятия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2" marR="6283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3688216"/>
                  </a:ext>
                </a:extLst>
              </a:tr>
              <a:tr h="1678019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Получение сертификата СЕ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2" marR="62832" marT="0" marB="0"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от 500 000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2" marR="62832" marT="0" marB="0"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3 года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2" marR="62832" marT="0" marB="0"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Включает составление технического файла и протоколов испытаний на один вид продукции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Предполагается ежегодная инспекция с выездом на производство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2" marR="62832" marT="0" marB="0"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0026502"/>
                  </a:ext>
                </a:extLst>
              </a:tr>
              <a:tr h="1678019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Перевод сайтов, каталогов, этикеток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2" marR="62832" marT="0" marB="0"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700*1800 знаков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2" marR="62832" marT="0" marB="0"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До внесения изменений заводом-изготовителем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2" marR="62832" marT="0" marB="0"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Общую стоимость перевода материала будет известна по мере формирования каталогов, внесения изменений в этикетку после получения сертификатов и пр.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2" marR="62832" marT="0" marB="0"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6178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554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>
            <a:extLst>
              <a:ext uri="{FF2B5EF4-FFF2-40B4-BE49-F238E27FC236}">
                <a16:creationId xmlns="" xmlns:a16="http://schemas.microsoft.com/office/drawing/2014/main" id="{698A99CA-4434-4808-9EEF-0262A075B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12DDFD-9513-4054-8A4E-3CEF80352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93022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Комплекс мероприятий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для </a:t>
            </a:r>
            <a:r>
              <a:rPr lang="ru-RU" b="1" dirty="0"/>
              <a:t>выхода продукции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на </a:t>
            </a:r>
            <a:r>
              <a:rPr lang="ru-RU" b="1" dirty="0"/>
              <a:t>рынок ЕС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="" xmlns:a16="http://schemas.microsoft.com/office/drawing/2014/main" id="{FD56B40D-8B33-4310-BC01-79FF0AD61E3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-9959"/>
            <a:ext cx="8862697" cy="4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1B54523-99A7-4EA1-8E8E-E30670BA7B90}"/>
              </a:ext>
            </a:extLst>
          </p:cNvPr>
          <p:cNvSpPr/>
          <p:nvPr/>
        </p:nvSpPr>
        <p:spPr>
          <a:xfrm>
            <a:off x="539552" y="2348880"/>
            <a:ext cx="63367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Осуществление переводов сайтов, каталогов, этикеток на иностранный язык - приведение в соответствие стандартам ЕС</a:t>
            </a:r>
          </a:p>
          <a:p>
            <a:endParaRPr lang="ru-RU" dirty="0"/>
          </a:p>
          <a:p>
            <a:r>
              <a:rPr lang="ru-RU" dirty="0"/>
              <a:t>2. М</a:t>
            </a:r>
            <a:r>
              <a:rPr lang="ru-RU" dirty="0" smtClean="0"/>
              <a:t>аркетинговые </a:t>
            </a:r>
            <a:r>
              <a:rPr lang="ru-RU" dirty="0"/>
              <a:t>исследования рынка ЕС параллельно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поиском потенциальной клиентской базы путем участия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бизнес-миссиях, посещения выставок, при помощи ТПП, посредством сети Интернет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3. Повторная проверка перечня необходимых документов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</a:t>
            </a:r>
            <a:r>
              <a:rPr lang="ru-RU" dirty="0"/>
              <a:t>выпуска продукции на рынок ЕС</a:t>
            </a:r>
          </a:p>
          <a:p>
            <a:endParaRPr lang="ru-RU" dirty="0"/>
          </a:p>
          <a:p>
            <a:r>
              <a:rPr lang="ru-RU" dirty="0"/>
              <a:t>4. Запуск процедуры сертификации / проведения испытаний продукции </a:t>
            </a:r>
          </a:p>
        </p:txBody>
      </p:sp>
    </p:spTree>
    <p:extLst>
      <p:ext uri="{BB962C8B-B14F-4D97-AF65-F5344CB8AC3E}">
        <p14:creationId xmlns:p14="http://schemas.microsoft.com/office/powerpoint/2010/main" val="1496614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68AA169C-6DF1-462A-B107-53B29B216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FCDCE0-4A2B-4A67-A466-B1FD2C4F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857500"/>
            <a:ext cx="7128792" cy="1143000"/>
          </a:xfrm>
        </p:spPr>
        <p:txBody>
          <a:bodyPr/>
          <a:lstStyle/>
          <a:p>
            <a:r>
              <a:rPr lang="ru-RU" i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1116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>
            <a:extLst>
              <a:ext uri="{FF2B5EF4-FFF2-40B4-BE49-F238E27FC236}">
                <a16:creationId xmlns="" xmlns:a16="http://schemas.microsoft.com/office/drawing/2014/main" id="{A49EF4CD-9CAB-4D1E-91C4-9D180E64E3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5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066130"/>
          </a:xfrm>
        </p:spPr>
        <p:txBody>
          <a:bodyPr/>
          <a:lstStyle/>
          <a:p>
            <a:r>
              <a:rPr lang="ru-RU" b="1" dirty="0"/>
              <a:t>Цели и задачи работы</a:t>
            </a:r>
          </a:p>
        </p:txBody>
      </p:sp>
      <p:sp>
        <p:nvSpPr>
          <p:cNvPr id="18" name="Содержимое 2">
            <a:extLst>
              <a:ext uri="{FF2B5EF4-FFF2-40B4-BE49-F238E27FC236}">
                <a16:creationId xmlns="" xmlns:a16="http://schemas.microsoft.com/office/drawing/2014/main" id="{956AC287-8362-4DEA-A93B-F72B0A972F5B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467544" y="1412776"/>
            <a:ext cx="597666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234271"/>
                </a:solidFill>
                <a:effectLst/>
                <a:cs typeface="Times New Roman" panose="02020603050405020304" pitchFamily="18" charset="0"/>
              </a:rPr>
              <a:t>Цель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234271"/>
                </a:solidFill>
                <a:effectLst/>
                <a:cs typeface="Times New Roman" panose="02020603050405020304" pitchFamily="18" charset="0"/>
              </a:rPr>
              <a:t> </a:t>
            </a:r>
          </a:p>
          <a:p>
            <a:pPr eaLnBrk="0" fontAlgn="base" hangingPunct="0">
              <a:lnSpc>
                <a:spcPct val="120000"/>
              </a:lnSpc>
              <a:spcAft>
                <a:spcPct val="0"/>
              </a:spcAft>
            </a:pPr>
            <a:r>
              <a:rPr lang="ru-RU" sz="1800" dirty="0">
                <a:cs typeface="Times New Roman" panose="02020603050405020304" pitchFamily="18" charset="0"/>
              </a:rPr>
              <a:t>оценка возможностей и эффективности выхода </a:t>
            </a:r>
            <a:r>
              <a:rPr lang="ru-RU" sz="1800" dirty="0" smtClean="0"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cs typeface="Times New Roman" panose="02020603050405020304" pitchFamily="18" charset="0"/>
              </a:rPr>
            </a:br>
            <a:r>
              <a:rPr lang="ru-RU" sz="1800" dirty="0" smtClean="0">
                <a:cs typeface="Times New Roman" panose="02020603050405020304" pitchFamily="18" charset="0"/>
              </a:rPr>
              <a:t>ООО </a:t>
            </a:r>
            <a:r>
              <a:rPr lang="ru-RU" sz="1800" dirty="0">
                <a:cs typeface="Times New Roman" panose="02020603050405020304" pitchFamily="18" charset="0"/>
              </a:rPr>
              <a:t>«ВИТ» </a:t>
            </a:r>
            <a:r>
              <a:rPr lang="ru-RU" sz="1800" dirty="0" smtClean="0">
                <a:cs typeface="Times New Roman" panose="02020603050405020304" pitchFamily="18" charset="0"/>
              </a:rPr>
              <a:t>с </a:t>
            </a:r>
            <a:r>
              <a:rPr lang="ru-RU" sz="1800" dirty="0">
                <a:cs typeface="Times New Roman" panose="02020603050405020304" pitchFamily="18" charset="0"/>
              </a:rPr>
              <a:t>производимыми продуктами на рынок </a:t>
            </a:r>
            <a:r>
              <a:rPr lang="ru-RU" sz="1800" dirty="0" smtClean="0"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cs typeface="Times New Roman" panose="02020603050405020304" pitchFamily="18" charset="0"/>
              </a:rPr>
            </a:br>
            <a:r>
              <a:rPr lang="ru-RU" sz="1800" dirty="0" smtClean="0">
                <a:cs typeface="Times New Roman" panose="02020603050405020304" pitchFamily="18" charset="0"/>
              </a:rPr>
              <a:t>стран </a:t>
            </a:r>
            <a:r>
              <a:rPr lang="ru-RU" sz="1800" dirty="0">
                <a:cs typeface="Times New Roman" panose="02020603050405020304" pitchFamily="18" charset="0"/>
              </a:rPr>
              <a:t>Европейского Союза на текущий </a:t>
            </a:r>
            <a:r>
              <a:rPr lang="ru-RU" sz="1800" dirty="0" smtClean="0">
                <a:cs typeface="Times New Roman" panose="02020603050405020304" pitchFamily="18" charset="0"/>
              </a:rPr>
              <a:t>момент</a:t>
            </a:r>
            <a:endParaRPr lang="en-US" sz="1800" dirty="0" smtClean="0"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Aft>
                <a:spcPct val="0"/>
              </a:spcAft>
              <a:buNone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rgbClr val="234271"/>
              </a:solidFill>
              <a:effectLst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234271"/>
                </a:solidFill>
                <a:effectLst/>
                <a:latin typeface="Calibri" panose="020F0502020204030204" pitchFamily="34" charset="0"/>
              </a:rPr>
              <a:t>Задачи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234271"/>
                </a:solidFill>
                <a:effectLst/>
                <a:latin typeface="Calibri" panose="020F0502020204030204" pitchFamily="34" charset="0"/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раскрыть понятие и сущность международного менеджмента;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выделить структуру и особенности международного менеджмента;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рассмотреть правовые и финансовые аспекты внешнеэкономической деятельности;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дать общую характеристику внешнеэкономической деятельности ООО «ВИТ»;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выявить особенности рынка стран Евросоюза;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определить основные требования к товару на рынках ЕС и выделить особенности законодательной базы;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разработать комплекс мер по выходу продукции ООО «ВИТ» на рынок стран Евросоюза;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оценить эффективность и целесообразность, на текущем этапе, выхода продукции ООО «ВИТ» на рынок стран ЕС.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53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3">
            <a:extLst>
              <a:ext uri="{FF2B5EF4-FFF2-40B4-BE49-F238E27FC236}">
                <a16:creationId xmlns="" xmlns:a16="http://schemas.microsoft.com/office/drawing/2014/main" id="{4A42F28F-618E-48AC-B447-D261E60BFE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362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143000"/>
          </a:xfrm>
        </p:spPr>
        <p:txBody>
          <a:bodyPr/>
          <a:lstStyle/>
          <a:p>
            <a:r>
              <a:rPr lang="ru-RU" b="1" dirty="0"/>
              <a:t>ООО «ВИТ»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5943698-6399-48C0-BAB5-F5FB7ABB82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91" y="3125545"/>
            <a:ext cx="2304257" cy="13790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F86C80F-30D7-4852-BF33-517CAFA41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584" y="3125544"/>
            <a:ext cx="2211450" cy="13487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314B11F-3B25-4283-B779-A947FA5C62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5"/>
          <a:stretch/>
        </p:blipFill>
        <p:spPr>
          <a:xfrm>
            <a:off x="5933724" y="3113966"/>
            <a:ext cx="2232247" cy="136036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48804A1-E1B2-42A4-9A4E-E2E699871000}"/>
              </a:ext>
            </a:extLst>
          </p:cNvPr>
          <p:cNvSpPr/>
          <p:nvPr/>
        </p:nvSpPr>
        <p:spPr>
          <a:xfrm>
            <a:off x="397991" y="1287300"/>
            <a:ext cx="58301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34271"/>
                </a:solidFill>
                <a:latin typeface="Calibri" panose="020F0502020204030204" pitchFamily="34" charset="0"/>
              </a:rPr>
              <a:t>Одно из ведущих предприятий-изготовителей лакокрасочных материалов, строительных сеток (кладочных, сварных рулонных, сетки-рабицы, рубероида и поливочных шлангов в </a:t>
            </a:r>
            <a:r>
              <a:rPr lang="ru-RU" altLang="ru-RU" dirty="0" smtClean="0">
                <a:solidFill>
                  <a:srgbClr val="234271"/>
                </a:solidFill>
                <a:latin typeface="Calibri" panose="020F0502020204030204" pitchFamily="34" charset="0"/>
              </a:rPr>
              <a:t>ассортименте</a:t>
            </a:r>
            <a:r>
              <a:rPr lang="en-US" altLang="ru-RU" dirty="0" smtClean="0">
                <a:solidFill>
                  <a:srgbClr val="234271"/>
                </a:solidFill>
                <a:latin typeface="Calibri" panose="020F0502020204030204" pitchFamily="34" charset="0"/>
              </a:rPr>
              <a:t>)</a:t>
            </a:r>
            <a:r>
              <a:rPr lang="ru-RU" altLang="ru-RU" dirty="0" smtClean="0">
                <a:solidFill>
                  <a:srgbClr val="234271"/>
                </a:solidFill>
                <a:latin typeface="Calibri" panose="020F0502020204030204" pitchFamily="34" charset="0"/>
              </a:rPr>
              <a:t>.</a:t>
            </a:r>
            <a:endParaRPr lang="ru-RU" altLang="ru-RU" dirty="0">
              <a:solidFill>
                <a:srgbClr val="23427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0709016-9E1D-4628-9A19-B24FB2EEB0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92" y="4865503"/>
            <a:ext cx="2304256" cy="1566426"/>
          </a:xfrm>
          <a:prstGeom prst="rect">
            <a:avLst/>
          </a:prstGeom>
        </p:spPr>
      </p:pic>
      <p:pic>
        <p:nvPicPr>
          <p:cNvPr id="10" name="Picture 4" descr="D:\Дизайнер\ЕЛЕНА\ВИТ\Листовка сетка рабица\сетка сварная кладочная.jpg">
            <a:extLst>
              <a:ext uri="{FF2B5EF4-FFF2-40B4-BE49-F238E27FC236}">
                <a16:creationId xmlns="" xmlns:a16="http://schemas.microsoft.com/office/drawing/2014/main" id="{D2441ABD-4DA8-4640-8371-1A2524F16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240" y="4865503"/>
            <a:ext cx="1958033" cy="156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8B9425D-FE1A-4D1B-A59C-9DEA26EF2E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24" y="4851836"/>
            <a:ext cx="2232247" cy="151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8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>
            <a:extLst>
              <a:ext uri="{FF2B5EF4-FFF2-40B4-BE49-F238E27FC236}">
                <a16:creationId xmlns="" xmlns:a16="http://schemas.microsoft.com/office/drawing/2014/main" id="{B10C3201-728D-4870-AD79-92779EF542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14" y="10138"/>
            <a:ext cx="916527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408712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Международный</a:t>
            </a:r>
            <a:r>
              <a:rPr lang="ru-RU" dirty="0"/>
              <a:t> </a:t>
            </a:r>
            <a:r>
              <a:rPr lang="ru-RU" b="1" dirty="0"/>
              <a:t>менеджмент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F43A2C1-619D-45AC-8ADB-EF1DA50EF7D9}"/>
              </a:ext>
            </a:extLst>
          </p:cNvPr>
          <p:cNvSpPr/>
          <p:nvPr/>
        </p:nvSpPr>
        <p:spPr>
          <a:xfrm>
            <a:off x="251520" y="1556792"/>
            <a:ext cx="6707088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20" dirty="0">
                <a:ea typeface="Times New Roman" panose="02020603050405020304" pitchFamily="18" charset="0"/>
              </a:rPr>
              <a:t>Является особым видом менеджмента, главными целями которого выступают формирование, развитие и использование конкурентных преимуществ фирмы за счет возможностей ведения бизнеса в различных странах и соответствующего использования экономических, социальных, демографических, культурных и иных особенностей этих стран и </a:t>
            </a:r>
            <a:r>
              <a:rPr lang="ru-RU" spc="20" dirty="0" err="1">
                <a:ea typeface="Times New Roman" panose="02020603050405020304" pitchFamily="18" charset="0"/>
              </a:rPr>
              <a:t>межстранового</a:t>
            </a:r>
            <a:r>
              <a:rPr lang="ru-RU" spc="20" dirty="0">
                <a:ea typeface="Times New Roman" panose="02020603050405020304" pitchFamily="18" charset="0"/>
              </a:rPr>
              <a:t> взаимодействия</a:t>
            </a:r>
          </a:p>
          <a:p>
            <a:pPr algn="ctr">
              <a:spcBef>
                <a:spcPts val="600"/>
              </a:spcBef>
            </a:pPr>
            <a:r>
              <a:rPr lang="ru-RU" b="1" spc="20" dirty="0"/>
              <a:t>СТУКТУРА МЕЖДУНАРОДНОГО БИЗНЕСА</a:t>
            </a:r>
            <a:endParaRPr lang="ru-RU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404C147-46F5-420B-AFB6-C2EC17444C86}"/>
              </a:ext>
            </a:extLst>
          </p:cNvPr>
          <p:cNvSpPr/>
          <p:nvPr/>
        </p:nvSpPr>
        <p:spPr>
          <a:xfrm>
            <a:off x="323528" y="3883478"/>
            <a:ext cx="629329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spc="2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Исследование</a:t>
            </a:r>
            <a:r>
              <a:rPr lang="ru-RU" sz="1600" spc="20" dirty="0">
                <a:solidFill>
                  <a:srgbClr val="000000"/>
                </a:solidFill>
                <a:ea typeface="Times New Roman" panose="02020603050405020304" pitchFamily="18" charset="0"/>
              </a:rPr>
              <a:t>, анализ и оценка внешней среды бизнеса и внутренней среды организации;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/>
              <a:t>Процессы </a:t>
            </a:r>
            <a:r>
              <a:rPr lang="ru-RU" sz="1600" dirty="0"/>
              <a:t>коммуникации и принятия решении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(</a:t>
            </a:r>
            <a:r>
              <a:rPr lang="ru-RU" sz="1600" dirty="0"/>
              <a:t>включая модели и методы);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Базовые </a:t>
            </a:r>
            <a:r>
              <a:rPr lang="ru-RU" sz="1600" dirty="0"/>
              <a:t>функции управления (стратегическое планирование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реализация стратегий; построение организации; мотивация, контроль и координация);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Вопросы </a:t>
            </a:r>
            <a:r>
              <a:rPr lang="ru-RU" sz="1600" dirty="0"/>
              <a:t>групповой динамики и руководства.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Вопросы </a:t>
            </a:r>
            <a:r>
              <a:rPr lang="ru-RU" sz="1600" dirty="0"/>
              <a:t>эффективности деятельности фирмы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(</a:t>
            </a:r>
            <a:r>
              <a:rPr lang="ru-RU" sz="1600" dirty="0"/>
              <a:t>управление персоналом, производством, маркетингом, управление производительностью в целом</a:t>
            </a:r>
            <a:r>
              <a:rPr lang="ru-RU" sz="1600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127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>
            <a:extLst>
              <a:ext uri="{FF2B5EF4-FFF2-40B4-BE49-F238E27FC236}">
                <a16:creationId xmlns="" xmlns:a16="http://schemas.microsoft.com/office/drawing/2014/main" id="{BFBB83C7-3F92-4A9A-B7F2-F2ECBFA7A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760"/>
            <a:ext cx="9165278" cy="69907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8032"/>
            <a:ext cx="7128792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Особенности международного менеджмента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174DC66-421B-448E-8E1B-322C74F47246}"/>
              </a:ext>
            </a:extLst>
          </p:cNvPr>
          <p:cNvSpPr/>
          <p:nvPr/>
        </p:nvSpPr>
        <p:spPr>
          <a:xfrm>
            <a:off x="657983" y="1681032"/>
            <a:ext cx="6070826" cy="379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B0A387A-6A08-4709-A83C-8FEA74905116}"/>
              </a:ext>
            </a:extLst>
          </p:cNvPr>
          <p:cNvSpPr/>
          <p:nvPr/>
        </p:nvSpPr>
        <p:spPr>
          <a:xfrm>
            <a:off x="668238" y="36691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pc="2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большое </a:t>
            </a:r>
            <a:r>
              <a:rPr lang="ru-RU" spc="2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и разнообразие рисков (</a:t>
            </a:r>
            <a:r>
              <a:rPr lang="ru-RU" dirty="0"/>
              <a:t>политические, валютные, предпринимательские риски, стихийные бедствия)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918C6EF-716C-4B03-A02B-A908F86CDD24}"/>
              </a:ext>
            </a:extLst>
          </p:cNvPr>
          <p:cNvSpPr/>
          <p:nvPr/>
        </p:nvSpPr>
        <p:spPr>
          <a:xfrm>
            <a:off x="679629" y="49652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pc="2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pc="2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таможенного оформления, требований к товару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B4362B9-FA14-4A06-B388-CF88610F39BD}"/>
              </a:ext>
            </a:extLst>
          </p:cNvPr>
          <p:cNvSpPr/>
          <p:nvPr/>
        </p:nvSpPr>
        <p:spPr>
          <a:xfrm>
            <a:off x="668238" y="238626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pc="2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определяющее </a:t>
            </a:r>
            <a:r>
              <a:rPr lang="ru-RU" spc="2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влияние внешней среды (политико-правовые нормы, экономические условия, культурные особенности)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873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>
            <a:extLst>
              <a:ext uri="{FF2B5EF4-FFF2-40B4-BE49-F238E27FC236}">
                <a16:creationId xmlns="" xmlns:a16="http://schemas.microsoft.com/office/drawing/2014/main" id="{B7B0CD02-515D-42A4-8F01-86C1ECF52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C6B316-7AB0-478B-A208-765C2FECE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Правовые и финансовые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аспекты </a:t>
            </a:r>
            <a:r>
              <a:rPr lang="ru-RU" b="1" dirty="0"/>
              <a:t>ВЭД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5C3AA0E-D12E-4CAC-86CF-996AACC395B2}"/>
              </a:ext>
            </a:extLst>
          </p:cNvPr>
          <p:cNvSpPr/>
          <p:nvPr/>
        </p:nvSpPr>
        <p:spPr>
          <a:xfrm>
            <a:off x="467544" y="1484784"/>
            <a:ext cx="69127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Заключение контракта </a:t>
            </a:r>
          </a:p>
          <a:p>
            <a:endParaRPr lang="ru-RU" dirty="0"/>
          </a:p>
          <a:p>
            <a:r>
              <a:rPr lang="ru-RU" dirty="0"/>
              <a:t>Прописать Полное наименование товара, валюта </a:t>
            </a:r>
            <a:r>
              <a:rPr lang="ru-RU" dirty="0" err="1"/>
              <a:t>контаркта</a:t>
            </a:r>
            <a:r>
              <a:rPr lang="ru-RU" dirty="0"/>
              <a:t>, условия оплаты, поставки в рамках </a:t>
            </a:r>
            <a:r>
              <a:rPr lang="ru-RU" dirty="0" err="1"/>
              <a:t>Incoterms</a:t>
            </a:r>
            <a:r>
              <a:rPr lang="ru-RU" dirty="0"/>
              <a:t>, требования к упаковке, маркировке, гарантии качества, порядок приемки товара и предъявления претензий, предпочтительный арбитраж и применимое </a:t>
            </a:r>
            <a:r>
              <a:rPr lang="ru-RU" dirty="0" smtClean="0"/>
              <a:t>право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b="1" dirty="0"/>
              <a:t>Особенности современной международной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валютно-финансовой </a:t>
            </a:r>
            <a:r>
              <a:rPr lang="ru-RU" b="1" dirty="0"/>
              <a:t>среды:</a:t>
            </a:r>
          </a:p>
          <a:p>
            <a:endParaRPr lang="ru-RU" dirty="0"/>
          </a:p>
          <a:p>
            <a:r>
              <a:rPr lang="ru-RU" dirty="0"/>
              <a:t>1. Многообразие валют,</a:t>
            </a:r>
          </a:p>
          <a:p>
            <a:r>
              <a:rPr lang="ru-RU" dirty="0"/>
              <a:t>2. Валютный риск,</a:t>
            </a:r>
          </a:p>
          <a:p>
            <a:r>
              <a:rPr lang="ru-RU" dirty="0"/>
              <a:t>3. Политический риск,</a:t>
            </a:r>
          </a:p>
          <a:p>
            <a:r>
              <a:rPr lang="ru-RU" dirty="0"/>
              <a:t>4. Разнообразие экономических и юридических систем,</a:t>
            </a:r>
          </a:p>
          <a:p>
            <a:r>
              <a:rPr lang="ru-RU" dirty="0"/>
              <a:t>5. Функционирование </a:t>
            </a:r>
            <a:r>
              <a:rPr lang="ru-RU" dirty="0" err="1"/>
              <a:t>евровалютного</a:t>
            </a:r>
            <a:r>
              <a:rPr lang="ru-RU" dirty="0"/>
              <a:t> рынка, </a:t>
            </a:r>
          </a:p>
          <a:p>
            <a:r>
              <a:rPr lang="ru-RU" dirty="0"/>
              <a:t>6. Роль государственных органов.</a:t>
            </a:r>
          </a:p>
        </p:txBody>
      </p:sp>
    </p:spTree>
    <p:extLst>
      <p:ext uri="{BB962C8B-B14F-4D97-AF65-F5344CB8AC3E}">
        <p14:creationId xmlns:p14="http://schemas.microsoft.com/office/powerpoint/2010/main" val="2586204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>
            <a:extLst>
              <a:ext uri="{FF2B5EF4-FFF2-40B4-BE49-F238E27FC236}">
                <a16:creationId xmlns="" xmlns:a16="http://schemas.microsoft.com/office/drawing/2014/main" id="{5417A5BF-03D1-4087-936C-9C70F81B3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39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EEE6F0-4E5C-442A-8925-C559D920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2002234"/>
          </a:xfrm>
        </p:spPr>
        <p:txBody>
          <a:bodyPr>
            <a:normAutofit/>
          </a:bodyPr>
          <a:lstStyle/>
          <a:p>
            <a:r>
              <a:rPr lang="ru-RU" b="1" dirty="0"/>
              <a:t>ВЭД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 smtClean="0">
                <a:latin typeface="+mn-lt"/>
              </a:rPr>
              <a:t>совокупность </a:t>
            </a:r>
            <a:r>
              <a:rPr lang="ru-RU" sz="1600" dirty="0">
                <a:latin typeface="+mn-lt"/>
              </a:rPr>
              <a:t>взаимосвязанных внешнеэкономических отношений между контрагентами, осуществляемых предприятием через внешнеторговую, инвестиционную, валютную, </a:t>
            </a:r>
            <a:r>
              <a:rPr lang="ru-RU" sz="1600" dirty="0" err="1">
                <a:latin typeface="+mn-lt"/>
              </a:rPr>
              <a:t>кредитно</a:t>
            </a:r>
            <a:r>
              <a:rPr lang="ru-RU" sz="1600" dirty="0">
                <a:latin typeface="+mn-lt"/>
              </a:rPr>
              <a:t>–финансовую, интеллектуальную и иную деятельность, а так же производственную кооперацию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E47E65BF-04BA-4D80-A607-A3429A1A6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263360"/>
              </p:ext>
            </p:extLst>
          </p:nvPr>
        </p:nvGraphicFramePr>
        <p:xfrm>
          <a:off x="611560" y="2420888"/>
          <a:ext cx="6336704" cy="35324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01278">
                  <a:extLst>
                    <a:ext uri="{9D8B030D-6E8A-4147-A177-3AD203B41FA5}">
                      <a16:colId xmlns="" xmlns:a16="http://schemas.microsoft.com/office/drawing/2014/main" val="1359607607"/>
                    </a:ext>
                  </a:extLst>
                </a:gridCol>
                <a:gridCol w="2267873">
                  <a:extLst>
                    <a:ext uri="{9D8B030D-6E8A-4147-A177-3AD203B41FA5}">
                      <a16:colId xmlns="" xmlns:a16="http://schemas.microsoft.com/office/drawing/2014/main" val="3788004470"/>
                    </a:ext>
                  </a:extLst>
                </a:gridCol>
                <a:gridCol w="1667553">
                  <a:extLst>
                    <a:ext uri="{9D8B030D-6E8A-4147-A177-3AD203B41FA5}">
                      <a16:colId xmlns="" xmlns:a16="http://schemas.microsoft.com/office/drawing/2014/main" val="1564382667"/>
                    </a:ext>
                  </a:extLst>
                </a:gridCol>
              </a:tblGrid>
              <a:tr h="70649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Период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Товарооборот, руб.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АКБ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1195516"/>
                  </a:ext>
                </a:extLst>
              </a:tr>
              <a:tr h="70649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148 543 981,11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91335"/>
                  </a:ext>
                </a:extLst>
              </a:tr>
              <a:tr h="70649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185 273 081,79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1133217"/>
                  </a:ext>
                </a:extLst>
              </a:tr>
              <a:tr h="70649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171 865 436,48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9859435"/>
                  </a:ext>
                </a:extLst>
              </a:tr>
              <a:tr h="70649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01.01.2020-31.10.2020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143 462 006,51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7204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419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>
            <a:extLst>
              <a:ext uri="{FF2B5EF4-FFF2-40B4-BE49-F238E27FC236}">
                <a16:creationId xmlns="" xmlns:a16="http://schemas.microsoft.com/office/drawing/2014/main" id="{1C2706F7-A589-4FE2-9D72-F95A5EFB8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3FAFF6-ECFD-422A-95E1-B1165B2B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74638"/>
            <a:ext cx="6192688" cy="1143000"/>
          </a:xfrm>
        </p:spPr>
        <p:txBody>
          <a:bodyPr/>
          <a:lstStyle/>
          <a:p>
            <a:r>
              <a:rPr lang="ru-RU" b="1" dirty="0"/>
              <a:t>ЭКСПОРТ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E929914A-B88A-4F74-B856-EFBDAF6BB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812768"/>
              </p:ext>
            </p:extLst>
          </p:nvPr>
        </p:nvGraphicFramePr>
        <p:xfrm>
          <a:off x="755576" y="1916832"/>
          <a:ext cx="6120679" cy="43406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6691">
                  <a:extLst>
                    <a:ext uri="{9D8B030D-6E8A-4147-A177-3AD203B41FA5}">
                      <a16:colId xmlns="" xmlns:a16="http://schemas.microsoft.com/office/drawing/2014/main" val="955494192"/>
                    </a:ext>
                  </a:extLst>
                </a:gridCol>
                <a:gridCol w="849500">
                  <a:extLst>
                    <a:ext uri="{9D8B030D-6E8A-4147-A177-3AD203B41FA5}">
                      <a16:colId xmlns="" xmlns:a16="http://schemas.microsoft.com/office/drawing/2014/main" val="2081132872"/>
                    </a:ext>
                  </a:extLst>
                </a:gridCol>
                <a:gridCol w="820713">
                  <a:extLst>
                    <a:ext uri="{9D8B030D-6E8A-4147-A177-3AD203B41FA5}">
                      <a16:colId xmlns="" xmlns:a16="http://schemas.microsoft.com/office/drawing/2014/main" val="1308928492"/>
                    </a:ext>
                  </a:extLst>
                </a:gridCol>
                <a:gridCol w="693846">
                  <a:extLst>
                    <a:ext uri="{9D8B030D-6E8A-4147-A177-3AD203B41FA5}">
                      <a16:colId xmlns="" xmlns:a16="http://schemas.microsoft.com/office/drawing/2014/main" val="980559338"/>
                    </a:ext>
                  </a:extLst>
                </a:gridCol>
                <a:gridCol w="1189929">
                  <a:extLst>
                    <a:ext uri="{9D8B030D-6E8A-4147-A177-3AD203B41FA5}">
                      <a16:colId xmlns="" xmlns:a16="http://schemas.microsoft.com/office/drawing/2014/main" val="19060121"/>
                    </a:ext>
                  </a:extLst>
                </a:gridCol>
              </a:tblGrid>
              <a:tr h="261830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Страна экспорта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Доля в общем товарообороте ЭКСПОРТА,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27979559"/>
                  </a:ext>
                </a:extLst>
              </a:tr>
              <a:tr h="8129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01.01.2020-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31.10.2020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84986842"/>
                  </a:ext>
                </a:extLst>
              </a:tr>
              <a:tr h="30208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Республика Казахстан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58,58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61,63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62,88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583743"/>
                  </a:ext>
                </a:extLst>
              </a:tr>
              <a:tr h="32397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Республика Киргизия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20,97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18,96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6,68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8,9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4932390"/>
                  </a:ext>
                </a:extLst>
              </a:tr>
              <a:tr h="26183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Республика Беларусь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6,8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7,75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7,93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10,89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5963257"/>
                  </a:ext>
                </a:extLst>
              </a:tr>
              <a:tr h="485582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Донецкая Народная Республика и Луганская Народная Республика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3,36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3,27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5,08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5,45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82777001"/>
                  </a:ext>
                </a:extLst>
              </a:tr>
              <a:tr h="334674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Азербайджанская Республика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1,94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8330685"/>
                  </a:ext>
                </a:extLst>
              </a:tr>
              <a:tr h="32397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Республика Узбекистан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0,02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45298322"/>
                  </a:ext>
                </a:extLst>
              </a:tr>
              <a:tr h="32397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Грузия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1,45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1,85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0,56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0,8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9417193"/>
                  </a:ext>
                </a:extLst>
              </a:tr>
              <a:tr h="32397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Республика Таджикистан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0,49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2,15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7126267"/>
                  </a:ext>
                </a:extLst>
              </a:tr>
              <a:tr h="32397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Республика Армения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6,9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5,97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5,08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7617345"/>
                  </a:ext>
                </a:extLst>
              </a:tr>
              <a:tr h="26183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Республика Молдова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1,93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1,22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1,28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2,71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7741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37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>
            <a:extLst>
              <a:ext uri="{FF2B5EF4-FFF2-40B4-BE49-F238E27FC236}">
                <a16:creationId xmlns="" xmlns:a16="http://schemas.microsoft.com/office/drawing/2014/main" id="{6B737F87-41C3-4FA4-9196-BFB95A47F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C46778-3FF3-43D5-A0DA-92CF583CD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71420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Динамика товарооборота ЛКМ</a:t>
            </a:r>
            <a:r>
              <a:rPr lang="en-US" b="1" dirty="0"/>
              <a:t> </a:t>
            </a:r>
            <a:r>
              <a:rPr lang="ru-RU" b="1" dirty="0"/>
              <a:t>в общем товарообороте на экспорт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07AE58D2-4473-4D0B-9164-EFAF12677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302759"/>
              </p:ext>
            </p:extLst>
          </p:nvPr>
        </p:nvGraphicFramePr>
        <p:xfrm>
          <a:off x="611560" y="2420888"/>
          <a:ext cx="6120680" cy="374441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78959">
                  <a:extLst>
                    <a:ext uri="{9D8B030D-6E8A-4147-A177-3AD203B41FA5}">
                      <a16:colId xmlns="" xmlns:a16="http://schemas.microsoft.com/office/drawing/2014/main" val="1236343256"/>
                    </a:ext>
                  </a:extLst>
                </a:gridCol>
                <a:gridCol w="1679446">
                  <a:extLst>
                    <a:ext uri="{9D8B030D-6E8A-4147-A177-3AD203B41FA5}">
                      <a16:colId xmlns="" xmlns:a16="http://schemas.microsoft.com/office/drawing/2014/main" val="1417535604"/>
                    </a:ext>
                  </a:extLst>
                </a:gridCol>
                <a:gridCol w="2112383">
                  <a:extLst>
                    <a:ext uri="{9D8B030D-6E8A-4147-A177-3AD203B41FA5}">
                      <a16:colId xmlns="" xmlns:a16="http://schemas.microsoft.com/office/drawing/2014/main" val="593970778"/>
                    </a:ext>
                  </a:extLst>
                </a:gridCol>
                <a:gridCol w="849892">
                  <a:extLst>
                    <a:ext uri="{9D8B030D-6E8A-4147-A177-3AD203B41FA5}">
                      <a16:colId xmlns="" xmlns:a16="http://schemas.microsoft.com/office/drawing/2014/main" val="3664521141"/>
                    </a:ext>
                  </a:extLst>
                </a:gridCol>
              </a:tblGrid>
              <a:tr h="74888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Период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Товарооборот, руб.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Товарооборот ЛКМ, руб.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Доля, 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3258287"/>
                  </a:ext>
                </a:extLst>
              </a:tr>
              <a:tr h="74888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148 543 981,11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135 714  158,97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91,36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5723014"/>
                  </a:ext>
                </a:extLst>
              </a:tr>
              <a:tr h="74888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185 273 081,79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160 908 233,84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86,8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47159232"/>
                  </a:ext>
                </a:extLst>
              </a:tr>
              <a:tr h="74888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171 865 436,48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139 315 712,97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81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0756599"/>
                  </a:ext>
                </a:extLst>
              </a:tr>
              <a:tr h="74888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01.01-31.10.2020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143 462 006,51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112 659 785,93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78,5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2099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7556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688</Words>
  <Application>Microsoft Office PowerPoint</Application>
  <PresentationFormat>Экран (4:3)</PresentationFormat>
  <Paragraphs>232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РАЗВИТИЕ  МЕНЕДЖМЕНТА  МЕЖДУНАРОДНЫХ  ОТНОШЕНИЙ  В  СФЕРЕ  ПРОДВИЖЕНИЯ  ТОВАРОВ  НА  РЫНКИ  ЕС (НА  ПРИМЕРЕ  ООО  «ВИТ»)»  РАБОТУ ВЫПОЛНИЛА ЮКАНКИНА Т.В.</vt:lpstr>
      <vt:lpstr>Цели и задачи работы</vt:lpstr>
      <vt:lpstr>ООО «ВИТ»</vt:lpstr>
      <vt:lpstr>Международный менеджмент</vt:lpstr>
      <vt:lpstr>Особенности международного менеджмента </vt:lpstr>
      <vt:lpstr>Правовые и финансовые  аспекты ВЭД</vt:lpstr>
      <vt:lpstr>ВЭД совокупность взаимосвязанных внешнеэкономических отношений между контрагентами, осуществляемых предприятием через внешнеторговую, инвестиционную, валютную, кредитно–финансовую, интеллектуальную и иную деятельность, а так же производственную кооперацию</vt:lpstr>
      <vt:lpstr>ЭКСПОРТ </vt:lpstr>
      <vt:lpstr>Динамика товарооборота ЛКМ в общем товарообороте на экспорт</vt:lpstr>
      <vt:lpstr>Доля экспорта в общем товарообороте ООО «ВИТ»  </vt:lpstr>
      <vt:lpstr>Факторы, влияющие на результаты внешнеторговой деятельности</vt:lpstr>
      <vt:lpstr>Оценка внешнеэкономической деятельности </vt:lpstr>
      <vt:lpstr>1. Оценка рентабельности экспорта  ООО «ВИТ» </vt:lpstr>
      <vt:lpstr>Особенности рынка Евросоюза</vt:lpstr>
      <vt:lpstr>Реализация продукции  ООО «ВИТ» в ЕС</vt:lpstr>
      <vt:lpstr>Предварительная сметная стоимость  на получение сертификатов ИСО 9001 и СЕ</vt:lpstr>
      <vt:lpstr>Комплекс мероприятий  для выхода продукции  на рынок ЕС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user</dc:creator>
  <cp:lastModifiedBy>user</cp:lastModifiedBy>
  <cp:revision>29</cp:revision>
  <dcterms:created xsi:type="dcterms:W3CDTF">2020-11-25T09:46:22Z</dcterms:created>
  <dcterms:modified xsi:type="dcterms:W3CDTF">2020-11-26T09:09:04Z</dcterms:modified>
</cp:coreProperties>
</file>