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70" r:id="rId3"/>
    <p:sldId id="274" r:id="rId4"/>
    <p:sldId id="283" r:id="rId5"/>
    <p:sldId id="281" r:id="rId6"/>
    <p:sldId id="272" r:id="rId7"/>
    <p:sldId id="276" r:id="rId8"/>
    <p:sldId id="278" r:id="rId9"/>
    <p:sldId id="262" r:id="rId10"/>
    <p:sldId id="282" r:id="rId11"/>
    <p:sldId id="285" r:id="rId12"/>
    <p:sldId id="280" r:id="rId13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 varScale="1">
        <p:scale>
          <a:sx n="75" d="100"/>
          <a:sy n="75" d="100"/>
        </p:scale>
        <p:origin x="78" y="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307707853151621"/>
          <c:y val="1.078648478935778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57443146916372E-2"/>
          <c:y val="0.1659100263559358"/>
          <c:w val="0.68544599171732856"/>
          <c:h val="0.799782069908554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Статьи капитальных затрат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Оборудование</c:v>
                </c:pt>
                <c:pt idx="1">
                  <c:v>СМР+ПНР</c:v>
                </c:pt>
                <c:pt idx="2">
                  <c:v>Проектирование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40800</c:v>
                </c:pt>
                <c:pt idx="1">
                  <c:v>8160</c:v>
                </c:pt>
                <c:pt idx="2">
                  <c:v>4080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E-4F6B-ABC0-E67716AC3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882357175911601"/>
          <c:y val="0.15104844065932885"/>
          <c:w val="0.3122129055435271"/>
          <c:h val="0.81006444146109591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3A371-A3A7-47FC-BC7F-8DC8407F36F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BF73F-61C7-4FFC-970B-B079500C5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0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23.11.2020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1" y="1170499"/>
            <a:ext cx="9145827" cy="3973001"/>
            <a:chOff x="-1" y="1689100"/>
            <a:chExt cx="9145827" cy="34544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76725"/>
              <a:ext cx="9139237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3405188"/>
              <a:ext cx="9139237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535238"/>
              <a:ext cx="9145827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" y="1689100"/>
              <a:ext cx="9139237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323850" y="1689100"/>
              <a:ext cx="882015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1520" y="3143578"/>
            <a:ext cx="2808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Century Gothic" pitchFamily="34" charset="0"/>
              </a:rPr>
              <a:t>Докладчики</a:t>
            </a:r>
            <a:r>
              <a:rPr lang="ru-RU" altLang="ru-RU" sz="1400" dirty="0">
                <a:latin typeface="Century Gothic" pitchFamily="34" charset="0"/>
              </a:rPr>
              <a:t>: Вишняков Н.Ю</a:t>
            </a:r>
          </a:p>
          <a:p>
            <a:pPr eaLnBrk="1" hangingPunct="1"/>
            <a:r>
              <a:rPr lang="ru-RU" altLang="ru-RU" sz="1400" dirty="0">
                <a:latin typeface="Century Gothic" pitchFamily="34" charset="0"/>
              </a:rPr>
              <a:t>	      Лупанов А.В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11560" y="2789395"/>
            <a:ext cx="1835696" cy="361637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3835400" algn="ctr"/>
                <a:tab pos="5803900" algn="l"/>
              </a:tabLst>
              <a:defRPr/>
            </a:pPr>
            <a:r>
              <a:rPr lang="ru-RU" sz="700" b="1" kern="0" dirty="0">
                <a:gradFill>
                  <a:gsLst>
                    <a:gs pos="0">
                      <a:sysClr val="windowText" lastClr="000000"/>
                    </a:gs>
                    <a:gs pos="40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rgbClr val="1F497D">
                        <a:alpha val="65000"/>
                      </a:srgbClr>
                    </a:gs>
                  </a:gsLst>
                  <a:lin ang="5400000" scaled="0"/>
                </a:gradFill>
                <a:latin typeface="Georgia" pitchFamily="18" charset="0"/>
                <a:cs typeface="+mn-cs"/>
              </a:rPr>
              <a:t>АКЦИОНЕРНОЕ ОБЩЕСТВО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3835400" algn="ctr"/>
                <a:tab pos="5803900" algn="l"/>
              </a:tabLst>
              <a:defRPr/>
            </a:pPr>
            <a:r>
              <a:rPr lang="ru-RU" sz="1050" b="1" kern="0" dirty="0">
                <a:gradFill>
                  <a:gsLst>
                    <a:gs pos="0">
                      <a:sysClr val="windowText" lastClr="000000"/>
                    </a:gs>
                    <a:gs pos="40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rgbClr val="1F497D">
                        <a:alpha val="65000"/>
                      </a:srgbClr>
                    </a:gs>
                  </a:gsLst>
                  <a:lin ang="5400000" scaled="0"/>
                </a:gradFill>
                <a:latin typeface="Georgia" pitchFamily="18" charset="0"/>
                <a:cs typeface="+mn-cs"/>
              </a:rPr>
              <a:t>"САЯНСКХИМПЛАСТ"</a:t>
            </a:r>
            <a:endParaRPr lang="ru-RU" sz="700" b="1" kern="0" dirty="0">
              <a:gradFill>
                <a:gsLst>
                  <a:gs pos="0">
                    <a:sysClr val="windowText" lastClr="000000"/>
                  </a:gs>
                  <a:gs pos="40000">
                    <a:sysClr val="windowText" lastClr="000000">
                      <a:lumMod val="75000"/>
                      <a:lumOff val="25000"/>
                    </a:sysClr>
                  </a:gs>
                  <a:gs pos="100000">
                    <a:srgbClr val="1F497D">
                      <a:alpha val="65000"/>
                    </a:srgbClr>
                  </a:gs>
                </a:gsLst>
                <a:lin ang="5400000" scaled="0"/>
              </a:gradFill>
              <a:latin typeface="Georgia" pitchFamily="18" charset="0"/>
              <a:cs typeface="+mn-cs"/>
            </a:endParaRPr>
          </a:p>
        </p:txBody>
      </p:sp>
      <p:pic>
        <p:nvPicPr>
          <p:cNvPr id="12" name="Picture 2" descr="ОАО &quot;Саянскхимпласт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56" r="93210">
                        <a14:foregroundMark x1="48148" y1="32692" x2="53704" y2="43269"/>
                        <a14:foregroundMark x1="64198" y1="61538" x2="61111" y2="51923"/>
                        <a14:foregroundMark x1="79630" y1="71154" x2="85185" y2="55769"/>
                        <a14:foregroundMark x1="72222" y1="91346" x2="75926" y2="78846"/>
                        <a14:foregroundMark x1="68519" y1="97115" x2="70370" y2="99038"/>
                        <a14:backgroundMark x1="50617" y1="12500" x2="63580" y2="50962"/>
                        <a14:backgroundMark x1="48148" y1="12500" x2="27160" y2="6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15" y="2146071"/>
            <a:ext cx="984789" cy="6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35757" y="339502"/>
            <a:ext cx="75963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Разработка проекта внедрения мембранного узла очистки </a:t>
            </a:r>
            <a:r>
              <a:rPr lang="ru-RU" sz="1600" b="1" dirty="0" err="1"/>
              <a:t>абгазов</a:t>
            </a:r>
            <a:r>
              <a:rPr lang="ru-RU" sz="1600" b="1" dirty="0"/>
              <a:t> от ВХ с производства ПВХ и его последующей рекуперации в товарный продукт на примере АО «Саянскхимпласт»</a:t>
            </a:r>
          </a:p>
        </p:txBody>
      </p:sp>
    </p:spTree>
    <p:extLst>
      <p:ext uri="{BB962C8B-B14F-4D97-AF65-F5344CB8AC3E}">
        <p14:creationId xmlns:p14="http://schemas.microsoft.com/office/powerpoint/2010/main" val="83910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B04365-C9D0-4180-8D8F-2BB81B5E02B3}"/>
              </a:ext>
            </a:extLst>
          </p:cNvPr>
          <p:cNvSpPr/>
          <p:nvPr/>
        </p:nvSpPr>
        <p:spPr>
          <a:xfrm>
            <a:off x="1043608" y="123478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Ожидаемый эффект от реализации нашего проекта</a:t>
            </a:r>
            <a:endParaRPr lang="ru-RU" sz="3200" b="1" dirty="0"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808DF1E-8A9E-4B9D-8AAD-C6E1C2D69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71154"/>
              </p:ext>
            </p:extLst>
          </p:nvPr>
        </p:nvGraphicFramePr>
        <p:xfrm>
          <a:off x="755576" y="915566"/>
          <a:ext cx="7776864" cy="3384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87522209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4536261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468514577"/>
                    </a:ext>
                  </a:extLst>
                </a:gridCol>
              </a:tblGrid>
              <a:tr h="8460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IRR </a:t>
                      </a:r>
                      <a:r>
                        <a:rPr lang="ru-RU" sz="2400" u="none" strike="noStrike" dirty="0">
                          <a:effectLst/>
                        </a:rPr>
                        <a:t>проекта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%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32,5%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2079629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NPV </a:t>
                      </a:r>
                      <a:r>
                        <a:rPr lang="ru-RU" sz="2400" u="none" strike="noStrike" dirty="0">
                          <a:effectLst/>
                        </a:rPr>
                        <a:t>проекта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тыс. руб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32 924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5687775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PP (</a:t>
                      </a:r>
                      <a:r>
                        <a:rPr lang="ru-RU" sz="2400" u="none" strike="noStrike">
                          <a:effectLst/>
                        </a:rPr>
                        <a:t>от начала проекта)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лет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5,4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0697169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PP (</a:t>
                      </a:r>
                      <a:r>
                        <a:rPr lang="ru-RU" sz="2400" u="none" strike="noStrike" dirty="0">
                          <a:effectLst/>
                        </a:rPr>
                        <a:t>от ввода объекта)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 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3,9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5172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71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B04365-C9D0-4180-8D8F-2BB81B5E02B3}"/>
              </a:ext>
            </a:extLst>
          </p:cNvPr>
          <p:cNvSpPr/>
          <p:nvPr/>
        </p:nvSpPr>
        <p:spPr>
          <a:xfrm>
            <a:off x="1403648" y="339502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Ожидаемый экологический эффект</a:t>
            </a:r>
            <a:endParaRPr lang="ru-RU" sz="24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177FCC-6CC3-440D-84B3-E3EBE96693AE}"/>
              </a:ext>
            </a:extLst>
          </p:cNvPr>
          <p:cNvSpPr/>
          <p:nvPr/>
        </p:nvSpPr>
        <p:spPr>
          <a:xfrm>
            <a:off x="539550" y="1237278"/>
            <a:ext cx="6984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i="1" dirty="0"/>
              <a:t>Внедрение установки мембранной очистки газа, позволить сократить содержание ВХ в </a:t>
            </a:r>
            <a:r>
              <a:rPr lang="ru-RU" sz="2800" b="1" i="1" dirty="0" err="1"/>
              <a:t>абгазах</a:t>
            </a:r>
            <a:r>
              <a:rPr lang="ru-RU" sz="2800" b="1" i="1" dirty="0"/>
              <a:t> до 1%, что значительно уменьшит негативное влияние на экологию  в регионе.</a:t>
            </a:r>
            <a:endParaRPr lang="ru-RU" sz="2800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1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1" y="1170499"/>
            <a:ext cx="9145827" cy="3973001"/>
            <a:chOff x="-1" y="1689100"/>
            <a:chExt cx="9145827" cy="34544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76725"/>
              <a:ext cx="9139237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3405188"/>
              <a:ext cx="9139237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535238"/>
              <a:ext cx="9145827" cy="86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" y="1689100"/>
              <a:ext cx="9139237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323850" y="1689100"/>
              <a:ext cx="882015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1520" y="3143578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Century Gothic" pitchFamily="34" charset="0"/>
              </a:rPr>
              <a:t>Докладчики</a:t>
            </a:r>
            <a:r>
              <a:rPr lang="ru-RU" altLang="ru-RU" sz="1400" dirty="0">
                <a:latin typeface="Century Gothic" pitchFamily="34" charset="0"/>
              </a:rPr>
              <a:t>: </a:t>
            </a:r>
            <a:r>
              <a:rPr lang="ru-RU" altLang="ru-RU" sz="1400" b="1" dirty="0">
                <a:latin typeface="Century Gothic" pitchFamily="34" charset="0"/>
              </a:rPr>
              <a:t>Вишняков Никита Юрьевич</a:t>
            </a:r>
          </a:p>
          <a:p>
            <a:pPr eaLnBrk="1" hangingPunct="1"/>
            <a:r>
              <a:rPr lang="ru-RU" altLang="ru-RU" sz="1400" b="1" dirty="0">
                <a:latin typeface="Century Gothic" pitchFamily="34" charset="0"/>
              </a:rPr>
              <a:t>	      Лупанов Александр Владимирович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11560" y="2789395"/>
            <a:ext cx="1835696" cy="361637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3835400" algn="ctr"/>
                <a:tab pos="5803900" algn="l"/>
              </a:tabLst>
              <a:defRPr/>
            </a:pPr>
            <a:r>
              <a:rPr lang="ru-RU" sz="700" b="1" kern="0" dirty="0">
                <a:gradFill>
                  <a:gsLst>
                    <a:gs pos="0">
                      <a:sysClr val="windowText" lastClr="000000"/>
                    </a:gs>
                    <a:gs pos="40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rgbClr val="1F497D">
                        <a:alpha val="65000"/>
                      </a:srgbClr>
                    </a:gs>
                  </a:gsLst>
                  <a:lin ang="5400000" scaled="0"/>
                </a:gradFill>
                <a:latin typeface="Georgia" pitchFamily="18" charset="0"/>
                <a:cs typeface="+mn-cs"/>
              </a:rPr>
              <a:t>АКЦИОНЕРНОЕ ОБЩЕСТВО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3835400" algn="ctr"/>
                <a:tab pos="5803900" algn="l"/>
              </a:tabLst>
              <a:defRPr/>
            </a:pPr>
            <a:r>
              <a:rPr lang="ru-RU" sz="1050" b="1" kern="0" dirty="0">
                <a:gradFill>
                  <a:gsLst>
                    <a:gs pos="0">
                      <a:sysClr val="windowText" lastClr="000000"/>
                    </a:gs>
                    <a:gs pos="40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rgbClr val="1F497D">
                        <a:alpha val="65000"/>
                      </a:srgbClr>
                    </a:gs>
                  </a:gsLst>
                  <a:lin ang="5400000" scaled="0"/>
                </a:gradFill>
                <a:latin typeface="Georgia" pitchFamily="18" charset="0"/>
                <a:cs typeface="+mn-cs"/>
              </a:rPr>
              <a:t>"САЯНСКХИМПЛАСТ"</a:t>
            </a:r>
            <a:endParaRPr lang="ru-RU" sz="700" b="1" kern="0" dirty="0">
              <a:gradFill>
                <a:gsLst>
                  <a:gs pos="0">
                    <a:sysClr val="windowText" lastClr="000000"/>
                  </a:gs>
                  <a:gs pos="40000">
                    <a:sysClr val="windowText" lastClr="000000">
                      <a:lumMod val="75000"/>
                      <a:lumOff val="25000"/>
                    </a:sysClr>
                  </a:gs>
                  <a:gs pos="100000">
                    <a:srgbClr val="1F497D">
                      <a:alpha val="65000"/>
                    </a:srgbClr>
                  </a:gs>
                </a:gsLst>
                <a:lin ang="5400000" scaled="0"/>
              </a:gradFill>
              <a:latin typeface="Georgia" pitchFamily="18" charset="0"/>
              <a:cs typeface="+mn-cs"/>
            </a:endParaRPr>
          </a:p>
        </p:txBody>
      </p:sp>
      <p:pic>
        <p:nvPicPr>
          <p:cNvPr id="12" name="Picture 2" descr="ОАО &quot;Саянскхимпласт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56" r="93210">
                        <a14:foregroundMark x1="48148" y1="32692" x2="53704" y2="43269"/>
                        <a14:foregroundMark x1="64198" y1="61538" x2="61111" y2="51923"/>
                        <a14:foregroundMark x1="79630" y1="71154" x2="85185" y2="55769"/>
                        <a14:foregroundMark x1="72222" y1="91346" x2="75926" y2="78846"/>
                        <a14:foregroundMark x1="68519" y1="97115" x2="70370" y2="99038"/>
                        <a14:backgroundMark x1="50617" y1="12500" x2="63580" y2="50962"/>
                        <a14:backgroundMark x1="48148" y1="12500" x2="27160" y2="6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15" y="2146071"/>
            <a:ext cx="984789" cy="6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35757" y="339502"/>
            <a:ext cx="75963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Разработка проекта внедрения мембранного узла очистки </a:t>
            </a:r>
            <a:r>
              <a:rPr lang="ru-RU" sz="1600" b="1" dirty="0" err="1"/>
              <a:t>абгазов</a:t>
            </a:r>
            <a:r>
              <a:rPr lang="ru-RU" sz="1600" b="1" dirty="0"/>
              <a:t> от ВХ с производства ПВХ и его последующей рекуперации в товарный продукт на примере АО «Саянскхимпласт»</a:t>
            </a:r>
          </a:p>
        </p:txBody>
      </p:sp>
    </p:spTree>
    <p:extLst>
      <p:ext uri="{BB962C8B-B14F-4D97-AF65-F5344CB8AC3E}">
        <p14:creationId xmlns:p14="http://schemas.microsoft.com/office/powerpoint/2010/main" val="232227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5"/>
          <p:cNvCxnSpPr>
            <a:cxnSpLocks noChangeShapeType="1"/>
          </p:cNvCxnSpPr>
          <p:nvPr/>
        </p:nvCxnSpPr>
        <p:spPr bwMode="auto">
          <a:xfrm>
            <a:off x="1941165" y="627534"/>
            <a:ext cx="7180263" cy="1588"/>
          </a:xfrm>
          <a:prstGeom prst="line">
            <a:avLst/>
          </a:prstGeom>
          <a:noFill/>
          <a:ln w="19050" cap="rnd" algn="ctr">
            <a:solidFill>
              <a:srgbClr val="D8D8D8"/>
            </a:solidFill>
            <a:bevel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131840" y="182535"/>
            <a:ext cx="3096344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b="1" dirty="0">
                <a:latin typeface="Century Gothic" pitchFamily="34" charset="0"/>
              </a:rPr>
              <a:t>Предпосылки проекта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069448"/>
            <a:ext cx="7380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Содержание </a:t>
            </a:r>
            <a:r>
              <a:rPr lang="ru-RU" sz="2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в выбросах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элементо</a:t>
            </a:r>
            <a:r>
              <a:rPr lang="ru-RU" sz="2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в которые можно переработать в товарную продукцию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2000" baseline="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>
                <a:latin typeface="Century Gothic" pitchFamily="34" charset="0"/>
                <a:cs typeface="Arial" pitchFamily="34" charset="0"/>
              </a:rPr>
              <a:t>Конкуренция на рынке ПВХ;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>
              <a:latin typeface="Century Gothic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Политика компании в области: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>
                <a:latin typeface="Century Gothic" pitchFamily="34" charset="0"/>
                <a:cs typeface="Arial" pitchFamily="34" charset="0"/>
              </a:rPr>
              <a:t>− снижения затрат;</a:t>
            </a: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entury Gothic" pitchFamily="34" charset="0"/>
                <a:cs typeface="Arial" pitchFamily="34" charset="0"/>
              </a:rPr>
              <a:t>− снижения экологической нагрузки.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5"/>
          <p:cNvCxnSpPr>
            <a:cxnSpLocks noChangeShapeType="1"/>
          </p:cNvCxnSpPr>
          <p:nvPr/>
        </p:nvCxnSpPr>
        <p:spPr bwMode="auto">
          <a:xfrm>
            <a:off x="82734" y="509038"/>
            <a:ext cx="8978531" cy="1588"/>
          </a:xfrm>
          <a:prstGeom prst="line">
            <a:avLst/>
          </a:prstGeom>
          <a:noFill/>
          <a:ln w="19050" cap="rnd" algn="ctr">
            <a:solidFill>
              <a:srgbClr val="D8D8D8"/>
            </a:solidFill>
            <a:bevel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048597" y="66126"/>
            <a:ext cx="3096344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b="1" dirty="0">
                <a:latin typeface="Century Gothic" pitchFamily="34" charset="0"/>
              </a:rPr>
              <a:t>Основные цели и задачи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8" y="411510"/>
            <a:ext cx="520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 Gothic" pitchFamily="34" charset="0"/>
              </a:rPr>
              <a:t>Основные </a:t>
            </a:r>
            <a:r>
              <a:rPr lang="ru-RU" sz="4000" dirty="0">
                <a:latin typeface="Century Gothic" pitchFamily="34" charset="0"/>
              </a:rPr>
              <a:t>ЦЕЛИ </a:t>
            </a:r>
            <a:r>
              <a:rPr lang="ru-RU" sz="2800" dirty="0">
                <a:latin typeface="Century Gothic" pitchFamily="34" charset="0"/>
              </a:rPr>
              <a:t>проекта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776905"/>
            <a:ext cx="618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entury Gothic" pitchFamily="34" charset="0"/>
              </a:rPr>
              <a:t>Основные </a:t>
            </a:r>
            <a:r>
              <a:rPr lang="ru-RU" sz="4000" dirty="0">
                <a:solidFill>
                  <a:srgbClr val="FF0000"/>
                </a:solidFill>
                <a:latin typeface="Century Gothic" pitchFamily="34" charset="0"/>
              </a:rPr>
              <a:t>ЗАДАЧИ</a:t>
            </a:r>
            <a:r>
              <a:rPr lang="ru-RU" sz="200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entury Gothic" pitchFamily="34" charset="0"/>
              </a:rPr>
              <a:t>проекта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4508" y="1106057"/>
            <a:ext cx="8307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экологической безопасности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за счет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внедрения узла мембранной очистки </a:t>
            </a:r>
            <a:r>
              <a:rPr kumimoji="0" lang="ru-RU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абгазов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с производства ПВХ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24508" y="1810586"/>
            <a:ext cx="83079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   </a:t>
            </a:r>
            <a:r>
              <a:rPr lang="ru-RU" sz="1600" b="1" dirty="0">
                <a:latin typeface="Century Gothic" pitchFamily="34" charset="0"/>
              </a:rPr>
              <a:t>Снижение себестоимости продукции</a:t>
            </a:r>
            <a:r>
              <a:rPr lang="ru-RU" sz="1600" dirty="0">
                <a:latin typeface="Century Gothic" pitchFamily="34" charset="0"/>
              </a:rPr>
              <a:t> </a:t>
            </a:r>
            <a:r>
              <a:rPr lang="ru-RU" sz="1400" dirty="0">
                <a:latin typeface="Century Gothic" pitchFamily="34" charset="0"/>
              </a:rPr>
              <a:t>за счет  возврата  в производство  винилхлорида  для  дальнейшей его переработки в товарный продукт ПВХ.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43608" y="3468095"/>
            <a:ext cx="77257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Выполнить техническое обоснование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внедрения узла мембранной очистки в технологическую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схему производства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037443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Выполнить</a:t>
            </a:r>
            <a:r>
              <a:rPr lang="ru-RU" sz="160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расчет показателей эффективности </a:t>
            </a:r>
            <a:r>
              <a:rPr lang="ru-RU" sz="1400" dirty="0">
                <a:solidFill>
                  <a:srgbClr val="FF0000"/>
                </a:solidFill>
                <a:latin typeface="Century Gothic" pitchFamily="34" charset="0"/>
              </a:rPr>
              <a:t>от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3938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306D20B-B1A2-4F47-BC15-CFE7D0FE9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57746"/>
              </p:ext>
            </p:extLst>
          </p:nvPr>
        </p:nvGraphicFramePr>
        <p:xfrm>
          <a:off x="1115616" y="611565"/>
          <a:ext cx="7416824" cy="17139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4401">
                  <a:extLst>
                    <a:ext uri="{9D8B030D-6E8A-4147-A177-3AD203B41FA5}">
                      <a16:colId xmlns:a16="http://schemas.microsoft.com/office/drawing/2014/main" val="1599764950"/>
                    </a:ext>
                  </a:extLst>
                </a:gridCol>
                <a:gridCol w="3477361">
                  <a:extLst>
                    <a:ext uri="{9D8B030D-6E8A-4147-A177-3AD203B41FA5}">
                      <a16:colId xmlns:a16="http://schemas.microsoft.com/office/drawing/2014/main" val="431364404"/>
                    </a:ext>
                  </a:extLst>
                </a:gridCol>
                <a:gridCol w="2465062">
                  <a:extLst>
                    <a:ext uri="{9D8B030D-6E8A-4147-A177-3AD203B41FA5}">
                      <a16:colId xmlns:a16="http://schemas.microsoft.com/office/drawing/2014/main" val="3287965996"/>
                    </a:ext>
                  </a:extLst>
                </a:gridCol>
              </a:tblGrid>
              <a:tr h="34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Номер риска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Значение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386773"/>
                  </a:ext>
                </a:extLst>
              </a:tr>
              <a:tr h="18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Политические риски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6,25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31875"/>
                  </a:ext>
                </a:extLst>
              </a:tr>
              <a:tr h="18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Экономические риски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23137"/>
                  </a:ext>
                </a:extLst>
              </a:tr>
              <a:tr h="18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Юридические риски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12,5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998637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Технико-производственные риски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94227"/>
                  </a:ext>
                </a:extLst>
              </a:tr>
              <a:tr h="18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Кадровые риски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37,5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33265"/>
                  </a:ext>
                </a:extLst>
              </a:tr>
              <a:tr h="189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Экологические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риски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6,25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18528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5965276-C4B0-4CD8-9B47-C1A4B6C68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845" y="20893"/>
            <a:ext cx="4020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Century Gothic" pitchFamily="34" charset="0"/>
                <a:cs typeface="Arial" pitchFamily="34" charset="0"/>
              </a:rPr>
              <a:t>Карта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Century Gothic" pitchFamily="34" charset="0"/>
                <a:cs typeface="Arial" pitchFamily="34" charset="0"/>
              </a:rPr>
              <a:t>рисков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Century Gothic" pitchFamily="34" charset="0"/>
                <a:cs typeface="Arial" pitchFamily="34" charset="0"/>
              </a:rPr>
              <a:t>проекта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E1ABC37-0591-4BCD-AF1F-8120C329E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28558"/>
              </p:ext>
            </p:extLst>
          </p:nvPr>
        </p:nvGraphicFramePr>
        <p:xfrm>
          <a:off x="3057525" y="2587722"/>
          <a:ext cx="3028949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039">
                  <a:extLst>
                    <a:ext uri="{9D8B030D-6E8A-4147-A177-3AD203B41FA5}">
                      <a16:colId xmlns:a16="http://schemas.microsoft.com/office/drawing/2014/main" val="1833852232"/>
                    </a:ext>
                  </a:extLst>
                </a:gridCol>
                <a:gridCol w="606039">
                  <a:extLst>
                    <a:ext uri="{9D8B030D-6E8A-4147-A177-3AD203B41FA5}">
                      <a16:colId xmlns:a16="http://schemas.microsoft.com/office/drawing/2014/main" val="2040956881"/>
                    </a:ext>
                  </a:extLst>
                </a:gridCol>
                <a:gridCol w="604793">
                  <a:extLst>
                    <a:ext uri="{9D8B030D-6E8A-4147-A177-3AD203B41FA5}">
                      <a16:colId xmlns:a16="http://schemas.microsoft.com/office/drawing/2014/main" val="3533229186"/>
                    </a:ext>
                  </a:extLst>
                </a:gridCol>
                <a:gridCol w="606039">
                  <a:extLst>
                    <a:ext uri="{9D8B030D-6E8A-4147-A177-3AD203B41FA5}">
                      <a16:colId xmlns:a16="http://schemas.microsoft.com/office/drawing/2014/main" val="2859791431"/>
                    </a:ext>
                  </a:extLst>
                </a:gridCol>
                <a:gridCol w="606039">
                  <a:extLst>
                    <a:ext uri="{9D8B030D-6E8A-4147-A177-3AD203B41FA5}">
                      <a16:colId xmlns:a16="http://schemas.microsoft.com/office/drawing/2014/main" val="3380648533"/>
                    </a:ext>
                  </a:extLst>
                </a:gridCol>
              </a:tblGrid>
              <a:tr h="323850">
                <a:tc rowSpan="6"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Вероятность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01251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97509"/>
                  </a:ext>
                </a:extLst>
              </a:tr>
              <a:tr h="107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271163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901791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7892"/>
                  </a:ext>
                </a:extLst>
              </a:tr>
              <a:tr h="48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549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Значимость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53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11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B04365-C9D0-4180-8D8F-2BB81B5E02B3}"/>
              </a:ext>
            </a:extLst>
          </p:cNvPr>
          <p:cNvSpPr/>
          <p:nvPr/>
        </p:nvSpPr>
        <p:spPr>
          <a:xfrm>
            <a:off x="3347864" y="123478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Риски проекта</a:t>
            </a:r>
            <a:endParaRPr lang="ru-RU" sz="32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177FCC-6CC3-440D-84B3-E3EBE96693AE}"/>
              </a:ext>
            </a:extLst>
          </p:cNvPr>
          <p:cNvSpPr/>
          <p:nvPr/>
        </p:nvSpPr>
        <p:spPr>
          <a:xfrm>
            <a:off x="539551" y="523588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/>
              <a:t>Политические риски</a:t>
            </a:r>
            <a:r>
              <a:rPr lang="ru-RU" sz="1400" b="1" dirty="0"/>
              <a:t> </a:t>
            </a:r>
            <a:r>
              <a:rPr lang="ru-RU" sz="1400" dirty="0"/>
              <a:t>- риски связанные с введением санкций и отказ зарубежных инжиниринговых компаний сотрудничать по данному проекту. А так же текущая ситуация с пандемией, закрытие границ.</a:t>
            </a:r>
            <a:endParaRPr lang="ru-RU" sz="1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9A3B68-110F-4E98-8640-3E554854452A}"/>
              </a:ext>
            </a:extLst>
          </p:cNvPr>
          <p:cNvSpPr/>
          <p:nvPr/>
        </p:nvSpPr>
        <p:spPr>
          <a:xfrm>
            <a:off x="538547" y="1262252"/>
            <a:ext cx="8379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/>
              <a:t>Экономические риски</a:t>
            </a:r>
            <a:r>
              <a:rPr lang="ru-RU" sz="1400" b="1" dirty="0"/>
              <a:t> </a:t>
            </a:r>
            <a:r>
              <a:rPr lang="ru-RU" sz="1400" dirty="0"/>
              <a:t>- риски связанные с отсутствием финансирования данного проекта.</a:t>
            </a:r>
            <a:endParaRPr lang="ru-RU" sz="1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396056-31FE-4C55-8AF0-523E2B55C34A}"/>
              </a:ext>
            </a:extLst>
          </p:cNvPr>
          <p:cNvSpPr/>
          <p:nvPr/>
        </p:nvSpPr>
        <p:spPr>
          <a:xfrm>
            <a:off x="539551" y="1799415"/>
            <a:ext cx="83529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/>
              <a:t>Юридические риски</a:t>
            </a:r>
            <a:r>
              <a:rPr lang="ru-RU" sz="1400" dirty="0"/>
              <a:t> - риски связанные с некорректным составлением технического задания на разработку проектной документации и контракта с иностранной инжиниринговой компанией, изменения в действующем законодательстве. </a:t>
            </a:r>
            <a:endParaRPr lang="ru-RU" sz="1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10B301-6C8A-413A-84D5-6A6D1D4B3FD3}"/>
              </a:ext>
            </a:extLst>
          </p:cNvPr>
          <p:cNvSpPr/>
          <p:nvPr/>
        </p:nvSpPr>
        <p:spPr>
          <a:xfrm>
            <a:off x="565187" y="2538079"/>
            <a:ext cx="83529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/>
              <a:t>Технико-производственные</a:t>
            </a:r>
            <a:r>
              <a:rPr lang="ru-RU" sz="1400" dirty="0"/>
              <a:t> - риски возникновения аварий, пожаров, поломок, рис нарушения функционирования установки в результате ошибок при проектировании и монтаже, строительные риски. </a:t>
            </a:r>
            <a:endParaRPr lang="ru-RU" sz="1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294742-BB39-4CA7-A5F2-AE42148EA8CB}"/>
              </a:ext>
            </a:extLst>
          </p:cNvPr>
          <p:cNvSpPr/>
          <p:nvPr/>
        </p:nvSpPr>
        <p:spPr>
          <a:xfrm>
            <a:off x="551866" y="3290686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/>
              <a:t>Кадровые риски</a:t>
            </a:r>
            <a:r>
              <a:rPr lang="ru-RU" sz="1400" dirty="0"/>
              <a:t> – отсутствие </a:t>
            </a:r>
            <a:r>
              <a:rPr lang="ru-RU" sz="1400" dirty="0" err="1"/>
              <a:t>высоковалифицированного</a:t>
            </a:r>
            <a:r>
              <a:rPr lang="ru-RU" sz="1400" dirty="0"/>
              <a:t> обслуживающего персонала. </a:t>
            </a:r>
            <a:endParaRPr lang="ru-RU" sz="1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4A9711C-2B41-40A9-B623-CC9B34FAB2AC}"/>
              </a:ext>
            </a:extLst>
          </p:cNvPr>
          <p:cNvSpPr/>
          <p:nvPr/>
        </p:nvSpPr>
        <p:spPr>
          <a:xfrm>
            <a:off x="551866" y="3600169"/>
            <a:ext cx="83529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/>
              <a:t>Экологические риски</a:t>
            </a:r>
            <a:r>
              <a:rPr lang="ru-RU" sz="1400" dirty="0"/>
              <a:t> – землетрясение, наводнение. Разрушение, либо повреждение строений на стадии строительства или в последующие периоды. Полная остановка строительных, либо наладочных работ. </a:t>
            </a:r>
            <a:endParaRPr lang="ru-RU" sz="1400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859732" y="341090"/>
            <a:ext cx="5804681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b="1" dirty="0">
                <a:latin typeface="Century Gothic" pitchFamily="34" charset="0"/>
              </a:rPr>
              <a:t>СУЩЕСТВУЮЩАЯ</a:t>
            </a:r>
            <a:r>
              <a:rPr lang="en-US" altLang="ru-RU" b="1" dirty="0">
                <a:latin typeface="Century Gothic" pitchFamily="34" charset="0"/>
              </a:rPr>
              <a:t> </a:t>
            </a:r>
            <a:r>
              <a:rPr lang="ru-RU" altLang="ru-RU" b="1" dirty="0">
                <a:latin typeface="Century Gothic" pitchFamily="34" charset="0"/>
              </a:rPr>
              <a:t>ТЕХНОЛОГИЧЕСКАЯ СХЕМА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859733" y="3941651"/>
            <a:ext cx="4666402" cy="0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42" idx="2"/>
          </p:cNvCxnSpPr>
          <p:nvPr/>
        </p:nvCxnSpPr>
        <p:spPr>
          <a:xfrm>
            <a:off x="3712294" y="2588084"/>
            <a:ext cx="1309" cy="1353567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9" y="3326652"/>
            <a:ext cx="1080120" cy="110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" name="Прямая со стрелкой 52"/>
          <p:cNvCxnSpPr/>
          <p:nvPr/>
        </p:nvCxnSpPr>
        <p:spPr>
          <a:xfrm flipH="1" flipV="1">
            <a:off x="7188326" y="2588085"/>
            <a:ext cx="1" cy="685019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3166809" y="4015093"/>
            <a:ext cx="2248909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sz="1000" dirty="0">
                <a:latin typeface="Century Gothic" pitchFamily="34" charset="0"/>
              </a:rPr>
              <a:t>ВХ В ПРОИЗВОДСТВО ПВХ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94" y="3271093"/>
            <a:ext cx="1080120" cy="110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кругленный прямоугольник 58"/>
          <p:cNvSpPr>
            <a:spLocks noChangeArrowheads="1"/>
          </p:cNvSpPr>
          <p:nvPr/>
        </p:nvSpPr>
        <p:spPr bwMode="auto">
          <a:xfrm>
            <a:off x="6111621" y="2013846"/>
            <a:ext cx="2102573" cy="574239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Промежуточное хранение ВХ</a:t>
            </a:r>
          </a:p>
        </p:txBody>
      </p:sp>
      <p:sp>
        <p:nvSpPr>
          <p:cNvPr id="42" name="Скругленный прямоугольник 58"/>
          <p:cNvSpPr>
            <a:spLocks noChangeArrowheads="1"/>
          </p:cNvSpPr>
          <p:nvPr/>
        </p:nvSpPr>
        <p:spPr bwMode="auto">
          <a:xfrm>
            <a:off x="2839602" y="2013845"/>
            <a:ext cx="1745383" cy="574239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Конденсация ВХ</a:t>
            </a:r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4584985" y="2308661"/>
            <a:ext cx="1516399" cy="0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Заголовок 1"/>
          <p:cNvSpPr txBox="1">
            <a:spLocks/>
          </p:cNvSpPr>
          <p:nvPr/>
        </p:nvSpPr>
        <p:spPr bwMode="auto">
          <a:xfrm>
            <a:off x="4615856" y="2086411"/>
            <a:ext cx="1526636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sz="1000" dirty="0">
                <a:latin typeface="Century Gothic" pitchFamily="34" charset="0"/>
              </a:rPr>
              <a:t>ВХ ГАЗ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715272" y="3927484"/>
            <a:ext cx="1000132" cy="1588"/>
          </a:xfrm>
          <a:prstGeom prst="straightConnector1">
            <a:avLst/>
          </a:prstGeom>
          <a:ln w="276225">
            <a:solidFill>
              <a:schemeClr val="bg2">
                <a:lumMod val="2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5272" y="377405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ПВХ</a:t>
            </a:r>
          </a:p>
        </p:txBody>
      </p:sp>
      <p:cxnSp>
        <p:nvCxnSpPr>
          <p:cNvPr id="25" name="Прямая со стрелкой 24"/>
          <p:cNvCxnSpPr>
            <a:stCxn id="42" idx="0"/>
            <a:endCxn id="28" idx="2"/>
          </p:cNvCxnSpPr>
          <p:nvPr/>
        </p:nvCxnSpPr>
        <p:spPr>
          <a:xfrm flipH="1" flipV="1">
            <a:off x="3712293" y="1381053"/>
            <a:ext cx="1" cy="6327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2462128" y="1059582"/>
            <a:ext cx="2500330" cy="32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sz="1400" dirty="0">
                <a:latin typeface="Century Gothic" pitchFamily="34" charset="0"/>
              </a:rPr>
              <a:t>АБГАЗЫ В АТМОСФЕРУ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3528" y="154744"/>
            <a:ext cx="8391876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b="1" dirty="0">
                <a:latin typeface="Century Gothic" pitchFamily="34" charset="0"/>
              </a:rPr>
              <a:t>ТЕХНОЛОГИЧЕСКАЯ СХЕМА</a:t>
            </a:r>
            <a:r>
              <a:rPr lang="en-US" altLang="ru-RU" b="1" dirty="0">
                <a:latin typeface="Century Gothic" pitchFamily="34" charset="0"/>
              </a:rPr>
              <a:t> </a:t>
            </a:r>
            <a:r>
              <a:rPr lang="ru-RU" altLang="ru-RU" b="1" dirty="0">
                <a:latin typeface="Century Gothic" pitchFamily="34" charset="0"/>
              </a:rPr>
              <a:t>ПОСЛЕ РЕАЛИЗАЦИИ ПРОЕКТА</a:t>
            </a:r>
          </a:p>
        </p:txBody>
      </p:sp>
      <p:sp>
        <p:nvSpPr>
          <p:cNvPr id="9" name="Скругленный прямоугольник 58"/>
          <p:cNvSpPr>
            <a:spLocks noChangeArrowheads="1"/>
          </p:cNvSpPr>
          <p:nvPr/>
        </p:nvSpPr>
        <p:spPr bwMode="auto">
          <a:xfrm>
            <a:off x="441497" y="1372870"/>
            <a:ext cx="1745383" cy="707711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2540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Узел мембранной очистки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859733" y="3941651"/>
            <a:ext cx="4666402" cy="0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42" idx="2"/>
          </p:cNvCxnSpPr>
          <p:nvPr/>
        </p:nvCxnSpPr>
        <p:spPr>
          <a:xfrm flipH="1">
            <a:off x="4284941" y="2013844"/>
            <a:ext cx="1" cy="1927807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9" y="3326652"/>
            <a:ext cx="1080120" cy="110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Прямая со стрелкой 46"/>
          <p:cNvCxnSpPr/>
          <p:nvPr/>
        </p:nvCxnSpPr>
        <p:spPr>
          <a:xfrm rot="5400000">
            <a:off x="1007883" y="2508095"/>
            <a:ext cx="841690" cy="1588"/>
          </a:xfrm>
          <a:prstGeom prst="straightConnector1">
            <a:avLst/>
          </a:prstGeom>
          <a:ln w="3175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7188325" y="2013844"/>
            <a:ext cx="0" cy="1259258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3166809" y="4015093"/>
            <a:ext cx="2248909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sz="1000" dirty="0">
                <a:latin typeface="Century Gothic" pitchFamily="34" charset="0"/>
              </a:rPr>
              <a:t>ВХ В ПРОИЗВОДСТВО ПВХ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94" y="3271093"/>
            <a:ext cx="1080120" cy="110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кругленный прямоугольник 58"/>
          <p:cNvSpPr>
            <a:spLocks noChangeArrowheads="1"/>
          </p:cNvSpPr>
          <p:nvPr/>
        </p:nvSpPr>
        <p:spPr bwMode="auto">
          <a:xfrm>
            <a:off x="6684269" y="1439606"/>
            <a:ext cx="2102573" cy="574239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Промежуточное хранение ВХ</a:t>
            </a:r>
          </a:p>
        </p:txBody>
      </p:sp>
      <p:sp>
        <p:nvSpPr>
          <p:cNvPr id="42" name="Скругленный прямоугольник 58"/>
          <p:cNvSpPr>
            <a:spLocks noChangeArrowheads="1"/>
          </p:cNvSpPr>
          <p:nvPr/>
        </p:nvSpPr>
        <p:spPr bwMode="auto">
          <a:xfrm>
            <a:off x="3412250" y="1439605"/>
            <a:ext cx="1745383" cy="574239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Конденсация ВХ</a:t>
            </a:r>
          </a:p>
        </p:txBody>
      </p:sp>
      <p:cxnSp>
        <p:nvCxnSpPr>
          <p:cNvPr id="49" name="Прямая со стрелкой 48"/>
          <p:cNvCxnSpPr>
            <a:stCxn id="42" idx="1"/>
            <a:endCxn id="9" idx="3"/>
          </p:cNvCxnSpPr>
          <p:nvPr/>
        </p:nvCxnSpPr>
        <p:spPr>
          <a:xfrm flipH="1">
            <a:off x="2186880" y="1726725"/>
            <a:ext cx="1225370" cy="1"/>
          </a:xfrm>
          <a:prstGeom prst="straightConnector1">
            <a:avLst/>
          </a:prstGeom>
          <a:ln w="3175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1428728" y="2941300"/>
            <a:ext cx="2856213" cy="3206"/>
          </a:xfrm>
          <a:prstGeom prst="straightConnector1">
            <a:avLst/>
          </a:prstGeom>
          <a:ln w="3175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5157633" y="1793024"/>
            <a:ext cx="1516399" cy="0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Заголовок 1"/>
          <p:cNvSpPr txBox="1">
            <a:spLocks/>
          </p:cNvSpPr>
          <p:nvPr/>
        </p:nvSpPr>
        <p:spPr bwMode="auto">
          <a:xfrm>
            <a:off x="1428728" y="2715173"/>
            <a:ext cx="2758654" cy="2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sz="1000" b="1" dirty="0">
                <a:solidFill>
                  <a:srgbClr val="006600"/>
                </a:solidFill>
                <a:latin typeface="Century Gothic" pitchFamily="34" charset="0"/>
              </a:rPr>
              <a:t>ОЧИЩЕННЫЙ ВХ В ПРОИЗВОДСТВО ПВХ</a:t>
            </a:r>
          </a:p>
        </p:txBody>
      </p:sp>
      <p:sp>
        <p:nvSpPr>
          <p:cNvPr id="85" name="Заголовок 1"/>
          <p:cNvSpPr txBox="1">
            <a:spLocks/>
          </p:cNvSpPr>
          <p:nvPr/>
        </p:nvSpPr>
        <p:spPr bwMode="auto">
          <a:xfrm>
            <a:off x="2075756" y="1505905"/>
            <a:ext cx="1422379" cy="2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sz="1000" b="1" dirty="0">
                <a:solidFill>
                  <a:srgbClr val="006600"/>
                </a:solidFill>
                <a:latin typeface="Century Gothic" pitchFamily="34" charset="0"/>
              </a:rPr>
              <a:t>АБГАЗЫ</a:t>
            </a:r>
          </a:p>
        </p:txBody>
      </p:sp>
      <p:sp>
        <p:nvSpPr>
          <p:cNvPr id="86" name="Заголовок 1"/>
          <p:cNvSpPr txBox="1">
            <a:spLocks/>
          </p:cNvSpPr>
          <p:nvPr/>
        </p:nvSpPr>
        <p:spPr bwMode="auto">
          <a:xfrm>
            <a:off x="5188504" y="1579248"/>
            <a:ext cx="1526636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sz="1000" dirty="0">
                <a:latin typeface="Century Gothic" pitchFamily="34" charset="0"/>
              </a:rPr>
              <a:t>ВХ ГАЗ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715272" y="3927484"/>
            <a:ext cx="1000132" cy="1588"/>
          </a:xfrm>
          <a:prstGeom prst="straightConnector1">
            <a:avLst/>
          </a:prstGeom>
          <a:ln w="276225">
            <a:solidFill>
              <a:schemeClr val="bg2">
                <a:lumMod val="2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5272" y="377405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ПВХ</a:t>
            </a:r>
          </a:p>
        </p:txBody>
      </p:sp>
      <p:cxnSp>
        <p:nvCxnSpPr>
          <p:cNvPr id="25" name="Прямая со стрелкой 24"/>
          <p:cNvCxnSpPr>
            <a:cxnSpLocks/>
            <a:stCxn id="42" idx="0"/>
          </p:cNvCxnSpPr>
          <p:nvPr/>
        </p:nvCxnSpPr>
        <p:spPr>
          <a:xfrm flipV="1">
            <a:off x="4284942" y="1131590"/>
            <a:ext cx="1" cy="3080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071802" y="587052"/>
            <a:ext cx="2500330" cy="2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6000"/>
            </a:pPr>
            <a:r>
              <a:rPr lang="ru-RU" altLang="ru-RU" sz="1400" dirty="0">
                <a:latin typeface="Century Gothic" pitchFamily="34" charset="0"/>
              </a:rPr>
              <a:t>АБГАЗЫ В АТМОСФЕРУ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934843" y="764298"/>
            <a:ext cx="2786082" cy="7858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2961463" y="774916"/>
            <a:ext cx="2786082" cy="7143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4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A3B431-7C3C-401D-AE66-C42DB39A8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3558"/>
            <a:ext cx="8568952" cy="410445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8BA7CC9-D087-4E2B-BD66-F587E22F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23478"/>
            <a:ext cx="7643192" cy="92925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Century Gothic" pitchFamily="34" charset="0"/>
              </a:rPr>
              <a:t>Основные этапы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722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5"/>
          <p:cNvCxnSpPr>
            <a:cxnSpLocks noChangeShapeType="1"/>
          </p:cNvCxnSpPr>
          <p:nvPr/>
        </p:nvCxnSpPr>
        <p:spPr bwMode="auto">
          <a:xfrm>
            <a:off x="1905772" y="487379"/>
            <a:ext cx="7180263" cy="1588"/>
          </a:xfrm>
          <a:prstGeom prst="line">
            <a:avLst/>
          </a:prstGeom>
          <a:noFill/>
          <a:ln w="19050" cap="rnd" algn="ctr">
            <a:solidFill>
              <a:srgbClr val="D8D8D8"/>
            </a:solidFill>
            <a:bevel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655512" y="1563086"/>
            <a:ext cx="8229600" cy="196650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Ø"/>
            </a:pPr>
            <a:endParaRPr lang="ru-RU" b="1" dirty="0">
              <a:latin typeface="Century Gothic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43322863"/>
              </p:ext>
            </p:extLst>
          </p:nvPr>
        </p:nvGraphicFramePr>
        <p:xfrm>
          <a:off x="357158" y="71456"/>
          <a:ext cx="8501122" cy="407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rot="5400000">
            <a:off x="2393141" y="2821801"/>
            <a:ext cx="1785950" cy="12858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2643174" y="4357718"/>
            <a:ext cx="1143008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28926" y="4013658"/>
            <a:ext cx="9140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40800</a:t>
            </a:r>
          </a:p>
          <a:p>
            <a:pPr algn="ctr">
              <a:lnSpc>
                <a:spcPts val="1200"/>
              </a:lnSpc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тыс.руб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07125" y="1678793"/>
            <a:ext cx="1785950" cy="12858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357158" y="3214710"/>
            <a:ext cx="1143008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4389" y="2799212"/>
            <a:ext cx="8643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8160</a:t>
            </a:r>
          </a:p>
          <a:p>
            <a:pPr algn="ctr">
              <a:lnSpc>
                <a:spcPts val="1200"/>
              </a:lnSpc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тыс.руб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1678" y="1032661"/>
            <a:ext cx="8643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4080</a:t>
            </a:r>
          </a:p>
          <a:p>
            <a:pPr algn="ctr">
              <a:lnSpc>
                <a:spcPts val="1200"/>
              </a:lnSpc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928926" y="1071570"/>
            <a:ext cx="2214578" cy="428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>
            <a:off x="5143504" y="1500198"/>
            <a:ext cx="785818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14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3519</TotalTime>
  <Words>461</Words>
  <Application>Microsoft Office PowerPoint</Application>
  <PresentationFormat>Экран (16:9)</PresentationFormat>
  <Paragraphs>118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宋体</vt:lpstr>
      <vt:lpstr>Arial</vt:lpstr>
      <vt:lpstr>Calibri</vt:lpstr>
      <vt:lpstr>Century Gothic</vt:lpstr>
      <vt:lpstr>Georgia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этапы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opk_klass7</dc:creator>
  <cp:lastModifiedBy>Александр Лупанов</cp:lastModifiedBy>
  <cp:revision>90</cp:revision>
  <dcterms:modified xsi:type="dcterms:W3CDTF">2020-11-23T12:22:21Z</dcterms:modified>
</cp:coreProperties>
</file>