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5">
  <p:sldMasterIdLst>
    <p:sldMasterId id="2147483664" r:id="rId1"/>
  </p:sldMasterIdLst>
  <p:notesMasterIdLst>
    <p:notesMasterId r:id="rId16"/>
  </p:notesMasterIdLst>
  <p:handoutMasterIdLst>
    <p:handoutMasterId r:id="rId17"/>
  </p:handoutMasterIdLst>
  <p:sldIdLst>
    <p:sldId id="301" r:id="rId2"/>
    <p:sldId id="281" r:id="rId3"/>
    <p:sldId id="284" r:id="rId4"/>
    <p:sldId id="273" r:id="rId5"/>
    <p:sldId id="258" r:id="rId6"/>
    <p:sldId id="268" r:id="rId7"/>
    <p:sldId id="302" r:id="rId8"/>
    <p:sldId id="290" r:id="rId9"/>
    <p:sldId id="298" r:id="rId10"/>
    <p:sldId id="291" r:id="rId11"/>
    <p:sldId id="292" r:id="rId12"/>
    <p:sldId id="266" r:id="rId13"/>
    <p:sldId id="272" r:id="rId14"/>
    <p:sldId id="270" r:id="rId15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3E35692-2D27-4FC9-83E6-BFBD8DA92546}">
          <p14:sldIdLst>
            <p14:sldId id="301"/>
            <p14:sldId id="281"/>
            <p14:sldId id="284"/>
            <p14:sldId id="273"/>
            <p14:sldId id="258"/>
            <p14:sldId id="268"/>
            <p14:sldId id="302"/>
            <p14:sldId id="290"/>
          </p14:sldIdLst>
        </p14:section>
        <p14:section name="Раздел без заголовка" id="{CF52760F-0B9A-4B97-A1D6-042B7744A479}">
          <p14:sldIdLst>
            <p14:sldId id="298"/>
            <p14:sldId id="291"/>
            <p14:sldId id="292"/>
            <p14:sldId id="266"/>
          </p14:sldIdLst>
        </p14:section>
        <p14:section name="Раздел без заголовка" id="{5ABAC42F-E539-4032-BF7B-34FA0B713156}">
          <p14:sldIdLst>
            <p14:sldId id="272"/>
            <p14:sldId id="27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ладимир Федерал" initials="ВФ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8514" autoAdjust="0"/>
  </p:normalViewPr>
  <p:slideViewPr>
    <p:cSldViewPr>
      <p:cViewPr>
        <p:scale>
          <a:sx n="110" d="100"/>
          <a:sy n="110" d="100"/>
        </p:scale>
        <p:origin x="-170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58"/>
    </p:cViewPr>
  </p:sorterViewPr>
  <p:notesViewPr>
    <p:cSldViewPr>
      <p:cViewPr varScale="1">
        <p:scale>
          <a:sx n="56" d="100"/>
          <a:sy n="56" d="100"/>
        </p:scale>
        <p:origin x="3230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A2BD85-CCC4-4209-99E5-46C8609FBB0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A1282B-BD3E-4D26-8050-77D2F68F881C}">
      <dgm:prSet phldrT="[Текст]"/>
      <dgm:spPr/>
      <dgm:t>
        <a:bodyPr/>
        <a:lstStyle/>
        <a:p>
          <a:r>
            <a:rPr lang="en-US" dirty="0"/>
            <a:t>SWOT</a:t>
          </a:r>
          <a:r>
            <a:rPr lang="ru-RU" dirty="0"/>
            <a:t> анализ</a:t>
          </a:r>
        </a:p>
      </dgm:t>
    </dgm:pt>
    <dgm:pt modelId="{44993ED8-88EC-4451-A543-8C46EDABEA34}" type="parTrans" cxnId="{69275E0D-5756-476B-B9DF-5C7A15D37EC0}">
      <dgm:prSet/>
      <dgm:spPr/>
      <dgm:t>
        <a:bodyPr/>
        <a:lstStyle/>
        <a:p>
          <a:endParaRPr lang="ru-RU"/>
        </a:p>
      </dgm:t>
    </dgm:pt>
    <dgm:pt modelId="{569CD235-00F4-4CB2-84E8-1F6320635452}" type="sibTrans" cxnId="{69275E0D-5756-476B-B9DF-5C7A15D37EC0}">
      <dgm:prSet/>
      <dgm:spPr/>
      <dgm:t>
        <a:bodyPr/>
        <a:lstStyle/>
        <a:p>
          <a:endParaRPr lang="ru-RU"/>
        </a:p>
      </dgm:t>
    </dgm:pt>
    <dgm:pt modelId="{843A5054-D924-49F3-8375-175DD007A6CD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endParaRPr lang="ru-RU" sz="1800" dirty="0"/>
        </a:p>
      </dgm:t>
    </dgm:pt>
    <dgm:pt modelId="{9EF063B8-6512-438C-ACED-A5E209F6A866}" type="parTrans" cxnId="{ADB83F74-0A94-42D2-BDD6-A77482D57A7D}">
      <dgm:prSet/>
      <dgm:spPr/>
      <dgm:t>
        <a:bodyPr/>
        <a:lstStyle/>
        <a:p>
          <a:endParaRPr lang="ru-RU"/>
        </a:p>
      </dgm:t>
    </dgm:pt>
    <dgm:pt modelId="{89FC2859-401E-44C6-9375-05428D39DC1F}" type="sibTrans" cxnId="{ADB83F74-0A94-42D2-BDD6-A77482D57A7D}">
      <dgm:prSet/>
      <dgm:spPr/>
      <dgm:t>
        <a:bodyPr/>
        <a:lstStyle/>
        <a:p>
          <a:endParaRPr lang="ru-RU"/>
        </a:p>
      </dgm:t>
    </dgm:pt>
    <dgm:pt modelId="{CE3D98DC-3738-4DD9-B3AA-145E582F8B87}">
      <dgm:prSet phldrT="[Текст]" phldr="1"/>
      <dgm:spPr/>
      <dgm:t>
        <a:bodyPr/>
        <a:lstStyle/>
        <a:p>
          <a:endParaRPr lang="ru-RU"/>
        </a:p>
      </dgm:t>
    </dgm:pt>
    <dgm:pt modelId="{7A0337F0-52A4-4069-B61A-7DFF780B18EC}" type="parTrans" cxnId="{550092DB-1AF3-4C11-9D2E-0CF94B127A15}">
      <dgm:prSet/>
      <dgm:spPr/>
      <dgm:t>
        <a:bodyPr/>
        <a:lstStyle/>
        <a:p>
          <a:endParaRPr lang="ru-RU"/>
        </a:p>
      </dgm:t>
    </dgm:pt>
    <dgm:pt modelId="{8AB400CF-4EBF-4C7C-ACA8-F337135D346B}" type="sibTrans" cxnId="{550092DB-1AF3-4C11-9D2E-0CF94B127A15}">
      <dgm:prSet/>
      <dgm:spPr/>
      <dgm:t>
        <a:bodyPr/>
        <a:lstStyle/>
        <a:p>
          <a:endParaRPr lang="ru-RU"/>
        </a:p>
      </dgm:t>
    </dgm:pt>
    <dgm:pt modelId="{7623DFB1-AF80-45CA-A82B-2A75F07B280E}">
      <dgm:prSet phldrT="[Текст]" phldr="1"/>
      <dgm:spPr/>
      <dgm:t>
        <a:bodyPr/>
        <a:lstStyle/>
        <a:p>
          <a:endParaRPr lang="ru-RU"/>
        </a:p>
      </dgm:t>
    </dgm:pt>
    <dgm:pt modelId="{6013C2A1-95D0-4E1E-8944-16EC9F1D2C45}" type="parTrans" cxnId="{859BECBA-04FE-425A-AA5C-91C18EF3F1DD}">
      <dgm:prSet/>
      <dgm:spPr/>
      <dgm:t>
        <a:bodyPr/>
        <a:lstStyle/>
        <a:p>
          <a:endParaRPr lang="ru-RU"/>
        </a:p>
      </dgm:t>
    </dgm:pt>
    <dgm:pt modelId="{AFD75D75-1F1E-4778-81ED-481067088FC1}" type="sibTrans" cxnId="{859BECBA-04FE-425A-AA5C-91C18EF3F1DD}">
      <dgm:prSet/>
      <dgm:spPr/>
      <dgm:t>
        <a:bodyPr/>
        <a:lstStyle/>
        <a:p>
          <a:endParaRPr lang="ru-RU"/>
        </a:p>
      </dgm:t>
    </dgm:pt>
    <dgm:pt modelId="{424F99BC-A54D-4DDC-A77B-C7500961A07D}">
      <dgm:prSet/>
      <dgm:spPr/>
      <dgm:t>
        <a:bodyPr/>
        <a:lstStyle/>
        <a:p>
          <a:endParaRPr lang="ru-RU"/>
        </a:p>
      </dgm:t>
    </dgm:pt>
    <dgm:pt modelId="{F132EAB7-0231-4DAE-AFC1-E4A6E0406C68}" type="parTrans" cxnId="{155B9494-A1EB-4C6C-B4BC-0D3FA52E14ED}">
      <dgm:prSet/>
      <dgm:spPr/>
      <dgm:t>
        <a:bodyPr/>
        <a:lstStyle/>
        <a:p>
          <a:endParaRPr lang="ru-RU"/>
        </a:p>
      </dgm:t>
    </dgm:pt>
    <dgm:pt modelId="{71975ADE-DE1E-4E0D-8947-B82D52B90A42}" type="sibTrans" cxnId="{155B9494-A1EB-4C6C-B4BC-0D3FA52E14ED}">
      <dgm:prSet/>
      <dgm:spPr/>
      <dgm:t>
        <a:bodyPr/>
        <a:lstStyle/>
        <a:p>
          <a:endParaRPr lang="ru-RU"/>
        </a:p>
      </dgm:t>
    </dgm:pt>
    <dgm:pt modelId="{C907A4CC-B254-45D8-B227-894C6DADFEE5}">
      <dgm:prSet/>
      <dgm:spPr/>
      <dgm:t>
        <a:bodyPr/>
        <a:lstStyle/>
        <a:p>
          <a:endParaRPr lang="ru-RU"/>
        </a:p>
      </dgm:t>
    </dgm:pt>
    <dgm:pt modelId="{AFC7058C-51D2-4D5E-BCDE-D5D387DD4D7D}" type="parTrans" cxnId="{15B7B9EE-9F93-451F-8987-8A9D79BB550E}">
      <dgm:prSet/>
      <dgm:spPr/>
      <dgm:t>
        <a:bodyPr/>
        <a:lstStyle/>
        <a:p>
          <a:endParaRPr lang="ru-RU"/>
        </a:p>
      </dgm:t>
    </dgm:pt>
    <dgm:pt modelId="{7C3DB79D-B99E-48CB-9024-290CDC83BC49}" type="sibTrans" cxnId="{15B7B9EE-9F93-451F-8987-8A9D79BB550E}">
      <dgm:prSet/>
      <dgm:spPr/>
      <dgm:t>
        <a:bodyPr/>
        <a:lstStyle/>
        <a:p>
          <a:endParaRPr lang="ru-RU"/>
        </a:p>
      </dgm:t>
    </dgm:pt>
    <dgm:pt modelId="{D09EF845-8B37-4271-B28E-A2C1531A62EF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6EB9DCAA-5DCD-4366-8C71-84EEFBB9C574}" type="parTrans" cxnId="{39A750F4-EE45-4DE7-8BCA-5B7B4A508A68}">
      <dgm:prSet/>
      <dgm:spPr/>
      <dgm:t>
        <a:bodyPr/>
        <a:lstStyle/>
        <a:p>
          <a:endParaRPr lang="ru-RU"/>
        </a:p>
      </dgm:t>
    </dgm:pt>
    <dgm:pt modelId="{D598F84E-3916-4EC2-A177-E5C23A503F55}" type="sibTrans" cxnId="{39A750F4-EE45-4DE7-8BCA-5B7B4A508A68}">
      <dgm:prSet/>
      <dgm:spPr/>
      <dgm:t>
        <a:bodyPr/>
        <a:lstStyle/>
        <a:p>
          <a:endParaRPr lang="ru-RU"/>
        </a:p>
      </dgm:t>
    </dgm:pt>
    <dgm:pt modelId="{EDDD695C-F95E-434A-9CF6-FAD223CE266A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EA0D4E47-55EF-4107-B1AC-200C03005757}" type="parTrans" cxnId="{5631763F-3CBD-42B3-9294-1C314C97BBBE}">
      <dgm:prSet/>
      <dgm:spPr/>
      <dgm:t>
        <a:bodyPr/>
        <a:lstStyle/>
        <a:p>
          <a:endParaRPr lang="ru-RU"/>
        </a:p>
      </dgm:t>
    </dgm:pt>
    <dgm:pt modelId="{AF709430-27D7-4631-8BE3-A391DF15267D}" type="sibTrans" cxnId="{5631763F-3CBD-42B3-9294-1C314C97BBBE}">
      <dgm:prSet/>
      <dgm:spPr/>
      <dgm:t>
        <a:bodyPr/>
        <a:lstStyle/>
        <a:p>
          <a:endParaRPr lang="ru-RU"/>
        </a:p>
      </dgm:t>
    </dgm:pt>
    <dgm:pt modelId="{10C9DAAA-2FFD-4BF3-8BF3-1D1A108491DC}" type="pres">
      <dgm:prSet presAssocID="{8AA2BD85-CCC4-4209-99E5-46C8609FBB0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D60C5D-3F17-4157-BC6F-4B492FE934E1}" type="pres">
      <dgm:prSet presAssocID="{8AA2BD85-CCC4-4209-99E5-46C8609FBB01}" presName="matrix" presStyleCnt="0"/>
      <dgm:spPr/>
    </dgm:pt>
    <dgm:pt modelId="{0AEDB209-1CD0-4A53-932C-185F8B85BB00}" type="pres">
      <dgm:prSet presAssocID="{8AA2BD85-CCC4-4209-99E5-46C8609FBB01}" presName="tile1" presStyleLbl="node1" presStyleIdx="0" presStyleCnt="4" custLinFactNeighborX="959" custLinFactNeighborY="-1593"/>
      <dgm:spPr/>
      <dgm:t>
        <a:bodyPr/>
        <a:lstStyle/>
        <a:p>
          <a:endParaRPr lang="ru-RU"/>
        </a:p>
      </dgm:t>
    </dgm:pt>
    <dgm:pt modelId="{E2C2F461-6D47-4928-BA44-C0614A4C8DA7}" type="pres">
      <dgm:prSet presAssocID="{8AA2BD85-CCC4-4209-99E5-46C8609FBB0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3DF38-B461-4C13-8AAA-80D2EFD61FC3}" type="pres">
      <dgm:prSet presAssocID="{8AA2BD85-CCC4-4209-99E5-46C8609FBB01}" presName="tile2" presStyleLbl="node1" presStyleIdx="1" presStyleCnt="4"/>
      <dgm:spPr/>
    </dgm:pt>
    <dgm:pt modelId="{5BC1CA11-BA6F-4835-B4F8-A4EBDF23A7D6}" type="pres">
      <dgm:prSet presAssocID="{8AA2BD85-CCC4-4209-99E5-46C8609FBB0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20FDE48-E76E-4A07-92B3-5905DF5D848A}" type="pres">
      <dgm:prSet presAssocID="{8AA2BD85-CCC4-4209-99E5-46C8609FBB01}" presName="tile3" presStyleLbl="node1" presStyleIdx="2" presStyleCnt="4"/>
      <dgm:spPr/>
    </dgm:pt>
    <dgm:pt modelId="{C919DF38-9342-4A30-8E71-0E189E91693E}" type="pres">
      <dgm:prSet presAssocID="{8AA2BD85-CCC4-4209-99E5-46C8609FBB0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D2E3CDE-C114-47D9-8D8F-AED1E35EA8B9}" type="pres">
      <dgm:prSet presAssocID="{8AA2BD85-CCC4-4209-99E5-46C8609FBB01}" presName="tile4" presStyleLbl="node1" presStyleIdx="3" presStyleCnt="4"/>
      <dgm:spPr>
        <a:solidFill>
          <a:srgbClr val="FFC000"/>
        </a:solidFill>
      </dgm:spPr>
    </dgm:pt>
    <dgm:pt modelId="{FDC9191D-8059-48A2-9817-4C6E9C5A6E9D}" type="pres">
      <dgm:prSet presAssocID="{8AA2BD85-CCC4-4209-99E5-46C8609FBB0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AC607CDC-5BDF-4942-B367-00C1B43C6C36}" type="pres">
      <dgm:prSet presAssocID="{8AA2BD85-CCC4-4209-99E5-46C8609FBB0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59BECBA-04FE-425A-AA5C-91C18EF3F1DD}" srcId="{CE3D98DC-3738-4DD9-B3AA-145E582F8B87}" destId="{7623DFB1-AF80-45CA-A82B-2A75F07B280E}" srcOrd="0" destOrd="0" parTransId="{6013C2A1-95D0-4E1E-8944-16EC9F1D2C45}" sibTransId="{AFD75D75-1F1E-4778-81ED-481067088FC1}"/>
    <dgm:cxn modelId="{69275E0D-5756-476B-B9DF-5C7A15D37EC0}" srcId="{8AA2BD85-CCC4-4209-99E5-46C8609FBB01}" destId="{2DA1282B-BD3E-4D26-8050-77D2F68F881C}" srcOrd="0" destOrd="0" parTransId="{44993ED8-88EC-4451-A543-8C46EDABEA34}" sibTransId="{569CD235-00F4-4CB2-84E8-1F6320635452}"/>
    <dgm:cxn modelId="{15B7B9EE-9F93-451F-8987-8A9D79BB550E}" srcId="{8AA2BD85-CCC4-4209-99E5-46C8609FBB01}" destId="{C907A4CC-B254-45D8-B227-894C6DADFEE5}" srcOrd="3" destOrd="0" parTransId="{AFC7058C-51D2-4D5E-BCDE-D5D387DD4D7D}" sibTransId="{7C3DB79D-B99E-48CB-9024-290CDC83BC49}"/>
    <dgm:cxn modelId="{75730E4E-11E7-4D05-9C10-F7B0C2A8E421}" type="presOf" srcId="{843A5054-D924-49F3-8375-175DD007A6CD}" destId="{E2C2F461-6D47-4928-BA44-C0614A4C8DA7}" srcOrd="1" destOrd="0" presId="urn:microsoft.com/office/officeart/2005/8/layout/matrix1"/>
    <dgm:cxn modelId="{155B9494-A1EB-4C6C-B4BC-0D3FA52E14ED}" srcId="{8AA2BD85-CCC4-4209-99E5-46C8609FBB01}" destId="{424F99BC-A54D-4DDC-A77B-C7500961A07D}" srcOrd="4" destOrd="0" parTransId="{F132EAB7-0231-4DAE-AFC1-E4A6E0406C68}" sibTransId="{71975ADE-DE1E-4E0D-8947-B82D52B90A42}"/>
    <dgm:cxn modelId="{5CAB6788-750C-4723-8D32-AF25EC9A6322}" type="presOf" srcId="{2DA1282B-BD3E-4D26-8050-77D2F68F881C}" destId="{AC607CDC-5BDF-4942-B367-00C1B43C6C36}" srcOrd="0" destOrd="0" presId="urn:microsoft.com/office/officeart/2005/8/layout/matrix1"/>
    <dgm:cxn modelId="{182F63D7-8153-4847-B4E9-5C8760102F93}" type="presOf" srcId="{843A5054-D924-49F3-8375-175DD007A6CD}" destId="{0AEDB209-1CD0-4A53-932C-185F8B85BB00}" srcOrd="0" destOrd="0" presId="urn:microsoft.com/office/officeart/2005/8/layout/matrix1"/>
    <dgm:cxn modelId="{819E04A6-FA62-4C5D-8790-68313A197F10}" type="presOf" srcId="{8AA2BD85-CCC4-4209-99E5-46C8609FBB01}" destId="{10C9DAAA-2FFD-4BF3-8BF3-1D1A108491DC}" srcOrd="0" destOrd="0" presId="urn:microsoft.com/office/officeart/2005/8/layout/matrix1"/>
    <dgm:cxn modelId="{550092DB-1AF3-4C11-9D2E-0CF94B127A15}" srcId="{8AA2BD85-CCC4-4209-99E5-46C8609FBB01}" destId="{CE3D98DC-3738-4DD9-B3AA-145E582F8B87}" srcOrd="2" destOrd="0" parTransId="{7A0337F0-52A4-4069-B61A-7DFF780B18EC}" sibTransId="{8AB400CF-4EBF-4C7C-ACA8-F337135D346B}"/>
    <dgm:cxn modelId="{5631763F-3CBD-42B3-9294-1C314C97BBBE}" srcId="{D09EF845-8B37-4271-B28E-A2C1531A62EF}" destId="{EDDD695C-F95E-434A-9CF6-FAD223CE266A}" srcOrd="0" destOrd="0" parTransId="{EA0D4E47-55EF-4107-B1AC-200C03005757}" sibTransId="{AF709430-27D7-4631-8BE3-A391DF15267D}"/>
    <dgm:cxn modelId="{ADB83F74-0A94-42D2-BDD6-A77482D57A7D}" srcId="{2DA1282B-BD3E-4D26-8050-77D2F68F881C}" destId="{843A5054-D924-49F3-8375-175DD007A6CD}" srcOrd="0" destOrd="0" parTransId="{9EF063B8-6512-438C-ACED-A5E209F6A866}" sibTransId="{89FC2859-401E-44C6-9375-05428D39DC1F}"/>
    <dgm:cxn modelId="{39A750F4-EE45-4DE7-8BCA-5B7B4A508A68}" srcId="{8AA2BD85-CCC4-4209-99E5-46C8609FBB01}" destId="{D09EF845-8B37-4271-B28E-A2C1531A62EF}" srcOrd="1" destOrd="0" parTransId="{6EB9DCAA-5DCD-4366-8C71-84EEFBB9C574}" sibTransId="{D598F84E-3916-4EC2-A177-E5C23A503F55}"/>
    <dgm:cxn modelId="{FFD3AB68-9926-4ED0-81E2-EDF719E6D630}" type="presParOf" srcId="{10C9DAAA-2FFD-4BF3-8BF3-1D1A108491DC}" destId="{56D60C5D-3F17-4157-BC6F-4B492FE934E1}" srcOrd="0" destOrd="0" presId="urn:microsoft.com/office/officeart/2005/8/layout/matrix1"/>
    <dgm:cxn modelId="{8572F6FD-D9E3-4D0A-A1AC-096E5C3A24DB}" type="presParOf" srcId="{56D60C5D-3F17-4157-BC6F-4B492FE934E1}" destId="{0AEDB209-1CD0-4A53-932C-185F8B85BB00}" srcOrd="0" destOrd="0" presId="urn:microsoft.com/office/officeart/2005/8/layout/matrix1"/>
    <dgm:cxn modelId="{0529247A-D75F-42D5-A822-562F04485533}" type="presParOf" srcId="{56D60C5D-3F17-4157-BC6F-4B492FE934E1}" destId="{E2C2F461-6D47-4928-BA44-C0614A4C8DA7}" srcOrd="1" destOrd="0" presId="urn:microsoft.com/office/officeart/2005/8/layout/matrix1"/>
    <dgm:cxn modelId="{B9705903-AC61-4878-B901-4CADB748F06C}" type="presParOf" srcId="{56D60C5D-3F17-4157-BC6F-4B492FE934E1}" destId="{9403DF38-B461-4C13-8AAA-80D2EFD61FC3}" srcOrd="2" destOrd="0" presId="urn:microsoft.com/office/officeart/2005/8/layout/matrix1"/>
    <dgm:cxn modelId="{7772F7B5-C825-483B-8318-7BC33926B688}" type="presParOf" srcId="{56D60C5D-3F17-4157-BC6F-4B492FE934E1}" destId="{5BC1CA11-BA6F-4835-B4F8-A4EBDF23A7D6}" srcOrd="3" destOrd="0" presId="urn:microsoft.com/office/officeart/2005/8/layout/matrix1"/>
    <dgm:cxn modelId="{1B3C5602-4124-4B0F-83F3-ADF560FA61AA}" type="presParOf" srcId="{56D60C5D-3F17-4157-BC6F-4B492FE934E1}" destId="{020FDE48-E76E-4A07-92B3-5905DF5D848A}" srcOrd="4" destOrd="0" presId="urn:microsoft.com/office/officeart/2005/8/layout/matrix1"/>
    <dgm:cxn modelId="{630AA122-E17F-4A72-8C01-3D04DAB831E8}" type="presParOf" srcId="{56D60C5D-3F17-4157-BC6F-4B492FE934E1}" destId="{C919DF38-9342-4A30-8E71-0E189E91693E}" srcOrd="5" destOrd="0" presId="urn:microsoft.com/office/officeart/2005/8/layout/matrix1"/>
    <dgm:cxn modelId="{6FAD74FD-B2BD-4601-BA1F-1CC4E34D2C72}" type="presParOf" srcId="{56D60C5D-3F17-4157-BC6F-4B492FE934E1}" destId="{4D2E3CDE-C114-47D9-8D8F-AED1E35EA8B9}" srcOrd="6" destOrd="0" presId="urn:microsoft.com/office/officeart/2005/8/layout/matrix1"/>
    <dgm:cxn modelId="{31AF521F-D940-4F75-B46D-DC029BAD3006}" type="presParOf" srcId="{56D60C5D-3F17-4157-BC6F-4B492FE934E1}" destId="{FDC9191D-8059-48A2-9817-4C6E9C5A6E9D}" srcOrd="7" destOrd="0" presId="urn:microsoft.com/office/officeart/2005/8/layout/matrix1"/>
    <dgm:cxn modelId="{8C42AD35-90E9-4574-955D-EEFDE7447915}" type="presParOf" srcId="{10C9DAAA-2FFD-4BF3-8BF3-1D1A108491DC}" destId="{AC607CDC-5BDF-4942-B367-00C1B43C6C3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A2BD85-CCC4-4209-99E5-46C8609FBB0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A1282B-BD3E-4D26-8050-77D2F68F881C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sz="2400" dirty="0"/>
            <a:t>SWOT</a:t>
          </a:r>
          <a:r>
            <a:rPr lang="ru-RU" sz="2400" dirty="0"/>
            <a:t> анализ</a:t>
          </a:r>
        </a:p>
      </dgm:t>
    </dgm:pt>
    <dgm:pt modelId="{44993ED8-88EC-4451-A543-8C46EDABEA34}" type="parTrans" cxnId="{69275E0D-5756-476B-B9DF-5C7A15D37EC0}">
      <dgm:prSet/>
      <dgm:spPr/>
      <dgm:t>
        <a:bodyPr/>
        <a:lstStyle/>
        <a:p>
          <a:endParaRPr lang="ru-RU"/>
        </a:p>
      </dgm:t>
    </dgm:pt>
    <dgm:pt modelId="{569CD235-00F4-4CB2-84E8-1F6320635452}" type="sibTrans" cxnId="{69275E0D-5756-476B-B9DF-5C7A15D37EC0}">
      <dgm:prSet/>
      <dgm:spPr/>
      <dgm:t>
        <a:bodyPr/>
        <a:lstStyle/>
        <a:p>
          <a:endParaRPr lang="ru-RU"/>
        </a:p>
      </dgm:t>
    </dgm:pt>
    <dgm:pt modelId="{843A5054-D924-49F3-8375-175DD007A6CD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l">
            <a:buFont typeface="Arial" panose="020B0604020202020204" pitchFamily="34" charset="0"/>
            <a:buNone/>
          </a:pPr>
          <a:endParaRPr lang="ru-RU" sz="1800" dirty="0"/>
        </a:p>
        <a:p>
          <a:pPr algn="l">
            <a:buFont typeface="Arial" panose="020B0604020202020204" pitchFamily="34" charset="0"/>
            <a:buNone/>
          </a:pPr>
          <a:r>
            <a:rPr lang="ru-RU" sz="1800" dirty="0"/>
            <a:t>1.Высокий профессионализм сотрудников. </a:t>
          </a:r>
        </a:p>
        <a:p>
          <a:pPr algn="l">
            <a:buFont typeface="Arial" panose="020B0604020202020204" pitchFamily="34" charset="0"/>
            <a:buNone/>
          </a:pPr>
          <a:r>
            <a:rPr lang="ru-RU" sz="1800" dirty="0"/>
            <a:t>2.Наличие оборудования.</a:t>
          </a:r>
        </a:p>
        <a:p>
          <a:pPr algn="l">
            <a:buFont typeface="Arial" panose="020B0604020202020204" pitchFamily="34" charset="0"/>
            <a:buNone/>
          </a:pPr>
          <a:r>
            <a:rPr lang="ru-RU" sz="1800" dirty="0"/>
            <a:t>3. Работа с федеральными центрами.</a:t>
          </a:r>
        </a:p>
      </dgm:t>
    </dgm:pt>
    <dgm:pt modelId="{9EF063B8-6512-438C-ACED-A5E209F6A866}" type="parTrans" cxnId="{ADB83F74-0A94-42D2-BDD6-A77482D57A7D}">
      <dgm:prSet/>
      <dgm:spPr/>
      <dgm:t>
        <a:bodyPr/>
        <a:lstStyle/>
        <a:p>
          <a:endParaRPr lang="ru-RU"/>
        </a:p>
      </dgm:t>
    </dgm:pt>
    <dgm:pt modelId="{89FC2859-401E-44C6-9375-05428D39DC1F}" type="sibTrans" cxnId="{ADB83F74-0A94-42D2-BDD6-A77482D57A7D}">
      <dgm:prSet/>
      <dgm:spPr/>
      <dgm:t>
        <a:bodyPr/>
        <a:lstStyle/>
        <a:p>
          <a:endParaRPr lang="ru-RU"/>
        </a:p>
      </dgm:t>
    </dgm:pt>
    <dgm:pt modelId="{7623DFB1-AF80-45CA-A82B-2A75F07B280E}">
      <dgm:prSet phldrT="[Текст]" phldr="1"/>
      <dgm:spPr/>
      <dgm:t>
        <a:bodyPr/>
        <a:lstStyle/>
        <a:p>
          <a:endParaRPr lang="ru-RU" dirty="0"/>
        </a:p>
      </dgm:t>
    </dgm:pt>
    <dgm:pt modelId="{6013C2A1-95D0-4E1E-8944-16EC9F1D2C45}" type="parTrans" cxnId="{859BECBA-04FE-425A-AA5C-91C18EF3F1DD}">
      <dgm:prSet/>
      <dgm:spPr/>
      <dgm:t>
        <a:bodyPr/>
        <a:lstStyle/>
        <a:p>
          <a:endParaRPr lang="ru-RU"/>
        </a:p>
      </dgm:t>
    </dgm:pt>
    <dgm:pt modelId="{AFD75D75-1F1E-4778-81ED-481067088FC1}" type="sibTrans" cxnId="{859BECBA-04FE-425A-AA5C-91C18EF3F1DD}">
      <dgm:prSet/>
      <dgm:spPr/>
      <dgm:t>
        <a:bodyPr/>
        <a:lstStyle/>
        <a:p>
          <a:endParaRPr lang="ru-RU"/>
        </a:p>
      </dgm:t>
    </dgm:pt>
    <dgm:pt modelId="{424F99BC-A54D-4DDC-A77B-C7500961A07D}">
      <dgm:prSet/>
      <dgm:spPr/>
      <dgm:t>
        <a:bodyPr/>
        <a:lstStyle/>
        <a:p>
          <a:endParaRPr lang="ru-RU"/>
        </a:p>
      </dgm:t>
    </dgm:pt>
    <dgm:pt modelId="{F132EAB7-0231-4DAE-AFC1-E4A6E0406C68}" type="parTrans" cxnId="{155B9494-A1EB-4C6C-B4BC-0D3FA52E14ED}">
      <dgm:prSet/>
      <dgm:spPr/>
      <dgm:t>
        <a:bodyPr/>
        <a:lstStyle/>
        <a:p>
          <a:endParaRPr lang="ru-RU"/>
        </a:p>
      </dgm:t>
    </dgm:pt>
    <dgm:pt modelId="{71975ADE-DE1E-4E0D-8947-B82D52B90A42}" type="sibTrans" cxnId="{155B9494-A1EB-4C6C-B4BC-0D3FA52E14ED}">
      <dgm:prSet/>
      <dgm:spPr/>
      <dgm:t>
        <a:bodyPr/>
        <a:lstStyle/>
        <a:p>
          <a:endParaRPr lang="ru-RU"/>
        </a:p>
      </dgm:t>
    </dgm:pt>
    <dgm:pt modelId="{C907A4CC-B254-45D8-B227-894C6DADFEE5}">
      <dgm:prSet/>
      <dgm:spPr/>
      <dgm:t>
        <a:bodyPr/>
        <a:lstStyle/>
        <a:p>
          <a:endParaRPr lang="ru-RU"/>
        </a:p>
      </dgm:t>
    </dgm:pt>
    <dgm:pt modelId="{AFC7058C-51D2-4D5E-BCDE-D5D387DD4D7D}" type="parTrans" cxnId="{15B7B9EE-9F93-451F-8987-8A9D79BB550E}">
      <dgm:prSet/>
      <dgm:spPr/>
      <dgm:t>
        <a:bodyPr/>
        <a:lstStyle/>
        <a:p>
          <a:endParaRPr lang="ru-RU"/>
        </a:p>
      </dgm:t>
    </dgm:pt>
    <dgm:pt modelId="{7C3DB79D-B99E-48CB-9024-290CDC83BC49}" type="sibTrans" cxnId="{15B7B9EE-9F93-451F-8987-8A9D79BB550E}">
      <dgm:prSet/>
      <dgm:spPr/>
      <dgm:t>
        <a:bodyPr/>
        <a:lstStyle/>
        <a:p>
          <a:endParaRPr lang="ru-RU"/>
        </a:p>
      </dgm:t>
    </dgm:pt>
    <dgm:pt modelId="{D09EF845-8B37-4271-B28E-A2C1531A62EF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6EB9DCAA-5DCD-4366-8C71-84EEFBB9C574}" type="parTrans" cxnId="{39A750F4-EE45-4DE7-8BCA-5B7B4A508A68}">
      <dgm:prSet/>
      <dgm:spPr/>
      <dgm:t>
        <a:bodyPr/>
        <a:lstStyle/>
        <a:p>
          <a:endParaRPr lang="ru-RU"/>
        </a:p>
      </dgm:t>
    </dgm:pt>
    <dgm:pt modelId="{D598F84E-3916-4EC2-A177-E5C23A503F55}" type="sibTrans" cxnId="{39A750F4-EE45-4DE7-8BCA-5B7B4A508A68}">
      <dgm:prSet/>
      <dgm:spPr/>
      <dgm:t>
        <a:bodyPr/>
        <a:lstStyle/>
        <a:p>
          <a:endParaRPr lang="ru-RU"/>
        </a:p>
      </dgm:t>
    </dgm:pt>
    <dgm:pt modelId="{8D69E2E3-E33A-4BCF-B0E7-0C67761DDA0A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1D7B9662-2868-4973-9B42-AB1F8540EAC2}" type="parTrans" cxnId="{23D66D39-9F3B-406D-964C-8393D274B0B4}">
      <dgm:prSet/>
      <dgm:spPr/>
      <dgm:t>
        <a:bodyPr/>
        <a:lstStyle/>
        <a:p>
          <a:endParaRPr lang="ru-RU"/>
        </a:p>
      </dgm:t>
    </dgm:pt>
    <dgm:pt modelId="{004ADB4A-F39E-4001-B854-D86C759ACE34}" type="sibTrans" cxnId="{23D66D39-9F3B-406D-964C-8393D274B0B4}">
      <dgm:prSet/>
      <dgm:spPr/>
      <dgm:t>
        <a:bodyPr/>
        <a:lstStyle/>
        <a:p>
          <a:endParaRPr lang="ru-RU"/>
        </a:p>
      </dgm:t>
    </dgm:pt>
    <dgm:pt modelId="{3CE610A7-2D49-4BD0-BC9D-A0E946FEAB3F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97518D74-A870-4441-933B-4346664271A7}" type="parTrans" cxnId="{933269F8-A5C3-40D0-BC98-E22F84519BFA}">
      <dgm:prSet/>
      <dgm:spPr/>
      <dgm:t>
        <a:bodyPr/>
        <a:lstStyle/>
        <a:p>
          <a:endParaRPr lang="ru-RU"/>
        </a:p>
      </dgm:t>
    </dgm:pt>
    <dgm:pt modelId="{FE115117-C67D-4AE9-A343-197A3CFF5C35}" type="sibTrans" cxnId="{933269F8-A5C3-40D0-BC98-E22F84519BFA}">
      <dgm:prSet/>
      <dgm:spPr/>
      <dgm:t>
        <a:bodyPr/>
        <a:lstStyle/>
        <a:p>
          <a:endParaRPr lang="ru-RU"/>
        </a:p>
      </dgm:t>
    </dgm:pt>
    <dgm:pt modelId="{B4030273-E53F-4718-B99A-719DA9AD2594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414EABCE-BE37-402B-9A91-4545CB185960}" type="parTrans" cxnId="{7CE9B610-D045-4255-B1AE-0589A7584A90}">
      <dgm:prSet/>
      <dgm:spPr/>
      <dgm:t>
        <a:bodyPr/>
        <a:lstStyle/>
        <a:p>
          <a:endParaRPr lang="ru-RU"/>
        </a:p>
      </dgm:t>
    </dgm:pt>
    <dgm:pt modelId="{4B3F86DA-8C0D-449A-A0B4-D7AF0AEE2468}" type="sibTrans" cxnId="{7CE9B610-D045-4255-B1AE-0589A7584A90}">
      <dgm:prSet/>
      <dgm:spPr/>
      <dgm:t>
        <a:bodyPr/>
        <a:lstStyle/>
        <a:p>
          <a:endParaRPr lang="ru-RU"/>
        </a:p>
      </dgm:t>
    </dgm:pt>
    <dgm:pt modelId="{26E291D7-E2FA-4EA6-982D-3ACA917D7D95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2F51B00C-FFBA-49BB-853F-3D1A3CBC26B4}" type="parTrans" cxnId="{65BDCCFE-2111-4285-BA41-4DC049C43B67}">
      <dgm:prSet/>
      <dgm:spPr/>
      <dgm:t>
        <a:bodyPr/>
        <a:lstStyle/>
        <a:p>
          <a:endParaRPr lang="ru-RU"/>
        </a:p>
      </dgm:t>
    </dgm:pt>
    <dgm:pt modelId="{025D6691-2CCC-41C4-BEE0-60DE9E5144E0}" type="sibTrans" cxnId="{65BDCCFE-2111-4285-BA41-4DC049C43B67}">
      <dgm:prSet/>
      <dgm:spPr/>
      <dgm:t>
        <a:bodyPr/>
        <a:lstStyle/>
        <a:p>
          <a:endParaRPr lang="ru-RU"/>
        </a:p>
      </dgm:t>
    </dgm:pt>
    <dgm:pt modelId="{38A28A3C-DC7D-4078-A2FC-6D10DC52D015}">
      <dgm:prSet/>
      <dgm:spPr/>
      <dgm:t>
        <a:bodyPr/>
        <a:lstStyle/>
        <a:p>
          <a:pPr algn="l">
            <a:buFont typeface="+mj-lt"/>
            <a:buAutoNum type="arabicPeriod"/>
          </a:pPr>
          <a:r>
            <a:rPr lang="ru-RU" dirty="0"/>
            <a:t>1.Расходные материалы иностранного производства.</a:t>
          </a:r>
        </a:p>
        <a:p>
          <a:pPr algn="l">
            <a:buFont typeface="+mj-lt"/>
            <a:buAutoNum type="arabicPeriod"/>
          </a:pPr>
          <a:r>
            <a:rPr lang="ru-RU" dirty="0"/>
            <a:t>2.Высокая стоимость расходных материалов. </a:t>
          </a:r>
        </a:p>
        <a:p>
          <a:pPr algn="l">
            <a:buFont typeface="+mj-lt"/>
            <a:buAutoNum type="arabicPeriod"/>
          </a:pPr>
          <a:r>
            <a:rPr lang="ru-RU" dirty="0"/>
            <a:t>3.Экономический спад.</a:t>
          </a:r>
        </a:p>
        <a:p>
          <a:pPr algn="l">
            <a:buFont typeface="+mj-lt"/>
            <a:buAutoNum type="arabicPeriod"/>
          </a:pPr>
          <a:r>
            <a:rPr lang="ru-RU" dirty="0"/>
            <a:t>4.Слабая информированность населения о возможных вмешательствах.</a:t>
          </a:r>
        </a:p>
      </dgm:t>
    </dgm:pt>
    <dgm:pt modelId="{03552C45-0F73-404A-ABA5-F6C0B4402852}" type="parTrans" cxnId="{A87CA97B-1BFE-470D-9622-D9DA9DBC3599}">
      <dgm:prSet/>
      <dgm:spPr/>
      <dgm:t>
        <a:bodyPr/>
        <a:lstStyle/>
        <a:p>
          <a:endParaRPr lang="ru-RU"/>
        </a:p>
      </dgm:t>
    </dgm:pt>
    <dgm:pt modelId="{88DB1699-F7A6-413C-B864-C7FAF023CF9F}" type="sibTrans" cxnId="{A87CA97B-1BFE-470D-9622-D9DA9DBC3599}">
      <dgm:prSet/>
      <dgm:spPr/>
      <dgm:t>
        <a:bodyPr/>
        <a:lstStyle/>
        <a:p>
          <a:endParaRPr lang="ru-RU"/>
        </a:p>
      </dgm:t>
    </dgm:pt>
    <dgm:pt modelId="{F0896D2B-8C72-4DB2-898B-3D6CD0634754}">
      <dgm:prSet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0F7A0B0B-41A3-4293-9296-F7DD73E6F34F}" type="parTrans" cxnId="{2C33C335-9DA5-448D-BED1-FF190B284FC1}">
      <dgm:prSet/>
      <dgm:spPr/>
      <dgm:t>
        <a:bodyPr/>
        <a:lstStyle/>
        <a:p>
          <a:endParaRPr lang="ru-RU"/>
        </a:p>
      </dgm:t>
    </dgm:pt>
    <dgm:pt modelId="{1F71AF34-CEEA-49EF-A63C-67FE743D549C}" type="sibTrans" cxnId="{2C33C335-9DA5-448D-BED1-FF190B284FC1}">
      <dgm:prSet/>
      <dgm:spPr/>
      <dgm:t>
        <a:bodyPr/>
        <a:lstStyle/>
        <a:p>
          <a:endParaRPr lang="ru-RU"/>
        </a:p>
      </dgm:t>
    </dgm:pt>
    <dgm:pt modelId="{B4281C08-1BC5-4DBB-B612-1829491902AD}">
      <dgm:prSet/>
      <dgm:spPr/>
      <dgm:t>
        <a:bodyPr/>
        <a:lstStyle/>
        <a:p>
          <a:endParaRPr lang="ru-RU" dirty="0"/>
        </a:p>
      </dgm:t>
    </dgm:pt>
    <dgm:pt modelId="{81828976-CE1C-44B5-9604-712ADC514B2A}" type="parTrans" cxnId="{A26A6677-5BFB-441E-BE65-76A27BC806E5}">
      <dgm:prSet/>
      <dgm:spPr/>
      <dgm:t>
        <a:bodyPr/>
        <a:lstStyle/>
        <a:p>
          <a:endParaRPr lang="ru-RU"/>
        </a:p>
      </dgm:t>
    </dgm:pt>
    <dgm:pt modelId="{DE378264-5781-4644-ABD3-5A0BF8F6C178}" type="sibTrans" cxnId="{A26A6677-5BFB-441E-BE65-76A27BC806E5}">
      <dgm:prSet/>
      <dgm:spPr/>
      <dgm:t>
        <a:bodyPr/>
        <a:lstStyle/>
        <a:p>
          <a:endParaRPr lang="ru-RU"/>
        </a:p>
      </dgm:t>
    </dgm:pt>
    <dgm:pt modelId="{4624D1A1-287D-4847-8F99-FF50BB254CFD}">
      <dgm:prSet custT="1"/>
      <dgm:spPr>
        <a:solidFill>
          <a:srgbClr val="FFC000"/>
        </a:solidFill>
      </dgm:spPr>
      <dgm:t>
        <a:bodyPr/>
        <a:lstStyle/>
        <a:p>
          <a:pPr algn="l"/>
          <a:r>
            <a:rPr lang="ru-RU" sz="1800" dirty="0"/>
            <a:t>1.Развитие новых технологий.</a:t>
          </a:r>
        </a:p>
        <a:p>
          <a:pPr algn="l"/>
          <a:r>
            <a:rPr lang="ru-RU" sz="1800" dirty="0"/>
            <a:t>2.Оптимизировать маршрутизацию пациентов . </a:t>
          </a:r>
        </a:p>
        <a:p>
          <a:pPr algn="l"/>
          <a:r>
            <a:rPr lang="ru-RU" sz="1800" dirty="0"/>
            <a:t>3. Стать новаторами в данной области среди учреждений ОО</a:t>
          </a:r>
        </a:p>
        <a:p>
          <a:pPr algn="l"/>
          <a:r>
            <a:rPr lang="ru-RU" sz="1800" dirty="0"/>
            <a:t>4. Получения федеральных </a:t>
          </a:r>
          <a:r>
            <a:rPr lang="ru-RU" sz="1800" dirty="0" err="1"/>
            <a:t>госзаданий</a:t>
          </a:r>
          <a:r>
            <a:rPr lang="ru-RU" sz="1800" dirty="0"/>
            <a:t> </a:t>
          </a:r>
        </a:p>
      </dgm:t>
    </dgm:pt>
    <dgm:pt modelId="{A33E77C0-6A85-4BBA-B3F2-C9DC27326196}" type="parTrans" cxnId="{B3277D0C-8890-43C8-BE4D-B025AD6F929C}">
      <dgm:prSet/>
      <dgm:spPr/>
      <dgm:t>
        <a:bodyPr/>
        <a:lstStyle/>
        <a:p>
          <a:endParaRPr lang="ru-RU"/>
        </a:p>
      </dgm:t>
    </dgm:pt>
    <dgm:pt modelId="{4C4CDE3A-04D0-48B2-B3E7-61FC85C30F80}" type="sibTrans" cxnId="{B3277D0C-8890-43C8-BE4D-B025AD6F929C}">
      <dgm:prSet/>
      <dgm:spPr/>
      <dgm:t>
        <a:bodyPr/>
        <a:lstStyle/>
        <a:p>
          <a:endParaRPr lang="ru-RU"/>
        </a:p>
      </dgm:t>
    </dgm:pt>
    <dgm:pt modelId="{24D3B163-76CC-4486-9A2F-3EE2BC2CC7BD}">
      <dgm:prSet custT="1"/>
      <dgm:spPr>
        <a:solidFill>
          <a:srgbClr val="92D050"/>
        </a:solidFill>
      </dgm:spPr>
      <dgm:t>
        <a:bodyPr/>
        <a:lstStyle/>
        <a:p>
          <a:pPr algn="l"/>
          <a:r>
            <a:rPr lang="ru-RU" sz="1800" dirty="0"/>
            <a:t>1.Дорогостоящий метод лечения.</a:t>
          </a:r>
        </a:p>
        <a:p>
          <a:pPr algn="l"/>
          <a:r>
            <a:rPr lang="ru-RU" sz="1800" dirty="0"/>
            <a:t>2. Отказ от государственного финансирования.</a:t>
          </a:r>
        </a:p>
      </dgm:t>
    </dgm:pt>
    <dgm:pt modelId="{B95D9D50-9E73-4393-B019-6F8050894F5B}" type="parTrans" cxnId="{AC67A8AB-A58D-4596-A3A7-7FF612A09C31}">
      <dgm:prSet/>
      <dgm:spPr/>
      <dgm:t>
        <a:bodyPr/>
        <a:lstStyle/>
        <a:p>
          <a:endParaRPr lang="ru-RU"/>
        </a:p>
      </dgm:t>
    </dgm:pt>
    <dgm:pt modelId="{A618746E-E3D4-4147-8E8A-B8DBB397A660}" type="sibTrans" cxnId="{AC67A8AB-A58D-4596-A3A7-7FF612A09C31}">
      <dgm:prSet/>
      <dgm:spPr/>
      <dgm:t>
        <a:bodyPr/>
        <a:lstStyle/>
        <a:p>
          <a:endParaRPr lang="ru-RU"/>
        </a:p>
      </dgm:t>
    </dgm:pt>
    <dgm:pt modelId="{10C9DAAA-2FFD-4BF3-8BF3-1D1A108491DC}" type="pres">
      <dgm:prSet presAssocID="{8AA2BD85-CCC4-4209-99E5-46C8609FBB0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D60C5D-3F17-4157-BC6F-4B492FE934E1}" type="pres">
      <dgm:prSet presAssocID="{8AA2BD85-CCC4-4209-99E5-46C8609FBB01}" presName="matrix" presStyleCnt="0"/>
      <dgm:spPr/>
    </dgm:pt>
    <dgm:pt modelId="{0AEDB209-1CD0-4A53-932C-185F8B85BB00}" type="pres">
      <dgm:prSet presAssocID="{8AA2BD85-CCC4-4209-99E5-46C8609FBB01}" presName="tile1" presStyleLbl="node1" presStyleIdx="0" presStyleCnt="4" custScaleY="110324" custLinFactNeighborX="959" custLinFactNeighborY="-1593"/>
      <dgm:spPr/>
      <dgm:t>
        <a:bodyPr/>
        <a:lstStyle/>
        <a:p>
          <a:endParaRPr lang="ru-RU"/>
        </a:p>
      </dgm:t>
    </dgm:pt>
    <dgm:pt modelId="{E2C2F461-6D47-4928-BA44-C0614A4C8DA7}" type="pres">
      <dgm:prSet presAssocID="{8AA2BD85-CCC4-4209-99E5-46C8609FBB0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3DF38-B461-4C13-8AAA-80D2EFD61FC3}" type="pres">
      <dgm:prSet presAssocID="{8AA2BD85-CCC4-4209-99E5-46C8609FBB01}" presName="tile2" presStyleLbl="node1" presStyleIdx="1" presStyleCnt="4" custScaleY="105162"/>
      <dgm:spPr/>
      <dgm:t>
        <a:bodyPr/>
        <a:lstStyle/>
        <a:p>
          <a:endParaRPr lang="ru-RU"/>
        </a:p>
      </dgm:t>
    </dgm:pt>
    <dgm:pt modelId="{5BC1CA11-BA6F-4835-B4F8-A4EBDF23A7D6}" type="pres">
      <dgm:prSet presAssocID="{8AA2BD85-CCC4-4209-99E5-46C8609FBB0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FDE48-E76E-4A07-92B3-5905DF5D848A}" type="pres">
      <dgm:prSet presAssocID="{8AA2BD85-CCC4-4209-99E5-46C8609FBB01}" presName="tile3" presStyleLbl="node1" presStyleIdx="2" presStyleCnt="4" custLinFactNeighborX="372" custLinFactNeighborY="73"/>
      <dgm:spPr/>
      <dgm:t>
        <a:bodyPr/>
        <a:lstStyle/>
        <a:p>
          <a:endParaRPr lang="ru-RU"/>
        </a:p>
      </dgm:t>
    </dgm:pt>
    <dgm:pt modelId="{C919DF38-9342-4A30-8E71-0E189E91693E}" type="pres">
      <dgm:prSet presAssocID="{8AA2BD85-CCC4-4209-99E5-46C8609FBB0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E3CDE-C114-47D9-8D8F-AED1E35EA8B9}" type="pres">
      <dgm:prSet presAssocID="{8AA2BD85-CCC4-4209-99E5-46C8609FBB01}" presName="tile4" presStyleLbl="node1" presStyleIdx="3" presStyleCnt="4" custScaleY="98760"/>
      <dgm:spPr/>
      <dgm:t>
        <a:bodyPr/>
        <a:lstStyle/>
        <a:p>
          <a:endParaRPr lang="ru-RU"/>
        </a:p>
      </dgm:t>
    </dgm:pt>
    <dgm:pt modelId="{FDC9191D-8059-48A2-9817-4C6E9C5A6E9D}" type="pres">
      <dgm:prSet presAssocID="{8AA2BD85-CCC4-4209-99E5-46C8609FBB0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607CDC-5BDF-4942-B367-00C1B43C6C36}" type="pres">
      <dgm:prSet presAssocID="{8AA2BD85-CCC4-4209-99E5-46C8609FBB0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54D2B11F-D0EB-495D-8944-E00582FA2F4D}" type="presOf" srcId="{4624D1A1-287D-4847-8F99-FF50BB254CFD}" destId="{020FDE48-E76E-4A07-92B3-5905DF5D848A}" srcOrd="0" destOrd="0" presId="urn:microsoft.com/office/officeart/2005/8/layout/matrix1"/>
    <dgm:cxn modelId="{ADB83F74-0A94-42D2-BDD6-A77482D57A7D}" srcId="{2DA1282B-BD3E-4D26-8050-77D2F68F881C}" destId="{843A5054-D924-49F3-8375-175DD007A6CD}" srcOrd="0" destOrd="0" parTransId="{9EF063B8-6512-438C-ACED-A5E209F6A866}" sibTransId="{89FC2859-401E-44C6-9375-05428D39DC1F}"/>
    <dgm:cxn modelId="{23D66D39-9F3B-406D-964C-8393D274B0B4}" srcId="{8AA2BD85-CCC4-4209-99E5-46C8609FBB01}" destId="{8D69E2E3-E33A-4BCF-B0E7-0C67761DDA0A}" srcOrd="6" destOrd="0" parTransId="{1D7B9662-2868-4973-9B42-AB1F8540EAC2}" sibTransId="{004ADB4A-F39E-4001-B854-D86C759ACE34}"/>
    <dgm:cxn modelId="{39A750F4-EE45-4DE7-8BCA-5B7B4A508A68}" srcId="{8AA2BD85-CCC4-4209-99E5-46C8609FBB01}" destId="{D09EF845-8B37-4271-B28E-A2C1531A62EF}" srcOrd="2" destOrd="0" parTransId="{6EB9DCAA-5DCD-4366-8C71-84EEFBB9C574}" sibTransId="{D598F84E-3916-4EC2-A177-E5C23A503F55}"/>
    <dgm:cxn modelId="{AC67A8AB-A58D-4596-A3A7-7FF612A09C31}" srcId="{2DA1282B-BD3E-4D26-8050-77D2F68F881C}" destId="{24D3B163-76CC-4486-9A2F-3EE2BC2CC7BD}" srcOrd="3" destOrd="0" parTransId="{B95D9D50-9E73-4393-B019-6F8050894F5B}" sibTransId="{A618746E-E3D4-4147-8E8A-B8DBB397A660}"/>
    <dgm:cxn modelId="{933269F8-A5C3-40D0-BC98-E22F84519BFA}" srcId="{8AA2BD85-CCC4-4209-99E5-46C8609FBB01}" destId="{3CE610A7-2D49-4BD0-BC9D-A0E946FEAB3F}" srcOrd="3" destOrd="0" parTransId="{97518D74-A870-4441-933B-4346664271A7}" sibTransId="{FE115117-C67D-4AE9-A343-197A3CFF5C35}"/>
    <dgm:cxn modelId="{A87CA97B-1BFE-470D-9622-D9DA9DBC3599}" srcId="{2DA1282B-BD3E-4D26-8050-77D2F68F881C}" destId="{38A28A3C-DC7D-4078-A2FC-6D10DC52D015}" srcOrd="1" destOrd="0" parTransId="{03552C45-0F73-404A-ABA5-F6C0B4402852}" sibTransId="{88DB1699-F7A6-413C-B864-C7FAF023CF9F}"/>
    <dgm:cxn modelId="{59A43B67-46EB-44F8-919F-589D837CF29E}" type="presOf" srcId="{4624D1A1-287D-4847-8F99-FF50BB254CFD}" destId="{C919DF38-9342-4A30-8E71-0E189E91693E}" srcOrd="1" destOrd="0" presId="urn:microsoft.com/office/officeart/2005/8/layout/matrix1"/>
    <dgm:cxn modelId="{B3277D0C-8890-43C8-BE4D-B025AD6F929C}" srcId="{2DA1282B-BD3E-4D26-8050-77D2F68F881C}" destId="{4624D1A1-287D-4847-8F99-FF50BB254CFD}" srcOrd="2" destOrd="0" parTransId="{A33E77C0-6A85-4BBA-B3F2-C9DC27326196}" sibTransId="{4C4CDE3A-04D0-48B2-B3E7-61FC85C30F80}"/>
    <dgm:cxn modelId="{75730E4E-11E7-4D05-9C10-F7B0C2A8E421}" type="presOf" srcId="{843A5054-D924-49F3-8375-175DD007A6CD}" destId="{E2C2F461-6D47-4928-BA44-C0614A4C8DA7}" srcOrd="1" destOrd="0" presId="urn:microsoft.com/office/officeart/2005/8/layout/matrix1"/>
    <dgm:cxn modelId="{5B9752E8-911A-4E11-BAB4-D39081BD3671}" type="presOf" srcId="{24D3B163-76CC-4486-9A2F-3EE2BC2CC7BD}" destId="{FDC9191D-8059-48A2-9817-4C6E9C5A6E9D}" srcOrd="1" destOrd="0" presId="urn:microsoft.com/office/officeart/2005/8/layout/matrix1"/>
    <dgm:cxn modelId="{819E04A6-FA62-4C5D-8790-68313A197F10}" type="presOf" srcId="{8AA2BD85-CCC4-4209-99E5-46C8609FBB01}" destId="{10C9DAAA-2FFD-4BF3-8BF3-1D1A108491DC}" srcOrd="0" destOrd="0" presId="urn:microsoft.com/office/officeart/2005/8/layout/matrix1"/>
    <dgm:cxn modelId="{2C33C335-9DA5-448D-BED1-FF190B284FC1}" srcId="{B4281C08-1BC5-4DBB-B612-1829491902AD}" destId="{F0896D2B-8C72-4DB2-898B-3D6CD0634754}" srcOrd="0" destOrd="0" parTransId="{0F7A0B0B-41A3-4293-9296-F7DD73E6F34F}" sibTransId="{1F71AF34-CEEA-49EF-A63C-67FE743D549C}"/>
    <dgm:cxn modelId="{69275E0D-5756-476B-B9DF-5C7A15D37EC0}" srcId="{8AA2BD85-CCC4-4209-99E5-46C8609FBB01}" destId="{2DA1282B-BD3E-4D26-8050-77D2F68F881C}" srcOrd="0" destOrd="0" parTransId="{44993ED8-88EC-4451-A543-8C46EDABEA34}" sibTransId="{569CD235-00F4-4CB2-84E8-1F6320635452}"/>
    <dgm:cxn modelId="{063026E2-5990-4923-B92B-087C4109AE22}" type="presOf" srcId="{38A28A3C-DC7D-4078-A2FC-6D10DC52D015}" destId="{5BC1CA11-BA6F-4835-B4F8-A4EBDF23A7D6}" srcOrd="1" destOrd="0" presId="urn:microsoft.com/office/officeart/2005/8/layout/matrix1"/>
    <dgm:cxn modelId="{E2C22B36-5954-4A10-B4A4-74790A24B867}" type="presOf" srcId="{24D3B163-76CC-4486-9A2F-3EE2BC2CC7BD}" destId="{4D2E3CDE-C114-47D9-8D8F-AED1E35EA8B9}" srcOrd="0" destOrd="0" presId="urn:microsoft.com/office/officeart/2005/8/layout/matrix1"/>
    <dgm:cxn modelId="{A26A6677-5BFB-441E-BE65-76A27BC806E5}" srcId="{8AA2BD85-CCC4-4209-99E5-46C8609FBB01}" destId="{B4281C08-1BC5-4DBB-B612-1829491902AD}" srcOrd="1" destOrd="0" parTransId="{81828976-CE1C-44B5-9604-712ADC514B2A}" sibTransId="{DE378264-5781-4644-ABD3-5A0BF8F6C178}"/>
    <dgm:cxn modelId="{65BDCCFE-2111-4285-BA41-4DC049C43B67}" srcId="{8AA2BD85-CCC4-4209-99E5-46C8609FBB01}" destId="{26E291D7-E2FA-4EA6-982D-3ACA917D7D95}" srcOrd="5" destOrd="0" parTransId="{2F51B00C-FFBA-49BB-853F-3D1A3CBC26B4}" sibTransId="{025D6691-2CCC-41C4-BEE0-60DE9E5144E0}"/>
    <dgm:cxn modelId="{D4A80608-EF9A-4D45-9ED0-80BDA009217C}" type="presOf" srcId="{38A28A3C-DC7D-4078-A2FC-6D10DC52D015}" destId="{9403DF38-B461-4C13-8AAA-80D2EFD61FC3}" srcOrd="0" destOrd="0" presId="urn:microsoft.com/office/officeart/2005/8/layout/matrix1"/>
    <dgm:cxn modelId="{155B9494-A1EB-4C6C-B4BC-0D3FA52E14ED}" srcId="{8AA2BD85-CCC4-4209-99E5-46C8609FBB01}" destId="{424F99BC-A54D-4DDC-A77B-C7500961A07D}" srcOrd="8" destOrd="0" parTransId="{F132EAB7-0231-4DAE-AFC1-E4A6E0406C68}" sibTransId="{71975ADE-DE1E-4E0D-8947-B82D52B90A42}"/>
    <dgm:cxn modelId="{7CE9B610-D045-4255-B1AE-0589A7584A90}" srcId="{8AA2BD85-CCC4-4209-99E5-46C8609FBB01}" destId="{B4030273-E53F-4718-B99A-719DA9AD2594}" srcOrd="4" destOrd="0" parTransId="{414EABCE-BE37-402B-9A91-4545CB185960}" sibTransId="{4B3F86DA-8C0D-449A-A0B4-D7AF0AEE2468}"/>
    <dgm:cxn modelId="{15B7B9EE-9F93-451F-8987-8A9D79BB550E}" srcId="{8AA2BD85-CCC4-4209-99E5-46C8609FBB01}" destId="{C907A4CC-B254-45D8-B227-894C6DADFEE5}" srcOrd="7" destOrd="0" parTransId="{AFC7058C-51D2-4D5E-BCDE-D5D387DD4D7D}" sibTransId="{7C3DB79D-B99E-48CB-9024-290CDC83BC49}"/>
    <dgm:cxn modelId="{859BECBA-04FE-425A-AA5C-91C18EF3F1DD}" srcId="{8D69E2E3-E33A-4BCF-B0E7-0C67761DDA0A}" destId="{7623DFB1-AF80-45CA-A82B-2A75F07B280E}" srcOrd="0" destOrd="0" parTransId="{6013C2A1-95D0-4E1E-8944-16EC9F1D2C45}" sibTransId="{AFD75D75-1F1E-4778-81ED-481067088FC1}"/>
    <dgm:cxn modelId="{182F63D7-8153-4847-B4E9-5C8760102F93}" type="presOf" srcId="{843A5054-D924-49F3-8375-175DD007A6CD}" destId="{0AEDB209-1CD0-4A53-932C-185F8B85BB00}" srcOrd="0" destOrd="0" presId="urn:microsoft.com/office/officeart/2005/8/layout/matrix1"/>
    <dgm:cxn modelId="{5CAB6788-750C-4723-8D32-AF25EC9A6322}" type="presOf" srcId="{2DA1282B-BD3E-4D26-8050-77D2F68F881C}" destId="{AC607CDC-5BDF-4942-B367-00C1B43C6C36}" srcOrd="0" destOrd="0" presId="urn:microsoft.com/office/officeart/2005/8/layout/matrix1"/>
    <dgm:cxn modelId="{FFD3AB68-9926-4ED0-81E2-EDF719E6D630}" type="presParOf" srcId="{10C9DAAA-2FFD-4BF3-8BF3-1D1A108491DC}" destId="{56D60C5D-3F17-4157-BC6F-4B492FE934E1}" srcOrd="0" destOrd="0" presId="urn:microsoft.com/office/officeart/2005/8/layout/matrix1"/>
    <dgm:cxn modelId="{8572F6FD-D9E3-4D0A-A1AC-096E5C3A24DB}" type="presParOf" srcId="{56D60C5D-3F17-4157-BC6F-4B492FE934E1}" destId="{0AEDB209-1CD0-4A53-932C-185F8B85BB00}" srcOrd="0" destOrd="0" presId="urn:microsoft.com/office/officeart/2005/8/layout/matrix1"/>
    <dgm:cxn modelId="{0529247A-D75F-42D5-A822-562F04485533}" type="presParOf" srcId="{56D60C5D-3F17-4157-BC6F-4B492FE934E1}" destId="{E2C2F461-6D47-4928-BA44-C0614A4C8DA7}" srcOrd="1" destOrd="0" presId="urn:microsoft.com/office/officeart/2005/8/layout/matrix1"/>
    <dgm:cxn modelId="{B9705903-AC61-4878-B901-4CADB748F06C}" type="presParOf" srcId="{56D60C5D-3F17-4157-BC6F-4B492FE934E1}" destId="{9403DF38-B461-4C13-8AAA-80D2EFD61FC3}" srcOrd="2" destOrd="0" presId="urn:microsoft.com/office/officeart/2005/8/layout/matrix1"/>
    <dgm:cxn modelId="{7772F7B5-C825-483B-8318-7BC33926B688}" type="presParOf" srcId="{56D60C5D-3F17-4157-BC6F-4B492FE934E1}" destId="{5BC1CA11-BA6F-4835-B4F8-A4EBDF23A7D6}" srcOrd="3" destOrd="0" presId="urn:microsoft.com/office/officeart/2005/8/layout/matrix1"/>
    <dgm:cxn modelId="{1B3C5602-4124-4B0F-83F3-ADF560FA61AA}" type="presParOf" srcId="{56D60C5D-3F17-4157-BC6F-4B492FE934E1}" destId="{020FDE48-E76E-4A07-92B3-5905DF5D848A}" srcOrd="4" destOrd="0" presId="urn:microsoft.com/office/officeart/2005/8/layout/matrix1"/>
    <dgm:cxn modelId="{630AA122-E17F-4A72-8C01-3D04DAB831E8}" type="presParOf" srcId="{56D60C5D-3F17-4157-BC6F-4B492FE934E1}" destId="{C919DF38-9342-4A30-8E71-0E189E91693E}" srcOrd="5" destOrd="0" presId="urn:microsoft.com/office/officeart/2005/8/layout/matrix1"/>
    <dgm:cxn modelId="{6FAD74FD-B2BD-4601-BA1F-1CC4E34D2C72}" type="presParOf" srcId="{56D60C5D-3F17-4157-BC6F-4B492FE934E1}" destId="{4D2E3CDE-C114-47D9-8D8F-AED1E35EA8B9}" srcOrd="6" destOrd="0" presId="urn:microsoft.com/office/officeart/2005/8/layout/matrix1"/>
    <dgm:cxn modelId="{31AF521F-D940-4F75-B46D-DC029BAD3006}" type="presParOf" srcId="{56D60C5D-3F17-4157-BC6F-4B492FE934E1}" destId="{FDC9191D-8059-48A2-9817-4C6E9C5A6E9D}" srcOrd="7" destOrd="0" presId="urn:microsoft.com/office/officeart/2005/8/layout/matrix1"/>
    <dgm:cxn modelId="{8C42AD35-90E9-4574-955D-EEFDE7447915}" type="presParOf" srcId="{10C9DAAA-2FFD-4BF3-8BF3-1D1A108491DC}" destId="{AC607CDC-5BDF-4942-B367-00C1B43C6C3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DB209-1CD0-4A53-932C-185F8B85BB00}">
      <dsp:nvSpPr>
        <dsp:cNvPr id="0" name=""/>
        <dsp:cNvSpPr/>
      </dsp:nvSpPr>
      <dsp:spPr>
        <a:xfrm rot="16200000">
          <a:off x="654755" y="-614654"/>
          <a:ext cx="2952328" cy="4181636"/>
        </a:xfrm>
        <a:prstGeom prst="round1Rect">
          <a:avLst/>
        </a:prstGeom>
        <a:solidFill>
          <a:schemeClr val="bg2">
            <a:lumMod val="9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5400000">
        <a:off x="40101" y="1"/>
        <a:ext cx="4181636" cy="2214246"/>
      </dsp:txXfrm>
    </dsp:sp>
    <dsp:sp modelId="{9403DF38-B461-4C13-8AAA-80D2EFD61FC3}">
      <dsp:nvSpPr>
        <dsp:cNvPr id="0" name=""/>
        <dsp:cNvSpPr/>
      </dsp:nvSpPr>
      <dsp:spPr>
        <a:xfrm>
          <a:off x="4181636" y="0"/>
          <a:ext cx="4181636" cy="295232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FDE48-E76E-4A07-92B3-5905DF5D848A}">
      <dsp:nvSpPr>
        <dsp:cNvPr id="0" name=""/>
        <dsp:cNvSpPr/>
      </dsp:nvSpPr>
      <dsp:spPr>
        <a:xfrm rot="10800000">
          <a:off x="0" y="2952328"/>
          <a:ext cx="4181636" cy="295232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2E3CDE-C114-47D9-8D8F-AED1E35EA8B9}">
      <dsp:nvSpPr>
        <dsp:cNvPr id="0" name=""/>
        <dsp:cNvSpPr/>
      </dsp:nvSpPr>
      <dsp:spPr>
        <a:xfrm rot="5400000">
          <a:off x="4796290" y="2337674"/>
          <a:ext cx="2952328" cy="4181636"/>
        </a:xfrm>
        <a:prstGeom prst="round1Rect">
          <a:avLst/>
        </a:prstGeom>
        <a:solidFill>
          <a:srgbClr val="FFC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07CDC-5BDF-4942-B367-00C1B43C6C36}">
      <dsp:nvSpPr>
        <dsp:cNvPr id="0" name=""/>
        <dsp:cNvSpPr/>
      </dsp:nvSpPr>
      <dsp:spPr>
        <a:xfrm>
          <a:off x="2927145" y="2214246"/>
          <a:ext cx="2508981" cy="147616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SWOT</a:t>
          </a:r>
          <a:r>
            <a:rPr lang="ru-RU" sz="3000" kern="1200" dirty="0"/>
            <a:t> анализ</a:t>
          </a:r>
        </a:p>
      </dsp:txBody>
      <dsp:txXfrm>
        <a:off x="2999205" y="2286306"/>
        <a:ext cx="2364861" cy="1332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DB209-1CD0-4A53-932C-185F8B85BB00}">
      <dsp:nvSpPr>
        <dsp:cNvPr id="0" name=""/>
        <dsp:cNvSpPr/>
      </dsp:nvSpPr>
      <dsp:spPr>
        <a:xfrm rot="16200000">
          <a:off x="411913" y="-454222"/>
          <a:ext cx="3579519" cy="4320480"/>
        </a:xfrm>
        <a:prstGeom prst="round1Rect">
          <a:avLst/>
        </a:prstGeom>
        <a:solidFill>
          <a:schemeClr val="accent2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ru-RU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800" kern="1200" dirty="0"/>
            <a:t>1.Высокий профессионализм сотрудников.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800" kern="1200" dirty="0"/>
            <a:t>2.Наличие оборудования.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800" kern="1200" dirty="0"/>
            <a:t>3. Работа с федеральными центрами.</a:t>
          </a:r>
        </a:p>
      </dsp:txBody>
      <dsp:txXfrm rot="5400000">
        <a:off x="41433" y="-83742"/>
        <a:ext cx="4320480" cy="2684639"/>
      </dsp:txXfrm>
    </dsp:sp>
    <dsp:sp modelId="{9403DF38-B461-4C13-8AAA-80D2EFD61FC3}">
      <dsp:nvSpPr>
        <dsp:cNvPr id="0" name=""/>
        <dsp:cNvSpPr/>
      </dsp:nvSpPr>
      <dsp:spPr>
        <a:xfrm>
          <a:off x="4320480" y="0"/>
          <a:ext cx="4320480" cy="341203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500" kern="1200" dirty="0"/>
            <a:t>1.Расходные материалы иностранного производства.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500" kern="1200" dirty="0"/>
            <a:t>2.Высокая стоимость расходных материалов.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500" kern="1200" dirty="0"/>
            <a:t>3.Экономический спад.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1500" kern="1200" dirty="0"/>
            <a:t>4.Слабая информированность населения о возможных вмешательствах.</a:t>
          </a:r>
        </a:p>
      </dsp:txBody>
      <dsp:txXfrm>
        <a:off x="4320480" y="0"/>
        <a:ext cx="4320480" cy="2559026"/>
      </dsp:txXfrm>
    </dsp:sp>
    <dsp:sp modelId="{020FDE48-E76E-4A07-92B3-5905DF5D848A}">
      <dsp:nvSpPr>
        <dsp:cNvPr id="0" name=""/>
        <dsp:cNvSpPr/>
      </dsp:nvSpPr>
      <dsp:spPr>
        <a:xfrm rot="10800000">
          <a:off x="16072" y="3328293"/>
          <a:ext cx="4320480" cy="3244552"/>
        </a:xfrm>
        <a:prstGeom prst="round1Rect">
          <a:avLst/>
        </a:prstGeom>
        <a:solidFill>
          <a:srgbClr val="FFC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1.Развитие новых технологий.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2.Оптимизировать маршрутизацию пациентов 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3. Стать новаторами в данной области среди учреждений ОО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4. Получения федеральных </a:t>
          </a:r>
          <a:r>
            <a:rPr lang="ru-RU" sz="1800" kern="1200" dirty="0" err="1"/>
            <a:t>госзаданий</a:t>
          </a:r>
          <a:r>
            <a:rPr lang="ru-RU" sz="1800" kern="1200" dirty="0"/>
            <a:t> </a:t>
          </a:r>
        </a:p>
      </dsp:txBody>
      <dsp:txXfrm rot="10800000">
        <a:off x="16072" y="4139431"/>
        <a:ext cx="4320480" cy="2433414"/>
      </dsp:txXfrm>
    </dsp:sp>
    <dsp:sp modelId="{4D2E3CDE-C114-47D9-8D8F-AED1E35EA8B9}">
      <dsp:nvSpPr>
        <dsp:cNvPr id="0" name=""/>
        <dsp:cNvSpPr/>
      </dsp:nvSpPr>
      <dsp:spPr>
        <a:xfrm rot="5400000">
          <a:off x="4878560" y="2790329"/>
          <a:ext cx="3204319" cy="4320480"/>
        </a:xfrm>
        <a:prstGeom prst="round1Rect">
          <a:avLst/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1.Дорогостоящий метод лечения.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2. Отказ от государственного финансирования.</a:t>
          </a:r>
        </a:p>
      </dsp:txBody>
      <dsp:txXfrm rot="-5400000">
        <a:off x="4320480" y="4149489"/>
        <a:ext cx="4320480" cy="2403239"/>
      </dsp:txXfrm>
    </dsp:sp>
    <dsp:sp modelId="{AC607CDC-5BDF-4942-B367-00C1B43C6C36}">
      <dsp:nvSpPr>
        <dsp:cNvPr id="0" name=""/>
        <dsp:cNvSpPr/>
      </dsp:nvSpPr>
      <dsp:spPr>
        <a:xfrm>
          <a:off x="3024336" y="2433413"/>
          <a:ext cx="2592288" cy="1622276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SWOT</a:t>
          </a:r>
          <a:r>
            <a:rPr lang="ru-RU" sz="2400" kern="1200" dirty="0"/>
            <a:t> анализ</a:t>
          </a:r>
        </a:p>
      </dsp:txBody>
      <dsp:txXfrm>
        <a:off x="3103529" y="2512606"/>
        <a:ext cx="2433902" cy="1463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22D9AF0-E31E-4135-B825-A0D6F18C7F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C712DFC-9989-42B1-AB4C-76BC766DA0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C73E0-3C87-491D-B031-99F2A6D10E87}" type="datetimeFigureOut">
              <a:rPr lang="ru-RU" smtClean="0"/>
              <a:t>26.11.2020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8D4E96B-E86F-4E78-B8F4-B129255A22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CF90C14-D8D0-45D2-9B1C-CDCD81DD8E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25F10-AFA6-4024-A1FF-F3120B4F32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18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11BE6-8F90-4BA7-AD45-228C7C056AFB}" type="datetimeFigureOut">
              <a:rPr lang="ru-RU" smtClean="0"/>
              <a:t>26.11.2020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2752B-8EB8-47D4-8089-C7AE9393352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38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C2752B-8EB8-47D4-8089-C7AE93933523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545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7963EA-36D6-4D20-85B0-23AB30416525}" type="datetimeFigureOut">
              <a:rPr lang="ru-RU" smtClean="0"/>
              <a:t>26.11.2020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A7BFF9-4C03-4B1D-A14E-75853CAE7BD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63EA-36D6-4D20-85B0-23AB30416525}" type="datetimeFigureOut">
              <a:rPr lang="ru-RU" smtClean="0"/>
              <a:t>26.11.2020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BFF9-4C03-4B1D-A14E-75853CAE7BD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63EA-36D6-4D20-85B0-23AB30416525}" type="datetimeFigureOut">
              <a:rPr lang="ru-RU" smtClean="0"/>
              <a:t>26.11.2020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BFF9-4C03-4B1D-A14E-75853CAE7BD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  <a:p>
            <a:pPr lvl="2" eaLnBrk="1" latinLnBrk="0" hangingPunct="1"/>
            <a:r>
              <a:rPr lang="ru-RU" dirty="0"/>
              <a:t>Третий уровень</a:t>
            </a:r>
          </a:p>
          <a:p>
            <a:pPr lvl="3" eaLnBrk="1" latinLnBrk="0" hangingPunct="1"/>
            <a:r>
              <a:rPr lang="ru-RU" dirty="0"/>
              <a:t>Четвертый уровень</a:t>
            </a:r>
          </a:p>
          <a:p>
            <a:pPr lvl="4" eaLnBrk="1" latinLnBrk="0" hangingPunct="1"/>
            <a:r>
              <a:rPr lang="ru-RU" dirty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63EA-36D6-4D20-85B0-23AB30416525}" type="datetimeFigureOut">
              <a:rPr lang="ru-RU" smtClean="0"/>
              <a:t>26.11.2020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BFF9-4C03-4B1D-A14E-75853CAE7BD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63EA-36D6-4D20-85B0-23AB30416525}" type="datetimeFigureOut">
              <a:rPr lang="ru-RU" smtClean="0"/>
              <a:t>26.11.2020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BFF9-4C03-4B1D-A14E-75853CAE7BD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63EA-36D6-4D20-85B0-23AB30416525}" type="datetimeFigureOut">
              <a:rPr lang="ru-RU" smtClean="0"/>
              <a:t>26.11.2020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BFF9-4C03-4B1D-A14E-75853CAE7BD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63EA-36D6-4D20-85B0-23AB30416525}" type="datetimeFigureOut">
              <a:rPr lang="ru-RU" smtClean="0"/>
              <a:t>26.11.2020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BFF9-4C03-4B1D-A14E-75853CAE7BD8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63EA-36D6-4D20-85B0-23AB30416525}" type="datetimeFigureOut">
              <a:rPr lang="ru-RU" smtClean="0"/>
              <a:t>26.11.2020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BFF9-4C03-4B1D-A14E-75853CAE7BD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63EA-36D6-4D20-85B0-23AB30416525}" type="datetimeFigureOut">
              <a:rPr lang="ru-RU" smtClean="0"/>
              <a:t>26.11.2020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BFF9-4C03-4B1D-A14E-75853CAE7BD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67963EA-36D6-4D20-85B0-23AB30416525}" type="datetimeFigureOut">
              <a:rPr lang="ru-RU" smtClean="0"/>
              <a:t>26.11.2020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BFF9-4C03-4B1D-A14E-75853CAE7BD8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7963EA-36D6-4D20-85B0-23AB30416525}" type="datetimeFigureOut">
              <a:rPr lang="ru-RU" smtClean="0"/>
              <a:t>26.11.2020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A7BFF9-4C03-4B1D-A14E-75853CAE7BD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A7B4C0-65B9-4A4E-B434-E41522266807}" type="datetimeFigureOut">
              <a:rPr lang="ru-RU" smtClean="0"/>
              <a:t>26.11.2020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4CD961-847D-4E28-B4F4-9EDB251E9CB2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1%80%D0%B0%D0%BD%D0%B7%D0%B8%D1%82%D0%BE%D1%80%D0%BD%D0%B0%D1%8F_%D0%B8%D1%88%D0%B5%D0%BC%D0%B8%D1%87%D0%B5%D1%81%D0%BA%D0%B0%D1%8F_%D0%B0%D1%82%D0%B0%D0%BA%D0%B0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F%D1%80%D0%B5%D0%B4%D1%81%D0%B5%D1%80%D0%B4%D0%B8%D0%B5" TargetMode="External"/><Relationship Id="rId4" Type="http://schemas.openxmlformats.org/officeDocument/2006/relationships/hyperlink" Target="https://ru.wikipedia.org/wiki/%D0%A2%D1%80%D0%BE%D0%BC%D0%B1%D0%BE%D0%B7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Объект 14">
            <a:extLst>
              <a:ext uri="{FF2B5EF4-FFF2-40B4-BE49-F238E27FC236}">
                <a16:creationId xmlns:a16="http://schemas.microsoft.com/office/drawing/2014/main" xmlns="" id="{244F1041-33C6-45E1-8027-D9F9B63525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348880"/>
            <a:ext cx="6387733" cy="3849876"/>
          </a:xfr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87A8D49B-2078-42D0-A3E9-09B8CB6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88647"/>
            <a:ext cx="8229600" cy="30103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effectLst/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/>
            </a:r>
            <a:br>
              <a:rPr lang="ru-RU" sz="3600" b="1" dirty="0">
                <a:effectLst/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Внедрение технологии «Эндоваскулярная изоляции ушка левого предсердия, как профилактика </a:t>
            </a:r>
            <a:r>
              <a:rPr lang="ru-RU" sz="36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кардиоэмболического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 инсульта на базе </a:t>
            </a:r>
            <a:r>
              <a:rPr lang="ru-RU" sz="3600" dirty="0">
                <a:ln>
                  <a:solidFill>
                    <a:schemeClr val="accent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сосудистого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 центра БУЗОО «КМСЧ №9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»»</a:t>
            </a:r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146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A7AFF611-F961-4AF8-BE78-2616077F0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000540"/>
              </p:ext>
            </p:extLst>
          </p:nvPr>
        </p:nvGraphicFramePr>
        <p:xfrm>
          <a:off x="467545" y="571937"/>
          <a:ext cx="8136904" cy="6035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5920">
                  <a:extLst>
                    <a:ext uri="{9D8B030D-6E8A-4147-A177-3AD203B41FA5}">
                      <a16:colId xmlns:a16="http://schemas.microsoft.com/office/drawing/2014/main" xmlns="" val="1233376342"/>
                    </a:ext>
                  </a:extLst>
                </a:gridCol>
                <a:gridCol w="1843829">
                  <a:extLst>
                    <a:ext uri="{9D8B030D-6E8A-4147-A177-3AD203B41FA5}">
                      <a16:colId xmlns:a16="http://schemas.microsoft.com/office/drawing/2014/main" xmlns="" val="4128168507"/>
                    </a:ext>
                  </a:extLst>
                </a:gridCol>
                <a:gridCol w="1365281">
                  <a:extLst>
                    <a:ext uri="{9D8B030D-6E8A-4147-A177-3AD203B41FA5}">
                      <a16:colId xmlns:a16="http://schemas.microsoft.com/office/drawing/2014/main" xmlns="" val="3354367974"/>
                    </a:ext>
                  </a:extLst>
                </a:gridCol>
                <a:gridCol w="2251874">
                  <a:extLst>
                    <a:ext uri="{9D8B030D-6E8A-4147-A177-3AD203B41FA5}">
                      <a16:colId xmlns:a16="http://schemas.microsoft.com/office/drawing/2014/main" xmlns="" val="2789192224"/>
                    </a:ext>
                  </a:extLst>
                </a:gridCol>
              </a:tblGrid>
              <a:tr h="64393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Причина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Риск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Важность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реагирования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 anchor="ctr"/>
                </a:tc>
                <a:extLst>
                  <a:ext uri="{0D108BD9-81ED-4DB2-BD59-A6C34878D82A}">
                    <a16:rowId xmlns:a16="http://schemas.microsoft.com/office/drawing/2014/main" xmlns="" val="3259824215"/>
                  </a:ext>
                </a:extLst>
              </a:tr>
              <a:tr h="1048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Увеличение стоимости услуги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Отказ от финансирования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средний</a:t>
                      </a:r>
                    </a:p>
                  </a:txBody>
                  <a:tcPr marL="24520" marR="2702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дополнительного обоснования объема финансирования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/>
                </a:tc>
                <a:extLst>
                  <a:ext uri="{0D108BD9-81ED-4DB2-BD59-A6C34878D82A}">
                    <a16:rowId xmlns:a16="http://schemas.microsoft.com/office/drawing/2014/main" xmlns="" val="165666175"/>
                  </a:ext>
                </a:extLst>
              </a:tr>
              <a:tr h="985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соответствующих помещений по САНПИНу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Неготовность помещений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низкий</a:t>
                      </a:r>
                    </a:p>
                  </a:txBody>
                  <a:tcPr marL="24520" marR="2702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подходящих помещений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/>
                </a:tc>
                <a:extLst>
                  <a:ext uri="{0D108BD9-81ED-4DB2-BD59-A6C34878D82A}">
                    <a16:rowId xmlns:a16="http://schemas.microsoft.com/office/drawing/2014/main" xmlns="" val="2949741396"/>
                  </a:ext>
                </a:extLst>
              </a:tr>
              <a:tr h="1048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 кадров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специалистов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низкий</a:t>
                      </a:r>
                    </a:p>
                  </a:txBody>
                  <a:tcPr marL="24520" marR="2702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Программа поиска квалифицированных кадров, обучения персонала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/>
                </a:tc>
                <a:extLst>
                  <a:ext uri="{0D108BD9-81ED-4DB2-BD59-A6C34878D82A}">
                    <a16:rowId xmlns:a16="http://schemas.microsoft.com/office/drawing/2014/main" xmlns="" val="3352277245"/>
                  </a:ext>
                </a:extLst>
              </a:tr>
              <a:tr h="985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Нечеткое техническое задание на оборудование и расходные материалы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Сорванный аукцион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низкий</a:t>
                      </a:r>
                    </a:p>
                  </a:txBody>
                  <a:tcPr marL="24520" marR="2702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Отзыв и корректировка ТЗ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/>
                </a:tc>
                <a:extLst>
                  <a:ext uri="{0D108BD9-81ED-4DB2-BD59-A6C34878D82A}">
                    <a16:rowId xmlns:a16="http://schemas.microsoft.com/office/drawing/2014/main" xmlns="" val="3958585498"/>
                  </a:ext>
                </a:extLst>
              </a:tr>
              <a:tr h="11696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Длительная процедура закупок на торгах.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Несвоевременная поставка оборудования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низкмй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Повторное проведение процедуры закупки</a:t>
                      </a:r>
                      <a:endParaRPr lang="ru-RU" sz="160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4520" marR="27022" marT="0" marB="0"/>
                </a:tc>
                <a:extLst>
                  <a:ext uri="{0D108BD9-81ED-4DB2-BD59-A6C34878D82A}">
                    <a16:rowId xmlns:a16="http://schemas.microsoft.com/office/drawing/2014/main" xmlns="" val="312891739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95CC3736-3D97-45F4-8B6B-45B708F8B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71827"/>
            <a:ext cx="77768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ru-RU" altLang="ru-RU" sz="2000" b="1" dirty="0">
                <a:solidFill>
                  <a:schemeClr val="accent4"/>
                </a:solidFill>
                <a:ea typeface="Droid Sans Fallback" charset="0"/>
                <a:cs typeface="Arial" panose="020B0604020202020204" pitchFamily="34" charset="0"/>
              </a:rPr>
              <a:t>Р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ea typeface="Droid Sans Fallback" charset="0"/>
                <a:cs typeface="Arial" panose="020B0604020202020204" pitchFamily="34" charset="0"/>
              </a:rPr>
              <a:t>иски проекта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492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Table 1"/>
          <p:cNvGraphicFramePr/>
          <p:nvPr>
            <p:extLst>
              <p:ext uri="{D42A27DB-BD31-4B8C-83A1-F6EECF244321}">
                <p14:modId xmlns:p14="http://schemas.microsoft.com/office/powerpoint/2010/main" val="2203909456"/>
              </p:ext>
            </p:extLst>
          </p:nvPr>
        </p:nvGraphicFramePr>
        <p:xfrm>
          <a:off x="683568" y="1613380"/>
          <a:ext cx="7560840" cy="3228683"/>
        </p:xfrm>
        <a:graphic>
          <a:graphicData uri="http://schemas.openxmlformats.org/drawingml/2006/table">
            <a:tbl>
              <a:tblPr/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906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dirty="0">
                          <a:solidFill>
                            <a:schemeClr val="accent4"/>
                          </a:solidFill>
                          <a:latin typeface="Lucida Sans Unicode"/>
                        </a:rPr>
                        <a:t>Источники финансирования</a:t>
                      </a:r>
                      <a:endParaRPr sz="24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dirty="0">
                          <a:solidFill>
                            <a:schemeClr val="accent4"/>
                          </a:solidFill>
                          <a:latin typeface="Lucida Sans Unicode"/>
                        </a:rPr>
                        <a:t>Сумма, руб.</a:t>
                      </a:r>
                      <a:endParaRPr sz="24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43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>
                          <a:solidFill>
                            <a:schemeClr val="accent4"/>
                          </a:solidFill>
                          <a:latin typeface="Lucida Sans Unicode"/>
                        </a:rPr>
                        <a:t>Средства ОМС</a:t>
                      </a:r>
                      <a:endParaRPr sz="24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2800" kern="1200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3 076393,0</a:t>
                      </a:r>
                      <a:endParaRPr sz="2800" dirty="0">
                        <a:solidFill>
                          <a:schemeClr val="accent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>
                          <a:solidFill>
                            <a:schemeClr val="accent4"/>
                          </a:solidFill>
                          <a:latin typeface="Lucida Sans Unicode"/>
                        </a:rPr>
                        <a:t>Собственные средства учреждения</a:t>
                      </a:r>
                      <a:endParaRPr sz="24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2800" kern="1200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199000,0</a:t>
                      </a:r>
                      <a:endParaRPr sz="2800" dirty="0">
                        <a:solidFill>
                          <a:schemeClr val="accent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60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>
                          <a:solidFill>
                            <a:schemeClr val="accent4"/>
                          </a:solidFill>
                          <a:latin typeface="Lucida Sans Unicode"/>
                        </a:rPr>
                        <a:t>Итого</a:t>
                      </a:r>
                      <a:endParaRPr sz="24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2800" kern="1200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3275393,4</a:t>
                      </a:r>
                      <a:endParaRPr sz="2800" dirty="0">
                        <a:solidFill>
                          <a:schemeClr val="accent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1" name="TextShape 2"/>
          <p:cNvSpPr txBox="1"/>
          <p:nvPr/>
        </p:nvSpPr>
        <p:spPr>
          <a:xfrm>
            <a:off x="395536" y="338400"/>
            <a:ext cx="7920880" cy="642328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sz="3200" u="sng" dirty="0"/>
          </a:p>
        </p:txBody>
      </p:sp>
    </p:spTree>
    <p:extLst>
      <p:ext uri="{BB962C8B-B14F-4D97-AF65-F5344CB8AC3E}">
        <p14:creationId xmlns:p14="http://schemas.microsoft.com/office/powerpoint/2010/main" val="4619850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Table 1"/>
          <p:cNvGraphicFramePr/>
          <p:nvPr>
            <p:extLst>
              <p:ext uri="{D42A27DB-BD31-4B8C-83A1-F6EECF244321}">
                <p14:modId xmlns:p14="http://schemas.microsoft.com/office/powerpoint/2010/main" val="1053970530"/>
              </p:ext>
            </p:extLst>
          </p:nvPr>
        </p:nvGraphicFramePr>
        <p:xfrm>
          <a:off x="323349" y="843073"/>
          <a:ext cx="8496942" cy="5805265"/>
        </p:xfrm>
        <a:graphic>
          <a:graphicData uri="http://schemas.openxmlformats.org/drawingml/2006/table">
            <a:tbl>
              <a:tblPr/>
              <a:tblGrid>
                <a:gridCol w="29201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53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82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32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297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ucida Sans Unicode"/>
                        </a:rPr>
                        <a:t>Показатель</a:t>
                      </a:r>
                      <a:endParaRPr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ucida Sans Unicode"/>
                        </a:rPr>
                        <a:t>Без проекта</a:t>
                      </a:r>
                      <a:endParaRPr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ucida Sans Unicode"/>
                        </a:rPr>
                        <a:t>С проектом</a:t>
                      </a:r>
                      <a:endParaRPr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ucida Sans Unicode"/>
                        </a:rPr>
                        <a:t>Изменение</a:t>
                      </a:r>
                      <a:endParaRPr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52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Летальность (%)</a:t>
                      </a:r>
                      <a:endParaRPr sz="2800" baseline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 </a:t>
                      </a:r>
                      <a:endParaRPr sz="28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sz="28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-50%</a:t>
                      </a:r>
                      <a:endParaRPr sz="28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26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Инвалидизация (%)</a:t>
                      </a:r>
                      <a:endParaRPr sz="2800" baseline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</a:t>
                      </a:r>
                      <a:endParaRPr sz="28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sz="28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-50%</a:t>
                      </a:r>
                      <a:endParaRPr sz="28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26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Геморрагические осложнения</a:t>
                      </a:r>
                      <a:endParaRPr sz="2800" baseline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48%</a:t>
                      </a:r>
                      <a:endParaRPr sz="28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sz="28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sz="28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9835754"/>
                  </a:ext>
                </a:extLst>
              </a:tr>
              <a:tr h="23049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КЭО у лиц, имеющие противопоказания к приему антикоогулянтов </a:t>
                      </a:r>
                      <a:endParaRPr sz="2400" baseline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sz="28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sz="28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sz="28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2233185"/>
                  </a:ext>
                </a:extLst>
              </a:tr>
            </a:tbl>
          </a:graphicData>
        </a:graphic>
      </p:graphicFrame>
      <p:sp>
        <p:nvSpPr>
          <p:cNvPr id="115" name="TextShape 2"/>
          <p:cNvSpPr txBox="1"/>
          <p:nvPr/>
        </p:nvSpPr>
        <p:spPr>
          <a:xfrm>
            <a:off x="457200" y="274680"/>
            <a:ext cx="8229240" cy="562032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dirty="0">
                <a:solidFill>
                  <a:srgbClr val="00B0F0"/>
                </a:solidFill>
                <a:latin typeface="Lucida Sans Unicode"/>
              </a:rPr>
              <a:t>Эффективность проекта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2DBCAB-0347-43C8-AAA5-C2C2C829A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9209"/>
            <a:ext cx="8229600" cy="1143000"/>
          </a:xfrm>
        </p:spPr>
        <p:txBody>
          <a:bodyPr/>
          <a:lstStyle/>
          <a:p>
            <a:r>
              <a:rPr lang="ru-RU" dirty="0"/>
              <a:t>Результат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8830AEB-247A-48B2-B760-66462BB1F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Внедрение и использование высокотехнологических методик для лечения пациентов с данной патологией, позволит снизить риск развития кардиоэмболического инсульта, гемаррагических осложнений, уменьшить количество смертности и инвалидизации и у работающего населения. Тем самым мы экономим средства государства на лечение и реабилитацию этой категории больных. Что ведет к повышению </a:t>
            </a:r>
            <a:r>
              <a:rPr lang="ru-RU" sz="2800" dirty="0">
                <a:cs typeface="Times New Roman" panose="02020603050405020304" pitchFamily="18" charset="0"/>
              </a:rPr>
              <a:t>качества и доступности медицинской помощи гарантированной населению в рамках государственной программы.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15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BF4B43-D416-4341-8B9B-9FB656612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00B0F0"/>
                </a:solidFill>
              </a:rPr>
              <a:t>Спасибо за внимание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9D650F65-7FAF-43EC-8BE8-4775DA5FCEE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08" y="660162"/>
            <a:ext cx="8141498" cy="3632934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BB90B08-A273-43E6-9404-01332E96AA6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 flipH="1">
            <a:off x="8698406" y="6712154"/>
            <a:ext cx="18830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36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096FA576-CCC2-443C-8208-C14C654DBC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824"/>
            <a:ext cx="5004048" cy="3780388"/>
          </a:xfr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C8E00123-724B-4784-B0B2-69E311F5A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Структура летальности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04CC5E4-A5D4-480C-9E4C-96DB5300A9BE}"/>
              </a:ext>
            </a:extLst>
          </p:cNvPr>
          <p:cNvSpPr txBox="1"/>
          <p:nvPr/>
        </p:nvSpPr>
        <p:spPr>
          <a:xfrm>
            <a:off x="4860032" y="1417638"/>
            <a:ext cx="36004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SzPct val="25000"/>
            </a:pPr>
            <a:r>
              <a:rPr lang="ru-RU" sz="1800" dirty="0">
                <a:solidFill>
                  <a:srgbClr val="3D8DA9"/>
                </a:solidFill>
                <a:latin typeface="Lucida Sans Unicode"/>
              </a:rPr>
              <a:t>Лидирующее место в структуре смертности от цереброваскулярных </a:t>
            </a:r>
            <a:r>
              <a:rPr lang="ru-RU" sz="1800" dirty="0">
                <a:solidFill>
                  <a:srgbClr val="3D8DA9"/>
                </a:solidFill>
              </a:rPr>
              <a:t>болезней̆ (39,9%) </a:t>
            </a:r>
            <a:r>
              <a:rPr lang="ru-RU" sz="1800" dirty="0">
                <a:solidFill>
                  <a:srgbClr val="3D8DA9"/>
                </a:solidFill>
                <a:latin typeface="Lucida Sans Unicode"/>
              </a:rPr>
              <a:t>и системы кровообращения (48,7%).</a:t>
            </a:r>
            <a:endParaRPr lang="ru-RU" dirty="0"/>
          </a:p>
          <a:p>
            <a:pPr>
              <a:lnSpc>
                <a:spcPct val="100000"/>
              </a:lnSpc>
              <a:buSzPct val="25000"/>
            </a:pPr>
            <a:r>
              <a:rPr lang="ru-RU" sz="1800" dirty="0">
                <a:solidFill>
                  <a:srgbClr val="3D8DA9"/>
                </a:solidFill>
                <a:latin typeface="Lucida Sans Unicode"/>
              </a:rPr>
              <a:t>1 место среди причин инвалидизации </a:t>
            </a:r>
            <a:endParaRPr lang="ru-RU" dirty="0"/>
          </a:p>
          <a:p>
            <a:pPr>
              <a:lnSpc>
                <a:spcPct val="100000"/>
              </a:lnSpc>
              <a:buSzPct val="25000"/>
            </a:pPr>
            <a:r>
              <a:rPr lang="ru-RU" sz="1800" dirty="0">
                <a:solidFill>
                  <a:srgbClr val="3D8DA9"/>
                </a:solidFill>
                <a:latin typeface="Lucida Sans Unicode"/>
              </a:rPr>
              <a:t>ежегодная смертность от инсультов в РФ одна из самых высоких в мире </a:t>
            </a:r>
            <a:endParaRPr lang="ru-RU" dirty="0"/>
          </a:p>
          <a:p>
            <a:pPr>
              <a:lnSpc>
                <a:spcPct val="100000"/>
              </a:lnSpc>
              <a:buSzPct val="25000"/>
            </a:pPr>
            <a:r>
              <a:rPr lang="ru-RU" sz="1800" dirty="0">
                <a:solidFill>
                  <a:srgbClr val="3D8DA9"/>
                </a:solidFill>
                <a:latin typeface="Lucida Sans Unicode"/>
              </a:rPr>
              <a:t>к труду возвращается лишь 20% пациентов </a:t>
            </a:r>
            <a:endParaRPr lang="ru-RU" dirty="0"/>
          </a:p>
          <a:p>
            <a:pPr>
              <a:lnSpc>
                <a:spcPct val="100000"/>
              </a:lnSpc>
              <a:buSzPct val="25000"/>
            </a:pPr>
            <a:r>
              <a:rPr lang="ru-RU" sz="1800" dirty="0">
                <a:solidFill>
                  <a:srgbClr val="3D8DA9"/>
                </a:solidFill>
                <a:latin typeface="Lucida Sans Unicode"/>
              </a:rPr>
              <a:t>сумма прямых и непрямых расходов - до 22 млрд. $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734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39D0C0C-3D52-42D1-8960-8D0953A326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464" y="548680"/>
            <a:ext cx="5148064" cy="5518194"/>
          </a:xfrm>
          <a:prstGeom prst="rect">
            <a:avLst/>
          </a:prstGeom>
        </p:spPr>
      </p:pic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7FB50A79-620D-46CD-BEA4-CD75199DB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00808"/>
            <a:ext cx="4248472" cy="396044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Причиной 90 % всех </a:t>
            </a:r>
            <a:r>
              <a:rPr lang="ru-RU" sz="320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Транзиторная ишемическая атака"/>
              </a:rPr>
              <a:t>церебральных ишемических атак</a:t>
            </a:r>
            <a:r>
              <a:rPr lang="ru-RU" sz="32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является </a:t>
            </a:r>
          </a:p>
          <a:p>
            <a:r>
              <a:rPr lang="ru-RU" sz="320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Тромбоз"/>
              </a:rPr>
              <a:t>тромбоз</a:t>
            </a:r>
            <a:r>
              <a:rPr lang="ru-RU" sz="32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ушка левого </a:t>
            </a:r>
            <a:r>
              <a:rPr lang="ru-RU" sz="320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Предсердие"/>
              </a:rPr>
              <a:t>предсердия</a:t>
            </a:r>
            <a:r>
              <a:rPr lang="ru-RU" sz="32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endParaRPr lang="ru-RU" sz="20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109728" indent="0">
              <a:buNone/>
            </a:pP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E6E8CA6-4D81-4F2F-AC7F-851758F3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32656"/>
            <a:ext cx="7704856" cy="115826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9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1340768"/>
            <a:ext cx="8229240" cy="2592288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95" name="TextShape 2"/>
          <p:cNvSpPr txBox="1"/>
          <p:nvPr/>
        </p:nvSpPr>
        <p:spPr>
          <a:xfrm>
            <a:off x="1403648" y="260648"/>
            <a:ext cx="5688632" cy="576064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4100" b="1" u="sng" dirty="0">
                <a:solidFill>
                  <a:srgbClr val="00B0F0"/>
                </a:solidFill>
                <a:latin typeface="Lucida Sans Unicode"/>
              </a:rPr>
              <a:t>Цель проекта:</a:t>
            </a:r>
            <a:endParaRPr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8CA481D-26FE-4FF4-990B-A471FCABDB3B}"/>
              </a:ext>
            </a:extLst>
          </p:cNvPr>
          <p:cNvSpPr txBox="1"/>
          <p:nvPr/>
        </p:nvSpPr>
        <p:spPr>
          <a:xfrm>
            <a:off x="539552" y="1268760"/>
            <a:ext cx="7884696" cy="3246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Внедрение и апробация имплантации окклюдера в ушко левого предсердия у пациентов с нарушением ритма на базе сосудистого центра БУЗОО «КМСЧ №9» к 24 января 2022 года.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FAD5293-0A59-4116-802D-3E8325FFF2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576" y="3855267"/>
            <a:ext cx="5190864" cy="300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857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755576" y="1169368"/>
            <a:ext cx="8229240" cy="5170248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</a:pPr>
            <a:r>
              <a:rPr lang="ru-RU" sz="2700" dirty="0">
                <a:solidFill>
                  <a:schemeClr val="accent4"/>
                </a:solidFill>
              </a:rPr>
              <a:t>1.Освоенная методика «Эндоваскулярная окклюзия ушка левого предсердия».</a:t>
            </a:r>
          </a:p>
          <a:p>
            <a:pPr>
              <a:lnSpc>
                <a:spcPct val="100000"/>
              </a:lnSpc>
              <a:buSzPct val="25000"/>
            </a:pPr>
            <a:r>
              <a:rPr lang="ru-RU" sz="2700" dirty="0">
                <a:solidFill>
                  <a:schemeClr val="accent4"/>
                </a:solidFill>
              </a:rPr>
              <a:t>2.Лицензия на  проведение интервенционных вмешательств.</a:t>
            </a:r>
            <a:endParaRPr dirty="0">
              <a:solidFill>
                <a:schemeClr val="accent4"/>
              </a:solidFill>
            </a:endParaRPr>
          </a:p>
          <a:p>
            <a:pPr>
              <a:lnSpc>
                <a:spcPct val="100000"/>
              </a:lnSpc>
              <a:buSzPct val="25000"/>
            </a:pPr>
            <a:r>
              <a:rPr lang="ru-RU" sz="2700" dirty="0">
                <a:solidFill>
                  <a:schemeClr val="accent4"/>
                </a:solidFill>
              </a:rPr>
              <a:t>3.Обученный персонал для проведения данных видов вмешательств и  послеоперационного ведения больных.</a:t>
            </a:r>
          </a:p>
          <a:p>
            <a:r>
              <a:rPr lang="ru-RU" sz="2800" dirty="0">
                <a:solidFill>
                  <a:schemeClr val="accent4"/>
                </a:solidFill>
              </a:rPr>
              <a:t>4. Увеличен  объём высокотехнологичной медицинской помощи при ССЗ. </a:t>
            </a:r>
          </a:p>
          <a:p>
            <a:endParaRPr dirty="0"/>
          </a:p>
        </p:txBody>
      </p:sp>
      <p:sp>
        <p:nvSpPr>
          <p:cNvPr id="97" name="TextShape 2"/>
          <p:cNvSpPr txBox="1"/>
          <p:nvPr/>
        </p:nvSpPr>
        <p:spPr>
          <a:xfrm>
            <a:off x="395536" y="116632"/>
            <a:ext cx="8229240" cy="1052736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dirty="0">
                <a:solidFill>
                  <a:srgbClr val="00B0F0"/>
                </a:solidFill>
                <a:latin typeface="Lucida Sans Unicode"/>
              </a:rPr>
              <a:t>Результаты проекта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D02D2E6-4C64-4EB0-A234-0B0C1DDF05E0}"/>
              </a:ext>
            </a:extLst>
          </p:cNvPr>
          <p:cNvSpPr/>
          <p:nvPr/>
        </p:nvSpPr>
        <p:spPr>
          <a:xfrm>
            <a:off x="755576" y="692696"/>
            <a:ext cx="748883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>
                <a:solidFill>
                  <a:schemeClr val="accent4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Внедрение и применение в ежедневную практику метода приведет</a:t>
            </a:r>
            <a:r>
              <a:rPr lang="en-US" sz="2400" u="sng" dirty="0">
                <a:solidFill>
                  <a:schemeClr val="accent4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:</a:t>
            </a:r>
            <a:r>
              <a:rPr lang="ru-RU" sz="2400" u="sng" dirty="0">
                <a:solidFill>
                  <a:schemeClr val="accent4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</a:p>
          <a:p>
            <a:r>
              <a:rPr lang="ru-RU" sz="2400" dirty="0">
                <a:solidFill>
                  <a:srgbClr val="333333"/>
                </a:solidFill>
                <a:latin typeface="RobotoLight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.Снизит риск развития осложнений.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2.Сокращению количества пациентов, направляемых на оказание высокотехнологичной медицинской помощи за пределы города.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 установки окклюдера улучшается качество жизни. Нет необходимости в ежедневном приеме препаратов, которые разжижают кровь, отсутствует риск кровотечения и достигается максимально возможная защита от тромбоэмболических осложнений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5.Повысит качества и доступность медицинской помощи гарантированной населению в рамках государственной программы.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xmlns="" id="{CC6F7606-6E48-473A-B694-586E1F30950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36327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9AB35228-361C-41A0-BA89-6F8EC4061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pPr algn="ctr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ъект 1">
            <a:extLst>
              <a:ext uri="{FF2B5EF4-FFF2-40B4-BE49-F238E27FC236}">
                <a16:creationId xmlns:a16="http://schemas.microsoft.com/office/drawing/2014/main" xmlns="" id="{59560CD4-AF8A-4C99-8569-94DEF43D2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096646"/>
              </p:ext>
            </p:extLst>
          </p:nvPr>
        </p:nvGraphicFramePr>
        <p:xfrm>
          <a:off x="323528" y="116632"/>
          <a:ext cx="8640960" cy="6489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980691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F884798E-D82F-4546-94D0-0BF2B9DF3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241395"/>
            <a:ext cx="737483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Структурная декомпозиция работ по проекту: Внедрение методики «Эндоваскулярная изоляции ушка левого предсердия», как профилактика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кардиоэмболического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инсульта на базе сосудистого центра БУЗОО «КМСЧ №9»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                                                                                                     Таблица 3.1.1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AB70E6C0-D450-459E-AD46-62CED1DBF7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751904"/>
              </p:ext>
            </p:extLst>
          </p:nvPr>
        </p:nvGraphicFramePr>
        <p:xfrm>
          <a:off x="251520" y="908720"/>
          <a:ext cx="8784976" cy="62301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84612">
                  <a:extLst>
                    <a:ext uri="{9D8B030D-6E8A-4147-A177-3AD203B41FA5}">
                      <a16:colId xmlns:a16="http://schemas.microsoft.com/office/drawing/2014/main" xmlns="" val="932954077"/>
                    </a:ext>
                  </a:extLst>
                </a:gridCol>
                <a:gridCol w="2447836">
                  <a:extLst>
                    <a:ext uri="{9D8B030D-6E8A-4147-A177-3AD203B41FA5}">
                      <a16:colId xmlns:a16="http://schemas.microsoft.com/office/drawing/2014/main" xmlns="" val="109775005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4037407392"/>
                    </a:ext>
                  </a:extLst>
                </a:gridCol>
                <a:gridCol w="1610579">
                  <a:extLst>
                    <a:ext uri="{9D8B030D-6E8A-4147-A177-3AD203B41FA5}">
                      <a16:colId xmlns:a16="http://schemas.microsoft.com/office/drawing/2014/main" xmlns="" val="77124568"/>
                    </a:ext>
                  </a:extLst>
                </a:gridCol>
                <a:gridCol w="1413757">
                  <a:extLst>
                    <a:ext uri="{9D8B030D-6E8A-4147-A177-3AD203B41FA5}">
                      <a16:colId xmlns:a16="http://schemas.microsoft.com/office/drawing/2014/main" xmlns="" val="4059183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проектом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6347" marR="2634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материально-технической базы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6347" marR="2634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документации по внедрению методики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6347" marR="2634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Введение обязательного регламента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6347" marR="2634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Завершение проекта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6347" marR="2634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0323337"/>
                  </a:ext>
                </a:extLst>
              </a:tr>
              <a:tr h="4080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1.Инициация проекта.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2.Разработка плана проекта.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3.Формирование команды проекта.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4.Предварительный анализ реализуемости проекта.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5.Разработка механизмов внедрения проекта в технологическом, правовом и ресурсном аспектах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6.Формирование предложения о внедрение данного метода в Министерство здравоохранения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6347" marR="2634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1.Анализ имеющихся возможностей (площадь, кадры и необходимое оснащение) для внедрения метода.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2.Выявление перечня необходимого дополнительного оснащения.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3.Формирование заявки на оборудование.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Согласование и принятие бюджета проекта.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5.Подготовка помещений в соответствии с санитарными нормами.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6.Получение дополнительного оснащения.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7.Интеграция оборудования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8.Оформление рабочих мест и обучение персонала с учетом требований аттестации.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6347" marR="2634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1.Разработка должностных инструкций и нормативных документов.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2.Направление документов в Министерство здравоохранения.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3.Получение разрешения на внедрение метода на базе сосудистого центра БУЗОО «КМСЧ№9»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4.Внесение изменений в структурный приказ БУЗОО «КМСЧ№9»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6347" marR="2634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1.Предоставление перечня оказываемых услуг сосудистым Центром в МЗ, фонду ОМС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2.Разработка алгоритмов оказания услуг.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3.Подготовка обязательного регламента о порядке оказания услуг.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6347" marR="2634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1.Пилотная реализация проекта в учреждении.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2.Оценка клинической, социальной, бюджетной эффективности по индикаторным показателям результативности.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3.Подведение итогов проекта.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4.Планирование перспектив развития проекта.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roid Sans Fallback"/>
                        <a:cs typeface="Arial" panose="020B0604020202020204" pitchFamily="34" charset="0"/>
                      </a:endParaRPr>
                    </a:p>
                  </a:txBody>
                  <a:tcPr marL="26347" marR="2634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62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8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рр">
            <a:extLst>
              <a:ext uri="{FF2B5EF4-FFF2-40B4-BE49-F238E27FC236}">
                <a16:creationId xmlns:a16="http://schemas.microsoft.com/office/drawing/2014/main" xmlns="" id="{763C49E4-8544-4BAD-A645-A033ED9EFBD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920880" cy="58326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7752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3311</TotalTime>
  <Words>705</Words>
  <Application>Microsoft Office PowerPoint</Application>
  <PresentationFormat>Экран (4:3)</PresentationFormat>
  <Paragraphs>132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 Внедрение технологии «Эндоваскулярная изоляции ушка левого предсердия, как профилактика кардиоэмболического инсульта на базе сосудистого  центра БУЗОО «КМСЧ №9»» </vt:lpstr>
      <vt:lpstr>Структура летальности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</vt:lpstr>
      <vt:lpstr>Спасибо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Гаврилов</dc:creator>
  <cp:lastModifiedBy>Гаврилов</cp:lastModifiedBy>
  <cp:revision>134</cp:revision>
  <dcterms:modified xsi:type="dcterms:W3CDTF">2020-11-26T02:52:51Z</dcterms:modified>
</cp:coreProperties>
</file>