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060"/>
    <a:srgbClr val="0099FF"/>
    <a:srgbClr val="6F2927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71" autoAdjust="0"/>
  </p:normalViewPr>
  <p:slideViewPr>
    <p:cSldViewPr>
      <p:cViewPr>
        <p:scale>
          <a:sx n="118" d="100"/>
          <a:sy n="118" d="100"/>
        </p:scale>
        <p:origin x="-158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9;&#1095;&#1077;&#1073;&#1072;\&#1042;&#1050;&#1056;\&#1094;&#1080;&#1092;&#1088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9;&#1095;&#1077;&#1073;&#1072;\&#1042;&#1050;&#1056;\&#1094;&#1080;&#1092;&#1088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9;&#1095;&#1077;&#1073;&#1072;\&#1042;&#1050;&#1056;\&#1094;&#1080;&#1092;&#1088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9;&#1095;&#1077;&#1073;&#1072;\&#1042;&#1050;&#1056;\&#1094;&#1080;&#1092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12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Лист1!$A$16:$A$18</c:f>
              <c:strCache>
                <c:ptCount val="3"/>
                <c:pt idx="0">
                  <c:v>НПО</c:v>
                </c:pt>
                <c:pt idx="1">
                  <c:v>СПО</c:v>
                </c:pt>
                <c:pt idx="2">
                  <c:v>ФГОУ</c:v>
                </c:pt>
              </c:strCache>
            </c:strRef>
          </c:cat>
          <c:val>
            <c:numRef>
              <c:f>Лист1!$B$16:$B$18</c:f>
              <c:numCache>
                <c:formatCode>General</c:formatCode>
                <c:ptCount val="3"/>
                <c:pt idx="0">
                  <c:v>37</c:v>
                </c:pt>
                <c:pt idx="1">
                  <c:v>17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5689898065067451"/>
          <c:y val="0.35313374440595741"/>
          <c:w val="0.14387621314777513"/>
          <c:h val="0.33764590758559521"/>
        </c:manualLayout>
      </c:layout>
      <c:overlay val="0"/>
      <c:txPr>
        <a:bodyPr/>
        <a:lstStyle/>
        <a:p>
          <a:pPr>
            <a:defRPr sz="12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Лист1!$B$20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Лист1!$A$21:$A$23</c:f>
              <c:strCache>
                <c:ptCount val="3"/>
                <c:pt idx="0">
                  <c:v>БПОУ (Минобр. ОО)</c:v>
                </c:pt>
                <c:pt idx="1">
                  <c:v>БПОУ (др. учредитель)</c:v>
                </c:pt>
                <c:pt idx="2">
                  <c:v>негосуд.ОУ</c:v>
                </c:pt>
              </c:strCache>
            </c:strRef>
          </c:cat>
          <c:val>
            <c:numRef>
              <c:f>Лист1!$B$21:$B$23</c:f>
              <c:numCache>
                <c:formatCode>General</c:formatCode>
                <c:ptCount val="3"/>
                <c:pt idx="0">
                  <c:v>37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256840924656737"/>
          <c:y val="0.33813234688768029"/>
          <c:w val="0.31367210447205485"/>
          <c:h val="0.33461522151550366"/>
        </c:manualLayout>
      </c:layout>
      <c:overlay val="0"/>
      <c:txPr>
        <a:bodyPr/>
        <a:lstStyle/>
        <a:p>
          <a:pPr>
            <a:defRPr sz="12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Количество ОУ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Лист1!$B$2:$C$2</c:f>
              <c:numCache>
                <c:formatCode>General</c:formatCode>
                <c:ptCount val="2"/>
                <c:pt idx="0">
                  <c:v>2010</c:v>
                </c:pt>
                <c:pt idx="1">
                  <c:v>2020</c:v>
                </c:pt>
              </c:numCache>
            </c:num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77</c:v>
                </c:pt>
                <c:pt idx="1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927744"/>
        <c:axId val="61359808"/>
      </c:barChart>
      <c:catAx>
        <c:axId val="6492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+mj-lt"/>
              </a:defRPr>
            </a:pPr>
            <a:endParaRPr lang="ru-RU"/>
          </a:p>
        </c:txPr>
        <c:crossAx val="61359808"/>
        <c:crosses val="autoZero"/>
        <c:auto val="1"/>
        <c:lblAlgn val="ctr"/>
        <c:lblOffset val="100"/>
        <c:noMultiLvlLbl val="0"/>
      </c:catAx>
      <c:valAx>
        <c:axId val="6135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64927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4857760"/>
            <a:ext cx="9144000" cy="15001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FFC000"/>
              </a:solidFill>
            </a:endParaRPr>
          </a:p>
          <a:p>
            <a:pPr algn="ctr"/>
            <a:endParaRPr lang="ru-RU" dirty="0">
              <a:solidFill>
                <a:srgbClr val="FFC000"/>
              </a:solidFill>
            </a:endParaRPr>
          </a:p>
          <a:p>
            <a:pPr algn="ctr"/>
            <a:endParaRPr lang="ru-RU" dirty="0" smtClean="0">
              <a:solidFill>
                <a:srgbClr val="FFC000"/>
              </a:solidFill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</a:rPr>
              <a:t>Омск-2020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356992"/>
            <a:ext cx="88103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Разработка проекта объединения </a:t>
            </a:r>
            <a:endParaRPr lang="ru-RU" sz="2800" dirty="0" smtClean="0"/>
          </a:p>
          <a:p>
            <a:pPr algn="ctr"/>
            <a:r>
              <a:rPr lang="ru-RU" sz="2800" dirty="0" smtClean="0"/>
              <a:t>информационных </a:t>
            </a:r>
            <a:r>
              <a:rPr lang="ru-RU" sz="2800" dirty="0"/>
              <a:t>систем филиалов </a:t>
            </a:r>
            <a:endParaRPr lang="ru-RU" sz="2800" dirty="0" smtClean="0"/>
          </a:p>
          <a:p>
            <a:pPr algn="ctr"/>
            <a:r>
              <a:rPr lang="ru-RU" sz="2800" dirty="0" smtClean="0"/>
              <a:t>БПОУ </a:t>
            </a:r>
            <a:r>
              <a:rPr lang="ru-RU" sz="2800" dirty="0"/>
              <a:t>ОО «Сибирский профессиональный колледж</a:t>
            </a:r>
            <a:r>
              <a:rPr lang="ru-RU" sz="2800" dirty="0" smtClean="0"/>
              <a:t>»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669432" y="4910313"/>
            <a:ext cx="745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Выполнил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Дегтярев Михаил Владимирович</a:t>
            </a:r>
            <a:endParaRPr lang="ru-RU" sz="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Научный руководитель: </a:t>
            </a:r>
            <a:r>
              <a:rPr lang="ru-RU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Чернобаева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Гульнара Ефимовна </a:t>
            </a:r>
          </a:p>
        </p:txBody>
      </p:sp>
      <p:pic>
        <p:nvPicPr>
          <p:cNvPr id="7" name="Picture 2" descr="F:\президентская программа\картинки\281474979289248_bf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2972"/>
            <a:ext cx="3553754" cy="2665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Users\Дегтярев\Desktop\eed9c4c61504ae77d9dc013881ac7bd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6943"/>
            <a:ext cx="4304762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Дегтярев\Documents\Дегтярев\Downloads\Attachments_logunova@cdo.omsu.ru_2020-11-17_12-29-38\TsD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57192"/>
            <a:ext cx="1524003" cy="71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9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0527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285728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положения дел в отрасли</a:t>
            </a:r>
          </a:p>
        </p:txBody>
      </p:sp>
      <p:graphicFrame>
        <p:nvGraphicFramePr>
          <p:cNvPr id="97" name="Диаграмма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259992"/>
              </p:ext>
            </p:extLst>
          </p:nvPr>
        </p:nvGraphicFramePr>
        <p:xfrm>
          <a:off x="4854456" y="4044336"/>
          <a:ext cx="4095750" cy="2313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8" name="Диаграмма 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42073"/>
              </p:ext>
            </p:extLst>
          </p:nvPr>
        </p:nvGraphicFramePr>
        <p:xfrm>
          <a:off x="0" y="3679032"/>
          <a:ext cx="4275262" cy="265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9" name="Диаграмма 9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868677"/>
              </p:ext>
            </p:extLst>
          </p:nvPr>
        </p:nvGraphicFramePr>
        <p:xfrm>
          <a:off x="3851920" y="3573017"/>
          <a:ext cx="5832648" cy="2762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0" name="Диаграмма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991482"/>
              </p:ext>
            </p:extLst>
          </p:nvPr>
        </p:nvGraphicFramePr>
        <p:xfrm>
          <a:off x="2051720" y="1073691"/>
          <a:ext cx="5544616" cy="2709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Picture 2" descr="https://im0-tub-ru.yandex.net/i?id=243ca29791d2867b73f6d6834509810f-sr&amp;n=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28" y="0"/>
            <a:ext cx="1664590" cy="10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0"/>
            <a:ext cx="9144000" cy="10527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285728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Цель проекта: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649" y="1076292"/>
            <a:ext cx="8933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/>
              <a:t>объединенная </a:t>
            </a:r>
            <a:r>
              <a:rPr lang="ru-RU" sz="2400" dirty="0"/>
              <a:t>информационная система филиалов </a:t>
            </a:r>
            <a:endParaRPr lang="ru-RU" sz="2400" dirty="0" smtClean="0"/>
          </a:p>
          <a:p>
            <a:r>
              <a:rPr lang="ru-RU" sz="2400" dirty="0" smtClean="0"/>
              <a:t>БПОУ </a:t>
            </a:r>
            <a:r>
              <a:rPr lang="ru-RU" sz="2400" dirty="0"/>
              <a:t>ОО «СПК</a:t>
            </a:r>
            <a:r>
              <a:rPr lang="ru-RU" sz="2400" dirty="0" smtClean="0"/>
              <a:t>»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6258502" y="3429000"/>
            <a:ext cx="1725612" cy="106045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5B3D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Mangal" pitchFamily="18" charset="0"/>
              </a:rPr>
              <a:t>Главный корпус</a:t>
            </a:r>
            <a:endParaRPr kumimoji="0" lang="en-US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Mangal" pitchFamily="18" charset="0"/>
              </a:rPr>
              <a:t>БПОУ ОО СПК</a:t>
            </a:r>
            <a:endParaRPr kumimoji="0" lang="hi-IN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4283969" y="5527582"/>
            <a:ext cx="1443628" cy="781737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5B3D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Mangal" pitchFamily="18" charset="0"/>
              </a:rPr>
              <a:t>ТФ СПК</a:t>
            </a:r>
            <a:endParaRPr kumimoji="0" lang="en-US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Mangal" pitchFamily="18" charset="0"/>
              </a:rPr>
              <a:t>удаленность 58км</a:t>
            </a:r>
            <a:endParaRPr kumimoji="0" lang="hi-IN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267745" y="4689702"/>
            <a:ext cx="1368152" cy="7869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5B3D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Mangal" pitchFamily="18" charset="0"/>
              </a:rPr>
              <a:t>СФ СПК удаленность 50км</a:t>
            </a:r>
            <a:endParaRPr kumimoji="0" lang="hi-IN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727597" y="2029470"/>
            <a:ext cx="1393711" cy="762794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5B3D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Mangal" pitchFamily="18" charset="0"/>
              </a:rPr>
              <a:t>2й корпус </a:t>
            </a:r>
            <a:endParaRPr kumimoji="0" lang="en-US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Mangal" pitchFamily="18" charset="0"/>
              </a:rPr>
              <a:t>удаленность 800м</a:t>
            </a:r>
            <a:endParaRPr kumimoji="0" lang="hi-IN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755576" y="3595530"/>
            <a:ext cx="1390344" cy="810633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5B3D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Mangal" pitchFamily="18" charset="0"/>
              </a:rPr>
              <a:t>ЧФ СПК</a:t>
            </a:r>
            <a:endParaRPr kumimoji="0" lang="en-US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Mangal" pitchFamily="18" charset="0"/>
              </a:rPr>
              <a:t>удаленность 145км</a:t>
            </a:r>
            <a:endParaRPr kumimoji="0" lang="hi-IN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1907704" y="2123415"/>
            <a:ext cx="1394405" cy="752194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5B3D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Mangal" pitchFamily="18" charset="0"/>
              </a:rPr>
              <a:t>УФ СПК удаленность 66км</a:t>
            </a:r>
            <a:endParaRPr kumimoji="0" lang="hi-IN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Двойная стрелка влево/вправо 43"/>
          <p:cNvSpPr/>
          <p:nvPr/>
        </p:nvSpPr>
        <p:spPr>
          <a:xfrm>
            <a:off x="2339751" y="3807171"/>
            <a:ext cx="3897349" cy="38735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Двойная стрелка влево/вправо 50"/>
          <p:cNvSpPr/>
          <p:nvPr/>
        </p:nvSpPr>
        <p:spPr>
          <a:xfrm rot="1463431">
            <a:off x="3321104" y="2853185"/>
            <a:ext cx="3049376" cy="38735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войная стрелка влево/вправо 51"/>
          <p:cNvSpPr/>
          <p:nvPr/>
        </p:nvSpPr>
        <p:spPr>
          <a:xfrm rot="20782181">
            <a:off x="3756321" y="4419830"/>
            <a:ext cx="2509066" cy="38735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Двойная стрелка влево/вправо 52"/>
          <p:cNvSpPr/>
          <p:nvPr/>
        </p:nvSpPr>
        <p:spPr>
          <a:xfrm rot="19221252">
            <a:off x="5772077" y="4799744"/>
            <a:ext cx="1392875" cy="38735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войная стрелка влево/вправо 53"/>
          <p:cNvSpPr/>
          <p:nvPr/>
        </p:nvSpPr>
        <p:spPr>
          <a:xfrm rot="3061544">
            <a:off x="6692804" y="2845004"/>
            <a:ext cx="654801" cy="38735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https://im0-tub-ru.yandex.net/i?id=243ca29791d2867b73f6d6834509810f-sr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28" y="0"/>
            <a:ext cx="1664590" cy="10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>
            <a:off x="0" y="0"/>
            <a:ext cx="9144000" cy="10527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170" y="1119150"/>
            <a:ext cx="9144000" cy="5357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285728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Технологическая структура системы</a:t>
            </a:r>
          </a:p>
        </p:txBody>
      </p:sp>
      <p:pic>
        <p:nvPicPr>
          <p:cNvPr id="5" name="Picture 2" descr="https://im0-tub-ru.yandex.net/i?id=243ca29791d2867b73f6d6834509810f-sr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28" y="0"/>
            <a:ext cx="1664590" cy="10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1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035" y="1118723"/>
            <a:ext cx="8667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9" name="Picture 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830" y="1118723"/>
            <a:ext cx="8667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8" name="Picture 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78860"/>
            <a:ext cx="8667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7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78860"/>
            <a:ext cx="8667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455" y="2361665"/>
            <a:ext cx="12382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61665"/>
            <a:ext cx="109537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705" y="2340349"/>
            <a:ext cx="12382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977" y="3964965"/>
            <a:ext cx="1052824" cy="132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55"/>
          <p:cNvSpPr>
            <a:spLocks noChangeArrowheads="1"/>
          </p:cNvSpPr>
          <p:nvPr/>
        </p:nvSpPr>
        <p:spPr bwMode="auto">
          <a:xfrm>
            <a:off x="-468560" y="111872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56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57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58"/>
          <p:cNvSpPr>
            <a:spLocks noChangeArrowheads="1"/>
          </p:cNvSpPr>
          <p:nvPr/>
        </p:nvSpPr>
        <p:spPr bwMode="auto">
          <a:xfrm>
            <a:off x="0" y="3505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59"/>
          <p:cNvSpPr>
            <a:spLocks noChangeArrowheads="1"/>
          </p:cNvSpPr>
          <p:nvPr/>
        </p:nvSpPr>
        <p:spPr bwMode="auto">
          <a:xfrm>
            <a:off x="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61"/>
          <p:cNvSpPr>
            <a:spLocks noChangeArrowheads="1"/>
          </p:cNvSpPr>
          <p:nvPr/>
        </p:nvSpPr>
        <p:spPr bwMode="auto">
          <a:xfrm>
            <a:off x="0" y="563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62"/>
          <p:cNvSpPr>
            <a:spLocks noChangeArrowheads="1"/>
          </p:cNvSpPr>
          <p:nvPr/>
        </p:nvSpPr>
        <p:spPr bwMode="auto">
          <a:xfrm>
            <a:off x="0" y="647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2" name="Rectangle 65"/>
          <p:cNvSpPr>
            <a:spLocks noChangeArrowheads="1"/>
          </p:cNvSpPr>
          <p:nvPr/>
        </p:nvSpPr>
        <p:spPr bwMode="auto">
          <a:xfrm>
            <a:off x="0" y="769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Rectangle 66"/>
          <p:cNvSpPr>
            <a:spLocks noChangeArrowheads="1"/>
          </p:cNvSpPr>
          <p:nvPr/>
        </p:nvSpPr>
        <p:spPr bwMode="auto">
          <a:xfrm>
            <a:off x="0" y="9715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4" name="Rectangle 67"/>
          <p:cNvSpPr>
            <a:spLocks noChangeArrowheads="1"/>
          </p:cNvSpPr>
          <p:nvPr/>
        </p:nvSpPr>
        <p:spPr bwMode="auto">
          <a:xfrm>
            <a:off x="0" y="9715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5" name="Rectangle 68"/>
          <p:cNvSpPr>
            <a:spLocks noChangeArrowheads="1"/>
          </p:cNvSpPr>
          <p:nvPr/>
        </p:nvSpPr>
        <p:spPr bwMode="auto">
          <a:xfrm>
            <a:off x="0" y="1093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Rectangle 69"/>
          <p:cNvSpPr>
            <a:spLocks noChangeArrowheads="1"/>
          </p:cNvSpPr>
          <p:nvPr/>
        </p:nvSpPr>
        <p:spPr bwMode="auto">
          <a:xfrm>
            <a:off x="0" y="1177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70"/>
          <p:cNvSpPr>
            <a:spLocks noChangeArrowheads="1"/>
          </p:cNvSpPr>
          <p:nvPr/>
        </p:nvSpPr>
        <p:spPr bwMode="auto">
          <a:xfrm>
            <a:off x="0" y="12534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8" name="Rectangle 71"/>
          <p:cNvSpPr>
            <a:spLocks noChangeArrowheads="1"/>
          </p:cNvSpPr>
          <p:nvPr/>
        </p:nvSpPr>
        <p:spPr bwMode="auto">
          <a:xfrm>
            <a:off x="0" y="12992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Rectangle 73"/>
          <p:cNvSpPr>
            <a:spLocks noChangeArrowheads="1"/>
          </p:cNvSpPr>
          <p:nvPr/>
        </p:nvSpPr>
        <p:spPr bwMode="auto">
          <a:xfrm>
            <a:off x="0" y="1474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1" name="Rectangle 74"/>
          <p:cNvSpPr>
            <a:spLocks noChangeArrowheads="1"/>
          </p:cNvSpPr>
          <p:nvPr/>
        </p:nvSpPr>
        <p:spPr bwMode="auto">
          <a:xfrm>
            <a:off x="0" y="1539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Rectangle 75"/>
          <p:cNvSpPr>
            <a:spLocks noChangeArrowheads="1"/>
          </p:cNvSpPr>
          <p:nvPr/>
        </p:nvSpPr>
        <p:spPr bwMode="auto">
          <a:xfrm>
            <a:off x="0" y="16040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285" y="1080591"/>
            <a:ext cx="8667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331" y="1101243"/>
            <a:ext cx="8667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840" y="1104900"/>
            <a:ext cx="8667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95" name="Прямая соединительная линия 2094"/>
          <p:cNvCxnSpPr/>
          <p:nvPr/>
        </p:nvCxnSpPr>
        <p:spPr>
          <a:xfrm>
            <a:off x="341227" y="1977070"/>
            <a:ext cx="8507886" cy="11770"/>
          </a:xfrm>
          <a:prstGeom prst="line">
            <a:avLst/>
          </a:prstGeom>
          <a:ln w="889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0" name="Прямая со стрелкой 2099"/>
          <p:cNvCxnSpPr/>
          <p:nvPr/>
        </p:nvCxnSpPr>
        <p:spPr>
          <a:xfrm flipH="1">
            <a:off x="2750705" y="2361665"/>
            <a:ext cx="1059296" cy="203239"/>
          </a:xfrm>
          <a:prstGeom prst="straightConnector1">
            <a:avLst/>
          </a:prstGeom>
          <a:ln w="25400" cmpd="tri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3" name="Прямая со стрелкой 2102"/>
          <p:cNvCxnSpPr/>
          <p:nvPr/>
        </p:nvCxnSpPr>
        <p:spPr>
          <a:xfrm>
            <a:off x="4905375" y="2340349"/>
            <a:ext cx="1033330" cy="224555"/>
          </a:xfrm>
          <a:prstGeom prst="straightConnector1">
            <a:avLst/>
          </a:prstGeom>
          <a:ln w="25400" cmpd="tri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6" name="Прямая со стрелкой 2105"/>
          <p:cNvCxnSpPr/>
          <p:nvPr/>
        </p:nvCxnSpPr>
        <p:spPr>
          <a:xfrm>
            <a:off x="4323773" y="3798075"/>
            <a:ext cx="0" cy="818054"/>
          </a:xfrm>
          <a:prstGeom prst="straightConnector1">
            <a:avLst/>
          </a:prstGeom>
          <a:ln w="88900" cmpd="tri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8" name="Прямая соединительная линия 2107"/>
          <p:cNvCxnSpPr/>
          <p:nvPr/>
        </p:nvCxnSpPr>
        <p:spPr>
          <a:xfrm>
            <a:off x="4679196" y="3199865"/>
            <a:ext cx="0" cy="229135"/>
          </a:xfrm>
          <a:prstGeom prst="line">
            <a:avLst/>
          </a:prstGeom>
          <a:ln w="889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0" name="Прямая соединительная линия 2109"/>
          <p:cNvCxnSpPr/>
          <p:nvPr/>
        </p:nvCxnSpPr>
        <p:spPr>
          <a:xfrm>
            <a:off x="4572000" y="3429000"/>
            <a:ext cx="3525423" cy="0"/>
          </a:xfrm>
          <a:prstGeom prst="line">
            <a:avLst/>
          </a:prstGeom>
          <a:ln w="889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8097422" y="1988840"/>
            <a:ext cx="0" cy="1440160"/>
          </a:xfrm>
          <a:prstGeom prst="line">
            <a:avLst/>
          </a:prstGeom>
          <a:ln w="88900" cmpd="tri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1281193" y="1982269"/>
            <a:ext cx="0" cy="1440160"/>
          </a:xfrm>
          <a:prstGeom prst="line">
            <a:avLst/>
          </a:prstGeom>
          <a:ln w="88900" cmpd="tri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1260969" y="3429000"/>
            <a:ext cx="2913362" cy="0"/>
          </a:xfrm>
          <a:prstGeom prst="line">
            <a:avLst/>
          </a:prstGeom>
          <a:ln w="889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3967274" y="3193294"/>
            <a:ext cx="0" cy="229135"/>
          </a:xfrm>
          <a:prstGeom prst="line">
            <a:avLst/>
          </a:prstGeom>
          <a:ln w="889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олилиния 68"/>
          <p:cNvSpPr/>
          <p:nvPr/>
        </p:nvSpPr>
        <p:spPr>
          <a:xfrm>
            <a:off x="8849113" y="1726560"/>
            <a:ext cx="80071" cy="464662"/>
          </a:xfrm>
          <a:custGeom>
            <a:avLst/>
            <a:gdLst>
              <a:gd name="connsiteX0" fmla="*/ 125225 w 180643"/>
              <a:gd name="connsiteY0" fmla="*/ 0 h 1039091"/>
              <a:gd name="connsiteX1" fmla="*/ 125225 w 180643"/>
              <a:gd name="connsiteY1" fmla="*/ 471055 h 1039091"/>
              <a:gd name="connsiteX2" fmla="*/ 534 w 180643"/>
              <a:gd name="connsiteY2" fmla="*/ 554182 h 1039091"/>
              <a:gd name="connsiteX3" fmla="*/ 180643 w 180643"/>
              <a:gd name="connsiteY3" fmla="*/ 1039091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43" h="1039091">
                <a:moveTo>
                  <a:pt x="125225" y="0"/>
                </a:moveTo>
                <a:cubicBezTo>
                  <a:pt x="135616" y="189346"/>
                  <a:pt x="146007" y="378692"/>
                  <a:pt x="125225" y="471055"/>
                </a:cubicBezTo>
                <a:cubicBezTo>
                  <a:pt x="104443" y="563418"/>
                  <a:pt x="-8702" y="459509"/>
                  <a:pt x="534" y="554182"/>
                </a:cubicBezTo>
                <a:cubicBezTo>
                  <a:pt x="9770" y="648855"/>
                  <a:pt x="180643" y="889000"/>
                  <a:pt x="180643" y="1039091"/>
                </a:cubicBezTo>
              </a:path>
            </a:pathLst>
          </a:custGeom>
          <a:noFill/>
          <a:ln w="889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 стрелкой 72"/>
          <p:cNvCxnSpPr/>
          <p:nvPr/>
        </p:nvCxnSpPr>
        <p:spPr>
          <a:xfrm flipV="1">
            <a:off x="1619672" y="1726560"/>
            <a:ext cx="0" cy="232331"/>
          </a:xfrm>
          <a:prstGeom prst="straightConnector1">
            <a:avLst/>
          </a:prstGeom>
          <a:ln w="88900" cmpd="tri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flipV="1">
            <a:off x="2750705" y="1728291"/>
            <a:ext cx="0" cy="232331"/>
          </a:xfrm>
          <a:prstGeom prst="straightConnector1">
            <a:avLst/>
          </a:prstGeom>
          <a:ln w="88900" cmpd="tri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V="1">
            <a:off x="3823123" y="1713220"/>
            <a:ext cx="0" cy="232331"/>
          </a:xfrm>
          <a:prstGeom prst="straightConnector1">
            <a:avLst/>
          </a:prstGeom>
          <a:ln w="88900" cmpd="tri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flipV="1">
            <a:off x="4932040" y="1728291"/>
            <a:ext cx="0" cy="232331"/>
          </a:xfrm>
          <a:prstGeom prst="straightConnector1">
            <a:avLst/>
          </a:prstGeom>
          <a:ln w="88900" cmpd="tri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flipV="1">
            <a:off x="6084168" y="1713220"/>
            <a:ext cx="0" cy="232331"/>
          </a:xfrm>
          <a:prstGeom prst="straightConnector1">
            <a:avLst/>
          </a:prstGeom>
          <a:ln w="88900" cmpd="tri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flipV="1">
            <a:off x="7294125" y="1726560"/>
            <a:ext cx="0" cy="232331"/>
          </a:xfrm>
          <a:prstGeom prst="straightConnector1">
            <a:avLst/>
          </a:prstGeom>
          <a:ln w="88900" cmpd="tri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V="1">
            <a:off x="8460432" y="1726560"/>
            <a:ext cx="0" cy="232331"/>
          </a:xfrm>
          <a:prstGeom prst="straightConnector1">
            <a:avLst/>
          </a:prstGeom>
          <a:ln w="88900" cmpd="tri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Полилиния 118"/>
          <p:cNvSpPr/>
          <p:nvPr/>
        </p:nvSpPr>
        <p:spPr>
          <a:xfrm>
            <a:off x="245684" y="1745138"/>
            <a:ext cx="80071" cy="464662"/>
          </a:xfrm>
          <a:custGeom>
            <a:avLst/>
            <a:gdLst>
              <a:gd name="connsiteX0" fmla="*/ 125225 w 180643"/>
              <a:gd name="connsiteY0" fmla="*/ 0 h 1039091"/>
              <a:gd name="connsiteX1" fmla="*/ 125225 w 180643"/>
              <a:gd name="connsiteY1" fmla="*/ 471055 h 1039091"/>
              <a:gd name="connsiteX2" fmla="*/ 534 w 180643"/>
              <a:gd name="connsiteY2" fmla="*/ 554182 h 1039091"/>
              <a:gd name="connsiteX3" fmla="*/ 180643 w 180643"/>
              <a:gd name="connsiteY3" fmla="*/ 1039091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43" h="1039091">
                <a:moveTo>
                  <a:pt x="125225" y="0"/>
                </a:moveTo>
                <a:cubicBezTo>
                  <a:pt x="135616" y="189346"/>
                  <a:pt x="146007" y="378692"/>
                  <a:pt x="125225" y="471055"/>
                </a:cubicBezTo>
                <a:cubicBezTo>
                  <a:pt x="104443" y="563418"/>
                  <a:pt x="-8702" y="459509"/>
                  <a:pt x="534" y="554182"/>
                </a:cubicBezTo>
                <a:cubicBezTo>
                  <a:pt x="9770" y="648855"/>
                  <a:pt x="180643" y="889000"/>
                  <a:pt x="180643" y="1039091"/>
                </a:cubicBezTo>
              </a:path>
            </a:pathLst>
          </a:custGeom>
          <a:noFill/>
          <a:ln w="889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280353" y="5445224"/>
            <a:ext cx="2227751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провайдер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Выгнутая вправо стрелка 75"/>
          <p:cNvSpPr/>
          <p:nvPr/>
        </p:nvSpPr>
        <p:spPr>
          <a:xfrm rot="10800000">
            <a:off x="2399605" y="4552172"/>
            <a:ext cx="609082" cy="10256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4" name="Выгнутая вправо стрелка 123"/>
          <p:cNvSpPr/>
          <p:nvPr/>
        </p:nvSpPr>
        <p:spPr>
          <a:xfrm>
            <a:off x="5674169" y="4629247"/>
            <a:ext cx="609082" cy="10256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5" name="Picture 2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719" y="3964965"/>
            <a:ext cx="1052824" cy="132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Прямая соединительная линия 78"/>
          <p:cNvCxnSpPr>
            <a:stCxn id="2071" idx="3"/>
            <a:endCxn id="125" idx="1"/>
          </p:cNvCxnSpPr>
          <p:nvPr/>
        </p:nvCxnSpPr>
        <p:spPr>
          <a:xfrm>
            <a:off x="4068801" y="4629247"/>
            <a:ext cx="538918" cy="0"/>
          </a:xfrm>
          <a:prstGeom prst="line">
            <a:avLst/>
          </a:prstGeom>
          <a:ln w="889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с двумя вырезанными соседними углами 131"/>
          <p:cNvSpPr/>
          <p:nvPr/>
        </p:nvSpPr>
        <p:spPr>
          <a:xfrm>
            <a:off x="7928195" y="1844456"/>
            <a:ext cx="338455" cy="29785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Багетная рамка 86"/>
          <p:cNvSpPr/>
          <p:nvPr/>
        </p:nvSpPr>
        <p:spPr>
          <a:xfrm>
            <a:off x="4139425" y="3375081"/>
            <a:ext cx="397669" cy="37564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с двумя вырезанными соседними углами 136"/>
          <p:cNvSpPr/>
          <p:nvPr/>
        </p:nvSpPr>
        <p:spPr>
          <a:xfrm>
            <a:off x="1111965" y="1796622"/>
            <a:ext cx="338455" cy="29785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0527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000108"/>
            <a:ext cx="9144000" cy="5357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285728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Календарный план работ</a:t>
            </a:r>
          </a:p>
        </p:txBody>
      </p:sp>
      <p:pic>
        <p:nvPicPr>
          <p:cNvPr id="28" name="Picture 2" descr="https://im0-tub-ru.yandex.net/i?id=243ca29791d2867b73f6d6834509810f-sr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28" y="0"/>
            <a:ext cx="1664590" cy="10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673779"/>
              </p:ext>
            </p:extLst>
          </p:nvPr>
        </p:nvGraphicFramePr>
        <p:xfrm>
          <a:off x="-2" y="990190"/>
          <a:ext cx="9144002" cy="5780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8147"/>
                <a:gridCol w="1296144"/>
                <a:gridCol w="1008112"/>
                <a:gridCol w="971599"/>
              </a:tblGrid>
              <a:tr h="2336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задачи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Длительность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Окончание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6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идеи </a:t>
                      </a:r>
                      <a:r>
                        <a:rPr lang="ru-RU" sz="13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 15.09.20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25.09.20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команды 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28.09.20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30.09.20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календарного графика 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01.10.20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05.10.20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пилотного проекта 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 06.10.20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07.10.20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технического задания 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08.10.20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21.10.20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технического задания 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22.10.20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23.10.20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проектной документации 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26.10.20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06.11.20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проектной документации 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09.11.20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11.11.20</a:t>
                      </a:r>
                      <a:endParaRPr lang="ru-RU" sz="13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сметной документации 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12.11.20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25.11.20</a:t>
                      </a:r>
                      <a:endParaRPr lang="ru-RU" sz="13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сметной документации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26.11.20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30.11.20</a:t>
                      </a:r>
                      <a:endParaRPr lang="ru-RU" sz="13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заявки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 01.12.20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02.12.20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поставщиков оборудования 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03.12.20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11.12.20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03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договоров на поставку оборудования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14.12.20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18.12.20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Поставка оборудования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21.12.20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29.01.21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Приемка оборудования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дней</a:t>
                      </a:r>
                      <a:endParaRPr lang="ru-RU" sz="13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01.02.21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 02.02.21</a:t>
                      </a:r>
                      <a:endParaRPr lang="ru-RU" sz="13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Монтаж оборудования 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03.02.21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 16.03.21</a:t>
                      </a:r>
                      <a:endParaRPr lang="ru-RU" sz="13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пусконаладочных работ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дней</a:t>
                      </a:r>
                      <a:endParaRPr lang="ru-RU" sz="13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17.03.21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 30.03.21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3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Комиссионная сдача-приемка системы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31.03.21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3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02.04.21</a:t>
                      </a:r>
                      <a:endParaRPr lang="ru-RU" sz="13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Подписание акта выполненных работ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дней</a:t>
                      </a:r>
                      <a:endParaRPr lang="ru-RU" sz="13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05.04.21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 06.04.21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инструкций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 26.11.20</a:t>
                      </a:r>
                      <a:endParaRPr lang="ru-RU" sz="13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09.12.20</a:t>
                      </a:r>
                      <a:endParaRPr lang="ru-RU" sz="13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1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инструкций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10.12.20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11.12.20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в должностные инструкции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14.12.20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16.12.20</a:t>
                      </a:r>
                      <a:endParaRPr lang="ru-RU" sz="13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 программного обеспечения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07.04.21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26.04.21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 информационной системы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 27.04.21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03.05.21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1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регламента работ сотрудников в информационной системе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26.11.20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02.12.20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и инструктаж персонала </a:t>
                      </a:r>
                      <a:endParaRPr lang="ru-RU" sz="13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 04.05.21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300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06.05.21</a:t>
                      </a:r>
                      <a:endParaRPr lang="ru-RU" sz="13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Подписание акта ввода в эксплуатацию </a:t>
                      </a:r>
                      <a:endParaRPr lang="ru-RU" sz="13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дней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07.05.21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3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10.05.21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22283" marR="222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10527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00108"/>
            <a:ext cx="9144000" cy="5357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285728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управления рисками</a:t>
            </a:r>
          </a:p>
        </p:txBody>
      </p:sp>
      <p:pic>
        <p:nvPicPr>
          <p:cNvPr id="15" name="Picture 2" descr="https://im0-tub-ru.yandex.net/i?id=243ca29791d2867b73f6d6834509810f-sr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28" y="0"/>
            <a:ext cx="1664590" cy="10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467742"/>
              </p:ext>
            </p:extLst>
          </p:nvPr>
        </p:nvGraphicFramePr>
        <p:xfrm>
          <a:off x="-1" y="1000108"/>
          <a:ext cx="9144000" cy="5857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98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Последствия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предотвращения риска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реагирования при возникновении риска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1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Задержка поставки материалов и оборудования</a:t>
                      </a:r>
                      <a:endParaRPr lang="ru-RU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Срыв сроков выполнения проекта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сроков на поставку оборудования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Проработка вариантов с альтернативными поставщиками 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сроков выполнения работ проекта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7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 из проекта ключевого участника команды</a:t>
                      </a:r>
                      <a:endParaRPr lang="ru-RU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Срыв сроков выполнения проекта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Проработка возможности привлечения наемных сил. Совершенствование системы 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мотивации</a:t>
                      </a: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резервных участников и средств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7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Невыполнение работ проекта из-за низкой квалификации команды проекта</a:t>
                      </a:r>
                      <a:endParaRPr lang="ru-RU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Срыв сроков выполнения проекта</a:t>
                      </a:r>
                      <a:endParaRPr lang="ru-RU" sz="12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Проработка возможности привлечения наемных сил. Повышение квалификации участников 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сотрудников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текущего проекта задействованы в еще не завершённом проекте</a:t>
                      </a:r>
                      <a:endParaRPr lang="ru-RU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Срыв сроков выполнения проекта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Заложить в календарный график запас по времени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Задействовать резервные ресурсы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Неактуальность проекта</a:t>
                      </a:r>
                      <a:endParaRPr lang="ru-RU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Прекращение реализации проекта</a:t>
                      </a:r>
                      <a:endParaRPr lang="ru-RU" sz="12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разработок в сфере </a:t>
                      </a:r>
                      <a:r>
                        <a:rPr lang="en-US" sz="12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ru-RU" sz="12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коммуникаций</a:t>
                      </a:r>
                      <a:endParaRPr lang="ru-RU" sz="12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проекта с учетом инноваций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финансирования проекта</a:t>
                      </a:r>
                      <a:endParaRPr lang="ru-RU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Срыв сроков выполнения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Удорожание стоимости проекта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денежных средств компании</a:t>
                      </a:r>
                      <a:endParaRPr lang="ru-RU" sz="12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средств из других источников 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5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стоимости материалов и оборудования </a:t>
                      </a:r>
                      <a:endParaRPr lang="ru-RU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Удорожание стоимости проекта</a:t>
                      </a:r>
                      <a:endParaRPr lang="ru-RU" sz="12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финансового анализа по набл…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фонд непредвиденных расходов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5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Появление дополнительных требований к системе Изменение содержания работ проекта</a:t>
                      </a:r>
                      <a:endParaRPr lang="ru-RU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затраты на выполнение требований </a:t>
                      </a:r>
                      <a:endParaRPr lang="ru-RU" sz="12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изменений в законодательстве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проектной документации согласно новым требованиям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16451" marR="1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10527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285728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Сводный сметный расчет</a:t>
            </a:r>
          </a:p>
        </p:txBody>
      </p:sp>
      <p:pic>
        <p:nvPicPr>
          <p:cNvPr id="10" name="Picture 2" descr="https://im0-tub-ru.yandex.net/i?id=243ca29791d2867b73f6d6834509810f-sr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28" y="0"/>
            <a:ext cx="1664590" cy="10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29202"/>
              </p:ext>
            </p:extLst>
          </p:nvPr>
        </p:nvGraphicFramePr>
        <p:xfrm>
          <a:off x="1979712" y="1914836"/>
          <a:ext cx="5594770" cy="3528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3591"/>
                <a:gridCol w="1651179"/>
              </a:tblGrid>
              <a:tr h="44415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 сметный расчет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статей расходов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605">
                <a:tc>
                  <a:txBody>
                    <a:bodyPr/>
                    <a:lstStyle/>
                    <a:p>
                      <a:pPr indent="177800" algn="ctr">
                        <a:spcAft>
                          <a:spcPts val="0"/>
                        </a:spcAft>
                      </a:pPr>
                      <a:r>
                        <a:rPr lang="ru-RU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оплату труда</a:t>
                      </a:r>
                      <a:endParaRPr lang="ru-RU" sz="16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70 639,46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605">
                <a:tc>
                  <a:txBody>
                    <a:bodyPr/>
                    <a:lstStyle/>
                    <a:p>
                      <a:pPr indent="177800" algn="ctr">
                        <a:spcAft>
                          <a:spcPts val="0"/>
                        </a:spcAft>
                      </a:pPr>
                      <a:r>
                        <a:rPr lang="ru-RU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платежи (30%)</a:t>
                      </a:r>
                      <a:endParaRPr lang="ru-RU" sz="16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21 191,84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605">
                <a:tc>
                  <a:txBody>
                    <a:bodyPr/>
                    <a:lstStyle/>
                    <a:p>
                      <a:pPr indent="177800" algn="ctr">
                        <a:spcAft>
                          <a:spcPts val="0"/>
                        </a:spcAft>
                      </a:pPr>
                      <a:r>
                        <a:rPr lang="ru-RU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материалов</a:t>
                      </a:r>
                      <a:endParaRPr lang="ru-RU" sz="16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144 641,55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605">
                <a:tc>
                  <a:txBody>
                    <a:bodyPr/>
                    <a:lstStyle/>
                    <a:p>
                      <a:pPr indent="177800" algn="ctr">
                        <a:spcAft>
                          <a:spcPts val="0"/>
                        </a:spcAft>
                      </a:pPr>
                      <a:r>
                        <a:rPr lang="ru-RU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оборудования</a:t>
                      </a:r>
                      <a:endParaRPr lang="ru-RU" sz="16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1 346 236,00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6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30869,00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4 658 577,85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10527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00108"/>
            <a:ext cx="9144000" cy="5357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285728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Финансовый план проекта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340501"/>
              </p:ext>
            </p:extLst>
          </p:nvPr>
        </p:nvGraphicFramePr>
        <p:xfrm>
          <a:off x="0" y="1040989"/>
          <a:ext cx="9144000" cy="5817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5856"/>
                <a:gridCol w="1080120"/>
                <a:gridCol w="1080120"/>
                <a:gridCol w="1368152"/>
                <a:gridCol w="1008112"/>
                <a:gridCol w="1331640"/>
              </a:tblGrid>
              <a:tr h="32245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денежных потоков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24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Периоды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61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Инвестиционная деятельность</a:t>
                      </a:r>
                      <a:endParaRPr lang="ru-RU" sz="16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61340" algn="l"/>
                        </a:tabLst>
                      </a:pPr>
                      <a:r>
                        <a:rPr lang="ru-RU" sz="1600" kern="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денежных средств - всего</a:t>
                      </a:r>
                      <a:endParaRPr lang="ru-RU" sz="16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58824,62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31620,37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61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1498298,40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24834,4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1 613 577,87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</a:t>
                      </a:r>
                      <a:endParaRPr lang="ru-RU" sz="16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58824,62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31620,37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61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1498298,40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24834,4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1 613 577,87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денежных средств – всего</a:t>
                      </a:r>
                      <a:endParaRPr lang="ru-RU" sz="16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58824,62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31620,37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61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1498298,40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24834,4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1 613 577,87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</a:t>
                      </a:r>
                      <a:endParaRPr lang="ru-RU" sz="16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21504,32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24323,36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61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5708,34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19103,4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70639,46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</a:t>
                      </a:r>
                      <a:endParaRPr lang="ru-RU" sz="16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6451,30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7297,01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61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1712,51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5731,04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21191,84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оборудования</a:t>
                      </a:r>
                      <a:endParaRPr lang="ru-RU" sz="16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1346236,00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1346236,00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материалов</a:t>
                      </a:r>
                      <a:endParaRPr lang="ru-RU" sz="16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144641,55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144641,55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6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30869,00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61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943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</a:t>
                      </a:r>
                      <a:endParaRPr lang="ru-RU" sz="1600" kern="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30869,00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4713" marR="547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2" descr="https://im0-tub-ru.yandex.net/i?id=243ca29791d2867b73f6d6834509810f-sr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28" y="0"/>
            <a:ext cx="1664590" cy="10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0527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000108"/>
            <a:ext cx="9144000" cy="5357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512" y="-171401"/>
            <a:ext cx="8246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Эффективность проекта</a:t>
            </a:r>
          </a:p>
        </p:txBody>
      </p:sp>
      <p:pic>
        <p:nvPicPr>
          <p:cNvPr id="16" name="Picture 2" descr="https://im0-tub-ru.yandex.net/i?id=243ca29791d2867b73f6d6834509810f-sr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28" y="0"/>
            <a:ext cx="1664590" cy="10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16692"/>
              </p:ext>
            </p:extLst>
          </p:nvPr>
        </p:nvGraphicFramePr>
        <p:xfrm>
          <a:off x="-36512" y="1000109"/>
          <a:ext cx="9180513" cy="585789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853974"/>
                <a:gridCol w="2005603"/>
                <a:gridCol w="1752716"/>
                <a:gridCol w="1568220"/>
              </a:tblGrid>
              <a:tr h="1171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(индикаторы)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показателя</a:t>
                      </a:r>
                      <a:endParaRPr lang="ru-RU" sz="16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проекта</a:t>
                      </a:r>
                      <a:endParaRPr lang="ru-RU" sz="16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показателя с проектом</a:t>
                      </a:r>
                      <a:endParaRPr lang="ru-RU" sz="16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показателя</a:t>
                      </a:r>
                      <a:endParaRPr lang="ru-RU" sz="16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15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 ГСМ (разовая поездка во все филиалы)</a:t>
                      </a:r>
                      <a:endParaRPr lang="ru-RU" sz="16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3 790,15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+ 3 719,15</a:t>
                      </a:r>
                      <a:endParaRPr lang="ru-RU" sz="16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73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лицензионного продукта </a:t>
                      </a:r>
                      <a:endParaRPr lang="ru-RU" sz="16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(1С Предприятие 20 пользователей)</a:t>
                      </a:r>
                      <a:endParaRPr lang="ru-RU" sz="16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488 800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164 000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+ 324 800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73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лицензионного продукта (Антивирус </a:t>
                      </a:r>
                      <a:r>
                        <a:rPr lang="en-US" sz="1800" b="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Kaspersky </a:t>
                      </a:r>
                      <a:r>
                        <a:rPr lang="ru-RU" sz="1800" b="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пользователей) </a:t>
                      </a:r>
                      <a:endParaRPr lang="ru-RU" sz="16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1 393 000</a:t>
                      </a:r>
                      <a:endParaRPr lang="ru-RU" sz="16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356 000</a:t>
                      </a:r>
                      <a:endParaRPr lang="ru-RU" sz="16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+ 1 037 000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710</Words>
  <Application>Microsoft Office PowerPoint</Application>
  <PresentationFormat>Экран (4:3)</PresentationFormat>
  <Paragraphs>292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Гаврилов</cp:lastModifiedBy>
  <cp:revision>118</cp:revision>
  <dcterms:created xsi:type="dcterms:W3CDTF">2020-02-04T08:57:34Z</dcterms:created>
  <dcterms:modified xsi:type="dcterms:W3CDTF">2020-11-25T11:58:24Z</dcterms:modified>
</cp:coreProperties>
</file>