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2" r:id="rId1"/>
  </p:sldMasterIdLst>
  <p:notesMasterIdLst>
    <p:notesMasterId r:id="rId14"/>
  </p:notes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B65"/>
    <a:srgbClr val="D2E4F6"/>
    <a:srgbClr val="EBF3FB"/>
    <a:srgbClr val="C2DAF4"/>
    <a:srgbClr val="98C0EC"/>
    <a:srgbClr val="071627"/>
    <a:srgbClr val="2673C8"/>
    <a:srgbClr val="2266B0"/>
    <a:srgbClr val="1D5797"/>
    <a:srgbClr val="184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9771" autoAdjust="0"/>
  </p:normalViewPr>
  <p:slideViewPr>
    <p:cSldViewPr snapToGrid="0" snapToObjects="1">
      <p:cViewPr>
        <p:scale>
          <a:sx n="124" d="100"/>
          <a:sy n="124" d="100"/>
        </p:scale>
        <p:origin x="-1254" y="-42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67FD7-4BF4-48E8-B8C3-AC9A6A7E5A0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B24A5-E55E-4A36-9617-2C766FA89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4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B24A5-E55E-4A36-9617-2C766FA89E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0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8128"/>
            <a:ext cx="7772400" cy="23876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ru-RU" sz="3600" kern="1200" cap="none" dirty="0" smtClean="0">
                <a:solidFill>
                  <a:srgbClr val="133B6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53368"/>
            <a:ext cx="7772400" cy="894113"/>
          </a:xfrm>
        </p:spPr>
        <p:txBody>
          <a:bodyPr/>
          <a:lstStyle>
            <a:lvl1pPr marL="0" indent="0" algn="ctr">
              <a:buNone/>
              <a:defRPr sz="2362">
                <a:solidFill>
                  <a:srgbClr val="133B65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6A6B9-1A00-4682-8B15-5E149B906130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6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97693"/>
            <a:ext cx="3174764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 spc="0">
                <a:solidFill>
                  <a:srgbClr val="C00000"/>
                </a:solidFill>
              </a:defRPr>
            </a:lvl1pPr>
            <a:lvl2pPr marL="0" indent="0" algn="just">
              <a:buNone/>
              <a:defRPr sz="2000" kern="0" baseline="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18B0-A197-48D6-9538-2A823B3A3D53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 sz="2400" b="1" i="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51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986880" y="1197693"/>
            <a:ext cx="4528471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C00000"/>
                </a:solidFill>
              </a:defRPr>
            </a:lvl1pPr>
            <a:lvl2pPr marL="0" indent="0" algn="just">
              <a:buNone/>
              <a:defRPr sz="200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6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51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CB7A-52C5-4C0F-989B-9214F6746441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197693"/>
            <a:ext cx="7886701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C00000"/>
                </a:solidFill>
              </a:defRPr>
            </a:lvl1pPr>
            <a:lvl2pPr marL="0" indent="0" algn="just">
              <a:buNone/>
              <a:defRPr sz="200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6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EE89-3BC7-4587-95A9-6A9D593E366D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51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1" y="1197693"/>
            <a:ext cx="7886701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C00000"/>
                </a:solidFill>
              </a:defRPr>
            </a:lvl1pPr>
            <a:lvl2pPr marL="0" indent="0" algn="just">
              <a:buNone/>
              <a:defRPr sz="200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8CF0-FD89-4CB6-B4C3-75770701712D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51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1" y="1197693"/>
            <a:ext cx="7886701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C00000"/>
                </a:solidFill>
              </a:defRPr>
            </a:lvl1pPr>
            <a:lvl2pPr marL="0" indent="0" algn="just">
              <a:buNone/>
              <a:defRPr sz="200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BE19-6489-491C-AF44-7EC70CE9B3AD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51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1" y="1197693"/>
            <a:ext cx="7886701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C00000"/>
                </a:solidFill>
              </a:defRPr>
            </a:lvl1pPr>
            <a:lvl2pPr marL="0" indent="0" algn="just">
              <a:buNone/>
              <a:defRPr sz="200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E946-DD95-41BB-B5B1-448D0CE60174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9D0D48-B509-46AA-B370-49F4D20D03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651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1" y="1197693"/>
            <a:ext cx="7886701" cy="423355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C00000"/>
                </a:solidFill>
              </a:defRPr>
            </a:lvl1pPr>
            <a:lvl2pPr marL="0" indent="0" algn="just">
              <a:buNone/>
              <a:defRPr sz="2000">
                <a:solidFill>
                  <a:srgbClr val="133B65"/>
                </a:solidFill>
              </a:defRPr>
            </a:lvl2pPr>
            <a:lvl3pPr marL="0" indent="0" algn="just">
              <a:buNone/>
              <a:defRPr sz="1600"/>
            </a:lvl3pPr>
            <a:lvl4pPr marL="0" indent="0" algn="just">
              <a:buNone/>
              <a:defRPr sz="1400"/>
            </a:lvl4pPr>
            <a:lvl5pPr marL="0" indent="0" algn="just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6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1381-2562-4854-BA1A-CA0DD8D0677E}" type="datetime1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0D48-B509-46AA-B370-49F4D20D0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rgbClr val="133B65"/>
          </a:solidFill>
          <a:latin typeface="+mn-lt"/>
          <a:ea typeface="+mj-ea"/>
          <a:cs typeface="+mj-cs"/>
        </a:defRPr>
      </a:lvl1pPr>
    </p:titleStyle>
    <p:bodyStyle>
      <a:lvl1pPr marL="0" indent="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None/>
        <a:defRPr sz="2756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0" indent="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None/>
        <a:defRPr sz="2362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0" indent="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None/>
        <a:defRPr sz="1968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0" indent="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None/>
        <a:defRPr sz="1772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0" indent="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None/>
        <a:defRPr sz="1772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718" y="955792"/>
            <a:ext cx="8439126" cy="2387600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/>
              <a:t>«Запуск производства</a:t>
            </a:r>
            <a:br>
              <a:rPr lang="ru-RU" cap="none" dirty="0" smtClean="0"/>
            </a:br>
            <a:r>
              <a:rPr lang="ru-RU" cap="none" dirty="0" smtClean="0"/>
              <a:t> кондиционеров для объектов судостроения»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757" y="389392"/>
            <a:ext cx="7772400" cy="381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АО «НТК «КРИОГЕННАЯ ТЕХНИКА»</a:t>
            </a:r>
            <a:endParaRPr lang="ru-RU" dirty="0"/>
          </a:p>
        </p:txBody>
      </p:sp>
      <p:pic>
        <p:nvPicPr>
          <p:cNvPr id="1026" name="Picture 2" descr="E:\Проект\Моя презентация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58" y="111807"/>
            <a:ext cx="737506" cy="73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83081" y="955792"/>
            <a:ext cx="7772400" cy="3811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rgbClr val="133B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Выпускной проект на тему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91744" y="5159932"/>
            <a:ext cx="444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«Экономика и финансовая политика» </a:t>
            </a:r>
            <a:r>
              <a:rPr lang="ru-RU" sz="1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ОмГУ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Ф. М. Достоевского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Завьялова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Лилия Владимировна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435" y="5178550"/>
            <a:ext cx="41801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«Управление устойчивым развитием организации в условиях глобальных вызовов» Программы подготовки управленческих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endParaRPr lang="ru-RU" sz="1300" spc="-1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Ушаков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Валерьевич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0965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Омск –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400" b="1" dirty="0" smtClean="0">
                <a:solidFill>
                  <a:schemeClr val="bg1"/>
                </a:solidFill>
              </a:rPr>
              <a:t>г.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spc="-20" dirty="0" smtClean="0"/>
              <a:t>План эксплуатации результатов проекта</a:t>
            </a:r>
            <a:endParaRPr lang="ru-RU" sz="2000" spc="-2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4741" y="843294"/>
            <a:ext cx="7886701" cy="4395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Производственно-технологический план</a:t>
            </a:r>
          </a:p>
        </p:txBody>
      </p:sp>
      <p:pic>
        <p:nvPicPr>
          <p:cNvPr id="9219" name="Picture 3" descr="E:\Проект\Моя презентация\Картинка 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33126"/>
            <a:ext cx="3323511" cy="114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6070" y="1184720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производственные операции выполняются в производственных помещениях АО «НТК «Криогенная техника», располагающихся на одной территории, в непосредственной близости друг от </a:t>
            </a:r>
            <a:r>
              <a:rPr lang="ru-RU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друга.</a:t>
            </a:r>
            <a:endParaRPr lang="ru-RU" sz="1500" dirty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63632"/>
              </p:ext>
            </p:extLst>
          </p:nvPr>
        </p:nvGraphicFramePr>
        <p:xfrm>
          <a:off x="704849" y="2813418"/>
          <a:ext cx="7734301" cy="2394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67205"/>
                <a:gridCol w="1044516"/>
                <a:gridCol w="1044516"/>
                <a:gridCol w="1044516"/>
                <a:gridCol w="1044516"/>
                <a:gridCol w="1044516"/>
                <a:gridCol w="1044516"/>
              </a:tblGrid>
              <a:tr h="384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spc="-30" baseline="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spc="-30" baseline="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5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К-12БМ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(спецтехника)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5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К-24БМ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(спецтехника)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7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К-12БМ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(гражданские и </a:t>
                      </a:r>
                      <a:r>
                        <a:rPr lang="ru-RU" sz="1200" spc="-5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общепромышленные</a:t>
                      </a: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2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К-24БМ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(гражданские и </a:t>
                      </a:r>
                      <a:r>
                        <a:rPr lang="ru-RU" sz="1200" spc="-50" baseline="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общепромышленные</a:t>
                      </a:r>
                      <a:r>
                        <a:rPr lang="ru-RU" sz="12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459583" y="2456166"/>
            <a:ext cx="4280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объём производства кондиционеров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649682" y="314249"/>
            <a:ext cx="6018068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Эффективность проекта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9668" y="796069"/>
            <a:ext cx="2915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35805"/>
              </p:ext>
            </p:extLst>
          </p:nvPr>
        </p:nvGraphicFramePr>
        <p:xfrm>
          <a:off x="781050" y="1246228"/>
          <a:ext cx="7734300" cy="1232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38825"/>
                <a:gridCol w="1895475"/>
              </a:tblGrid>
              <a:tr h="246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solidFill>
                          <a:srgbClr val="133B6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Чистый приведенный доход (NPV)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 096 933,15 </a:t>
                      </a: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рентабельности проекта (PI)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318</a:t>
                      </a:r>
                      <a:endParaRPr lang="ru-RU" sz="1400" dirty="0">
                        <a:solidFill>
                          <a:srgbClr val="133B6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Внутренняя норма рентабельности (IRR)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24,20%</a:t>
                      </a:r>
                      <a:endParaRPr lang="ru-RU" sz="1400" dirty="0">
                        <a:solidFill>
                          <a:srgbClr val="133B6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Дисконтированный срок окупаемости (DPP)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33B65"/>
                          </a:solidFill>
                          <a:effectLst/>
                          <a:latin typeface="Times New Roman"/>
                          <a:ea typeface="Times New Roman"/>
                        </a:rPr>
                        <a:t>6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09668" y="4429571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проект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позиции и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«НТК «Криогенная техника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отечественного судостроения.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3785" y="2797486"/>
            <a:ext cx="4072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эффект от реализации проекта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050" y="3162352"/>
            <a:ext cx="7542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отчисления в бюджет в период с 2022 г. </a:t>
            </a:r>
            <a:r>
              <a:rPr lang="ru-RU" sz="15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2027 г. – 65,93 млн. руб.</a:t>
            </a:r>
            <a:r>
              <a:rPr lang="en-US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налоговых взносов в период с 2022 г. по 2027 г. – 10,04 млн. </a:t>
            </a:r>
            <a:r>
              <a:rPr lang="ru-RU" sz="1500" dirty="0" err="1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en-US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 smtClean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имиджа Российской Федерации за счет снижения зависимости от импортных поставщиков ПКИ</a:t>
            </a:r>
            <a:r>
              <a:rPr lang="en-US" sz="15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20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1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2450" y="1027603"/>
            <a:ext cx="8229600" cy="108830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Цель проекта:</a:t>
            </a:r>
          </a:p>
          <a:p>
            <a:r>
              <a:rPr lang="ru-RU" sz="1600" dirty="0" smtClean="0">
                <a:solidFill>
                  <a:srgbClr val="133B65"/>
                </a:solidFill>
              </a:rPr>
              <a:t>Запуск производства </a:t>
            </a:r>
            <a:r>
              <a:rPr lang="ru-RU" sz="1600" dirty="0">
                <a:solidFill>
                  <a:srgbClr val="133B65"/>
                </a:solidFill>
              </a:rPr>
              <a:t>в АО «НТК «Криогенная техника» </a:t>
            </a:r>
            <a:r>
              <a:rPr lang="ru-RU" sz="1600" dirty="0" smtClean="0">
                <a:solidFill>
                  <a:srgbClr val="133B65"/>
                </a:solidFill>
              </a:rPr>
              <a:t>судовых </a:t>
            </a:r>
            <a:r>
              <a:rPr lang="ru-RU" sz="1600" dirty="0">
                <a:solidFill>
                  <a:srgbClr val="133B65"/>
                </a:solidFill>
              </a:rPr>
              <a:t>кондиционеров холодопроизводительностью 12 кВт и 24 кВт, </a:t>
            </a:r>
            <a:r>
              <a:rPr lang="ru-RU" sz="1600" dirty="0" smtClean="0">
                <a:solidFill>
                  <a:srgbClr val="133B65"/>
                </a:solidFill>
              </a:rPr>
              <a:t>во </a:t>
            </a:r>
            <a:r>
              <a:rPr lang="en-US" sz="1600" dirty="0" smtClean="0">
                <a:solidFill>
                  <a:srgbClr val="133B65"/>
                </a:solidFill>
              </a:rPr>
              <a:t>II</a:t>
            </a:r>
            <a:r>
              <a:rPr lang="ru-RU" sz="1600" dirty="0" smtClean="0">
                <a:solidFill>
                  <a:srgbClr val="133B65"/>
                </a:solidFill>
              </a:rPr>
              <a:t> квартале 2022 года.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Резюме проекта</a:t>
            </a:r>
            <a:endParaRPr lang="ru-RU" sz="2000" dirty="0"/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533401" y="2297062"/>
            <a:ext cx="4133849" cy="2440315"/>
          </a:xfrm>
        </p:spPr>
        <p:txBody>
          <a:bodyPr>
            <a:noAutofit/>
          </a:bodyPr>
          <a:lstStyle/>
          <a:p>
            <a:r>
              <a:rPr lang="ru-RU" dirty="0" smtClean="0"/>
              <a:t>Заказчик </a:t>
            </a:r>
            <a:r>
              <a:rPr lang="ru-RU" dirty="0"/>
              <a:t>проекта:</a:t>
            </a:r>
          </a:p>
          <a:p>
            <a:r>
              <a:rPr lang="ru-RU" sz="1600" dirty="0" smtClean="0">
                <a:solidFill>
                  <a:srgbClr val="133B65"/>
                </a:solidFill>
              </a:rPr>
              <a:t>Генеральный </a:t>
            </a:r>
            <a:r>
              <a:rPr lang="ru-RU" sz="1600" dirty="0">
                <a:solidFill>
                  <a:srgbClr val="133B65"/>
                </a:solidFill>
              </a:rPr>
              <a:t>директор </a:t>
            </a:r>
            <a:r>
              <a:rPr lang="ru-RU" sz="1600" dirty="0" smtClean="0">
                <a:solidFill>
                  <a:srgbClr val="133B65"/>
                </a:solidFill>
              </a:rPr>
              <a:t/>
            </a:r>
            <a:br>
              <a:rPr lang="ru-RU" sz="1600" dirty="0" smtClean="0">
                <a:solidFill>
                  <a:srgbClr val="133B65"/>
                </a:solidFill>
              </a:rPr>
            </a:br>
            <a:r>
              <a:rPr lang="ru-RU" sz="1600" dirty="0" smtClean="0">
                <a:solidFill>
                  <a:srgbClr val="133B65"/>
                </a:solidFill>
              </a:rPr>
              <a:t>АО </a:t>
            </a:r>
            <a:r>
              <a:rPr lang="ru-RU" sz="1600" dirty="0">
                <a:solidFill>
                  <a:srgbClr val="133B65"/>
                </a:solidFill>
              </a:rPr>
              <a:t>«НТК «Криогенная техника»</a:t>
            </a:r>
          </a:p>
          <a:p>
            <a:r>
              <a:rPr lang="ru-RU" dirty="0" smtClean="0"/>
              <a:t>Период </a:t>
            </a:r>
            <a:r>
              <a:rPr lang="ru-RU" dirty="0"/>
              <a:t>реализации проекта: </a:t>
            </a:r>
          </a:p>
          <a:p>
            <a:pPr>
              <a:lnSpc>
                <a:spcPct val="50000"/>
              </a:lnSpc>
            </a:pPr>
            <a:r>
              <a:rPr lang="ru-RU" sz="1600" dirty="0" smtClean="0">
                <a:solidFill>
                  <a:srgbClr val="133B65"/>
                </a:solidFill>
              </a:rPr>
              <a:t>Начало работ -03.02.2020 </a:t>
            </a:r>
            <a:r>
              <a:rPr lang="ru-RU" sz="1600" dirty="0">
                <a:solidFill>
                  <a:srgbClr val="133B65"/>
                </a:solidFill>
              </a:rPr>
              <a:t>г</a:t>
            </a:r>
            <a:r>
              <a:rPr lang="ru-RU" sz="1600" dirty="0" smtClean="0">
                <a:solidFill>
                  <a:srgbClr val="133B65"/>
                </a:solidFill>
              </a:rPr>
              <a:t>.</a:t>
            </a:r>
          </a:p>
          <a:p>
            <a:pPr>
              <a:lnSpc>
                <a:spcPct val="50000"/>
              </a:lnSpc>
            </a:pPr>
            <a:r>
              <a:rPr lang="ru-RU" sz="1600" dirty="0" smtClean="0">
                <a:solidFill>
                  <a:srgbClr val="133B65"/>
                </a:solidFill>
              </a:rPr>
              <a:t>Запуск производства – 30.04.2022 г.</a:t>
            </a:r>
            <a:endParaRPr lang="ru-RU" sz="1600" dirty="0">
              <a:solidFill>
                <a:srgbClr val="133B65"/>
              </a:solidFill>
            </a:endParaRPr>
          </a:p>
          <a:p>
            <a:r>
              <a:rPr lang="ru-RU" dirty="0" smtClean="0"/>
              <a:t>Стоимость проекта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lnSpc>
                <a:spcPct val="5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части создания кондиционеров</a:t>
            </a:r>
            <a:r>
              <a:rPr lang="ru-RU" sz="1600" dirty="0" smtClean="0"/>
              <a:t>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dirty="0">
                <a:solidFill>
                  <a:srgbClr val="133B65"/>
                </a:solidFill>
              </a:rPr>
              <a:t>16 050 </a:t>
            </a:r>
            <a:r>
              <a:rPr lang="ru-RU" sz="1600" dirty="0" smtClean="0">
                <a:solidFill>
                  <a:srgbClr val="133B65"/>
                </a:solidFill>
              </a:rPr>
              <a:t>620,09 </a:t>
            </a:r>
            <a:r>
              <a:rPr lang="ru-RU" sz="1600" dirty="0">
                <a:solidFill>
                  <a:srgbClr val="133B65"/>
                </a:solidFill>
              </a:rPr>
              <a:t>рублей</a:t>
            </a:r>
          </a:p>
          <a:p>
            <a:endParaRPr lang="ru-RU" sz="1600" dirty="0">
              <a:solidFill>
                <a:srgbClr val="133B65"/>
              </a:solidFill>
            </a:endParaRPr>
          </a:p>
        </p:txBody>
      </p:sp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4305300" y="2326916"/>
            <a:ext cx="4695825" cy="2259162"/>
          </a:xfrm>
        </p:spPr>
        <p:txBody>
          <a:bodyPr>
            <a:noAutofit/>
          </a:bodyPr>
          <a:lstStyle/>
          <a:p>
            <a:r>
              <a:rPr lang="ru-RU" dirty="0" smtClean="0"/>
              <a:t>Участники </a:t>
            </a:r>
            <a:r>
              <a:rPr lang="ru-RU" dirty="0"/>
              <a:t>проекта</a:t>
            </a:r>
            <a:r>
              <a:rPr lang="ru-RU" sz="1600" dirty="0"/>
              <a:t>:</a:t>
            </a:r>
          </a:p>
          <a:p>
            <a:r>
              <a:rPr lang="ru-RU" sz="1600" dirty="0">
                <a:solidFill>
                  <a:srgbClr val="133B65"/>
                </a:solidFill>
              </a:rPr>
              <a:t>Руководитель и координатор проекта – </a:t>
            </a:r>
            <a:r>
              <a:rPr lang="ru-RU" sz="1600" dirty="0" smtClean="0">
                <a:solidFill>
                  <a:srgbClr val="133B65"/>
                </a:solidFill>
              </a:rPr>
              <a:t/>
            </a:r>
            <a:br>
              <a:rPr lang="ru-RU" sz="1600" dirty="0" smtClean="0">
                <a:solidFill>
                  <a:srgbClr val="133B65"/>
                </a:solidFill>
              </a:rPr>
            </a:br>
            <a:r>
              <a:rPr lang="ru-RU" sz="1600" spc="-20" dirty="0" smtClean="0">
                <a:solidFill>
                  <a:srgbClr val="133B65"/>
                </a:solidFill>
              </a:rPr>
              <a:t>заместитель </a:t>
            </a:r>
            <a:r>
              <a:rPr lang="ru-RU" sz="1600" spc="-20" dirty="0">
                <a:solidFill>
                  <a:srgbClr val="133B65"/>
                </a:solidFill>
              </a:rPr>
              <a:t>генерального директора по спецтехнике </a:t>
            </a:r>
            <a:r>
              <a:rPr lang="ru-RU" sz="1600" spc="-20" dirty="0" smtClean="0">
                <a:solidFill>
                  <a:srgbClr val="133B65"/>
                </a:solidFill>
              </a:rPr>
              <a:t/>
            </a:r>
            <a:br>
              <a:rPr lang="ru-RU" sz="1600" spc="-20" dirty="0" smtClean="0">
                <a:solidFill>
                  <a:srgbClr val="133B65"/>
                </a:solidFill>
              </a:rPr>
            </a:br>
            <a:r>
              <a:rPr lang="ru-RU" sz="1600" dirty="0" smtClean="0">
                <a:solidFill>
                  <a:srgbClr val="133B65"/>
                </a:solidFill>
              </a:rPr>
              <a:t>АО </a:t>
            </a:r>
            <a:r>
              <a:rPr lang="ru-RU" sz="1600" dirty="0">
                <a:solidFill>
                  <a:srgbClr val="133B65"/>
                </a:solidFill>
              </a:rPr>
              <a:t>«НТК «Криогенная техника»;</a:t>
            </a:r>
          </a:p>
          <a:p>
            <a:r>
              <a:rPr lang="ru-RU" sz="1600" dirty="0">
                <a:solidFill>
                  <a:srgbClr val="133B65"/>
                </a:solidFill>
              </a:rPr>
              <a:t>Команда проекта – </a:t>
            </a:r>
            <a:r>
              <a:rPr lang="ru-RU" sz="1600" dirty="0" smtClean="0">
                <a:solidFill>
                  <a:srgbClr val="133B65"/>
                </a:solidFill>
              </a:rPr>
              <a:t/>
            </a:r>
            <a:br>
              <a:rPr lang="ru-RU" sz="1600" dirty="0" smtClean="0">
                <a:solidFill>
                  <a:srgbClr val="133B65"/>
                </a:solidFill>
              </a:rPr>
            </a:br>
            <a:r>
              <a:rPr lang="ru-RU" sz="1600" dirty="0" smtClean="0">
                <a:solidFill>
                  <a:srgbClr val="133B65"/>
                </a:solidFill>
              </a:rPr>
              <a:t>сотрудники </a:t>
            </a:r>
            <a:r>
              <a:rPr lang="ru-RU" sz="1600" dirty="0">
                <a:solidFill>
                  <a:srgbClr val="133B65"/>
                </a:solidFill>
              </a:rPr>
              <a:t>структурных подразделений </a:t>
            </a:r>
            <a:r>
              <a:rPr lang="ru-RU" sz="1600" dirty="0" smtClean="0">
                <a:solidFill>
                  <a:srgbClr val="133B65"/>
                </a:solidFill>
              </a:rPr>
              <a:t/>
            </a:r>
            <a:br>
              <a:rPr lang="ru-RU" sz="1600" dirty="0" smtClean="0">
                <a:solidFill>
                  <a:srgbClr val="133B65"/>
                </a:solidFill>
              </a:rPr>
            </a:br>
            <a:r>
              <a:rPr lang="ru-RU" sz="1600" dirty="0" smtClean="0">
                <a:solidFill>
                  <a:srgbClr val="133B65"/>
                </a:solidFill>
              </a:rPr>
              <a:t>АО </a:t>
            </a:r>
            <a:r>
              <a:rPr lang="ru-RU" sz="1600" dirty="0">
                <a:solidFill>
                  <a:srgbClr val="133B65"/>
                </a:solidFill>
              </a:rPr>
              <a:t>«НТК «Криогенная техника».</a:t>
            </a:r>
          </a:p>
          <a:p>
            <a:endParaRPr lang="ru-RU" sz="1600" dirty="0">
              <a:solidFill>
                <a:srgbClr val="133B65"/>
              </a:solidFill>
            </a:endParaRPr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533401" y="5128228"/>
            <a:ext cx="8229600" cy="753704"/>
          </a:xfrm>
        </p:spPr>
        <p:txBody>
          <a:bodyPr>
            <a:noAutofit/>
          </a:bodyPr>
          <a:lstStyle/>
          <a:p>
            <a:r>
              <a:rPr lang="ru-RU" dirty="0" smtClean="0"/>
              <a:t>Источник финансирования:</a:t>
            </a:r>
            <a:endParaRPr lang="ru-RU" dirty="0"/>
          </a:p>
          <a:p>
            <a:r>
              <a:rPr lang="ru-RU" sz="1600" dirty="0">
                <a:solidFill>
                  <a:srgbClr val="133B65"/>
                </a:solidFill>
              </a:rPr>
              <a:t>собственные </a:t>
            </a:r>
            <a:r>
              <a:rPr lang="ru-RU" sz="1600" dirty="0" smtClean="0">
                <a:solidFill>
                  <a:srgbClr val="133B65"/>
                </a:solidFill>
              </a:rPr>
              <a:t>средства </a:t>
            </a:r>
            <a:r>
              <a:rPr lang="ru-RU" sz="1600" dirty="0">
                <a:solidFill>
                  <a:srgbClr val="133B65"/>
                </a:solidFill>
              </a:rPr>
              <a:t>АО «НТК «Криогенная техника»</a:t>
            </a:r>
          </a:p>
          <a:p>
            <a:endParaRPr lang="ru-RU" sz="1600" dirty="0">
              <a:solidFill>
                <a:srgbClr val="133B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81050" y="346079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КОНЦЕПЦИЯ ПРОЕКТА</a:t>
            </a:r>
            <a:endParaRPr lang="ru-RU" sz="2000" dirty="0"/>
          </a:p>
        </p:txBody>
      </p:sp>
      <p:pic>
        <p:nvPicPr>
          <p:cNvPr id="2050" name="Picture 2" descr="E:\Проект\Моя презентация\Рисунок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1038225"/>
            <a:ext cx="3752356" cy="18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роект\Моя презентация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14" y="1038225"/>
            <a:ext cx="3386385" cy="18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Проект\Моя презентация\Картика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67" y="3779321"/>
            <a:ext cx="1474851" cy="14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Проект\Моя презентация\Картика 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" b="1"/>
          <a:stretch/>
        </p:blipFill>
        <p:spPr bwMode="auto">
          <a:xfrm>
            <a:off x="731575" y="3597708"/>
            <a:ext cx="2967590" cy="16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0103" y="2905422"/>
            <a:ext cx="4015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роста строительства в России судов гражданского назначения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24092" y="2899440"/>
            <a:ext cx="478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buFont typeface="Arial" panose="020B0604020202020204" pitchFamily="34" charset="0"/>
              <a:buChar char="•"/>
            </a:pPr>
            <a:r>
              <a:rPr lang="ru-RU" sz="1500" spc="-3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приобретении иностранных судовых </a:t>
            </a:r>
            <a:r>
              <a:rPr lang="ru-RU" sz="1500" spc="-3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кондиционеров, </a:t>
            </a:r>
            <a:r>
              <a:rPr lang="ru-RU" sz="1500" spc="-3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укомплектования </a:t>
            </a:r>
            <a:r>
              <a:rPr lang="ru-RU" sz="1500" spc="-3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судов, </a:t>
            </a:r>
            <a:r>
              <a:rPr lang="ru-RU" sz="1500" spc="-3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экономических ограничений США и стран ЕС против </a:t>
            </a:r>
            <a:r>
              <a:rPr lang="ru-RU" sz="1500" spc="-3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endParaRPr lang="ru-RU" sz="1500" spc="-30" dirty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725" y="5159535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500" spc="-3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производства в России судовых кондиционеров, выполненных на комплектующих изделиях исключительно отечественного производства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8737" y="5157580"/>
            <a:ext cx="4415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судостроения в высокотехнологичном и удобном в обслуживании судовом оборудовании, системах вентиляции и кондиционирования</a:t>
            </a:r>
          </a:p>
        </p:txBody>
      </p:sp>
      <p:sp>
        <p:nvSpPr>
          <p:cNvPr id="24" name="Объект 1"/>
          <p:cNvSpPr txBox="1">
            <a:spLocks/>
          </p:cNvSpPr>
          <p:nvPr/>
        </p:nvSpPr>
        <p:spPr>
          <a:xfrm>
            <a:off x="533401" y="655789"/>
            <a:ext cx="4133849" cy="38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2000" kern="1200">
                <a:solidFill>
                  <a:srgbClr val="133B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Положение дел в отрасли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7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1560537"/>
            <a:ext cx="3246728" cy="3837311"/>
          </a:xfrm>
        </p:spPr>
        <p:txBody>
          <a:bodyPr>
            <a:noAutofit/>
          </a:bodyPr>
          <a:lstStyle/>
          <a:p>
            <a:r>
              <a:rPr lang="ru-RU" sz="1600" b="1" spc="-20" dirty="0" smtClean="0">
                <a:solidFill>
                  <a:srgbClr val="133B65"/>
                </a:solidFill>
              </a:rPr>
              <a:t>Идея </a:t>
            </a:r>
            <a:r>
              <a:rPr lang="ru-RU" sz="1600" b="1" spc="-20" dirty="0">
                <a:solidFill>
                  <a:srgbClr val="133B65"/>
                </a:solidFill>
              </a:rPr>
              <a:t>проекта </a:t>
            </a:r>
            <a:r>
              <a:rPr lang="ru-RU" sz="1600" spc="-20" dirty="0">
                <a:solidFill>
                  <a:srgbClr val="133B65"/>
                </a:solidFill>
              </a:rPr>
              <a:t>- создание востребованных на рынке </a:t>
            </a:r>
            <a:r>
              <a:rPr lang="ru-RU" sz="1600" spc="-20" dirty="0" smtClean="0">
                <a:solidFill>
                  <a:srgbClr val="133B65"/>
                </a:solidFill>
              </a:rPr>
              <a:t>судостроения</a:t>
            </a:r>
            <a:r>
              <a:rPr lang="ru-RU" sz="1600" spc="-20" dirty="0">
                <a:solidFill>
                  <a:srgbClr val="133B65"/>
                </a:solidFill>
              </a:rPr>
              <a:t>, надежных, </a:t>
            </a:r>
            <a:r>
              <a:rPr lang="ru-RU" sz="1600" spc="-20" dirty="0" smtClean="0">
                <a:solidFill>
                  <a:srgbClr val="133B65"/>
                </a:solidFill>
              </a:rPr>
              <a:t>конкурентоспособных </a:t>
            </a:r>
            <a:r>
              <a:rPr lang="ru-RU" sz="1600" spc="-20" dirty="0">
                <a:solidFill>
                  <a:srgbClr val="133B65"/>
                </a:solidFill>
              </a:rPr>
              <a:t>судовых кондиционеров </a:t>
            </a:r>
            <a:r>
              <a:rPr lang="ru-RU" sz="1600" spc="-20" dirty="0" smtClean="0">
                <a:solidFill>
                  <a:srgbClr val="133B65"/>
                </a:solidFill>
              </a:rPr>
              <a:t>К-12БМ </a:t>
            </a:r>
            <a:r>
              <a:rPr lang="ru-RU" sz="1600" spc="-20" dirty="0">
                <a:solidFill>
                  <a:srgbClr val="133B65"/>
                </a:solidFill>
              </a:rPr>
              <a:t>и </a:t>
            </a:r>
            <a:r>
              <a:rPr lang="ru-RU" sz="1600" spc="-20" dirty="0" smtClean="0">
                <a:solidFill>
                  <a:srgbClr val="133B65"/>
                </a:solidFill>
              </a:rPr>
              <a:t>К-24БМ </a:t>
            </a:r>
            <a:r>
              <a:rPr lang="en-US" sz="1600" spc="-20" dirty="0">
                <a:solidFill>
                  <a:srgbClr val="133B65"/>
                </a:solidFill>
              </a:rPr>
              <a:t>c</a:t>
            </a:r>
            <a:r>
              <a:rPr lang="ru-RU" sz="1600" spc="-20" dirty="0">
                <a:solidFill>
                  <a:srgbClr val="133B65"/>
                </a:solidFill>
              </a:rPr>
              <a:t> автоматическим поддержанием заданных параметров обрабатываемого воздуха, стойких к особенностям эксплуатации и удобных в обслуживании.</a:t>
            </a:r>
          </a:p>
          <a:p>
            <a:r>
              <a:rPr lang="ru-RU" sz="1600" b="1" spc="-20" dirty="0" smtClean="0">
                <a:solidFill>
                  <a:srgbClr val="133B65"/>
                </a:solidFill>
              </a:rPr>
              <a:t>Уникальность</a:t>
            </a:r>
            <a:r>
              <a:rPr lang="ru-RU" sz="1600" spc="-20" dirty="0" smtClean="0">
                <a:solidFill>
                  <a:srgbClr val="133B65"/>
                </a:solidFill>
              </a:rPr>
              <a:t> </a:t>
            </a:r>
            <a:r>
              <a:rPr lang="ru-RU" sz="1600" spc="-20" dirty="0">
                <a:solidFill>
                  <a:srgbClr val="133B65"/>
                </a:solidFill>
              </a:rPr>
              <a:t>в том, что кондиционеры будут состоять из покупных комплектующих изделий и материалов отечественного производства.</a:t>
            </a:r>
          </a:p>
          <a:p>
            <a:pPr algn="just"/>
            <a:endParaRPr lang="ru-RU" sz="1600" dirty="0">
              <a:solidFill>
                <a:srgbClr val="133B6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81050" y="346079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КОНЦЕПЦИЯ ПРОЕКТА</a:t>
            </a:r>
            <a:endParaRPr lang="ru-RU" sz="2000" dirty="0"/>
          </a:p>
        </p:txBody>
      </p:sp>
      <p:pic>
        <p:nvPicPr>
          <p:cNvPr id="3074" name="Picture 2" descr="E:\Проект\Моя презентация\К-12Б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28" y="1592726"/>
            <a:ext cx="2120294" cy="34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роект\Моя презентация\К-24Б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48" y="1579850"/>
            <a:ext cx="2767327" cy="34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609601" y="655789"/>
            <a:ext cx="4133849" cy="38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2000" kern="1200">
                <a:solidFill>
                  <a:srgbClr val="133B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Обоснование идеи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4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81050" y="346079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КОНЦЕПЦИЯ ПРОЕКТА</a:t>
            </a:r>
            <a:endParaRPr lang="ru-RU" sz="2000" dirty="0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3145308" y="2354918"/>
            <a:ext cx="2381248" cy="1296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0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2000" kern="1200">
                <a:solidFill>
                  <a:srgbClr val="133B6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0" indent="0" algn="just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474869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846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822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798" indent="-224988" algn="l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Стейкхолдеры проекта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80828" y="-57180"/>
            <a:ext cx="3029881" cy="3194979"/>
            <a:chOff x="-30541" y="699999"/>
            <a:chExt cx="3885518" cy="4315952"/>
          </a:xfrm>
        </p:grpSpPr>
        <p:pic>
          <p:nvPicPr>
            <p:cNvPr id="5130" name="Picture 10" descr="E:\Проект\Моя презентация\стейкхолдеры\1,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403" y="2736927"/>
              <a:ext cx="2324100" cy="1547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блако 4"/>
            <p:cNvSpPr/>
            <p:nvPr/>
          </p:nvSpPr>
          <p:spPr>
            <a:xfrm rot="11126231">
              <a:off x="348154" y="699999"/>
              <a:ext cx="3506823" cy="2295511"/>
            </a:xfrm>
            <a:prstGeom prst="cloud">
              <a:avLst/>
            </a:prstGeom>
            <a:solidFill>
              <a:srgbClr val="C2D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9" name="Picture 9" descr="E:\Проект\Моя презентация\стейкхолдеры\man-in-suit-and-ti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41" y="2445729"/>
              <a:ext cx="1955045" cy="195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30129" y="1041466"/>
              <a:ext cx="2883581" cy="1870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Tx/>
                <a:buChar char="-"/>
              </a:pPr>
              <a:r>
                <a:rPr lang="ru-RU" sz="1200" spc="-3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Кондиционеры, пригодные</a:t>
              </a:r>
            </a:p>
            <a:p>
              <a:pPr algn="ctr"/>
              <a:r>
                <a:rPr lang="ru-RU" sz="1200" spc="-3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spc="-3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установке на суда с эксплуатацией в широком районе базирования;</a:t>
              </a:r>
            </a:p>
            <a:p>
              <a:pPr algn="ctr"/>
              <a:r>
                <a:rPr lang="ru-RU" sz="1200" spc="-3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Отсутствие зависимости от закупок иностранной комплектации.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66825" y="4350732"/>
              <a:ext cx="2846885" cy="665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Покупатели </a:t>
              </a:r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</a:p>
            <a:p>
              <a:pPr algn="ctr"/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судостроительные </a:t>
              </a:r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компании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7110" y="3084005"/>
            <a:ext cx="3039934" cy="3095740"/>
            <a:chOff x="337110" y="3084005"/>
            <a:chExt cx="3039934" cy="3095740"/>
          </a:xfrm>
        </p:grpSpPr>
        <p:pic>
          <p:nvPicPr>
            <p:cNvPr id="5123" name="Picture 3" descr="E:\Проект\Моя презентация\стейкхолдеры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24"/>
            <a:stretch/>
          </p:blipFill>
          <p:spPr bwMode="auto">
            <a:xfrm>
              <a:off x="663227" y="4111546"/>
              <a:ext cx="2310529" cy="1379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37110" y="5487248"/>
              <a:ext cx="303993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Потребители </a:t>
              </a:r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</a:p>
            <a:p>
              <a:pPr algn="ctr"/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аботники </a:t>
              </a:r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морского </a:t>
              </a:r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речного флота (команда судна)</a:t>
              </a:r>
            </a:p>
          </p:txBody>
        </p:sp>
        <p:sp>
          <p:nvSpPr>
            <p:cNvPr id="26" name="Облако 25"/>
            <p:cNvSpPr/>
            <p:nvPr/>
          </p:nvSpPr>
          <p:spPr>
            <a:xfrm rot="11039847">
              <a:off x="378872" y="3084005"/>
              <a:ext cx="2653494" cy="1290704"/>
            </a:xfrm>
            <a:prstGeom prst="cloud">
              <a:avLst/>
            </a:prstGeom>
            <a:solidFill>
              <a:srgbClr val="C2D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6708" y="3363068"/>
              <a:ext cx="25634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spc="-3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Надежные кондиционеры с простотой и доступностью в работе;</a:t>
              </a:r>
            </a:p>
            <a:p>
              <a:pPr algn="ctr"/>
              <a:r>
                <a:rPr lang="ru-RU" sz="1200" spc="-3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Доступность услуг по техническому обслуживанию и ремонту.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439121" y="3237908"/>
            <a:ext cx="2534562" cy="2936476"/>
            <a:chOff x="3439121" y="3237908"/>
            <a:chExt cx="2534562" cy="2936476"/>
          </a:xfrm>
        </p:grpSpPr>
        <p:pic>
          <p:nvPicPr>
            <p:cNvPr id="5124" name="Picture 4" descr="E:\Проект\Моя презентация\стейкхолдеры\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503" y="4111546"/>
              <a:ext cx="1634030" cy="1379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3439121" y="5481887"/>
              <a:ext cx="24289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Службы по ремонту и техническому обслуживанию кондиционеров</a:t>
              </a:r>
            </a:p>
          </p:txBody>
        </p:sp>
        <p:sp>
          <p:nvSpPr>
            <p:cNvPr id="30" name="Облако 29"/>
            <p:cNvSpPr/>
            <p:nvPr/>
          </p:nvSpPr>
          <p:spPr>
            <a:xfrm rot="11039847">
              <a:off x="3644756" y="3237908"/>
              <a:ext cx="2328927" cy="1019760"/>
            </a:xfrm>
            <a:prstGeom prst="cloud">
              <a:avLst/>
            </a:prstGeom>
            <a:solidFill>
              <a:srgbClr val="C2D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573404" y="3460874"/>
              <a:ext cx="23944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Развитие бизнеса по ремонту </a:t>
              </a:r>
              <a:r>
                <a:rPr lang="ru-RU" sz="12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2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12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техническому обслуживанию кондиционеров. 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850078" y="2824504"/>
            <a:ext cx="3161985" cy="2741361"/>
            <a:chOff x="5804650" y="2853189"/>
            <a:chExt cx="3161985" cy="2741361"/>
          </a:xfrm>
        </p:grpSpPr>
        <p:pic>
          <p:nvPicPr>
            <p:cNvPr id="5128" name="Picture 8" descr="E:\Проект\Моя презентация\стейкхолдеры\4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" t="4848" r="2827" b="1903"/>
            <a:stretch/>
          </p:blipFill>
          <p:spPr bwMode="auto">
            <a:xfrm>
              <a:off x="6697568" y="3782798"/>
              <a:ext cx="2269067" cy="114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947563" y="5102107"/>
              <a:ext cx="294812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Производители </a:t>
              </a:r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комплектующих изделий </a:t>
              </a:r>
              <a:r>
                <a:rPr lang="ru-RU" sz="13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материалов </a:t>
              </a:r>
            </a:p>
          </p:txBody>
        </p:sp>
        <p:sp>
          <p:nvSpPr>
            <p:cNvPr id="36" name="Облако 35"/>
            <p:cNvSpPr/>
            <p:nvPr/>
          </p:nvSpPr>
          <p:spPr>
            <a:xfrm rot="11039847">
              <a:off x="6396424" y="2853189"/>
              <a:ext cx="2328927" cy="1019760"/>
            </a:xfrm>
            <a:prstGeom prst="cloud">
              <a:avLst/>
            </a:prstGeom>
            <a:solidFill>
              <a:srgbClr val="C2D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471825" y="3106295"/>
              <a:ext cx="215049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Перспективы </a:t>
              </a:r>
              <a:r>
                <a:rPr lang="ru-RU" sz="13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увеличению объемов сбыта.</a:t>
              </a:r>
            </a:p>
          </p:txBody>
        </p:sp>
        <p:pic>
          <p:nvPicPr>
            <p:cNvPr id="35" name="Picture 9" descr="E:\Проект\Моя презентация\стейкхолдеры\man-in-suit-and-ti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650" y="3632056"/>
              <a:ext cx="1524521" cy="1447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4629545" y="987298"/>
            <a:ext cx="4186628" cy="1863522"/>
            <a:chOff x="4629545" y="987298"/>
            <a:chExt cx="4186628" cy="1863522"/>
          </a:xfrm>
        </p:grpSpPr>
        <p:pic>
          <p:nvPicPr>
            <p:cNvPr id="5127" name="Picture 7" descr="E:\Проект\Моя презентация\стейкхолдеры\5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433" y="1295008"/>
              <a:ext cx="1421352" cy="126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5868044" y="2558432"/>
              <a:ext cx="294812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Региональная власть</a:t>
              </a:r>
              <a:endPara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Облако 39"/>
            <p:cNvSpPr/>
            <p:nvPr/>
          </p:nvSpPr>
          <p:spPr>
            <a:xfrm rot="11039847">
              <a:off x="4629545" y="987298"/>
              <a:ext cx="2086821" cy="1233824"/>
            </a:xfrm>
            <a:prstGeom prst="cloud">
              <a:avLst/>
            </a:prstGeom>
            <a:solidFill>
              <a:srgbClr val="C2DA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05891" y="1270729"/>
              <a:ext cx="18610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Новые рабочие </a:t>
              </a:r>
              <a:r>
                <a:rPr lang="ru-RU" sz="12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места</a:t>
              </a:r>
              <a:endParaRPr lang="ru-RU" sz="12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Увеличение налоговых отчислений в бюджет региона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3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ятиугольник 35"/>
          <p:cNvSpPr/>
          <p:nvPr/>
        </p:nvSpPr>
        <p:spPr>
          <a:xfrm rot="16200000">
            <a:off x="6859320" y="2095364"/>
            <a:ext cx="1191354" cy="2120707"/>
          </a:xfrm>
          <a:prstGeom prst="homePlate">
            <a:avLst>
              <a:gd name="adj" fmla="val 35706"/>
            </a:avLst>
          </a:prstGeom>
          <a:solidFill>
            <a:srgbClr val="C2D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1093116" y="2010353"/>
            <a:ext cx="1191354" cy="2120707"/>
          </a:xfrm>
          <a:prstGeom prst="homePlate">
            <a:avLst>
              <a:gd name="adj" fmla="val 35706"/>
            </a:avLst>
          </a:prstGeom>
          <a:solidFill>
            <a:srgbClr val="C2D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5852"/>
            <a:ext cx="9220200" cy="914400"/>
          </a:xfrm>
          <a:prstGeom prst="rect">
            <a:avLst/>
          </a:prstGeom>
          <a:solidFill>
            <a:srgbClr val="133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81050" y="346079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ПЛАН УПРАВЛЕНИЯ ПРОЕКТОМ</a:t>
            </a:r>
            <a:endParaRPr lang="ru-RU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859797" y="1562673"/>
            <a:ext cx="3448049" cy="2113305"/>
            <a:chOff x="3998260" y="1208012"/>
            <a:chExt cx="3448049" cy="2113305"/>
          </a:xfrm>
        </p:grpSpPr>
        <p:sp>
          <p:nvSpPr>
            <p:cNvPr id="14" name="Объект 1"/>
            <p:cNvSpPr txBox="1">
              <a:spLocks/>
            </p:cNvSpPr>
            <p:nvPr/>
          </p:nvSpPr>
          <p:spPr>
            <a:xfrm>
              <a:off x="3998260" y="2735907"/>
              <a:ext cx="3448049" cy="585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899952" rtl="0" eaLnBrk="1" latinLnBrk="0" hangingPunct="1">
                <a:lnSpc>
                  <a:spcPct val="90000"/>
                </a:lnSpc>
                <a:spcBef>
                  <a:spcPts val="984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0" indent="0" algn="just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133B65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0" indent="0" algn="just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0" indent="0" algn="just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0" indent="0" algn="just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474869" indent="-224988" algn="l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Char char="•"/>
                <a:defRPr sz="17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24846" indent="-224988" algn="l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Char char="•"/>
                <a:defRPr sz="17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4822" indent="-224988" algn="l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Char char="•"/>
                <a:defRPr sz="17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24798" indent="-224988" algn="l" defTabSz="899952" rtl="0" eaLnBrk="1" latinLnBrk="0" hangingPunct="1">
                <a:lnSpc>
                  <a:spcPct val="90000"/>
                </a:lnSpc>
                <a:spcBef>
                  <a:spcPts val="492"/>
                </a:spcBef>
                <a:buFont typeface="Arial" panose="020B0604020202020204" pitchFamily="34" charset="0"/>
                <a:buChar char="•"/>
                <a:defRPr sz="177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/>
                <a:t>Объём работ, необходимых для выполнения проекта</a:t>
              </a:r>
              <a:endParaRPr lang="ru-RU" dirty="0"/>
            </a:p>
          </p:txBody>
        </p:sp>
        <p:pic>
          <p:nvPicPr>
            <p:cNvPr id="4098" name="Picture 2" descr="E:\Проект\Моя презентация\Картинка 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161" y="1208012"/>
              <a:ext cx="2762250" cy="1381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28436" y="1275651"/>
            <a:ext cx="2120714" cy="2294342"/>
            <a:chOff x="495485" y="435652"/>
            <a:chExt cx="2120714" cy="2294342"/>
          </a:xfrm>
        </p:grpSpPr>
        <p:pic>
          <p:nvPicPr>
            <p:cNvPr id="4099" name="Picture 3" descr="E:\Проект\Моя презентация\Картинка 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92" y="435652"/>
              <a:ext cx="2120707" cy="1199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95485" y="1560443"/>
              <a:ext cx="212070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 1</a:t>
              </a:r>
            </a:p>
            <a:p>
              <a:pPr algn="ctr"/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</a:t>
              </a:r>
              <a:r>
                <a:rPr lang="ru-RU" sz="14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концепции проекта и разработка технического проекта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564242" y="3832299"/>
            <a:ext cx="2128012" cy="2284746"/>
            <a:chOff x="3076194" y="3640244"/>
            <a:chExt cx="2128012" cy="2284746"/>
          </a:xfrm>
        </p:grpSpPr>
        <p:pic>
          <p:nvPicPr>
            <p:cNvPr id="4100" name="Picture 4" descr="E:\Проект\Моя презентация\1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3" r="4457"/>
            <a:stretch/>
          </p:blipFill>
          <p:spPr bwMode="auto">
            <a:xfrm>
              <a:off x="3083499" y="3640244"/>
              <a:ext cx="2120707" cy="1546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076194" y="5186326"/>
              <a:ext cx="21207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 3</a:t>
              </a:r>
            </a:p>
            <a:p>
              <a:pPr algn="ctr"/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Изготовление </a:t>
              </a:r>
              <a:r>
                <a:rPr lang="ru-RU" sz="14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опытных </a:t>
              </a:r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образцов изделий</a:t>
              </a:r>
              <a:endPara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83434" y="3658057"/>
            <a:ext cx="2120708" cy="2504634"/>
            <a:chOff x="5861509" y="3635799"/>
            <a:chExt cx="2120708" cy="2504634"/>
          </a:xfrm>
        </p:grpSpPr>
        <p:pic>
          <p:nvPicPr>
            <p:cNvPr id="4101" name="Picture 5" descr="E:\Проект\Моя презентация\Картинка 1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0" r="12473"/>
            <a:stretch/>
          </p:blipFill>
          <p:spPr bwMode="auto">
            <a:xfrm>
              <a:off x="5861510" y="3635799"/>
              <a:ext cx="2120707" cy="1550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861509" y="5186326"/>
              <a:ext cx="21207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 4</a:t>
              </a:r>
            </a:p>
            <a:p>
              <a:pPr algn="ctr"/>
              <a:r>
                <a:rPr lang="ru-RU" sz="140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</a:t>
              </a:r>
              <a:r>
                <a:rPr lang="ru-RU" sz="140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испытаний опытных образцов изделий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72226" y="1022461"/>
            <a:ext cx="2143125" cy="2643923"/>
            <a:chOff x="8667750" y="3341082"/>
            <a:chExt cx="2143125" cy="2643923"/>
          </a:xfrm>
        </p:grpSpPr>
        <p:pic>
          <p:nvPicPr>
            <p:cNvPr id="4102" name="Picture 6" descr="E:\Проект\Моя презентация\Картинка 1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0" y="3341082"/>
              <a:ext cx="2143125" cy="143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667750" y="4815454"/>
              <a:ext cx="212070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spc="-2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 5</a:t>
              </a:r>
            </a:p>
            <a:p>
              <a:pPr algn="ctr"/>
              <a:r>
                <a:rPr lang="ru-RU" sz="1400" spc="-2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Утверждение </a:t>
              </a:r>
              <a:r>
                <a:rPr lang="ru-RU" sz="1400" spc="-2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РКД. </a:t>
              </a:r>
              <a:r>
                <a:rPr lang="ru-RU" sz="1400" spc="-2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</a:t>
              </a:r>
              <a:r>
                <a:rPr lang="ru-RU" sz="1400" spc="-2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договоров </a:t>
              </a:r>
              <a:r>
                <a:rPr lang="ru-RU" sz="1400" spc="-20" dirty="0" smtClean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поставки </a:t>
              </a:r>
              <a:r>
                <a:rPr lang="ru-RU" sz="1400" spc="-20" dirty="0">
                  <a:solidFill>
                    <a:srgbClr val="133B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запуск производства </a:t>
              </a:r>
            </a:p>
          </p:txBody>
        </p:sp>
      </p:grpSp>
      <p:pic>
        <p:nvPicPr>
          <p:cNvPr id="1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6144" r="6035" b="10221"/>
          <a:stretch/>
        </p:blipFill>
        <p:spPr>
          <a:xfrm>
            <a:off x="815290" y="3740971"/>
            <a:ext cx="2120707" cy="1546082"/>
          </a:xfrm>
        </p:spPr>
      </p:pic>
      <p:sp>
        <p:nvSpPr>
          <p:cNvPr id="24" name="TextBox 23"/>
          <p:cNvSpPr txBox="1"/>
          <p:nvPr/>
        </p:nvSpPr>
        <p:spPr>
          <a:xfrm>
            <a:off x="815290" y="5324588"/>
            <a:ext cx="212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</a:t>
            </a:r>
          </a:p>
          <a:p>
            <a:pPr algn="ctr"/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РКД</a:t>
            </a:r>
            <a:endParaRPr lang="ru-RU" sz="1400" dirty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2935978" y="3740971"/>
            <a:ext cx="667344" cy="1550527"/>
          </a:xfrm>
          <a:prstGeom prst="homePlate">
            <a:avLst>
              <a:gd name="adj" fmla="val 69961"/>
            </a:avLst>
          </a:prstGeom>
          <a:solidFill>
            <a:srgbClr val="C2D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5724029" y="4086283"/>
            <a:ext cx="667344" cy="1550527"/>
          </a:xfrm>
          <a:prstGeom prst="homePlate">
            <a:avLst>
              <a:gd name="adj" fmla="val 69961"/>
            </a:avLst>
          </a:prstGeom>
          <a:solidFill>
            <a:srgbClr val="C2D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81050" y="346079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Организационный раздел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80042" y="1069746"/>
            <a:ext cx="4194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проекта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1" name="Group 1"/>
          <p:cNvGrpSpPr>
            <a:grpSpLocks noChangeAspect="1"/>
          </p:cNvGrpSpPr>
          <p:nvPr/>
        </p:nvGrpSpPr>
        <p:grpSpPr bwMode="auto">
          <a:xfrm>
            <a:off x="686752" y="1353205"/>
            <a:ext cx="7980998" cy="4053682"/>
            <a:chOff x="981" y="5106"/>
            <a:chExt cx="9900" cy="7920"/>
          </a:xfrm>
        </p:grpSpPr>
        <p:sp>
          <p:nvSpPr>
            <p:cNvPr id="12" name="AutoShape 22"/>
            <p:cNvSpPr>
              <a:spLocks noChangeAspect="1" noChangeArrowheads="1" noTextEdit="1"/>
            </p:cNvSpPr>
            <p:nvPr/>
          </p:nvSpPr>
          <p:spPr bwMode="auto">
            <a:xfrm>
              <a:off x="981" y="5106"/>
              <a:ext cx="9900" cy="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981" y="5466"/>
              <a:ext cx="9720" cy="900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Заказчик проекта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Генеральный директор АО «НТК «Криогенная техника»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5121" y="6726"/>
              <a:ext cx="2339" cy="1979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Руководитель и координатор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проекта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Заместитель генерального директора по спецтехнике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6381" y="6366"/>
              <a:ext cx="1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121" y="9426"/>
              <a:ext cx="1620" cy="2214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 по разработке Заместитель главного конструктора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141" y="9426"/>
              <a:ext cx="1620" cy="2214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 по производству  Зам. ген. директора по производству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981" y="9426"/>
              <a:ext cx="1761" cy="2214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 по финансам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Начальник планово-экономического одела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121" y="10146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7101" y="9426"/>
              <a:ext cx="1620" cy="2214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spc="-20" normalizeH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 по закупкам </a:t>
              </a:r>
              <a:endParaRPr kumimoji="0" lang="ru-RU" altLang="ru-RU" sz="600" b="0" i="0" u="none" strike="noStrike" cap="none" spc="-20" normalizeH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spc="-20" normalizeH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Зам. ген. директора по материально-техническому</a:t>
              </a:r>
              <a:r>
                <a:rPr kumimoji="0" lang="ru-RU" altLang="ru-RU" sz="1200" b="0" i="0" u="none" strike="noStrike" cap="none" spc="-20" normalizeH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ru-RU" altLang="ru-RU" sz="1100" b="0" i="0" u="none" strike="noStrike" cap="none" spc="-20" normalizeH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rPr>
                <a:t>обеспечению</a:t>
              </a:r>
              <a:endParaRPr kumimoji="0" lang="ru-RU" altLang="ru-RU" sz="1800" b="0" i="0" u="none" strike="noStrike" cap="none" spc="-20" normalizeH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9081" y="9426"/>
              <a:ext cx="1620" cy="2214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Менеджер по рынкам сбыта Начальник отдела маркетинга</a:t>
              </a:r>
              <a:endPara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2421" y="9066"/>
              <a:ext cx="1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861" y="9066"/>
              <a:ext cx="1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5841" y="9066"/>
              <a:ext cx="1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7641" y="9066"/>
              <a:ext cx="1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9981" y="9066"/>
              <a:ext cx="1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2421" y="9066"/>
              <a:ext cx="7560" cy="1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1521" y="6366"/>
              <a:ext cx="1" cy="30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8181" y="6366"/>
              <a:ext cx="1" cy="30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6381" y="8706"/>
              <a:ext cx="0" cy="3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3"/>
            <p:cNvSpPr>
              <a:spLocks noChangeShapeType="1"/>
            </p:cNvSpPr>
            <p:nvPr/>
          </p:nvSpPr>
          <p:spPr bwMode="auto">
            <a:xfrm>
              <a:off x="4401" y="6366"/>
              <a:ext cx="1" cy="3060"/>
            </a:xfrm>
            <a:prstGeom prst="line">
              <a:avLst/>
            </a:prstGeom>
            <a:noFill/>
            <a:ln w="9525">
              <a:solidFill>
                <a:srgbClr val="133B6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981" y="11946"/>
              <a:ext cx="9720" cy="720"/>
            </a:xfrm>
            <a:prstGeom prst="rect">
              <a:avLst/>
            </a:prstGeom>
            <a:noFill/>
            <a:ln w="9525">
              <a:solidFill>
                <a:srgbClr val="133B6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Участники проекта</a:t>
              </a:r>
              <a:r>
                <a:rPr kumimoji="0" lang="ru-RU" altLang="ru-RU" sz="1400" b="0" i="0" u="none" strike="noStrike" cap="none" normalizeH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133B6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сотрудники АО «НТК «Криогенная техника»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133B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4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-3" y="4082987"/>
            <a:ext cx="9144003" cy="1389095"/>
          </a:xfrm>
          <a:prstGeom prst="rect">
            <a:avLst/>
          </a:prstGeom>
          <a:solidFill>
            <a:srgbClr val="EB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-2" y="2481744"/>
            <a:ext cx="9144003" cy="1594956"/>
          </a:xfrm>
          <a:prstGeom prst="rect">
            <a:avLst/>
          </a:prstGeom>
          <a:solidFill>
            <a:srgbClr val="D2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-1" y="1133474"/>
            <a:ext cx="9144003" cy="1389095"/>
          </a:xfrm>
          <a:prstGeom prst="rect">
            <a:avLst/>
          </a:prstGeom>
          <a:solidFill>
            <a:srgbClr val="EB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81050" y="346079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Риски проекта</a:t>
            </a:r>
            <a:endParaRPr lang="ru-RU" sz="2000" dirty="0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7170" name="Picture 2" descr="E:\Проект\Моя презентация\Картинка 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2" y="1345072"/>
            <a:ext cx="1861692" cy="10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Проект\Моя презентация\Картинка 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5"/>
          <a:stretch/>
        </p:blipFill>
        <p:spPr bwMode="auto">
          <a:xfrm>
            <a:off x="5101451" y="1278397"/>
            <a:ext cx="1955270" cy="11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Проект\Моя презентация\Картинка 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" y="2665053"/>
            <a:ext cx="2172471" cy="12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Проект\Моя презентация\1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1897A6"/>
              </a:clrFrom>
              <a:clrTo>
                <a:srgbClr val="1897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/>
          <a:stretch/>
        </p:blipFill>
        <p:spPr bwMode="auto">
          <a:xfrm>
            <a:off x="5081151" y="2667404"/>
            <a:ext cx="1975570" cy="12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Проект\Моя презентация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5" y="4196021"/>
            <a:ext cx="1955270" cy="11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Проект\Моя презентация\1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1" y="4196021"/>
            <a:ext cx="1582315" cy="12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1654" y="1247047"/>
            <a:ext cx="24259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стоимости производства кондиционеров </a:t>
            </a:r>
            <a:b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удорожания приобретения </a:t>
            </a:r>
            <a:r>
              <a:rPr lang="ru-RU" sz="1400" spc="-2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покупных комплектующих изделий </a:t>
            </a:r>
            <a:endParaRPr lang="ru-RU" sz="1400" spc="-20" dirty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6721" y="1458689"/>
            <a:ext cx="2269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сроков приобретения покупных комплектующих изделий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8601" y="2841289"/>
            <a:ext cx="21827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</a:p>
          <a:p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работ по разработке РКД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56721" y="2949011"/>
            <a:ext cx="198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endParaRPr lang="ru-RU" sz="1400" dirty="0" smtClean="0">
              <a:solidFill>
                <a:srgbClr val="133B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РКД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54865" y="4515924"/>
            <a:ext cx="2269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Халатность персонала при производстве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663467" y="4377118"/>
            <a:ext cx="2204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33B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ухудшение экономического положения предприятия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15858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D48-B509-46AA-B370-49F4D20D039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81050" y="327255"/>
            <a:ext cx="7886700" cy="65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133B6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/>
              <a:t>Финансовый план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1050" y="1102074"/>
            <a:ext cx="6783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сметный расчет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46714"/>
              </p:ext>
            </p:extLst>
          </p:nvPr>
        </p:nvGraphicFramePr>
        <p:xfrm>
          <a:off x="781050" y="1851184"/>
          <a:ext cx="7734300" cy="28922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38825"/>
                <a:gridCol w="1895475"/>
              </a:tblGrid>
              <a:tr h="600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статей расходов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en-US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труда (научная деятельность)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3 809 105,00 </a:t>
                      </a:r>
                      <a:endParaRPr lang="ru-RU" sz="150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труда (производственная деятельность)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1 235 520,00 </a:t>
                      </a:r>
                      <a:endParaRPr lang="ru-RU" sz="150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заработная 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476 717,06 </a:t>
                      </a:r>
                      <a:endParaRPr lang="ru-RU" sz="150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1 667 445,30 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Общепроизводственные 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(научная деятельность)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2 857 590,57 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Общепроизводственные </a:t>
                      </a: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(производственная деятельность)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3 122 406,14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комплектующие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33B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2 881 836,01  </a:t>
                      </a:r>
                      <a:endParaRPr lang="ru-RU" sz="1500" dirty="0">
                        <a:solidFill>
                          <a:srgbClr val="133B65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16 050 620,09 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B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5648" y="4904551"/>
            <a:ext cx="53738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финансирования: собственные средства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8467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/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.potx" id="{09CF2AB4-EA10-4311-85E8-6F9DE614CE24}" vid="{CB7A545E-EEB8-4E68-A9E8-17244E4F128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2907</TotalTime>
  <Words>794</Words>
  <Application>Microsoft Office PowerPoint</Application>
  <PresentationFormat>Экран (4:3)</PresentationFormat>
  <Paragraphs>190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«Запуск производства  кондиционеров для объектов судостроения»</vt:lpstr>
      <vt:lpstr>Резюме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эксплуатации результатов проекта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промышленной технологии производства перспективных компрессорно-теплообменных модулей систем жизнеобеспечения подводных лодок» шифр «Воздух»</dc:title>
  <dc:creator>Ермаков</dc:creator>
  <cp:lastModifiedBy>Гаврилов</cp:lastModifiedBy>
  <cp:revision>159</cp:revision>
  <cp:lastPrinted>2017-02-09T03:30:11Z</cp:lastPrinted>
  <dcterms:created xsi:type="dcterms:W3CDTF">2017-02-07T02:50:53Z</dcterms:created>
  <dcterms:modified xsi:type="dcterms:W3CDTF">2020-11-26T14:20:58Z</dcterms:modified>
</cp:coreProperties>
</file>