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337" r:id="rId2"/>
    <p:sldId id="330" r:id="rId3"/>
    <p:sldId id="332" r:id="rId4"/>
    <p:sldId id="331" r:id="rId5"/>
    <p:sldId id="343" r:id="rId6"/>
    <p:sldId id="347" r:id="rId7"/>
    <p:sldId id="352" r:id="rId8"/>
    <p:sldId id="353" r:id="rId9"/>
    <p:sldId id="342" r:id="rId10"/>
    <p:sldId id="341" r:id="rId11"/>
    <p:sldId id="340" r:id="rId12"/>
    <p:sldId id="338" r:id="rId13"/>
    <p:sldId id="339" r:id="rId14"/>
    <p:sldId id="346" r:id="rId15"/>
    <p:sldId id="345" r:id="rId16"/>
    <p:sldId id="348" r:id="rId17"/>
    <p:sldId id="344" r:id="rId18"/>
    <p:sldId id="351" r:id="rId19"/>
    <p:sldId id="350" r:id="rId20"/>
  </p:sldIdLst>
  <p:sldSz cx="10693400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35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DA2B4-FDB1-47E5-BCEF-02386D9004F4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0CFB9-E94B-4B80-A604-FA83A62331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BB7C4-9A07-4822-B924-FE05DE1A14B4}" type="datetime1">
              <a:rPr lang="en-US" smtClean="0"/>
              <a:t>11/9/2020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692383" cy="7559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0D9EE-C347-490E-9912-195729C78500}" type="datetime1">
              <a:rPr lang="en-US" smtClean="0"/>
              <a:t>11/9/2020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772668"/>
            <a:ext cx="10692383" cy="6004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31648" y="6083808"/>
            <a:ext cx="1062227" cy="7025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293875" y="6435852"/>
            <a:ext cx="9059545" cy="0"/>
          </a:xfrm>
          <a:custGeom>
            <a:avLst/>
            <a:gdLst/>
            <a:ahLst/>
            <a:cxnLst/>
            <a:rect l="l" t="t" r="r" b="b"/>
            <a:pathLst>
              <a:path w="9059545">
                <a:moveTo>
                  <a:pt x="0" y="0"/>
                </a:moveTo>
                <a:lnTo>
                  <a:pt x="9059113" y="0"/>
                </a:lnTo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EEE94-612B-40AA-912E-A2578E67D431}" type="datetime1">
              <a:rPr lang="en-US" smtClean="0"/>
              <a:t>11/9/2020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F19DD-D352-4131-9125-BAC068AC5B3F}" type="datetime1">
              <a:rPr lang="en-US" smtClean="0"/>
              <a:t>11/9/2020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F1528-7CF9-456E-AE3E-63D96F6F6CA8}" type="datetime1">
              <a:rPr lang="en-US" smtClean="0"/>
              <a:t>11/9/2020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84788" y="1210759"/>
            <a:ext cx="6323823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4822" y="2421561"/>
            <a:ext cx="10103754" cy="414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028DD-CAA1-41DF-8E35-99E8EDF8AD44}" type="datetime1">
              <a:rPr lang="en-US" smtClean="0"/>
              <a:t>11/9/2020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383" cy="7559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88900" y="1419225"/>
            <a:ext cx="105283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ГБОУ </a:t>
            </a:r>
            <a:r>
              <a:rPr lang="ru-RU" sz="2800" dirty="0"/>
              <a:t>ВО «БАШКИРСКАЯ АКАДЕМИЯ ГОСУДАРСТВЕННОЙ СЛУЖБЫ И</a:t>
            </a:r>
          </a:p>
          <a:p>
            <a:pPr algn="ctr"/>
            <a:r>
              <a:rPr lang="ru-RU" sz="2800" dirty="0"/>
              <a:t>УПРАВЛЕНИЯ ПРИ ГЛАВЕ РЕСПУБЛИКИ БАШКОРТОСТАН»</a:t>
            </a:r>
          </a:p>
          <a:p>
            <a:pPr algn="ctr"/>
            <a:r>
              <a:rPr lang="ru-RU" sz="2800" dirty="0"/>
              <a:t> </a:t>
            </a:r>
          </a:p>
          <a:p>
            <a:pPr algn="ctr"/>
            <a:r>
              <a:rPr lang="ru-RU" sz="2800" dirty="0"/>
              <a:t>Кафедра менеджмента и социальной психологии</a:t>
            </a:r>
          </a:p>
          <a:p>
            <a:pPr algn="ctr"/>
            <a:r>
              <a:rPr lang="ru-RU" sz="2800" dirty="0"/>
              <a:t> </a:t>
            </a:r>
          </a:p>
          <a:p>
            <a:pPr lvl="1" algn="ctr"/>
            <a:r>
              <a:rPr lang="ru-RU" sz="2800" b="1" dirty="0" smtClean="0"/>
              <a:t>РАЗДАТОЧНЫЙ МАТЕРИАЛ К</a:t>
            </a:r>
          </a:p>
          <a:p>
            <a:pPr lvl="1" algn="ctr"/>
            <a:r>
              <a:rPr lang="ru-RU" sz="2800" dirty="0"/>
              <a:t> </a:t>
            </a:r>
            <a:r>
              <a:rPr lang="ru-RU" sz="2800" b="1" dirty="0" smtClean="0"/>
              <a:t>ВЫПУСКНОЙ АТТЕСТАЦИОННОЙ РАБОТЕ</a:t>
            </a:r>
            <a:endParaRPr lang="ru-RU" sz="2800" b="1" dirty="0"/>
          </a:p>
          <a:p>
            <a:pPr algn="ctr"/>
            <a:r>
              <a:rPr lang="ru-RU" sz="2800" dirty="0"/>
              <a:t> </a:t>
            </a:r>
          </a:p>
          <a:p>
            <a:pPr algn="ctr"/>
            <a:r>
              <a:rPr lang="ru-RU" sz="2800" dirty="0"/>
              <a:t>Разработка стратегии сбыта и продвижения продукции                                          ООО «Синтек Менеджмент» (ОбнинскОргСинтез</a:t>
            </a:r>
            <a:r>
              <a:rPr lang="ru-RU" sz="2800" dirty="0" smtClean="0"/>
              <a:t>)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r>
              <a:rPr lang="ru-RU" sz="2800" dirty="0" smtClean="0"/>
              <a:t>Студент                      Р.А</a:t>
            </a:r>
            <a:r>
              <a:rPr lang="ru-RU" sz="2800" dirty="0"/>
              <a:t>. </a:t>
            </a:r>
            <a:r>
              <a:rPr lang="ru-RU" sz="2800" dirty="0" err="1"/>
              <a:t>Муслимов</a:t>
            </a:r>
            <a:endParaRPr lang="ru-RU" sz="2800" dirty="0"/>
          </a:p>
          <a:p>
            <a:pPr algn="ctr"/>
            <a:endParaRPr lang="ru-RU" sz="2800" dirty="0"/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383" cy="7559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298700" y="1495425"/>
            <a:ext cx="7352911" cy="430887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Емкость рынка легкомоторных масел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7500" y="2257425"/>
            <a:ext cx="10058400" cy="4114800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383" cy="7559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93900" y="1343025"/>
            <a:ext cx="7848600" cy="861774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Емкость рынка охлаждающих жидкостей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900" y="2257425"/>
            <a:ext cx="10452100" cy="3657600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0986"/>
            <a:ext cx="10692383" cy="7559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Рисунок 3" descr="C:\Users\Radmir\Desktop\Страт Менеджмент\Безымянный.jpg"/>
          <p:cNvPicPr/>
          <p:nvPr/>
        </p:nvPicPr>
        <p:blipFill>
          <a:blip r:embed="rId3" cstate="print"/>
          <a:srcRect t="1182" b="3545"/>
          <a:stretch>
            <a:fillRect/>
          </a:stretch>
        </p:blipFill>
        <p:spPr bwMode="auto">
          <a:xfrm>
            <a:off x="393700" y="1676400"/>
            <a:ext cx="944880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136900" y="1277005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Карта стратегических групп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80975"/>
            <a:ext cx="10692383" cy="7559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41300" y="1301530"/>
          <a:ext cx="10223500" cy="6137495"/>
        </p:xfrm>
        <a:graphic>
          <a:graphicData uri="http://schemas.openxmlformats.org/drawingml/2006/table">
            <a:tbl>
              <a:tblPr/>
              <a:tblGrid>
                <a:gridCol w="2255779"/>
                <a:gridCol w="1398642"/>
                <a:gridCol w="2796297"/>
                <a:gridCol w="3772782"/>
              </a:tblGrid>
              <a:tr h="380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Параметр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91" marR="37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Значение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91" marR="37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Описание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91" marR="37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Направление работ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91" marR="37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325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Внутриотраслевое соперничество между организациями 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91" marR="37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200">
                          <a:highlight>
                            <a:srgbClr val="FF00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Высокий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балла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91" marR="37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Рынок компании является высоко конкурентным и перспективным. Имеется возможность полного сравнения товаров разных фирм. Есть ограничения в повышении цен.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91" marR="37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Проводить постоянный мониторинг предложений конкурентов. Развивать уникальность продукта и повышать воспринимаемую ценность товара. Снижать влияние ценовой конкуренции на продажи. Повышать уровень знания о товаре, рекламу.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91" marR="37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178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Возможность появления в отрасли новых конкурентов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91" marR="37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Средний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балла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91" marR="37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Невысокий риск входа новых игроков. Новые компании появляются редко из-за высоких барьеров входа и уровня первоначальных инвестиций.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91" marR="37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Проводить постоянный мониторинг появления новых компаний. Проведение акций, направленных на длительность контакта потребителя с компанией. Повышать уровень знания о товаре.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91" marR="37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896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Конкуренция со стороны товаров заменителей 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91" marR="37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highlight>
                            <a:srgbClr val="00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Низкий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балл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91" marR="37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Конкуренция со стороны товаров заменителей отсутствует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91" marR="37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Поддерживать и совершенствовать уникальность товара. Концентрировать все усилия на построении осведомленности об уникальном предложении.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91" marR="37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883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Конкурентное воздействие со стороны поставщиков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91" marR="37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  </a:t>
                      </a:r>
                      <a:r>
                        <a:rPr lang="ru-RU" sz="1200">
                          <a:highlight>
                            <a:srgbClr val="FF00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Высокий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3 балла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91" marR="37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Поставщики диктуют условия ценообразования на сырье, сильная зависимость от курса валюты.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91" marR="37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Проведение переговоров о снижении цен. Поддержание запасов сырья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91" marR="37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72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Конкурентное воздействие со стороны покупателей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91" marR="37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highlight>
                            <a:srgbClr val="FF00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Высокий</a:t>
                      </a: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балла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91" marR="37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Существование менее качественных, но экономичных предложений. Представленные на рынке товары являются похожими друг на друга, это позволяет покупателям менять продавцов.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91" marR="375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Разработать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эконом-программы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для потребителей, чувствительных к цене. Повышение качества товара по отстающим параметрам, проведение акций, направленных на длительность контакта потребителя с компанией. Повышать уровень знания о товаре. 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91" marR="3759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51100" y="733425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Общая оценка конкурентоспособности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383" cy="7559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12900" y="1190625"/>
            <a:ext cx="8534400" cy="861774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Динамика финансовых показателей за 2017-2019 гг.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Radmir\Desktop\ВКР\Снимок прибыль.JPG"/>
          <p:cNvPicPr/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927100" y="1952625"/>
            <a:ext cx="9067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383" cy="7559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65300" y="1266825"/>
            <a:ext cx="8382000" cy="861774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Дерево целей для ООО «Синтек Менеджмент»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70" name="Picture 38" descr="C:\Users\Radmir\Desktop\ВКР\07.11.2020\раздатка\Снимок дерево целей.JPG"/>
          <p:cNvPicPr>
            <a:picLocks noChangeAspect="1" noChangeArrowheads="1"/>
          </p:cNvPicPr>
          <p:nvPr/>
        </p:nvPicPr>
        <p:blipFill>
          <a:blip r:embed="rId3"/>
          <a:srcRect l="3030" t="6818" r="1515" b="11364"/>
          <a:stretch>
            <a:fillRect/>
          </a:stretch>
        </p:blipFill>
        <p:spPr bwMode="auto">
          <a:xfrm>
            <a:off x="622300" y="2486025"/>
            <a:ext cx="9601200" cy="274320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383" cy="7559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93900" y="1190625"/>
            <a:ext cx="8001000" cy="861774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План-программа PR-мероприятий на 2021 год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98500" y="1952625"/>
          <a:ext cx="9753600" cy="4876800"/>
        </p:xfrm>
        <a:graphic>
          <a:graphicData uri="http://schemas.openxmlformats.org/drawingml/2006/table">
            <a:tbl>
              <a:tblPr/>
              <a:tblGrid>
                <a:gridCol w="2627874"/>
                <a:gridCol w="1599384"/>
                <a:gridCol w="5526342"/>
              </a:tblGrid>
              <a:tr h="487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Мероприятие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Сроки проведения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Ожидаемый</a:t>
                      </a: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эффект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Организация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программы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повышения</a:t>
                      </a: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лояльности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Постоянно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Увеличение числа постоянных клиентов, повышение лояльности клиентов, повышение доверия, рост продаж за счет продвижения услуг через клиента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Благотворительность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Июнь- сентябрь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Повышение узнаваемости имени организации.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Анонс продукции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Участие в выставке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раз в год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Мероприятие приводит заинтересованного клиента.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Оно позволяет использовать все пять чувств, позволяет демонстрировать продукцию, отвечать на вопросы, опровергать возражения – и что самое важное – строить отношения с потенциальными клиентами напрямую. Повышение узнаваемости,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лояльности к продукции и доверия к организации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Промо для клиентов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Постоянно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Рост числа продаж; повышение лояльности клиентов; создание «постоянных клиентов»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383" cy="7559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463800" y="962025"/>
            <a:ext cx="8229600" cy="861774"/>
          </a:xfrm>
        </p:spPr>
        <p:txBody>
          <a:bodyPr/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Медиаплан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продвижения компании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5100" y="1571625"/>
          <a:ext cx="10286999" cy="5928479"/>
        </p:xfrm>
        <a:graphic>
          <a:graphicData uri="http://schemas.openxmlformats.org/drawingml/2006/table">
            <a:tbl>
              <a:tblPr/>
              <a:tblGrid>
                <a:gridCol w="4374307"/>
                <a:gridCol w="63377"/>
                <a:gridCol w="2093450"/>
                <a:gridCol w="1095782"/>
                <a:gridCol w="1252322"/>
                <a:gridCol w="1407761"/>
              </a:tblGrid>
              <a:tr h="269120">
                <a:tc gridSpan="2">
                  <a:txBody>
                    <a:bodyPr/>
                    <a:lstStyle/>
                    <a:p>
                      <a:pPr marL="843915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latin typeface="Times New Roman"/>
                          <a:ea typeface="Times New Roman"/>
                        </a:rPr>
                        <a:t>Мероприятие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0970" indent="106680">
                        <a:lnSpc>
                          <a:spcPts val="138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</a:rPr>
                        <a:t>Стоимость единицы, руб.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565" marR="64770" indent="8890">
                        <a:lnSpc>
                          <a:spcPts val="138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</a:rPr>
                        <a:t>Кол-во единиц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 marR="81280" algn="ctr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Times New Roman"/>
                        </a:rPr>
                        <a:t>Ед. изм.</a:t>
                      </a:r>
                      <a:endParaRPr lang="ru-RU" sz="11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7335" marR="175895" indent="-81280">
                        <a:lnSpc>
                          <a:spcPts val="138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latin typeface="Times New Roman"/>
                          <a:ea typeface="Times New Roman"/>
                        </a:rPr>
                        <a:t>Итого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100" b="1" dirty="0" err="1">
                          <a:latin typeface="Times New Roman"/>
                          <a:ea typeface="Times New Roman"/>
                        </a:rPr>
                        <a:t>руб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 gridSpan="6">
                  <a:txBody>
                    <a:bodyPr/>
                    <a:lstStyle/>
                    <a:p>
                      <a:pPr marL="1986280" marR="1984375" algn="ctr">
                        <a:lnSpc>
                          <a:spcPts val="1345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Сайт в сети Интернет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8242">
                <a:tc gridSpan="2">
                  <a:txBody>
                    <a:bodyPr/>
                    <a:lstStyle/>
                    <a:p>
                      <a:pPr marL="64770" marR="275590">
                        <a:lnSpc>
                          <a:spcPts val="138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Разработка современного сайта (подготовка медиаконтента, баннеров, дизайн, размещение в сети)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67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marL="39116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68 000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  <a:p>
                      <a:pPr marL="66675" marR="63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  <a:p>
                      <a:pPr marL="141605" marR="14160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68 000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20">
                <a:tc gridSpan="2">
                  <a:txBody>
                    <a:bodyPr/>
                    <a:lstStyle/>
                    <a:p>
                      <a:pPr marL="64770" marR="252095">
                        <a:lnSpc>
                          <a:spcPts val="13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Поддержка сайта (администрирование, обновление)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29260">
                        <a:spcBef>
                          <a:spcPts val="68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4 000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785" marR="185420" algn="ctr">
                        <a:spcBef>
                          <a:spcPts val="6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915" marR="81280" algn="ctr">
                        <a:spcBef>
                          <a:spcPts val="6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мес.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41605" algn="ctr">
                        <a:spcBef>
                          <a:spcPts val="6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44 000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120">
                <a:tc gridSpan="2">
                  <a:txBody>
                    <a:bodyPr/>
                    <a:lstStyle/>
                    <a:p>
                      <a:pPr marL="64770" marR="122555">
                        <a:lnSpc>
                          <a:spcPts val="138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Разработка мобильного приложения для </a:t>
                      </a:r>
                      <a:r>
                        <a:rPr lang="en-US" sz="1100">
                          <a:latin typeface="Times New Roman"/>
                          <a:ea typeface="Times New Roman"/>
                        </a:rPr>
                        <a:t>IOS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1100">
                          <a:latin typeface="Times New Roman"/>
                          <a:ea typeface="Times New Roman"/>
                        </a:rPr>
                        <a:t>Android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1160">
                        <a:spcBef>
                          <a:spcPts val="6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70 000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marR="635" algn="ctr">
                        <a:spcBef>
                          <a:spcPts val="6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41605" algn="ctr">
                        <a:spcBef>
                          <a:spcPts val="68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70 000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 gridSpan="2">
                  <a:txBody>
                    <a:bodyPr/>
                    <a:lstStyle/>
                    <a:p>
                      <a:pPr marL="64770">
                        <a:lnSpc>
                          <a:spcPts val="126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Поддержка мобильног оприложения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>
                        <a:lnSpc>
                          <a:spcPts val="126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3500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785" marR="185420" algn="ctr">
                        <a:lnSpc>
                          <a:spcPts val="126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915" marR="81280" algn="ctr">
                        <a:lnSpc>
                          <a:spcPts val="126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мес.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41605" algn="ctr">
                        <a:lnSpc>
                          <a:spcPts val="126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38 500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 gridSpan="2">
                  <a:txBody>
                    <a:bodyPr/>
                    <a:lstStyle/>
                    <a:p>
                      <a:pPr marL="64770">
                        <a:lnSpc>
                          <a:spcPts val="12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Итого по разделу: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67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41605" algn="ctr">
                        <a:lnSpc>
                          <a:spcPts val="12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220 500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 gridSpan="6">
                  <a:txBody>
                    <a:bodyPr/>
                    <a:lstStyle/>
                    <a:p>
                      <a:pPr marL="1986280" marR="1986915" algn="ctr">
                        <a:lnSpc>
                          <a:spcPts val="12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Реклама в сети Интернет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120">
                <a:tc gridSpan="2">
                  <a:txBody>
                    <a:bodyPr/>
                    <a:lstStyle/>
                    <a:p>
                      <a:pPr marL="64770" marR="276860">
                        <a:lnSpc>
                          <a:spcPts val="138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Продвижение в социальных сетях (</a:t>
                      </a: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SMM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4 000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785" marR="185420" algn="ctr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915" marR="81280" algn="ctr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мес.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41605" algn="ctr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48 000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 gridSpan="2">
                  <a:txBody>
                    <a:bodyPr/>
                    <a:lstStyle/>
                    <a:p>
                      <a:pPr marL="64770">
                        <a:lnSpc>
                          <a:spcPts val="126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Таргетированная (целевая) реклама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>
                        <a:lnSpc>
                          <a:spcPts val="126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6 000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785" marR="185420" algn="ctr">
                        <a:lnSpc>
                          <a:spcPts val="126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915" marR="81280" algn="ctr">
                        <a:lnSpc>
                          <a:spcPts val="126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мес.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41605" algn="ctr">
                        <a:lnSpc>
                          <a:spcPts val="126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72 000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 gridSpan="2">
                  <a:txBody>
                    <a:bodyPr/>
                    <a:lstStyle/>
                    <a:p>
                      <a:pPr marL="64770">
                        <a:lnSpc>
                          <a:spcPts val="128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Затраты на яндекс-директ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7675">
                        <a:lnSpc>
                          <a:spcPts val="128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9 000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4785" marR="185420" algn="ctr">
                        <a:lnSpc>
                          <a:spcPts val="128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915" marR="81280" algn="ctr">
                        <a:lnSpc>
                          <a:spcPts val="128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мес.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41605" algn="ctr">
                        <a:lnSpc>
                          <a:spcPts val="128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108 000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 gridSpan="2">
                  <a:txBody>
                    <a:bodyPr/>
                    <a:lstStyle/>
                    <a:p>
                      <a:pPr marL="64770">
                        <a:lnSpc>
                          <a:spcPts val="12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Итого по разделу: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67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41605" algn="ctr">
                        <a:lnSpc>
                          <a:spcPts val="12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228 000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 gridSpan="6">
                  <a:txBody>
                    <a:bodyPr/>
                    <a:lstStyle/>
                    <a:p>
                      <a:pPr marL="1986280" marR="1986915" algn="ctr">
                        <a:lnSpc>
                          <a:spcPts val="12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Реклама в печатных изданиях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810">
                <a:tc>
                  <a:txBody>
                    <a:bodyPr/>
                    <a:lstStyle/>
                    <a:p>
                      <a:pPr marL="64770" marR="167005">
                        <a:lnSpc>
                          <a:spcPts val="138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Цветной модуль внутри издания ¾ страницы журнала «Бизнес»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66675" marR="461010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en-US" sz="1100">
                          <a:latin typeface="Times New Roman"/>
                          <a:ea typeface="Times New Roman"/>
                        </a:rPr>
                        <a:t>2 800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675" marR="635" algn="ctr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915" marR="81280" algn="ctr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мес.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41605" algn="ctr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8 400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852">
                <a:tc>
                  <a:txBody>
                    <a:bodyPr/>
                    <a:lstStyle/>
                    <a:p>
                      <a:pPr marL="64770" marR="167005">
                        <a:lnSpc>
                          <a:spcPts val="13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Цветной модуль внутри издания ¾ страницы журнала «</a:t>
                      </a:r>
                      <a:r>
                        <a:rPr lang="en-US" sz="1100">
                          <a:latin typeface="Times New Roman"/>
                          <a:ea typeface="Times New Roman"/>
                        </a:rPr>
                        <a:t>Fortune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66675" marR="461010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en-US" sz="1100">
                          <a:latin typeface="Times New Roman"/>
                          <a:ea typeface="Times New Roman"/>
                        </a:rPr>
                        <a:t>1 400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675" marR="635" algn="ctr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915" marR="81280" algn="ctr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мес.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41605" algn="ctr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8 400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817">
                <a:tc>
                  <a:txBody>
                    <a:bodyPr/>
                    <a:lstStyle/>
                    <a:p>
                      <a:pPr marL="64770">
                        <a:lnSpc>
                          <a:spcPts val="13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Цветной модуль внутри издания ¾</a:t>
                      </a:r>
                    </a:p>
                    <a:p>
                      <a:pPr marL="64770">
                        <a:lnSpc>
                          <a:spcPts val="128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страницы журнала «РБК»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66675" marR="461010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en-US" sz="1100">
                          <a:latin typeface="Times New Roman"/>
                          <a:ea typeface="Times New Roman"/>
                        </a:rPr>
                        <a:t>3 900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675" marR="635" algn="ctr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915" marR="81280" algn="ctr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мес.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41605" algn="ctr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11 700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10">
                <a:tc>
                  <a:txBody>
                    <a:bodyPr/>
                    <a:lstStyle/>
                    <a:p>
                      <a:pPr marL="64770" marR="167005">
                        <a:lnSpc>
                          <a:spcPts val="138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Цветной модуль внутри издания ¾ страницы журнала «Эксперт»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66675" marR="461010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en-US" sz="1100">
                          <a:latin typeface="Times New Roman"/>
                          <a:ea typeface="Times New Roman"/>
                        </a:rPr>
                        <a:t>1 200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675" marR="635" algn="ctr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915" marR="81280" algn="ctr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мес.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41605" algn="ctr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7 200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marL="64770">
                        <a:lnSpc>
                          <a:spcPts val="12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Итого по разделу: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6667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67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41605" algn="ctr">
                        <a:lnSpc>
                          <a:spcPts val="12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35 700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 gridSpan="6">
                  <a:txBody>
                    <a:bodyPr/>
                    <a:lstStyle/>
                    <a:p>
                      <a:pPr marL="1986280" marR="1985010" algn="ctr">
                        <a:lnSpc>
                          <a:spcPts val="12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PR-кампания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120">
                <a:tc>
                  <a:txBody>
                    <a:bodyPr/>
                    <a:lstStyle/>
                    <a:p>
                      <a:pPr marL="64770" marR="257810">
                        <a:lnSpc>
                          <a:spcPts val="138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Изготовление карты постоянного клиента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61010" marR="461010" algn="ctr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300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4785" marR="185420" algn="ctr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200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280" marR="81280" algn="ctr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шт.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41605" algn="ctr">
                        <a:spcBef>
                          <a:spcPts val="67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60 000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marL="64770">
                        <a:lnSpc>
                          <a:spcPts val="127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Сувенирна япродукция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15925">
                        <a:lnSpc>
                          <a:spcPts val="127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45 000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675" marR="635" algn="ctr">
                        <a:lnSpc>
                          <a:spcPts val="127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280" marR="81280" algn="ctr">
                        <a:lnSpc>
                          <a:spcPts val="127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шт.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41605" algn="ctr">
                        <a:lnSpc>
                          <a:spcPts val="127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45 000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marL="64770">
                        <a:lnSpc>
                          <a:spcPts val="12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Участие в выставке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97510">
                        <a:lnSpc>
                          <a:spcPts val="12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180 000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675" marR="635" algn="ctr">
                        <a:lnSpc>
                          <a:spcPts val="12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280" marR="81280" algn="ctr">
                        <a:lnSpc>
                          <a:spcPts val="12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41605" algn="ctr">
                        <a:lnSpc>
                          <a:spcPts val="12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180 000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10">
                <a:tc>
                  <a:txBody>
                    <a:bodyPr/>
                    <a:lstStyle/>
                    <a:p>
                      <a:pPr marL="64770">
                        <a:lnSpc>
                          <a:spcPts val="13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Организация экскурсий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66675" marR="461010">
                        <a:spcBef>
                          <a:spcPts val="60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en-US" sz="1100">
                          <a:latin typeface="Times New Roman"/>
                          <a:ea typeface="Times New Roman"/>
                        </a:rPr>
                        <a:t>1 000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4785" marR="185420" algn="ctr">
                        <a:spcBef>
                          <a:spcPts val="60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280" marR="81280" algn="ctr">
                        <a:spcBef>
                          <a:spcPts val="60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шт.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41605" algn="ctr">
                        <a:spcBef>
                          <a:spcPts val="60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50 000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marL="64770">
                        <a:lnSpc>
                          <a:spcPts val="12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Итого по разделу: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6667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67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41605" algn="ctr">
                        <a:lnSpc>
                          <a:spcPts val="12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335 000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67">
                <a:tc>
                  <a:txBody>
                    <a:bodyPr/>
                    <a:lstStyle/>
                    <a:p>
                      <a:pPr marL="64770">
                        <a:lnSpc>
                          <a:spcPts val="12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</a:rPr>
                        <a:t>Итого в год: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6667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67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1605" marR="141605" algn="ctr">
                        <a:lnSpc>
                          <a:spcPts val="128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819 200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383" cy="7559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65300" y="1776651"/>
            <a:ext cx="8382000" cy="861774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Экономическая эффективность мероприятий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46100" y="2562225"/>
          <a:ext cx="9448799" cy="2541714"/>
        </p:xfrm>
        <a:graphic>
          <a:graphicData uri="http://schemas.openxmlformats.org/drawingml/2006/table">
            <a:tbl>
              <a:tblPr/>
              <a:tblGrid>
                <a:gridCol w="3567005"/>
                <a:gridCol w="1991703"/>
                <a:gridCol w="1847216"/>
                <a:gridCol w="1138833"/>
                <a:gridCol w="904042"/>
              </a:tblGrid>
              <a:tr h="77317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 проведения мероприятий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 внедрения мероприятий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Изменения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1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+/-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4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Выручка, тыс. руб.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 </a:t>
                      </a: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38 700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3 518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Себестоимость, тыс. руб.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32 850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35 476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2 626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108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Прибыль от продаж, тыс. руб.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2 332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3 224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892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138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Рентабельность</a:t>
                      </a: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продаж</a:t>
                      </a: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7" y="0"/>
            <a:ext cx="10692383" cy="7559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441700" y="1190625"/>
            <a:ext cx="6323823" cy="430887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Radmir\Desktop\ВКР\07.11.2020\раздатка\Снимок хавож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3700" y="1800224"/>
            <a:ext cx="9906000" cy="5558579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383" cy="7559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9500" y="1210760"/>
            <a:ext cx="8686800" cy="430887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Общая характеристика предприятия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1308100" y="2105025"/>
            <a:ext cx="8262875" cy="26230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093085">
              <a:lnSpc>
                <a:spcPct val="117900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Компания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основана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1999 </a:t>
            </a:r>
            <a:r>
              <a:rPr sz="2400" spc="-145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sz="2400" spc="-145">
                <a:latin typeface="Times New Roman" pitchFamily="18" charset="0"/>
                <a:cs typeface="Times New Roman" pitchFamily="18" charset="0"/>
              </a:rPr>
              <a:t>.  </a:t>
            </a:r>
            <a:endParaRPr lang="ru-RU" sz="2400" spc="-145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3093085">
              <a:lnSpc>
                <a:spcPct val="117900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sz="2400" spc="-15" smtClean="0">
                <a:latin typeface="Times New Roman" pitchFamily="18" charset="0"/>
                <a:cs typeface="Times New Roman" pitchFamily="18" charset="0"/>
              </a:rPr>
              <a:t>Объем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выпуска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320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тыс.</a:t>
            </a:r>
            <a:r>
              <a:rPr sz="24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тонн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  <a:buFont typeface="Arial" pitchFamily="34" charset="0"/>
              <a:buChar char="•"/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Производственная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мощность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тыс.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тонн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17900"/>
              </a:lnSpc>
              <a:spcBef>
                <a:spcPts val="15"/>
              </a:spcBef>
              <a:buFont typeface="Arial" pitchFamily="34" charset="0"/>
              <a:buChar char="•"/>
            </a:pPr>
            <a:r>
              <a:rPr sz="2400" spc="-25" dirty="0">
                <a:latin typeface="Times New Roman" pitchFamily="18" charset="0"/>
                <a:cs typeface="Times New Roman" pitchFamily="18" charset="0"/>
              </a:rPr>
              <a:t>Сеть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дистрибьюторов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охватывает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больше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20 </a:t>
            </a:r>
            <a:r>
              <a:rPr sz="2400">
                <a:latin typeface="Times New Roman" pitchFamily="18" charset="0"/>
                <a:cs typeface="Times New Roman" pitchFamily="18" charset="0"/>
              </a:rPr>
              <a:t>стран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17900"/>
              </a:lnSpc>
              <a:spcBef>
                <a:spcPts val="15"/>
              </a:spcBef>
              <a:buFont typeface="Arial" pitchFamily="34" charset="0"/>
              <a:buChar char="•"/>
            </a:pPr>
            <a:r>
              <a:rPr sz="2400" spc="-20" smtClean="0">
                <a:latin typeface="Times New Roman" pitchFamily="18" charset="0"/>
                <a:cs typeface="Times New Roman" pitchFamily="18" charset="0"/>
              </a:rPr>
              <a:t>Штат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компании </a:t>
            </a:r>
            <a:r>
              <a:rPr sz="24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50</a:t>
            </a:r>
            <a:r>
              <a:rPr sz="2400" spc="-5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sz="2400" spc="1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сотрудников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  <a:buFont typeface="Arial" pitchFamily="34" charset="0"/>
              <a:buChar char="•"/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Ведущий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поставщик для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автопроизводителей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РФ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Radmir\Desktop\ВКР\07.11.2020\раздатка\ifuw btcokcpaxtcopepf b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3700" y="4924425"/>
            <a:ext cx="10007600" cy="1765300"/>
          </a:xfrm>
          <a:prstGeom prst="rect">
            <a:avLst/>
          </a:prstGeom>
          <a:noFill/>
        </p:spPr>
      </p:pic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383" cy="7559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145" name="Picture 1" descr="C:\Users\Radmir\Desktop\ВКР\07.11.2020\раздатка\Снимок портфоли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60500" y="1952625"/>
            <a:ext cx="7696200" cy="49918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94100" y="1190625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Успешное портфолио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383" cy="7559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222500" y="1114425"/>
            <a:ext cx="6323823" cy="430887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Дистрибуция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69" name="Picture 1" descr="C:\Users\Radmir\Desktop\ВКР\07.11.2020\раздатка\Снимок дистрибуц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300" y="1765803"/>
            <a:ext cx="9372600" cy="5597022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383" cy="7559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451100" y="1190625"/>
            <a:ext cx="8001000" cy="984885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 производства компании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C:\Users\Radmir\Desktop\ВКР\доля товаров.JPG"/>
          <p:cNvPicPr/>
          <p:nvPr/>
        </p:nvPicPr>
        <p:blipFill>
          <a:blip r:embed="rId3"/>
          <a:srcRect t="6178"/>
          <a:stretch>
            <a:fillRect/>
          </a:stretch>
        </p:blipFill>
        <p:spPr bwMode="auto">
          <a:xfrm>
            <a:off x="774700" y="1800225"/>
            <a:ext cx="99187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7" y="3811"/>
            <a:ext cx="10692383" cy="7559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36700" y="1167051"/>
            <a:ext cx="8382000" cy="861774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потребителей. Структура продаж каналов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7500" y="2105025"/>
            <a:ext cx="7315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Канал 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Потребительский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buFont typeface="Arial" pitchFamily="34" charset="0"/>
              <a:buChar char="•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Автомагазины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buFont typeface="Arial" pitchFamily="34" charset="0"/>
              <a:buChar char="•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Авторынки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Гипермаркеты</a:t>
            </a:r>
          </a:p>
          <a:p>
            <a:pPr lvl="0" fontAlgn="base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АЗС</a:t>
            </a:r>
          </a:p>
          <a:p>
            <a:pPr lvl="0" fontAlgn="base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СТО</a:t>
            </a:r>
          </a:p>
          <a:p>
            <a:pPr lvl="0" fontAlgn="base"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Автодилеры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buFont typeface="Arial" pitchFamily="34" charset="0"/>
              <a:buChar char="•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Канал </a:t>
            </a:r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B2B –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Коммерческий</a:t>
            </a:r>
            <a:endParaRPr lang="ru-RU" sz="2000" u="sng" dirty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Автотранспортные предприятия</a:t>
            </a:r>
          </a:p>
          <a:p>
            <a:pPr lvl="0" fontAlgn="base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Сельское хозяйство</a:t>
            </a:r>
          </a:p>
          <a:p>
            <a:pPr lvl="0" fontAlgn="base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Металлургия</a:t>
            </a:r>
          </a:p>
          <a:p>
            <a:pPr lvl="0" fontAlgn="base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Химическое производство</a:t>
            </a:r>
          </a:p>
          <a:p>
            <a:pPr lvl="0" fontAlgn="base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Машиностроение</a:t>
            </a:r>
          </a:p>
          <a:p>
            <a:pPr lvl="0" fontAlgn="base"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Другие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Radmir\Desktop\Снимок доля продаж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7500" y="2562225"/>
            <a:ext cx="64135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383" cy="7559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127500" y="1120140"/>
            <a:ext cx="8001000" cy="984885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Производство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Radmir\Desktop\ВКР\07.11.2020\раздатка\Снимок проивзод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299" y="2028825"/>
            <a:ext cx="10161412" cy="434340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383" cy="7559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908300" y="1038225"/>
            <a:ext cx="8001000" cy="984885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Система менеджмента качества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Radmir\Desktop\ВКР\07.11.2020\раздатка\Безымянный проивв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300" y="1724025"/>
            <a:ext cx="10267950" cy="5276850"/>
          </a:xfrm>
          <a:prstGeom prst="rect">
            <a:avLst/>
          </a:prstGeom>
          <a:noFill/>
        </p:spPr>
      </p:pic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7" y="0"/>
            <a:ext cx="10692383" cy="7559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374900" y="1038225"/>
            <a:ext cx="6323823" cy="861774"/>
          </a:xfrm>
        </p:spPr>
        <p:txBody>
          <a:bodyPr/>
          <a:lstStyle/>
          <a:p>
            <a:pPr lvl="1"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ru-RU" sz="2800" b="1" dirty="0"/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макроокружения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12900" y="2305051"/>
          <a:ext cx="7543800" cy="4829174"/>
        </p:xfrm>
        <a:graphic>
          <a:graphicData uri="http://schemas.openxmlformats.org/drawingml/2006/table">
            <a:tbl>
              <a:tblPr/>
              <a:tblGrid>
                <a:gridCol w="3771497"/>
                <a:gridCol w="3772303"/>
              </a:tblGrid>
              <a:tr h="33186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P- политические факторы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E-экономические факторы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8908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Законодательство, регулирующее деятельность автомобильных тех жидкостей, не подвергается изменению.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В результате закрытия границ, как произошло во время действия режима самоизоляции и карантина, начались сбои поставок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Поддержка развития рыночной инфраструктуры, дилерских сетей и логистики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Нестабильность курса национальной валюты вызывает изменения цен на конечный продукт.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Уровень безработицы с начала года вырос почти в 4-5 раз.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Продолжающееся падение реальных доходов населения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66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S-социальные факторы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Т-технологические факторы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53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Режим самоизоляции сократил использование населением автотранспорта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Снижение численности трудового населения вызывает падение спроса на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автотовары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Присутствие на рынке многих известных брендов значительно повышает уровень требований к качеству и ценовой доступности продукции.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Разработка новых видов товаров.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Развитие технологий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интернет-продаж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Появление новых технологических продуктов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12900" y="1800225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Таблица 1.1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PEST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-анализ факторов макросреды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982</Words>
  <Application>Microsoft Office PowerPoint</Application>
  <PresentationFormat>Произвольный</PresentationFormat>
  <Paragraphs>263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Слайд 1</vt:lpstr>
      <vt:lpstr>Общая характеристика предприятия </vt:lpstr>
      <vt:lpstr>Слайд 3</vt:lpstr>
      <vt:lpstr>Дистрибуция</vt:lpstr>
      <vt:lpstr>Структура производства компании </vt:lpstr>
      <vt:lpstr>Анализ потребителей. Структура продаж каналов B2C и B2B</vt:lpstr>
      <vt:lpstr>Производство </vt:lpstr>
      <vt:lpstr>Система менеджмента качества </vt:lpstr>
      <vt:lpstr>Анализ макроокружения  </vt:lpstr>
      <vt:lpstr>Емкость рынка легкомоторных масел</vt:lpstr>
      <vt:lpstr>Емкость рынка охлаждающих жидкостей</vt:lpstr>
      <vt:lpstr>Слайд 12</vt:lpstr>
      <vt:lpstr>Слайд 13</vt:lpstr>
      <vt:lpstr>Динамика финансовых показателей за 2017-2019 гг.</vt:lpstr>
      <vt:lpstr>Дерево целей для ООО «Синтек Менеджмент»</vt:lpstr>
      <vt:lpstr>План-программа PR-мероприятий на 2021 год</vt:lpstr>
      <vt:lpstr>Медиаплан для продвижения компании </vt:lpstr>
      <vt:lpstr>Экономическая эффективность мероприятий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Газаров Борис Артурович</dc:creator>
  <cp:lastModifiedBy>Radmir</cp:lastModifiedBy>
  <cp:revision>20</cp:revision>
  <dcterms:created xsi:type="dcterms:W3CDTF">2020-11-08T18:47:21Z</dcterms:created>
  <dcterms:modified xsi:type="dcterms:W3CDTF">2020-11-09T08:55:51Z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Acrobat PDFMaker 19 для PowerPoint</vt:lpwstr>
  </property>
  <property fmtid="{D5CDD505-2E9C-101B-9397-08002B2CF9AE}" pid="4" name="LastSaved">
    <vt:filetime>2020-11-08T00:00:00Z</vt:filetime>
  </property>
</Properties>
</file>