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022" r:id="rId1"/>
  </p:sldMasterIdLst>
  <p:notesMasterIdLst>
    <p:notesMasterId r:id="rId17"/>
  </p:notesMasterIdLst>
  <p:sldIdLst>
    <p:sldId id="266" r:id="rId2"/>
    <p:sldId id="271" r:id="rId3"/>
    <p:sldId id="270" r:id="rId4"/>
    <p:sldId id="278" r:id="rId5"/>
    <p:sldId id="279" r:id="rId6"/>
    <p:sldId id="280" r:id="rId7"/>
    <p:sldId id="281" r:id="rId8"/>
    <p:sldId id="282" r:id="rId9"/>
    <p:sldId id="283" r:id="rId10"/>
    <p:sldId id="284" r:id="rId11"/>
    <p:sldId id="285" r:id="rId12"/>
    <p:sldId id="286" r:id="rId13"/>
    <p:sldId id="287" r:id="rId14"/>
    <p:sldId id="272" r:id="rId15"/>
    <p:sldId id="277" r:id="rId1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 xmlns="">
        <p14:section name="Раздел без заголовка" id="{70A78341-2567-4A80-8FA9-F819ACE1537B}">
          <p14:sldIdLst>
            <p14:sldId id="266"/>
            <p14:sldId id="271"/>
            <p14:sldId id="270"/>
            <p14:sldId id="278"/>
            <p14:sldId id="279"/>
            <p14:sldId id="280"/>
            <p14:sldId id="281"/>
            <p14:sldId id="282"/>
            <p14:sldId id="283"/>
            <p14:sldId id="284"/>
            <p14:sldId id="285"/>
            <p14:sldId id="286"/>
            <p14:sldId id="287"/>
            <p14:sldId id="272"/>
            <p14:sldId id="277"/>
          </p14:sldIdLst>
        </p14:section>
      </p14:sectionLst>
    </p:ex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6" d="100"/>
          <a:sy n="86" d="100"/>
        </p:scale>
        <p:origin x="-666" y="-9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B382492-4251-43DE-AFC1-4A7323B752A3}" type="datetimeFigureOut">
              <a:rPr lang="ru-RU" smtClean="0"/>
              <a:pPr/>
              <a:t>10.02.2021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1E5A3A6-ED99-4F42-8AD2-EAA7A7C8E32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57659719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B1F501-0FCE-4663-AAB7-A9BB2B73FA36}" type="datetimeFigureOut">
              <a:rPr lang="ru-RU" smtClean="0"/>
              <a:pPr/>
              <a:t>10.02.2021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33B19B-A7FA-45F6-8503-196F4802725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0029110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B1F501-0FCE-4663-AAB7-A9BB2B73FA36}" type="datetimeFigureOut">
              <a:rPr lang="ru-RU" smtClean="0"/>
              <a:pPr/>
              <a:t>10.02.2021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33B19B-A7FA-45F6-8503-196F4802725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7282862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B1F501-0FCE-4663-AAB7-A9BB2B73FA36}" type="datetimeFigureOut">
              <a:rPr lang="ru-RU" smtClean="0"/>
              <a:pPr/>
              <a:t>10.02.2021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33B19B-A7FA-45F6-8503-196F4802725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16950710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>
          <a:xfrm>
            <a:off x="1930400" y="3771174"/>
            <a:ext cx="7385828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B1F501-0FCE-4663-AAB7-A9BB2B73FA36}" type="datetimeFigureOut">
              <a:rPr lang="ru-RU" smtClean="0"/>
              <a:pPr/>
              <a:t>10.02.2021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33B19B-A7FA-45F6-8503-196F4802725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TextBox 10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xmlns="" val="417544636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59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B1F501-0FCE-4663-AAB7-A9BB2B73FA36}" type="datetimeFigureOut">
              <a:rPr lang="ru-RU" smtClean="0"/>
              <a:pPr/>
              <a:t>10.02.2021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33B19B-A7FA-45F6-8503-196F4802725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1228520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B1F501-0FCE-4663-AAB7-A9BB2B73FA36}" type="datetimeFigureOut">
              <a:rPr lang="ru-RU" smtClean="0"/>
              <a:pPr/>
              <a:t>10.02.2021</a:t>
            </a:fld>
            <a:endParaRPr lang="ru-RU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33B19B-A7FA-45F6-8503-196F4802725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23937875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B1F501-0FCE-4663-AAB7-A9BB2B73FA36}" type="datetimeFigureOut">
              <a:rPr lang="ru-RU" smtClean="0"/>
              <a:pPr/>
              <a:t>10.02.2021</a:t>
            </a:fld>
            <a:endParaRPr lang="ru-RU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33B19B-A7FA-45F6-8503-196F4802725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9692047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B1F501-0FCE-4663-AAB7-A9BB2B73FA36}" type="datetimeFigureOut">
              <a:rPr lang="ru-RU" smtClean="0"/>
              <a:pPr/>
              <a:t>10.02.2021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33B19B-A7FA-45F6-8503-196F4802725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93300712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B1F501-0FCE-4663-AAB7-A9BB2B73FA36}" type="datetimeFigureOut">
              <a:rPr lang="ru-RU" smtClean="0"/>
              <a:pPr/>
              <a:t>10.02.2021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33B19B-A7FA-45F6-8503-196F4802725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6055285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B1F501-0FCE-4663-AAB7-A9BB2B73FA36}" type="datetimeFigureOut">
              <a:rPr lang="ru-RU" smtClean="0"/>
              <a:pPr/>
              <a:t>10.02.2021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33B19B-A7FA-45F6-8503-196F4802725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3126423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B1F501-0FCE-4663-AAB7-A9BB2B73FA36}" type="datetimeFigureOut">
              <a:rPr lang="ru-RU" smtClean="0"/>
              <a:pPr/>
              <a:t>10.02.2021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33B19B-A7FA-45F6-8503-196F4802725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4550632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B1F501-0FCE-4663-AAB7-A9BB2B73FA36}" type="datetimeFigureOut">
              <a:rPr lang="ru-RU" smtClean="0"/>
              <a:pPr/>
              <a:t>10.02.2021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33B19B-A7FA-45F6-8503-196F4802725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6049987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B1F501-0FCE-4663-AAB7-A9BB2B73FA36}" type="datetimeFigureOut">
              <a:rPr lang="ru-RU" smtClean="0"/>
              <a:pPr/>
              <a:t>10.02.2021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33B19B-A7FA-45F6-8503-196F4802725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0182379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B1F501-0FCE-4663-AAB7-A9BB2B73FA36}" type="datetimeFigureOut">
              <a:rPr lang="ru-RU" smtClean="0"/>
              <a:pPr/>
              <a:t>10.02.2021</a:t>
            </a:fld>
            <a:endParaRPr lang="ru-RU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33B19B-A7FA-45F6-8503-196F4802725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491053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B1F501-0FCE-4663-AAB7-A9BB2B73FA36}" type="datetimeFigureOut">
              <a:rPr lang="ru-RU" smtClean="0"/>
              <a:pPr/>
              <a:t>10.02.2021</a:t>
            </a:fld>
            <a:endParaRPr lang="ru-RU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33B19B-A7FA-45F6-8503-196F4802725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9162282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B1F501-0FCE-4663-AAB7-A9BB2B73FA36}" type="datetimeFigureOut">
              <a:rPr lang="ru-RU" smtClean="0"/>
              <a:pPr/>
              <a:t>10.02.2021</a:t>
            </a:fld>
            <a:endParaRPr lang="ru-RU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33B19B-A7FA-45F6-8503-196F4802725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1627978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B1F501-0FCE-4663-AAB7-A9BB2B73FA36}" type="datetimeFigureOut">
              <a:rPr lang="ru-RU" smtClean="0"/>
              <a:pPr/>
              <a:t>10.02.2021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33B19B-A7FA-45F6-8503-196F4802725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7139099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accent1">
                  <a:lumMod val="60000"/>
                  <a:lumOff val="40000"/>
                  <a:alpha val="7000"/>
                </a:schemeClr>
              </a:gs>
              <a:gs pos="69000">
                <a:schemeClr val="accent1">
                  <a:lumMod val="60000"/>
                  <a:lumOff val="40000"/>
                  <a:alpha val="0"/>
                </a:schemeClr>
              </a:gs>
              <a:gs pos="36000">
                <a:schemeClr val="accent1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28713"/>
          <a:stretch/>
        </p:blipFill>
        <p:spPr>
          <a:xfrm>
            <a:off x="8000197" y="0"/>
            <a:ext cx="1603387" cy="114300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24199"/>
          <a:stretch/>
        </p:blipFill>
        <p:spPr>
          <a:xfrm>
            <a:off x="8609012" y="6092866"/>
            <a:ext cx="993734" cy="765134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E1B1F501-0FCE-4663-AAB7-A9BB2B73FA36}" type="datetimeFigureOut">
              <a:rPr lang="ru-RU" smtClean="0"/>
              <a:pPr/>
              <a:t>10.02.2021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33B19B-A7FA-45F6-8503-196F4802725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153157503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4023" r:id="rId1"/>
    <p:sldLayoutId id="2147484024" r:id="rId2"/>
    <p:sldLayoutId id="2147484025" r:id="rId3"/>
    <p:sldLayoutId id="2147484026" r:id="rId4"/>
    <p:sldLayoutId id="2147484027" r:id="rId5"/>
    <p:sldLayoutId id="2147484028" r:id="rId6"/>
    <p:sldLayoutId id="2147484029" r:id="rId7"/>
    <p:sldLayoutId id="2147484030" r:id="rId8"/>
    <p:sldLayoutId id="2147484031" r:id="rId9"/>
    <p:sldLayoutId id="2147484032" r:id="rId10"/>
    <p:sldLayoutId id="2147484033" r:id="rId11"/>
    <p:sldLayoutId id="2147484034" r:id="rId12"/>
    <p:sldLayoutId id="2147484035" r:id="rId13"/>
    <p:sldLayoutId id="2147484036" r:id="rId14"/>
    <p:sldLayoutId id="2147484037" r:id="rId15"/>
    <p:sldLayoutId id="2147484038" r:id="rId16"/>
    <p:sldLayoutId id="2147484039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 cstate="print">
            <a:duotone>
              <a:schemeClr val="bg2">
                <a:shade val="69000"/>
                <a:hueMod val="108000"/>
                <a:satMod val="164000"/>
                <a:lumMod val="74000"/>
              </a:schemeClr>
              <a:schemeClr val="bg2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913FF99C-5DB1-4951-9EAF-46E55EEA9B5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907138" y="3587262"/>
            <a:ext cx="6446684" cy="1489899"/>
          </a:xfrm>
        </p:spPr>
        <p:txBody>
          <a:bodyPr>
            <a:normAutofit fontScale="90000"/>
          </a:bodyPr>
          <a:lstStyle/>
          <a:p>
            <a:r>
              <a:rPr lang="ru-RU" sz="4200" dirty="0">
                <a:latin typeface="Bookman Old Style" panose="02050604050505020204" pitchFamily="18" charset="0"/>
              </a:rPr>
              <a:t>Стратегическое развитие ООО «</a:t>
            </a:r>
            <a:r>
              <a:rPr lang="ru-RU" sz="4200" dirty="0" err="1">
                <a:latin typeface="Bookman Old Style" panose="02050604050505020204" pitchFamily="18" charset="0"/>
              </a:rPr>
              <a:t>ОйлГазПроект</a:t>
            </a:r>
            <a:r>
              <a:rPr lang="ru-RU" sz="4200" dirty="0">
                <a:latin typeface="Bookman Old Style" panose="02050604050505020204" pitchFamily="18" charset="0"/>
              </a:rPr>
              <a:t>»</a:t>
            </a:r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xmlns="" id="{E57D52E9-9337-43A2-872E-3AD8C9D02627}"/>
              </a:ext>
            </a:extLst>
          </p:cNvPr>
          <p:cNvSpPr/>
          <p:nvPr/>
        </p:nvSpPr>
        <p:spPr>
          <a:xfrm>
            <a:off x="6794695" y="5362843"/>
            <a:ext cx="4712678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ru-RU" sz="16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</a:rPr>
              <a:t>Студент</a:t>
            </a:r>
            <a:r>
              <a:rPr lang="ru-RU" sz="16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</a:rPr>
              <a:t>:</a:t>
            </a:r>
          </a:p>
          <a:p>
            <a:r>
              <a:rPr lang="ru-RU" sz="16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</a:rPr>
              <a:t>М.В. Ягодкин</a:t>
            </a: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xmlns="" id="{03A7DF28-504F-4117-8110-470B8B6466EB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2714625" cy="3324225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xmlns="" id="{606E83FB-87D8-4C10-A47D-F1DA95830D7D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25010" y="3906276"/>
            <a:ext cx="1902117" cy="1999661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3DEFE33A-74F2-4328-811A-E65127C1B9A0}"/>
              </a:ext>
            </a:extLst>
          </p:cNvPr>
          <p:cNvSpPr txBox="1"/>
          <p:nvPr/>
        </p:nvSpPr>
        <p:spPr>
          <a:xfrm>
            <a:off x="3362604" y="1477446"/>
            <a:ext cx="609834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dirty="0"/>
              <a:t>ВЫПУСКНАЯ АТТЕСТАЦИОННАЯ РАБОТА</a:t>
            </a:r>
          </a:p>
        </p:txBody>
      </p:sp>
    </p:spTree>
    <p:extLst>
      <p:ext uri="{BB962C8B-B14F-4D97-AF65-F5344CB8AC3E}">
        <p14:creationId xmlns:p14="http://schemas.microsoft.com/office/powerpoint/2010/main" xmlns="" val="301453318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4000"/>
                <a:satMod val="80000"/>
                <a:lumMod val="106000"/>
              </a:schemeClr>
            </a:gs>
            <a:gs pos="100000">
              <a:schemeClr val="bg2">
                <a:shade val="80000"/>
              </a:schemeClr>
            </a:gs>
          </a:gsLst>
          <a:path path="circle">
            <a:fillToRect l="43000" r="43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7A2AFD08-3193-46F2-8AD6-E30F2AB372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93560" y="523167"/>
            <a:ext cx="8170722" cy="560046"/>
          </a:xfrm>
        </p:spPr>
        <p:txBody>
          <a:bodyPr>
            <a:normAutofit/>
          </a:bodyPr>
          <a:lstStyle/>
          <a:p>
            <a:r>
              <a:rPr lang="ru-RU" sz="2800" dirty="0" err="1">
                <a:latin typeface="Bookman Old Style" panose="02050604050505020204" pitchFamily="18" charset="0"/>
              </a:rPr>
              <a:t>Оргструктура</a:t>
            </a:r>
            <a:r>
              <a:rPr lang="ru-RU" sz="2800" dirty="0">
                <a:latin typeface="Bookman Old Style" panose="02050604050505020204" pitchFamily="18" charset="0"/>
              </a:rPr>
              <a:t> «</a:t>
            </a:r>
            <a:r>
              <a:rPr lang="ru-RU" sz="2800" dirty="0" err="1">
                <a:latin typeface="Bookman Old Style" panose="02050604050505020204" pitchFamily="18" charset="0"/>
              </a:rPr>
              <a:t>ОйлГазПроект</a:t>
            </a:r>
            <a:r>
              <a:rPr lang="ru-RU" sz="2800" dirty="0">
                <a:latin typeface="Bookman Old Style" panose="02050604050505020204" pitchFamily="18" charset="0"/>
              </a:rPr>
              <a:t>» 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923E63DF-1D05-4CA9-938B-8A569A418873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309600" y="1083213"/>
            <a:ext cx="8454682" cy="55286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2306881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4000"/>
                <a:satMod val="80000"/>
                <a:lumMod val="106000"/>
              </a:schemeClr>
            </a:gs>
            <a:gs pos="100000">
              <a:schemeClr val="bg2">
                <a:shade val="80000"/>
              </a:schemeClr>
            </a:gs>
          </a:gsLst>
          <a:path path="circle">
            <a:fillToRect l="43000" r="43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7A2AFD08-3193-46F2-8AD6-E30F2AB372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51580" y="450166"/>
            <a:ext cx="7620982" cy="878971"/>
          </a:xfrm>
        </p:spPr>
        <p:txBody>
          <a:bodyPr>
            <a:noAutofit/>
          </a:bodyPr>
          <a:lstStyle/>
          <a:p>
            <a:r>
              <a:rPr lang="ru-RU" sz="2800" dirty="0">
                <a:latin typeface="Bookman Old Style" panose="02050604050505020204" pitchFamily="18" charset="0"/>
              </a:rPr>
              <a:t>Анализ внутренней среды организации</a:t>
            </a:r>
            <a:br>
              <a:rPr lang="ru-RU" sz="2800" dirty="0">
                <a:latin typeface="Bookman Old Style" panose="02050604050505020204" pitchFamily="18" charset="0"/>
              </a:rPr>
            </a:br>
            <a:r>
              <a:rPr lang="en-US" sz="2800" dirty="0">
                <a:latin typeface="Bookman Old Style" panose="02050604050505020204" pitchFamily="18" charset="0"/>
              </a:rPr>
              <a:t>SWOT-</a:t>
            </a:r>
            <a:r>
              <a:rPr lang="ru-RU" sz="2800" dirty="0">
                <a:latin typeface="Bookman Old Style" panose="02050604050505020204" pitchFamily="18" charset="0"/>
              </a:rPr>
              <a:t>анализ (сильные стороны)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D76571C7-6D42-4D51-8783-72A89665C989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578190" y="1329137"/>
            <a:ext cx="7620982" cy="49668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74682489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4000"/>
                <a:satMod val="80000"/>
                <a:lumMod val="106000"/>
              </a:schemeClr>
            </a:gs>
            <a:gs pos="100000">
              <a:schemeClr val="bg2">
                <a:shade val="80000"/>
              </a:schemeClr>
            </a:gs>
          </a:gsLst>
          <a:path path="circle">
            <a:fillToRect l="43000" r="43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7A2AFD08-3193-46F2-8AD6-E30F2AB372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51580" y="804520"/>
            <a:ext cx="6482598" cy="524617"/>
          </a:xfrm>
        </p:spPr>
        <p:txBody>
          <a:bodyPr>
            <a:normAutofit/>
          </a:bodyPr>
          <a:lstStyle/>
          <a:p>
            <a:r>
              <a:rPr lang="en-US" sz="2800" dirty="0">
                <a:latin typeface="Bookman Old Style" panose="02050604050505020204" pitchFamily="18" charset="0"/>
              </a:rPr>
              <a:t>SWOT-</a:t>
            </a:r>
            <a:r>
              <a:rPr lang="ru-RU" sz="2800" dirty="0">
                <a:latin typeface="Bookman Old Style" panose="02050604050505020204" pitchFamily="18" charset="0"/>
              </a:rPr>
              <a:t>анализ</a:t>
            </a:r>
            <a:r>
              <a:rPr lang="en-US" sz="2800" dirty="0">
                <a:latin typeface="Bookman Old Style" panose="02050604050505020204" pitchFamily="18" charset="0"/>
              </a:rPr>
              <a:t> (</a:t>
            </a:r>
            <a:r>
              <a:rPr lang="ru-RU" sz="2800" dirty="0">
                <a:latin typeface="Bookman Old Style" panose="02050604050505020204" pitchFamily="18" charset="0"/>
              </a:rPr>
              <a:t>слабые стороны)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92034474-1145-4964-A09F-B94D9DF0CE89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451580" y="1447799"/>
            <a:ext cx="7790894" cy="44606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56609049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4000"/>
                <a:satMod val="80000"/>
                <a:lumMod val="106000"/>
              </a:schemeClr>
            </a:gs>
            <a:gs pos="100000">
              <a:schemeClr val="bg2">
                <a:shade val="80000"/>
              </a:schemeClr>
            </a:gs>
          </a:gsLst>
          <a:path path="circle">
            <a:fillToRect l="43000" r="43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7A2AFD08-3193-46F2-8AD6-E30F2AB372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51580" y="804520"/>
            <a:ext cx="5483792" cy="1049235"/>
          </a:xfrm>
        </p:spPr>
        <p:txBody>
          <a:bodyPr>
            <a:normAutofit/>
          </a:bodyPr>
          <a:lstStyle/>
          <a:p>
            <a:r>
              <a:rPr lang="ru-RU" sz="2800" dirty="0">
                <a:latin typeface="Bookman Old Style" panose="02050604050505020204" pitchFamily="18" charset="0"/>
              </a:rPr>
              <a:t>Выбор стратегии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6122C8E4-9C31-4BFF-99DD-06A9318BE10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51581" y="2015732"/>
            <a:ext cx="4172212" cy="3450613"/>
          </a:xfrm>
        </p:spPr>
        <p:txBody>
          <a:bodyPr>
            <a:normAutofit fontScale="92500" lnSpcReduction="20000"/>
          </a:bodyPr>
          <a:lstStyle/>
          <a:p>
            <a:pPr>
              <a:lnSpc>
                <a:spcPct val="110000"/>
              </a:lnSpc>
            </a:pPr>
            <a:r>
              <a:rPr lang="ru-RU" sz="1700" dirty="0"/>
              <a:t>Общая стратегическая альтернатива: Стратегия сочетания двух стратегических альтернатив: стратегии ограниченного роста (в целом по компании) и стратегии роста в узком направлении (в отдельной проектной команде)</a:t>
            </a:r>
          </a:p>
          <a:p>
            <a:pPr>
              <a:lnSpc>
                <a:spcPct val="110000"/>
              </a:lnSpc>
            </a:pPr>
            <a:r>
              <a:rPr lang="ru-RU" sz="1700" dirty="0"/>
              <a:t>Стратегия достижения конкурентного преимущества: Стратегия фокусирования или концентрации </a:t>
            </a:r>
          </a:p>
          <a:p>
            <a:pPr>
              <a:lnSpc>
                <a:spcPct val="110000"/>
              </a:lnSpc>
            </a:pPr>
            <a:r>
              <a:rPr lang="ru-RU" sz="1700" dirty="0"/>
              <a:t>Стратегия роста: стратегия развития рынка</a:t>
            </a:r>
          </a:p>
          <a:p>
            <a:pPr>
              <a:lnSpc>
                <a:spcPct val="110000"/>
              </a:lnSpc>
            </a:pPr>
            <a:endParaRPr lang="ru-RU" sz="1700" dirty="0"/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F5F8B121-5D94-451C-BC40-426B08001EFF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623793" y="2015732"/>
            <a:ext cx="4438650" cy="3333750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6A30A985-FA3A-4D77-A661-BDB106DE43E9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966011" y="2116621"/>
            <a:ext cx="656291" cy="703998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xmlns="" id="{96EAD4D6-59F6-48A3-825D-2F25DD9CE9FF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21447658">
            <a:off x="6268437" y="2495552"/>
            <a:ext cx="1222936" cy="3185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45374746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4000"/>
                <a:satMod val="80000"/>
                <a:lumMod val="106000"/>
              </a:schemeClr>
            </a:gs>
            <a:gs pos="100000">
              <a:schemeClr val="bg2">
                <a:shade val="80000"/>
              </a:schemeClr>
            </a:gs>
          </a:gsLst>
          <a:path path="circle">
            <a:fillToRect l="43000" r="43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7A2AFD08-3193-46F2-8AD6-E30F2AB372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51580" y="804520"/>
            <a:ext cx="5483792" cy="1049235"/>
          </a:xfrm>
        </p:spPr>
        <p:txBody>
          <a:bodyPr>
            <a:normAutofit/>
          </a:bodyPr>
          <a:lstStyle/>
          <a:p>
            <a:r>
              <a:rPr lang="ru-RU" sz="2800" dirty="0">
                <a:latin typeface="Bookman Old Style" panose="02050604050505020204" pitchFamily="18" charset="0"/>
              </a:rPr>
              <a:t>Мероприятия для реализации стратегии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6122C8E4-9C31-4BFF-99DD-06A9318BE10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9145" y="1853755"/>
            <a:ext cx="4807866" cy="4336030"/>
          </a:xfrm>
        </p:spPr>
        <p:txBody>
          <a:bodyPr>
            <a:normAutofit fontScale="70000" lnSpcReduction="20000"/>
          </a:bodyPr>
          <a:lstStyle/>
          <a:p>
            <a:pPr>
              <a:lnSpc>
                <a:spcPct val="110000"/>
              </a:lnSpc>
            </a:pPr>
            <a:r>
              <a:rPr lang="ru-RU" sz="2300" dirty="0"/>
              <a:t>Освоение инновационных технологий проектирования с помощью трехмерного моделирования объектов (BIM), вовлечение и обучение до 80% специалистов работе в информационной модели;</a:t>
            </a:r>
          </a:p>
          <a:p>
            <a:pPr>
              <a:lnSpc>
                <a:spcPct val="110000"/>
              </a:lnSpc>
            </a:pPr>
            <a:r>
              <a:rPr lang="ru-RU" sz="2300" dirty="0"/>
              <a:t>Совершенствование системы менеджмента качества в компании;</a:t>
            </a:r>
          </a:p>
          <a:p>
            <a:pPr>
              <a:lnSpc>
                <a:spcPct val="110000"/>
              </a:lnSpc>
            </a:pPr>
            <a:r>
              <a:rPr lang="ru-RU" sz="2300" dirty="0"/>
              <a:t>Создание отдела </a:t>
            </a:r>
            <a:r>
              <a:rPr lang="ru-RU" sz="2300" dirty="0" err="1"/>
              <a:t>нормоконтроля</a:t>
            </a:r>
            <a:r>
              <a:rPr lang="ru-RU" sz="2300" dirty="0"/>
              <a:t> документации;</a:t>
            </a:r>
          </a:p>
          <a:p>
            <a:pPr>
              <a:lnSpc>
                <a:spcPct val="110000"/>
              </a:lnSpc>
            </a:pPr>
            <a:r>
              <a:rPr lang="ru-RU" sz="2300" dirty="0"/>
              <a:t>Развитие и улучшение интернет-сайта;</a:t>
            </a:r>
          </a:p>
          <a:p>
            <a:pPr>
              <a:lnSpc>
                <a:spcPct val="110000"/>
              </a:lnSpc>
            </a:pPr>
            <a:r>
              <a:rPr lang="ru-RU" sz="2300" dirty="0"/>
              <a:t>Расширение портфеля выпускаемых проектов в узкоспециализированных развивающихся отраслях энергетики: солнечная энергетика, проектирование малотоннажных комплексов по сжижению природного газа (КСПГ).</a:t>
            </a:r>
          </a:p>
          <a:p>
            <a:pPr>
              <a:lnSpc>
                <a:spcPct val="110000"/>
              </a:lnSpc>
            </a:pPr>
            <a:endParaRPr lang="ru-RU" sz="1700" dirty="0"/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xmlns="" id="{B597B1C8-9A54-44F8-9E06-766AFEF5E958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877011" y="1853755"/>
            <a:ext cx="6086826" cy="3787390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6A30A985-FA3A-4D77-A661-BDB106DE43E9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9233297" y="4065563"/>
            <a:ext cx="1125416" cy="11334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53929520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8D1841D4-B780-4A23-AD92-362D6E460D1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976636" y="992221"/>
            <a:ext cx="6247308" cy="4873558"/>
          </a:xfrm>
        </p:spPr>
        <p:txBody>
          <a:bodyPr anchor="ctr">
            <a:normAutofit/>
          </a:bodyPr>
          <a:lstStyle/>
          <a:p>
            <a:r>
              <a:rPr lang="ru-RU" sz="4800"/>
              <a:t>СПАСИБО ЗА ВНИМАНИЕ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6FE9D4F0-2A49-4744-9A8C-A91D7D39D843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68056" y="375286"/>
            <a:ext cx="1902117" cy="19996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83533480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4000"/>
                <a:satMod val="80000"/>
                <a:lumMod val="106000"/>
              </a:schemeClr>
            </a:gs>
            <a:gs pos="100000">
              <a:schemeClr val="bg2">
                <a:shade val="80000"/>
              </a:schemeClr>
            </a:gs>
          </a:gsLst>
          <a:path path="circle">
            <a:fillToRect l="43000" r="43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7A2AFD08-3193-46F2-8AD6-E30F2AB372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51580" y="804520"/>
            <a:ext cx="6749885" cy="1049235"/>
          </a:xfrm>
        </p:spPr>
        <p:txBody>
          <a:bodyPr>
            <a:normAutofit/>
          </a:bodyPr>
          <a:lstStyle/>
          <a:p>
            <a:r>
              <a:rPr lang="ru-RU" sz="2800" dirty="0">
                <a:latin typeface="Bookman Old Style" panose="02050604050505020204" pitchFamily="18" charset="0"/>
              </a:rPr>
              <a:t>Общая характеристика ООО «</a:t>
            </a:r>
            <a:r>
              <a:rPr lang="ru-RU" sz="2800" dirty="0" err="1">
                <a:latin typeface="Bookman Old Style" panose="02050604050505020204" pitchFamily="18" charset="0"/>
              </a:rPr>
              <a:t>ОйлГазПроект</a:t>
            </a:r>
            <a:r>
              <a:rPr lang="ru-RU" sz="2800" dirty="0">
                <a:latin typeface="Bookman Old Style" panose="02050604050505020204" pitchFamily="18" charset="0"/>
              </a:rPr>
              <a:t>» 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6122C8E4-9C31-4BFF-99DD-06A9318BE10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51581" y="2015733"/>
            <a:ext cx="9929182" cy="2823554"/>
          </a:xfrm>
        </p:spPr>
        <p:txBody>
          <a:bodyPr>
            <a:normAutofit/>
          </a:bodyPr>
          <a:lstStyle/>
          <a:p>
            <a:pPr>
              <a:lnSpc>
                <a:spcPct val="110000"/>
              </a:lnSpc>
            </a:pPr>
            <a:r>
              <a:rPr lang="ru-RU" sz="1700" dirty="0"/>
              <a:t>Основной вид деятельности  - Деятельность, связанная с инженерно-техническим проектированием, управлением проектами строительства, выполнением строительного контроля и авторского надзора (код 71.12.1).</a:t>
            </a:r>
          </a:p>
          <a:p>
            <a:pPr>
              <a:lnSpc>
                <a:spcPct val="110000"/>
              </a:lnSpc>
            </a:pPr>
            <a:r>
              <a:rPr lang="ru-RU" sz="1700" dirty="0"/>
              <a:t>Основная головная компания и сотрудники размещаются в г. Уфе, также компания имеет обособленное региональное представительство в г. Ставрополь и г. Санкт-Петербург.</a:t>
            </a:r>
          </a:p>
          <a:p>
            <a:pPr>
              <a:lnSpc>
                <a:spcPct val="110000"/>
              </a:lnSpc>
            </a:pPr>
            <a:r>
              <a:rPr lang="ru-RU" sz="1700" dirty="0"/>
              <a:t>Штат компании насчитывает 97 сотрудников.</a:t>
            </a:r>
          </a:p>
          <a:p>
            <a:pPr>
              <a:lnSpc>
                <a:spcPct val="110000"/>
              </a:lnSpc>
            </a:pPr>
            <a:r>
              <a:rPr lang="ru-RU" sz="1700" dirty="0"/>
              <a:t>Основные Заказчики:</a:t>
            </a: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xmlns="" id="{8D858874-2AA8-4302-9845-2BCB0533971A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03855" y="5146871"/>
            <a:ext cx="1695450" cy="1009650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xmlns="" id="{04763A2E-EC9B-40CC-8BBB-613FADD430D2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500876" y="4839287"/>
            <a:ext cx="2124075" cy="723900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xmlns="" id="{B2265B77-54C0-41DA-BA9F-11FB5F75D98A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826522" y="4839287"/>
            <a:ext cx="2264900" cy="1606574"/>
          </a:xfrm>
          <a:prstGeom prst="rect">
            <a:avLst/>
          </a:prstGeom>
        </p:spPr>
      </p:pic>
      <p:pic>
        <p:nvPicPr>
          <p:cNvPr id="16" name="Рисунок 15">
            <a:extLst>
              <a:ext uri="{FF2B5EF4-FFF2-40B4-BE49-F238E27FC236}">
                <a16:creationId xmlns:a16="http://schemas.microsoft.com/office/drawing/2014/main" xmlns="" id="{03881C7A-BF7C-40D4-945F-65B6F360723E}"/>
              </a:ext>
            </a:extLst>
          </p:cNvPr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278024" y="4930177"/>
            <a:ext cx="2295525" cy="1443037"/>
          </a:xfrm>
          <a:prstGeom prst="rect">
            <a:avLst/>
          </a:prstGeom>
        </p:spPr>
      </p:pic>
      <p:pic>
        <p:nvPicPr>
          <p:cNvPr id="19" name="Рисунок 18">
            <a:extLst>
              <a:ext uri="{FF2B5EF4-FFF2-40B4-BE49-F238E27FC236}">
                <a16:creationId xmlns:a16="http://schemas.microsoft.com/office/drawing/2014/main" xmlns="" id="{B1E45828-8355-4CEB-80B9-6752EB8CD05E}"/>
              </a:ext>
            </a:extLst>
          </p:cNvPr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2500876" y="5727896"/>
            <a:ext cx="1762125" cy="428625"/>
          </a:xfrm>
          <a:prstGeom prst="rect">
            <a:avLst/>
          </a:prstGeom>
        </p:spPr>
      </p:pic>
      <p:pic>
        <p:nvPicPr>
          <p:cNvPr id="21" name="Рисунок 20">
            <a:extLst>
              <a:ext uri="{FF2B5EF4-FFF2-40B4-BE49-F238E27FC236}">
                <a16:creationId xmlns:a16="http://schemas.microsoft.com/office/drawing/2014/main" xmlns="" id="{0AED1EA7-6B5B-472B-B1E0-D0275B5EDE68}"/>
              </a:ext>
            </a:extLst>
          </p:cNvPr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9932963" y="5877841"/>
            <a:ext cx="1323975" cy="495300"/>
          </a:xfrm>
          <a:prstGeom prst="rect">
            <a:avLst/>
          </a:prstGeom>
        </p:spPr>
      </p:pic>
      <p:pic>
        <p:nvPicPr>
          <p:cNvPr id="23" name="Рисунок 22">
            <a:extLst>
              <a:ext uri="{FF2B5EF4-FFF2-40B4-BE49-F238E27FC236}">
                <a16:creationId xmlns:a16="http://schemas.microsoft.com/office/drawing/2014/main" xmlns="" id="{6ACE4475-BE47-471E-918F-1EE39D55D072}"/>
              </a:ext>
            </a:extLst>
          </p:cNvPr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9932963" y="4868815"/>
            <a:ext cx="1447800" cy="657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81506145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4000"/>
                <a:satMod val="80000"/>
                <a:lumMod val="106000"/>
              </a:schemeClr>
            </a:gs>
            <a:gs pos="100000">
              <a:schemeClr val="bg2">
                <a:shade val="80000"/>
              </a:schemeClr>
            </a:gs>
          </a:gsLst>
          <a:path path="circle">
            <a:fillToRect l="43000" r="43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7A2AFD08-3193-46F2-8AD6-E30F2AB372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51579" y="804521"/>
            <a:ext cx="7776827" cy="728004"/>
          </a:xfrm>
        </p:spPr>
        <p:txBody>
          <a:bodyPr>
            <a:normAutofit fontScale="90000"/>
          </a:bodyPr>
          <a:lstStyle/>
          <a:p>
            <a:r>
              <a:rPr lang="ru-RU" sz="2800" dirty="0">
                <a:latin typeface="Bookman Old Style" panose="02050604050505020204" pitchFamily="18" charset="0"/>
              </a:rPr>
              <a:t>Анализ внешней среды организации</a:t>
            </a:r>
            <a:br>
              <a:rPr lang="ru-RU" sz="2800" dirty="0">
                <a:latin typeface="Bookman Old Style" panose="02050604050505020204" pitchFamily="18" charset="0"/>
              </a:rPr>
            </a:br>
            <a:r>
              <a:rPr lang="ru-RU" sz="2800" dirty="0">
                <a:latin typeface="Bookman Old Style" panose="02050604050505020204" pitchFamily="18" charset="0"/>
              </a:rPr>
              <a:t>PEST- анализ. Политические факторы</a:t>
            </a:r>
          </a:p>
        </p:txBody>
      </p:sp>
      <p:graphicFrame>
        <p:nvGraphicFramePr>
          <p:cNvPr id="7" name="Таблица 7">
            <a:extLst>
              <a:ext uri="{FF2B5EF4-FFF2-40B4-BE49-F238E27FC236}">
                <a16:creationId xmlns:a16="http://schemas.microsoft.com/office/drawing/2014/main" xmlns="" id="{E372078A-4FE8-4DDE-98BD-889CFC05F72A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1934440835"/>
              </p:ext>
            </p:extLst>
          </p:nvPr>
        </p:nvGraphicFramePr>
        <p:xfrm>
          <a:off x="1061109" y="1630290"/>
          <a:ext cx="8947150" cy="4394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473575">
                  <a:extLst>
                    <a:ext uri="{9D8B030D-6E8A-4147-A177-3AD203B41FA5}">
                      <a16:colId xmlns:a16="http://schemas.microsoft.com/office/drawing/2014/main" xmlns="" val="2430343651"/>
                    </a:ext>
                  </a:extLst>
                </a:gridCol>
                <a:gridCol w="4473575">
                  <a:extLst>
                    <a:ext uri="{9D8B030D-6E8A-4147-A177-3AD203B41FA5}">
                      <a16:colId xmlns:a16="http://schemas.microsoft.com/office/drawing/2014/main" xmlns="" val="298471756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ru-RU" dirty="0"/>
                        <a:t>Отрицательные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Положительные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06314707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/>
                        <a:t>Обязательства по сокращению добычи нефти странами ОПЕК+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Энергетическая стратегия России на период до 2035 года, в т.ч.:</a:t>
                      </a:r>
                    </a:p>
                    <a:p>
                      <a:r>
                        <a:rPr lang="ru-RU" dirty="0"/>
                        <a:t>•	реализация государственной программы РФ «Расширение использования природного газа в качестве газомоторного топлива»</a:t>
                      </a:r>
                    </a:p>
                    <a:p>
                      <a:r>
                        <a:rPr lang="ru-RU" dirty="0"/>
                        <a:t>•	развитие альтернативной энергетики;</a:t>
                      </a:r>
                    </a:p>
                    <a:p>
                      <a:r>
                        <a:rPr lang="ru-RU" dirty="0"/>
                        <a:t>•	развитие технологий энергосбережения</a:t>
                      </a:r>
                    </a:p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53634053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/>
                        <a:t>Санкции стран ЕС и США. Неопределенность в долгосрочной перспективе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Правительство содействует развитию предпринимательства и частной инициативы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22818605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287301143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4000"/>
                <a:satMod val="80000"/>
                <a:lumMod val="106000"/>
              </a:schemeClr>
            </a:gs>
            <a:gs pos="100000">
              <a:schemeClr val="bg2">
                <a:shade val="80000"/>
              </a:schemeClr>
            </a:gs>
          </a:gsLst>
          <a:path path="circle">
            <a:fillToRect l="43000" r="43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7A2AFD08-3193-46F2-8AD6-E30F2AB372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51580" y="804521"/>
            <a:ext cx="7312592" cy="728004"/>
          </a:xfrm>
        </p:spPr>
        <p:txBody>
          <a:bodyPr>
            <a:normAutofit/>
          </a:bodyPr>
          <a:lstStyle/>
          <a:p>
            <a:r>
              <a:rPr lang="ru-RU" sz="2800" dirty="0">
                <a:latin typeface="Bookman Old Style" panose="02050604050505020204" pitchFamily="18" charset="0"/>
              </a:rPr>
              <a:t>Экономические факторы</a:t>
            </a:r>
          </a:p>
        </p:txBody>
      </p:sp>
      <p:graphicFrame>
        <p:nvGraphicFramePr>
          <p:cNvPr id="7" name="Таблица 7">
            <a:extLst>
              <a:ext uri="{FF2B5EF4-FFF2-40B4-BE49-F238E27FC236}">
                <a16:creationId xmlns:a16="http://schemas.microsoft.com/office/drawing/2014/main" xmlns="" id="{E372078A-4FE8-4DDE-98BD-889CFC05F72A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2753139482"/>
              </p:ext>
            </p:extLst>
          </p:nvPr>
        </p:nvGraphicFramePr>
        <p:xfrm>
          <a:off x="1061109" y="1532525"/>
          <a:ext cx="8947150" cy="47599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473575">
                  <a:extLst>
                    <a:ext uri="{9D8B030D-6E8A-4147-A177-3AD203B41FA5}">
                      <a16:colId xmlns:a16="http://schemas.microsoft.com/office/drawing/2014/main" xmlns="" val="2430343651"/>
                    </a:ext>
                  </a:extLst>
                </a:gridCol>
                <a:gridCol w="4473575">
                  <a:extLst>
                    <a:ext uri="{9D8B030D-6E8A-4147-A177-3AD203B41FA5}">
                      <a16:colId xmlns:a16="http://schemas.microsoft.com/office/drawing/2014/main" xmlns="" val="298471756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ru-RU" dirty="0"/>
                        <a:t>Отрицательные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Положительные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06314707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/>
                        <a:t>Денежно-кредитная политика, ставка рефинансирования и связанная с ней динамика в банковской сфере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Расширение госпрограмм по финансированию и поддержке крупного малого и среднего бизнеса, выделение бюджетных средств на стимулирование экономики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53634053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/>
                        <a:t>Инфляция, снижение роста ВВП и как следствие снижение маржинальности проектов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Уход слабых компаний и компаний-конкурентов с рынка в связи с экономическим кризисом. Перераспределение денежных средств и активов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22818605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/>
                        <a:t>Падение цены на основные энергоресурсы (нефть, газ). Сокращение закупок нефти и газа странами ЕС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Развитие альтернативной энергетики (солнечная, генерация), мобильные заводы по производству СПГ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02014086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45304637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4000"/>
                <a:satMod val="80000"/>
                <a:lumMod val="106000"/>
              </a:schemeClr>
            </a:gs>
            <a:gs pos="100000">
              <a:schemeClr val="bg2">
                <a:shade val="80000"/>
              </a:schemeClr>
            </a:gs>
          </a:gsLst>
          <a:path path="circle">
            <a:fillToRect l="43000" r="43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7A2AFD08-3193-46F2-8AD6-E30F2AB372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51579" y="804521"/>
            <a:ext cx="8556679" cy="728004"/>
          </a:xfrm>
        </p:spPr>
        <p:txBody>
          <a:bodyPr>
            <a:normAutofit/>
          </a:bodyPr>
          <a:lstStyle/>
          <a:p>
            <a:r>
              <a:rPr lang="ru-RU" sz="2800" dirty="0">
                <a:latin typeface="Bookman Old Style" panose="02050604050505020204" pitchFamily="18" charset="0"/>
              </a:rPr>
              <a:t>Социально-культурные факторы </a:t>
            </a:r>
          </a:p>
        </p:txBody>
      </p:sp>
      <p:graphicFrame>
        <p:nvGraphicFramePr>
          <p:cNvPr id="7" name="Таблица 7">
            <a:extLst>
              <a:ext uri="{FF2B5EF4-FFF2-40B4-BE49-F238E27FC236}">
                <a16:creationId xmlns:a16="http://schemas.microsoft.com/office/drawing/2014/main" xmlns="" id="{E372078A-4FE8-4DDE-98BD-889CFC05F72A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2488128451"/>
              </p:ext>
            </p:extLst>
          </p:nvPr>
        </p:nvGraphicFramePr>
        <p:xfrm>
          <a:off x="1061109" y="1532525"/>
          <a:ext cx="8947150" cy="3662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473575">
                  <a:extLst>
                    <a:ext uri="{9D8B030D-6E8A-4147-A177-3AD203B41FA5}">
                      <a16:colId xmlns:a16="http://schemas.microsoft.com/office/drawing/2014/main" xmlns="" val="2430343651"/>
                    </a:ext>
                  </a:extLst>
                </a:gridCol>
                <a:gridCol w="4473575">
                  <a:extLst>
                    <a:ext uri="{9D8B030D-6E8A-4147-A177-3AD203B41FA5}">
                      <a16:colId xmlns:a16="http://schemas.microsoft.com/office/drawing/2014/main" xmlns="" val="298471756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ru-RU" dirty="0"/>
                        <a:t>Отрицательные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Положительные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06314707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/>
                        <a:t>Форс-мажорные обстоятельства (эпидемии и прочее).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Нестабильная ситуация в экономике, крах компаний-конкурентов сказывается на расширении рынка труда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53634053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/>
                        <a:t>Переход на дистанционное обучение, что скажется на качестве образования и соответственно подготовке кадров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22818605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/>
                        <a:t>Снижение доходов предприятий и как следствие - доходов населения. Сокращение рабочих мест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02014086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306712844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4000"/>
                <a:satMod val="80000"/>
                <a:lumMod val="106000"/>
              </a:schemeClr>
            </a:gs>
            <a:gs pos="100000">
              <a:schemeClr val="bg2">
                <a:shade val="80000"/>
              </a:schemeClr>
            </a:gs>
          </a:gsLst>
          <a:path path="circle">
            <a:fillToRect l="43000" r="43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7A2AFD08-3193-46F2-8AD6-E30F2AB372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51579" y="804521"/>
            <a:ext cx="8556679" cy="728004"/>
          </a:xfrm>
        </p:spPr>
        <p:txBody>
          <a:bodyPr>
            <a:normAutofit/>
          </a:bodyPr>
          <a:lstStyle/>
          <a:p>
            <a:r>
              <a:rPr lang="ru-RU" sz="2800" dirty="0">
                <a:latin typeface="Bookman Old Style" panose="02050604050505020204" pitchFamily="18" charset="0"/>
              </a:rPr>
              <a:t>Технологические факторы </a:t>
            </a:r>
          </a:p>
        </p:txBody>
      </p:sp>
      <p:graphicFrame>
        <p:nvGraphicFramePr>
          <p:cNvPr id="7" name="Таблица 7">
            <a:extLst>
              <a:ext uri="{FF2B5EF4-FFF2-40B4-BE49-F238E27FC236}">
                <a16:creationId xmlns:a16="http://schemas.microsoft.com/office/drawing/2014/main" xmlns="" id="{E372078A-4FE8-4DDE-98BD-889CFC05F72A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4014937148"/>
              </p:ext>
            </p:extLst>
          </p:nvPr>
        </p:nvGraphicFramePr>
        <p:xfrm>
          <a:off x="1061109" y="1532525"/>
          <a:ext cx="8947150" cy="3937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473575">
                  <a:extLst>
                    <a:ext uri="{9D8B030D-6E8A-4147-A177-3AD203B41FA5}">
                      <a16:colId xmlns:a16="http://schemas.microsoft.com/office/drawing/2014/main" xmlns="" val="2430343651"/>
                    </a:ext>
                  </a:extLst>
                </a:gridCol>
                <a:gridCol w="4473575">
                  <a:extLst>
                    <a:ext uri="{9D8B030D-6E8A-4147-A177-3AD203B41FA5}">
                      <a16:colId xmlns:a16="http://schemas.microsoft.com/office/drawing/2014/main" xmlns="" val="298471756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ru-RU" dirty="0"/>
                        <a:t>Отрицательные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Положительные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06314707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/>
                        <a:t>Конкуренты также способны технологически развиваться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Научные разработки, новые технологии (в т.ч. ускоренное развитие альтернативной энергетики)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53634053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Развитие сети интернет и мобильных технологий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22818605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Внедрение технологий информационного моделирования в проектировании и строительстве, цифровая трансформация с помощью технологий BIM (</a:t>
                      </a:r>
                      <a:r>
                        <a:rPr lang="ru-RU" dirty="0" err="1"/>
                        <a:t>Building</a:t>
                      </a:r>
                      <a:r>
                        <a:rPr lang="ru-RU" dirty="0"/>
                        <a:t> </a:t>
                      </a:r>
                      <a:r>
                        <a:rPr lang="ru-RU" dirty="0" err="1"/>
                        <a:t>Information</a:t>
                      </a:r>
                      <a:r>
                        <a:rPr lang="ru-RU" dirty="0"/>
                        <a:t> </a:t>
                      </a:r>
                      <a:r>
                        <a:rPr lang="ru-RU" dirty="0" err="1"/>
                        <a:t>Modelling</a:t>
                      </a:r>
                      <a:r>
                        <a:rPr lang="ru-RU" dirty="0"/>
                        <a:t>).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02014086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281059884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4000"/>
                <a:satMod val="80000"/>
                <a:lumMod val="106000"/>
              </a:schemeClr>
            </a:gs>
            <a:gs pos="100000">
              <a:schemeClr val="bg2">
                <a:shade val="80000"/>
              </a:schemeClr>
            </a:gs>
          </a:gsLst>
          <a:path path="circle">
            <a:fillToRect l="43000" r="43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7A2AFD08-3193-46F2-8AD6-E30F2AB372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51580" y="804520"/>
            <a:ext cx="6749885" cy="1049235"/>
          </a:xfrm>
        </p:spPr>
        <p:txBody>
          <a:bodyPr>
            <a:normAutofit/>
          </a:bodyPr>
          <a:lstStyle/>
          <a:p>
            <a:r>
              <a:rPr lang="ru-RU" sz="2800" dirty="0">
                <a:latin typeface="Bookman Old Style" panose="02050604050505020204" pitchFamily="18" charset="0"/>
              </a:rPr>
              <a:t>Финансовый анализ «</a:t>
            </a:r>
            <a:r>
              <a:rPr lang="ru-RU" sz="2800" dirty="0" err="1">
                <a:latin typeface="Bookman Old Style" panose="02050604050505020204" pitchFamily="18" charset="0"/>
              </a:rPr>
              <a:t>ОйлГазПроект</a:t>
            </a:r>
            <a:r>
              <a:rPr lang="ru-RU" sz="2800" dirty="0">
                <a:latin typeface="Bookman Old Style" panose="02050604050505020204" pitchFamily="18" charset="0"/>
              </a:rPr>
              <a:t>» 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8B1CF9F0-9B7D-46CB-AE4C-99F5CA7D637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71420" y="2284804"/>
            <a:ext cx="6143625" cy="3867150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xmlns="" id="{D11CBB8E-99F7-404D-B857-4EEA2EA88C8E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410355" y="2284804"/>
            <a:ext cx="5610225" cy="3867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33372352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4000"/>
                <a:satMod val="80000"/>
                <a:lumMod val="106000"/>
              </a:schemeClr>
            </a:gs>
            <a:gs pos="100000">
              <a:schemeClr val="bg2">
                <a:shade val="80000"/>
              </a:schemeClr>
            </a:gs>
          </a:gsLst>
          <a:path path="circle">
            <a:fillToRect l="43000" r="43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7A2AFD08-3193-46F2-8AD6-E30F2AB372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51580" y="804520"/>
            <a:ext cx="7143780" cy="1049235"/>
          </a:xfrm>
        </p:spPr>
        <p:txBody>
          <a:bodyPr>
            <a:normAutofit/>
          </a:bodyPr>
          <a:lstStyle/>
          <a:p>
            <a:r>
              <a:rPr lang="ru-RU" sz="2800" dirty="0">
                <a:latin typeface="Bookman Old Style" panose="02050604050505020204" pitchFamily="18" charset="0"/>
              </a:rPr>
              <a:t>Технология «</a:t>
            </a:r>
            <a:r>
              <a:rPr lang="ru-RU" sz="2800" dirty="0" err="1">
                <a:latin typeface="Bookman Old Style" panose="02050604050505020204" pitchFamily="18" charset="0"/>
              </a:rPr>
              <a:t>ОйлГазПроект</a:t>
            </a:r>
            <a:r>
              <a:rPr lang="ru-RU" sz="2800" dirty="0">
                <a:latin typeface="Bookman Old Style" panose="02050604050505020204" pitchFamily="18" charset="0"/>
              </a:rPr>
              <a:t>» 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9088EB45-FC33-44F5-987A-2020A7CB795E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05849" y="1662213"/>
            <a:ext cx="5200339" cy="2773920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0DB35551-312A-443D-B675-B42FB5AB5167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357196" y="3285656"/>
            <a:ext cx="5273497" cy="2767824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5EFC4FAC-9899-421A-BD76-7A080448038B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9220868" y="999656"/>
            <a:ext cx="2409825" cy="22860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24778ED2-CA2C-4C55-A68C-9521CA66A33B}"/>
              </a:ext>
            </a:extLst>
          </p:cNvPr>
          <p:cNvSpPr txBox="1"/>
          <p:nvPr/>
        </p:nvSpPr>
        <p:spPr>
          <a:xfrm>
            <a:off x="1005849" y="4638767"/>
            <a:ext cx="48289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Технология 3</a:t>
            </a:r>
            <a:r>
              <a:rPr lang="en-US" dirty="0"/>
              <a:t>D</a:t>
            </a:r>
            <a:r>
              <a:rPr lang="ru-RU" dirty="0"/>
              <a:t>-проектирования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1AC0D4C3-FFD8-4CB0-B388-F666E0B22C64}"/>
              </a:ext>
            </a:extLst>
          </p:cNvPr>
          <p:cNvSpPr txBox="1"/>
          <p:nvPr/>
        </p:nvSpPr>
        <p:spPr>
          <a:xfrm>
            <a:off x="6948990" y="2142656"/>
            <a:ext cx="204495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Технология 3</a:t>
            </a:r>
            <a:r>
              <a:rPr lang="en-US" dirty="0"/>
              <a:t>D</a:t>
            </a:r>
            <a:r>
              <a:rPr lang="ru-RU" dirty="0"/>
              <a:t>-лазерного сканирования</a:t>
            </a:r>
          </a:p>
        </p:txBody>
      </p:sp>
    </p:spTree>
    <p:extLst>
      <p:ext uri="{BB962C8B-B14F-4D97-AF65-F5344CB8AC3E}">
        <p14:creationId xmlns:p14="http://schemas.microsoft.com/office/powerpoint/2010/main" xmlns="" val="249022835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4000"/>
                <a:satMod val="80000"/>
                <a:lumMod val="106000"/>
              </a:schemeClr>
            </a:gs>
            <a:gs pos="100000">
              <a:schemeClr val="bg2">
                <a:shade val="80000"/>
              </a:schemeClr>
            </a:gs>
          </a:gsLst>
          <a:path path="circle">
            <a:fillToRect l="43000" r="43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7A2AFD08-3193-46F2-8AD6-E30F2AB372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51580" y="804520"/>
            <a:ext cx="7143780" cy="1049235"/>
          </a:xfrm>
        </p:spPr>
        <p:txBody>
          <a:bodyPr>
            <a:normAutofit/>
          </a:bodyPr>
          <a:lstStyle/>
          <a:p>
            <a:r>
              <a:rPr lang="ru-RU" sz="2800" dirty="0">
                <a:latin typeface="Bookman Old Style" panose="02050604050505020204" pitchFamily="18" charset="0"/>
              </a:rPr>
              <a:t>Персонал «</a:t>
            </a:r>
            <a:r>
              <a:rPr lang="ru-RU" sz="2800" dirty="0" err="1">
                <a:latin typeface="Bookman Old Style" panose="02050604050505020204" pitchFamily="18" charset="0"/>
              </a:rPr>
              <a:t>ОйлГазПроект</a:t>
            </a:r>
            <a:r>
              <a:rPr lang="ru-RU" sz="2800" dirty="0">
                <a:latin typeface="Bookman Old Style" panose="02050604050505020204" pitchFamily="18" charset="0"/>
              </a:rPr>
              <a:t>» </a:t>
            </a: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xmlns="" id="{EB003A69-EC82-4189-B473-B1474C9B4BA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527648" y="1853755"/>
            <a:ext cx="6991643" cy="3912284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D0902075-568A-41ED-BDC0-64E22A3DEB92}"/>
              </a:ext>
            </a:extLst>
          </p:cNvPr>
          <p:cNvSpPr txBox="1"/>
          <p:nvPr/>
        </p:nvSpPr>
        <p:spPr>
          <a:xfrm>
            <a:off x="8918917" y="2546252"/>
            <a:ext cx="2813538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Высшее образование – 94% сотрудников</a:t>
            </a:r>
          </a:p>
          <a:p>
            <a:endParaRPr lang="ru-RU" dirty="0"/>
          </a:p>
          <a:p>
            <a:r>
              <a:rPr lang="ru-RU" dirty="0"/>
              <a:t>Средний возраст – 37лет</a:t>
            </a:r>
          </a:p>
        </p:txBody>
      </p:sp>
    </p:spTree>
    <p:extLst>
      <p:ext uri="{BB962C8B-B14F-4D97-AF65-F5344CB8AC3E}">
        <p14:creationId xmlns:p14="http://schemas.microsoft.com/office/powerpoint/2010/main" xmlns="" val="1786154036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он">
  <a:themeElements>
    <a:clrScheme name="Оранжевый и красный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Ион">
      <a:majorFont>
        <a:latin typeface="Century Gothic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Ион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104000"/>
                <a:satMod val="128000"/>
                <a:lumMod val="104000"/>
              </a:schemeClr>
            </a:gs>
            <a:gs pos="100000">
              <a:schemeClr val="phClr">
                <a:shade val="76000"/>
                <a:hueMod val="89000"/>
                <a:satMod val="164000"/>
                <a:lumMod val="68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42000"/>
                <a:hueMod val="42000"/>
                <a:satMod val="124000"/>
                <a:lumMod val="62000"/>
              </a:schemeClr>
              <a:schemeClr val="phClr">
                <a:tint val="96000"/>
                <a:satMod val="13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Ion" id="{B8441ADB-2E43-4AF7-B97A-BD870242C6A8}" vid="{5A2F9111-B2DB-470C-BA56-608F9B658826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204</TotalTime>
  <Words>482</Words>
  <Application>Microsoft Office PowerPoint</Application>
  <PresentationFormat>Произвольный</PresentationFormat>
  <Paragraphs>64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Ион</vt:lpstr>
      <vt:lpstr>Стратегическое развитие ООО «ОйлГазПроект»</vt:lpstr>
      <vt:lpstr>Общая характеристика ООО «ОйлГазПроект» </vt:lpstr>
      <vt:lpstr>Анализ внешней среды организации PEST- анализ. Политические факторы</vt:lpstr>
      <vt:lpstr>Экономические факторы</vt:lpstr>
      <vt:lpstr>Социально-культурные факторы </vt:lpstr>
      <vt:lpstr>Технологические факторы </vt:lpstr>
      <vt:lpstr>Финансовый анализ «ОйлГазПроект» </vt:lpstr>
      <vt:lpstr>Технология «ОйлГазПроект» </vt:lpstr>
      <vt:lpstr>Персонал «ОйлГазПроект» </vt:lpstr>
      <vt:lpstr>Оргструктура «ОйлГазПроект» </vt:lpstr>
      <vt:lpstr>Анализ внутренней среды организации SWOT-анализ (сильные стороны)</vt:lpstr>
      <vt:lpstr>SWOT-анализ (слабые стороны)</vt:lpstr>
      <vt:lpstr>Выбор стратегии</vt:lpstr>
      <vt:lpstr>Мероприятия для реализации стратегии</vt:lpstr>
      <vt:lpstr>СПАСИБО ЗА ВНИМАНИЕ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Audi</dc:title>
  <dc:creator>Ягодкин Максим Васильевич</dc:creator>
  <cp:lastModifiedBy>нр</cp:lastModifiedBy>
  <cp:revision>29</cp:revision>
  <dcterms:created xsi:type="dcterms:W3CDTF">2020-09-24T09:06:27Z</dcterms:created>
  <dcterms:modified xsi:type="dcterms:W3CDTF">2021-02-10T12:36:45Z</dcterms:modified>
</cp:coreProperties>
</file>