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67" r:id="rId3"/>
    <p:sldId id="268" r:id="rId4"/>
    <p:sldId id="257" r:id="rId5"/>
    <p:sldId id="258" r:id="rId6"/>
    <p:sldId id="269" r:id="rId7"/>
    <p:sldId id="270" r:id="rId8"/>
    <p:sldId id="271" r:id="rId9"/>
    <p:sldId id="272" r:id="rId10"/>
    <p:sldId id="263" r:id="rId11"/>
    <p:sldId id="264" r:id="rId12"/>
    <p:sldId id="265" r:id="rId13"/>
    <p:sldId id="266" r:id="rId14"/>
    <p:sldId id="273" r:id="rId15"/>
    <p:sldId id="259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94" autoAdjust="0"/>
    <p:restoredTop sz="94660"/>
  </p:normalViewPr>
  <p:slideViewPr>
    <p:cSldViewPr snapToGrid="0">
      <p:cViewPr>
        <p:scale>
          <a:sx n="117" d="100"/>
          <a:sy n="117" d="100"/>
        </p:scale>
        <p:origin x="-72" y="15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CC5A-1AF9-4A5A-B4BF-21860367EE91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FEE4-5332-4094-8496-6574E2E2F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44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CC5A-1AF9-4A5A-B4BF-21860367EE91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FEE4-5332-4094-8496-6574E2E2F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040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CC5A-1AF9-4A5A-B4BF-21860367EE91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FEE4-5332-4094-8496-6574E2E2F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87498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CC5A-1AF9-4A5A-B4BF-21860367EE91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FEE4-5332-4094-8496-6574E2E2F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415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CC5A-1AF9-4A5A-B4BF-21860367EE91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FEE4-5332-4094-8496-6574E2E2F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27441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CC5A-1AF9-4A5A-B4BF-21860367EE91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FEE4-5332-4094-8496-6574E2E2F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808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CC5A-1AF9-4A5A-B4BF-21860367EE91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FEE4-5332-4094-8496-6574E2E2F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142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CC5A-1AF9-4A5A-B4BF-21860367EE91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FEE4-5332-4094-8496-6574E2E2F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01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CC5A-1AF9-4A5A-B4BF-21860367EE91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FEE4-5332-4094-8496-6574E2E2F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87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CC5A-1AF9-4A5A-B4BF-21860367EE91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FEE4-5332-4094-8496-6574E2E2F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34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CC5A-1AF9-4A5A-B4BF-21860367EE91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FEE4-5332-4094-8496-6574E2E2F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81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CC5A-1AF9-4A5A-B4BF-21860367EE91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FEE4-5332-4094-8496-6574E2E2F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2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CC5A-1AF9-4A5A-B4BF-21860367EE91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FEE4-5332-4094-8496-6574E2E2F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191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CC5A-1AF9-4A5A-B4BF-21860367EE91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FEE4-5332-4094-8496-6574E2E2F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990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CC5A-1AF9-4A5A-B4BF-21860367EE91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FEE4-5332-4094-8496-6574E2E2F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408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FEE4-5332-4094-8496-6574E2E2F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CC5A-1AF9-4A5A-B4BF-21860367EE91}" type="datetimeFigureOut">
              <a:rPr lang="ru-RU" smtClean="0"/>
              <a:pPr/>
              <a:t>10.02.2021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92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BCC5A-1AF9-4A5A-B4BF-21860367EE91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C1FEE4-5332-4094-8496-6574E2E2F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315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работы: 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контрактных родов с выбором врача как инструмент для стратегического развития родовспомогательных учреждений РБ на примере ГБУЗ РКПЦ МЗ РБ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Габдрахманов</a:t>
            </a: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Д.Р.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03A7DF28-504F-4117-8110-470B8B6466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815" y="1"/>
            <a:ext cx="2661556" cy="19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9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Рисунок </a:t>
            </a:r>
            <a:r>
              <a:rPr lang="ru-RU" sz="3600" dirty="0" smtClean="0"/>
              <a:t>1 </a:t>
            </a:r>
            <a:r>
              <a:rPr lang="ru-RU" sz="3600" dirty="0"/>
              <a:t>- Суммарный коэффициент рождаемости (в расчете на 1 женщину в возрасте 15-49 лет) по годам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220913"/>
            <a:ext cx="9981282" cy="35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41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Рисунок 2 – Факторы выбора медицинского учреждения 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220913"/>
            <a:ext cx="6057900" cy="35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23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Рисунок 3 – Тарифы на платные медицинские услуги ГБУЗ РКПЦ МЗ в сравнении с среднерыночными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282" y="1962963"/>
            <a:ext cx="9221118" cy="434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67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881350"/>
            <a:ext cx="8596313" cy="5160676"/>
          </a:xfrm>
        </p:spPr>
        <p:txBody>
          <a:bodyPr/>
          <a:lstStyle/>
          <a:p>
            <a:r>
              <a:rPr lang="ru-RU" sz="2400" b="1" dirty="0"/>
              <a:t>Роды, которые прошли комфортно для пациентки замотивируют её в ближайшее время повторить поход в роддом.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8627" y="2181340"/>
            <a:ext cx="4909767" cy="42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9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нализ стратегического развития ГБУЗ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РКПЦ 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выявил следующие наиболее значимые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результаты: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8830223" cy="417411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/>
              <a:t>Общая оценка конкурентоспособности ГБУЗ РКПЦ МЗ РБ на рынке по модели Портера выявлена как средняя (57,1</a:t>
            </a:r>
            <a:r>
              <a:rPr lang="ru-RU" sz="2400" b="1" dirty="0" smtClean="0"/>
              <a:t>%).</a:t>
            </a:r>
          </a:p>
          <a:p>
            <a:r>
              <a:rPr lang="ru-RU" sz="2400" b="1" dirty="0"/>
              <a:t>Согласно </a:t>
            </a:r>
            <a:r>
              <a:rPr lang="en-US" sz="2400" b="1" dirty="0"/>
              <a:t>SWOT</a:t>
            </a:r>
            <a:r>
              <a:rPr lang="ru-RU" sz="2400" b="1" dirty="0"/>
              <a:t>-анализа  ГБУЗ РКПЦ МЗ РБ имеет достаточно сильных сторон деятельности и перспективных   возможностей дальнейшего развития. Экономически обоснованным является  реализация стратегии ограниченного роста. Наиболее перспективной стратегией достижения конкурентного преимущества является стратегия  лидерства по широте, качеству и уникальности ассортимента.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11419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9628742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28600" lvl="0" indent="450215">
              <a:lnSpc>
                <a:spcPct val="107000"/>
              </a:lnSpc>
              <a:spcBef>
                <a:spcPts val="1000"/>
              </a:spcBef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внедрения проекта: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Оптимизация лечебно-диагностического процесса в условиях кадрового дефицита</a:t>
            </a:r>
            <a:endParaRPr lang="ru-RU" sz="28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качества медицинской помощи населению на 15%</a:t>
            </a:r>
            <a:endParaRPr lang="ru-RU" sz="28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удовлетворенности пациентов качеством услуг </a:t>
            </a:r>
            <a:endParaRPr lang="ru-RU" sz="28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очередности по записи на прием к врачу</a:t>
            </a:r>
            <a:endParaRPr lang="ru-RU" sz="28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Сокращение времени ожидания пациента на прием врача</a:t>
            </a:r>
            <a:endParaRPr lang="ru-RU" sz="28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удовлетворенности пациентов качеством медицинской помощи в условиях комфортности</a:t>
            </a:r>
            <a:endParaRPr lang="ru-RU" sz="28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количества жалоб и обращений организационного характера</a:t>
            </a:r>
            <a:endParaRPr lang="ru-RU" sz="28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54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412921"/>
            <a:ext cx="8596667" cy="566738"/>
          </a:xfrm>
        </p:spPr>
        <p:txBody>
          <a:bodyPr/>
          <a:lstStyle/>
          <a:p>
            <a:r>
              <a:rPr lang="ru-RU" dirty="0"/>
              <a:t>СПАСИБО БОЛЬШОЕ ЗА ВНИМАНИЕ!!!​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6028646"/>
            <a:ext cx="8596667" cy="674024"/>
          </a:xfrm>
        </p:spPr>
        <p:txBody>
          <a:bodyPr/>
          <a:lstStyle/>
          <a:p>
            <a:pPr algn="r"/>
            <a:r>
              <a:rPr lang="en-US" dirty="0"/>
              <a:t>PS. </a:t>
            </a:r>
            <a:r>
              <a:rPr lang="ru-RU" dirty="0"/>
              <a:t>ПОЗИТИВНЫЙ АКУШЕР!!!​</a:t>
            </a:r>
          </a:p>
        </p:txBody>
      </p:sp>
      <p:sp>
        <p:nvSpPr>
          <p:cNvPr id="7" name="AutoShape 6" descr="data:image/jpg;base64,%20/9j/4AAQSkZJRgABAQEAYABgAAD/2wBDAAUDBAQEAwUEBAQFBQUGBwwIBwcHBw8LCwkMEQ8SEhEPERETFhwXExQaFRERGCEYGh0dHx8fExciJCIeJBweHx7/2wBDAQUFBQcGBw4ICA4eFBEUHh4eHh4eHh4eHh4eHh4eHh4eHh4eHh4eHh4eHh4eHh4eHh4eHh4eHh4eHh4eHh4eHh7/wAARCAFiAl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hJMOoNxH1HRakmlHnMPtRxnoEqLcQw/eQjnstTzyYkbFyoz0ASuZDEBz/wAtZ2H0pyKv9y4Y0xZAf+XiQ/7q075e0k5/CtGBNGgz/qZM+7VaVeP9Sv4mqqKNw/dzN9TVqNfl5hP4mgTHKOfuRD8aepb/AKZCmhfm/wBSo+pp+D6RVQxN3/TRR9BTkbr++P5UmSp+9Gv4Uob5uZV/KmIR9rrgSPnOQdvcVBe3FwLcta2U8lyeFR2Cxg+u709sVaDeszfgKXIbjfI2fak0BHoOmLa6cYr+4824nbzJ5F6F/b2q1q+lafqNmbWZpVztwyNz8pyP1FEcqtKYdr5Vc5xwasp2JHNONnoBzl7ayzRWk8Mameyn81OeWHIZfxFa5WEqPLhSNCMsrDq3rUCx/vJFEWfnPOamUED/AFaD8ab3EiK4s7e4lilu9lw0LbovNO4I3qAeAferG8Fj+9+pApOT/wA8xSqW/wCeiD8KQxyt8ufMf8qC4zwZTQW/d/60g+oFRlyf+Wjn8KAHscj7sn51Z0vq/wApH1NUHPvIfwq1pLZlcDdjHeoY0WoP+Pdx33GqzqQ5+RT9TVqDO2YD++agPLY2g04iYzp12Cgt/tIPwp5XP8KgU3Ywz9wVQCq5BB8wfgKsJdADBcmqvzbB86CkB/6aAfQUAXDdL/tVDI4c5G+oS3/TQ/lTkwc/MT7UALn/AGTj3NOH/XOm4GB8rE+uabMheJlVWBIxnPSgRLHh2Kr5efrSqe2EH41TuY/stk+1drAcHPJNTWu6fTtk3+tYgsR8uPpVAShmzgED146U4yOBzIB+FZdibmRbhDcHMLlUHr9TV62LzRrLvUKF+YehoGSrIWQnzjuHVcUhZu7vVdneS6VVbCRqSzAfePap+P75/KgBM/8AXSlA9jj3NHHqxPtSqvqGNAg2/wCz+tL/AMBUfWkKn+4fzo2/9M8/U0ALk/7FNz/tqKXB/uL+JpGbaMfIPegAzj+P9KTd/wBNGrl/FPxA8L+HBt1LVIvNzjyoRvYH39K4TWfjtaW9y1vp+hXU0isMvIQEK/h3/qaiU0ilFnsTYbu5qTT/APWt97GO9eQWPxu05236jpc9lbltvmJIHIP0xXpnhHXNO163F3pt0txGV5I6qfQjsaSqRloh2ZsQ8ecMdGNU8fMflarkX+tn57/0qqw5I2nrVQIkKq/9M/1pdjEH5FH1pMDH3X/Ouf8AiL4gn8K+FLnXLXRLzV5IGUfZrfl2ycZHsKsQ/S0dNbvFCAH7Ux5HBBUdK3W3d3QfhXzFF+0frkmqJDH4KnFxvKmFtwbJOFXHrXt/wv1vxVr2jT3nirw3HoU/nbYImbLSJj7x9OaiCaQ203odWW/6aikz/wBNT+VOLY7xijPfzAPoK0EN79ZDTSF/uyGpCwxzI34CmEj+/IaADaMf6pj9TSbf+mYpcA9nP40m3j/Vt+dABj/ZSmHcD1jFKF54iH4mlIP9xBQAws3eRB9BSb/+m35CnHd0/dD3puWB/wBYg/CgAJBP+scn2pOP+mppd3rN+S0bl/56P+AoAQgZ/wBXIfqaTH/TEfiaUD/rqaTaO0bn8aYAVP8AzxQfjRgj+GIUY/6Yk/U00hv+eS/nQIcSccNGOaaW/wCmwH0FIoOwnEY5pcsP4oh+FSykRF/+m7flTSQzj97K1SFuP9cn4CmbhuH78nnsKiWwx867tEv4wDzHIP8Ax2pNObzNGsH9beP/ANBFLGu6yu165Vv/AEE1DoDGTw3prdzbx5/LFc73NI7GMAwBz5AqaZj5v+viXgdFqELx/q4h+NTTHkfNAvyjFXEkRZMf8vP5LTt6n/lvIfotMVj2njA9hT1fn/j4/JadxD1Klh807fhVpVHH7uQ/U1UDfN/rZT9BVtF44MrUwH7Of9UfxanEdvLQfU0zav8Acf8AOnhOP9V+ZqgHgHjiNfxo3fNt3p+Apg/65p+dOXJYYEfWi4iQtzjzB+VG7nAlOT2AoXzGYYKBe5xUVxdw2oZlYs+OpPT6VjUrqCNoUXItiPyyGd9vTPHOatx+W4+WT8SK4TVPFcMMyo79SVGfXtVi08WWexC0irkc5rhWYwjKzZ1PAztex1zWKeY7iX7xzyKRrNhyFRh/vVlWuuwSJ+7mViTjHeobzWpI3hz8gkcIpB6k10fXIN6amf1WS3NcxyL0iTA6ikLf9chWZLeTGdYmyxZCwbp0q7byCaMOqoO3Nb06ynoY1KXLqTeYdh/eL+VML8cy/ktKp+8AUFIzHH+sX8q2MRjEf89GP4VY0nH2lwSx+XuKgZz/AM9CfwqTSmzeEFmJIPUcVDA0IOHnHvVRwPM+6T+NW4f+PiYfQ1UkU7/4z+NERsd/wD8zSj/dX86j2/7DH6mlx6x/rViJRyvRBTGU44dPyoUYX7qgfWjOOjIPxoAMnHLD8BSqf9thRn/aWjP+0PwFABnn7z/hQVBGDupc8ffNB7fMxp9AEdFkYMyliOmacBz9wfnSDB67qVQMn5WPHrQgKOnrtvLtdoB8zPWriRqrFgFBPv1qpaqV1G5G3qR1PtV0A5+6v501sA7p/EPypN3+1Q2c/wAIpBx/Gv5UCYvuWP4ULtz1alJz/GKA3+0fwFAwIXuHNJhf7rfnTj7k0nH+1QA1sY+6K8d+OHxMGi36+GdJmWO42FrydeSo7Rg9j6/hXq+vahb6Tod/q10CYbO3ed+cZCjOK+InnufFGs3F+6ySvcSGR2A7sc4rmxNVQia0qbnKyK82uefM88yu5LF8NyQT1+tV212+aaV2LqgwCB0x616B4V+Fd5qwZp7jyEDYVOp5712Oj/BHT11KJtQunngAwyKcbq4Y4mEtju+qyitWeIXevvMY2Pz/AD5KjnkdK6b4X/EC88KeIRfWjYVnH2qIsQJV7rjpn0Nd/wCP/gtpqRi68PZtmVslGY4I715X458KyWV411YvK7QxKbjA4DHtWsasSJYaTV0fbfh7WrLVolvLV8xXMaSREjrkdPrVlyBIwy3Br53/AGStQvr7ULrTptTlkgs0EkVu7k7M9wOmK+ipfvtg459Old1GTa1OGasxgZR/epScDK7hSBvmwXY0p24+8xrUg8i8R+Cbif4w2+r21rbi0Mkc0mXwWPfj6162csTlAee5rG1P5detmwTmMd/9qtpvvH5SeaFK4OKQ3a391BS5/wBpaP8AgA/E0c/3UAoEIW/21/Kk3f8ATQn8KU/WMUhP/TQflRcBOCfvP+AprAejmnbuP9YfwFMz/tufwouAoUf882P400qc8Rj8TS9/+Wh/GkYD/nm/50XAQhv7iD8aQbu3lj8adtHaIn6mm4P/ADzT86LgBJH8SCjnP+sH5UAEH/lmKXPP+sSmAfKP+WjH8KRseshp+Sf+Wq/lTXPHEh/AUwImVSDxIfrTFRcf6pvzqUn+Hc9R4B6rKadiRQu1DthGD6mkAb/nnH+dKANhAjf8TTdp/wCeQ/76rOW5aEO7PWICmkkMP3iD6UuG7RoPxpCGBH+qFRLYZasfn89exH9KpeFG3+FrDHOEK/kxFXNN/wBZIM84HSqXg/jw3bqRgrJMv5SNXPJbFx2MvYP+fdfxappB+7j+WH7vQ1B5eP8Al3/NqmdP3UeIY+ndqtCEDHpugH4U8Ow/5bIPotMXd/dhFOVmyfniH4UMTHK3fz2P0WrcZyg+aQ/hVZW6EzD8FqzEwK/6xz+FOID8Hr+8pceqN+JpUXzPlXzPc4qwkEcYDSMX9uopymluUoNlYRtI4Cwcf3ieKl8uGJcykMfQdKS5ulUfLx7Vk3t4pBy3H1riqYh3sjqp0e5Zv9UVFYZx/hXJazrQG79Dmk1fUF2EqRwa5NY7/XdWXTbEAM5y8h+7EvdjXnVJyqS5UenRpxhHmlsUtTfUPEN5/Zuj2UlzdYziMfc9yeg/Ol1bwT4+03RG1WeG0k8pMy28Uu+RV9emD68dK9k8LaVZ+HrFLGx8sdDLIw+aVvVjXSxlGGAAeMdODmu2lllPl9/c5qmaTUvc2Pje18dazo+pI7T7oJGVZDzlBnr+FfRU0wutAWW3KTMuyeIg8EjB6+9eY/Er4caTJfwNp+oxRzXEjm6jZMIAGOWHp6Y6d66C4vltbaGzsrry44owoUdAgH+FcVWKoT5T0LvEQUz0ZJHNwrvHGqhOCHJbJ9eMYrTtV/cKwReehrzTwv4g1S/1lNNW1813GVAYfKg/iJPavUIY9oWJVGdvdscDuM16eCkpK54+OpeykojlVsH7gpnOfvRinKMZG1fzo2t5e/EeN23r3rvOAYxPTcPwFP09sXq5ft0xTD/vIOM0tm3+moNwOfQVDBGkn/H5L/uiqsv+s/i/CrLFVumZtxJQcBagmysncZ5GKENkYH++aUdeUb86Dj1agYP9+rEO28cIPxNGOeFWlVRg/IfqTTcc/c/M0AO6dlpAOeqj8KP+AD86UD02igBQf9oflSfV2/Kjn+8v5UoPq/6UAHA/vUq4z/GaTOP4ifwpc5/iP5UwK0QxqU/ynJUdTVnHI+X9aqjH9ov94/IKtAf7LU+iFcdt9lH40dP7lJj/AGaXHH3VoGH4r+VKCfWkP0WlHpuAoAP+BGmk+7U5uP4h+VJnvvoA4T4+XRs/g94kmWRkZ7ZYR/wJgMV5L8HPCsaaLDNNbkkgNnb1Jr0j9oWyutY8IW+l29wY47i9jSTAzuO4YH50nijVdM8H6EgW7gtY4I1QSuucKBjI9TXj4+ak+W+x6uAhyrm7l+0tfs0YC4Q9DirCPICV3NXjT/GxTfNHbEahACFk861MLL+I459xXe6d4gTULBdRgYeQU3MRzgY9fauKzp9Du9m59TsI1eWPa2CO9cb4q8NwHS9SjjhyLgtKzY9RiuYl+Mdrb6qdPmksrKFX2+ewaUt+XAr0fw7qVrr1h58d7aXsLD5ZIDjI7gjsfauqKvFMwknHQ8Q/ZZ0WzufiprGn3wm32cHmW7wzMhUq4zyOoI7HivrCXPmNyOua+fPgzod7o/7SOv8AybLY20i5C8MDtIPt1r6Cud3mE8V61Bpx0PIrRtIYTznzCPwpTgj75NR7m7soqQE4GXH5VtYxuU7yzE11FMzj5BgAnHfNXCpyeC3vXNeLFP8AbWmPvbGyUcHHTBrokIaJDlzlR/Ks4PVjYoX/AGD+dBU9o/zNGAezGlI/2D+dWSN/BRSE+6ClK46R5/Gkwc52oPagBN3+2v5UhP8A00P5UrMe+xaaSf760ABK/wB5s/SmPz3c04N/00P4Ckc/9NGP4UAIR6q/50gX/pn+tDYIHMhpu3/ZkP40AOK8f6tfxNL+CZpCvT90fzpcHtGPxNUgHHcP4lH4Uxm9ZAPwp/OOFQfjTcsP4lFMQzPOfMP5Uz5cn53qQk/89APwpmTuP7w/lVXEBAKn75pm3/pm5+pqQn5SN7n6Cojt/wCmpFZSWpaAp/0y/M011bOfLjA+tOKjH+rc/WmlfmH7jr71L2GWdO4uJO+VH86q+Ef+QXIp/gvLhf8AyITUkVxHazF52CLtAHPU56U3w2EWC6UMCDdSSLj+6xyP61i4t7Fp6GMEHaKQ/wDAqmKf6On7gd+pqAAZ4SU/U1OEzbpiI9T1ahCGqpHSOMfU07kf88hSKn/TFfxamzyR20LyzKgRRz3ob7iZOrYx+8jB+lW4Fdl3GTC+oFZ2l3SXg82OPEI45XBar0kyhiP4ccD0rnlXitInRSoNu7Lnmqi4XAHcHvVOe4POc+xqtLcrtypzWZe3bbPlbmuaU7nXGmWryfrls/jXOapfDdt3Z9e1F/eEIVH3vWsHUC20u5wvc+lcsp9jrpwRDIt1qN/FZ2aF5pThQOgHck9gK9L8M6Hb6FYmGLZJNL800xHLn/D0rG8A6MbS0OoXEJNxcAFc/wAKdvzrripwD5a/nXp4TDqK5nuedjMVzy5I7CruC4PlD6VXtrC5m1F5G1WUQnBWHOAp/rVjDD+FMe5pr4MgY7cgHBHauyV9zhXY4nSNLsPF+lSf21Z3lrNb6hcoPn2ylQ/QsOqnrikn+FugiCUadqOq2k7KQjtL5iqe3BHSt/w4dt5qibh/x/SH81U1uBh/z0P5VNSjTqO7RvTxNWCUYy0OB+G/w+1Hw3qr6hqWsrfSNnPlo25vTJPQe1dxbWSG6nvp43eSRtiZPCKOw9Ks54+85+gpYvkkMi78nqGGQfwop01TVoir1515c03cr3NzJHd29napH58h3Nv5CoOpIqeG8mOumzmSFYHtjJHgAfODz+lNtraFL2W5ETNNN99if0HoKlZY2dWMKlkPysTyPWrMTP02a9lgSOK5WYtu2tJEPlOeM1qQNcRzR+e6sBw6hcZPcisfS9yhcHaMsuB/vGtKNn+0oTt6/ialjRph0NwJt37sRnLdgO9UbeZXt2u5G8qEuWVpDtAXscmuc8feNrPw/fxaXY266jq0oOLVDwPQtj+VcbrnhT4heMrVp9U1z+zCTmK0hQeXGO2TXPLEJStFHRChKSu9Ed/d+MvCVqxW48RWileuGJH5im6Z4x8KalII7PXrV3Y4VWYoSfbNeHan8EvHCpmPxDaXPOcBSh+ncVyeteA/H+iyGSS1e5jUEkRnOR+FQ8TO+xp9VT+F3Prwcc4Ygjg5pNobnYT+NfJ/gH4xap4Zuha39zI1urbWtZiSvvjPKH9K+jvBfjPw/wCLrcPpF4WnC7pLZziRR6gfxD3FdNOqpbnPOk4nRY/2f1p3boPzpv8AwEn8aULz90fnWpkH/fIoyf7yilI/2BRz6KKYCjp94UZ/2v0pB9RSj6igCq5/4mP3iSUqz9S1Vbgkalb5fqpHSrWeepP4U3sIXA9G/OlH+7Sf99UcejUkFx2D/k0qg+i03K4+7QvX7tMLjj9VppJ/vD8qU/QCj/vkUAc940sobvTIWmZsQ3KSgIOpB4z7Vjahp1rqUbW15aRS9cb0BwfbNdrcRpLDJHIqMpXlSODXmt7q/k3LK0mzBx1rxsxhGMlJ9T18A3Jcq6HL6p8N7OW4ebzYY1DbmXyR8+Om7HWuo0zw9aWfhe40+NFWNyCcdD6/hWBqeu3EmqwxwxmeKNxJKinmRQD8tbFp4406SzKPZ3MLKu37OyfPkdh6/WuKlUjKVmepVjUjGyOSPwtil1P7UqWsts0vmLGy42P6jFd74Y8M6L4fV2sbRYpZWLTMpPzP3OKwLDxLeQ6/dWskLwwPiSBJOqgjkH8a6Kw1T7ROI+TzlvYVvCScrXMK1NpXZr+DdPkHiXUtUkRQLkiONgOcKO5+tdXLlmO5eehya5rw3fJFdQRb0lWYsyuh4B9DXSS8n6817GHioxPCr1FOVxm07hwoH50/Jx1X8qZtIx8g/OnDPX5RXSYGD4r4vdKbeMeZIp4/2a2rZt1rGdx+4KxfGWQumPkcXgU/iprYsmJs4juA+Udqyh8UinsiX6ljRx/t0Z/2z+VJuB7t+VWSIVBP3W/Ok2/9M1/E0cf7Ro2g9EP40CEIx2UUh/4AKCvon4ZoAHTy1/OgBM/7S/lTXPfzP0p7cdkFMc/7S0AMZuPvt+VJwR96Sn7v+mv6U0n/AKan8BQAcccSH8acRx/qz+JprFSPvSUoAPUOaaAcBx/qwPxo+ir+dHH90/nRtz/D+tUIYc/7IpoJ3H5kH4U7B3fcH5035gxyI8VT2Ehc46yH8BUW4Y/1j/lUuTg/OgqIt/01A+grOe5aEYr3MpNMwCeEc/jT93/TRj+FNLDH33P4VmxlfUbBL+LyGLxsAHjYHlGBz+NVPBk161zrMN15bfZbzyYto2/LsU5P51rWp/0pPvcqev0ql4fGNf8AEkeP+XyJxj3iH+FYtvuWloURz084/WpVUfZz+7c4PrUW7JP7yQ/Spo8GB/8AWn5hTiQNEeCB5bH/AIFT0VcgPGNnUknNQzPHDE00iuUXk5NMkvlkG4EAEDAHaubE4j2eh1UKPP7xclkUAbflA6D0qpJMGzuP05qJbgN8o5Jpk0O75hmvPcm9j0YxSEd1z94Cqd0FzncCKbc74+nQdaw9U1iC2jbe5Y+iqWP6VlKqzaFO+xPebAzdM+pqjpcJ1fUXjVC1tbKHmOOD7Vjef4l1yYxaXpMlta/8/V2No/BeprvvCen/ANkaDJDIqzXBjZpJB8vmtjp7VphmpVFcWIXLTajudPGsZRGTLKVBBB4qfd/sg/U15T4O+K/hA2aWOoT3NhLGSp8xd6qc9Nw6/Wu2sfFHhi+njgs9bsbiWX7iCcAt+f8AKvpPY1VG7ieA+a+p0S8/wr+dKix7iXxj0U4NRIh/55EH61IRld21Q3es7CRj6VhNf1VVYKouVYHOesY/wrcH/XQflWFZL5firURhQG8l/b7pH9K3A3HDIKSeiBjwwH8ZP0FDMfVvwpmf9oflR/wM/lQA5Pvj5XpQo3kbD17mkTO4feNOK8/dfr603sBlablRKMABZ3GM+9N8U6vF4f0O71iZEb7NHuRc/eb+EfnU2mIBcXaFcjz2OD16CuY+JNq2t6jovhlMiG4mNxd4PPlR/wCJ4rGvLkjdGlKHPNIyvg1ocxN14v1lzcarq0hlMjfwKey+gr1HzJIyduNuBxiuH1vxO2kYsdF01LmaAbdjPtVAOwrmV+Ml5b6ouna34UvbNmxiSN96keteXDEQ111PXlhakrNI9UnvDkrRHOsg/eYx9KybLVLa+hSYHCyDKg8VctpbaZsKwLjjAbpTjU53e5M6Tjo0cj8R/hZ4Y8U28k62aWupMDsuYsKSf9r1rw7VPB/iL4bazY6hb6mbd1b/AEaaPIAI5IPsR1HevqSRXUn5gRXmn7QsKXPgczEZa3mDA+nat3KxnGKd0zufhx4utfGGgR3i7Y76IBby3jOQjf3h/snrXT8f3Wr5r/Zf1S4h8aT2OPOF7AyTc4MZT5g3v6V9J/L1wx/Gu6lJyjqedVhyyFA/2f1pQP8AZo/4C350v/Aa0MwwPalGfUUg/wB0Up6dqAKV+cXto2R1Iq53PzfpVLUzte3b5c+ZU1/crZ2M903zLChchepApuVldgk27InBGOSfypT/AMCNUtI1KLUbfzYmHQNgHPFXc89TUwkpK6HOEoPlluJ/wFqXH+z+tB6dWo/An8apEC4/2f1o5z0H50H/AHTUZljU4PWhtICTnvj3rybxfYRWmtS292p8p23K/qp9K9Mvr+O3g3/LywRc/wB49BXOeO7S31HSpWuWVZYF3xuONh9/avPzCnGrT80duBxPsamuzPKWh1b+0JV06a3W2TAUyJu3D3NXLWHWjdqyyaa8+3Ac2zDA+mcVd0trfyTBcYUk7W/oa17Ox0xG3i4bjoN2a8LCyl2Ppp1FZ6GEsepzeJ0g1IwSI0G4Sxx7QjA4K571t3Df2bbStaKZZmG2Nf7x/wD1c1Ndy2zOBEAQpzVzw2ItRGoyRp5gtICu/t5hXp+Ax+dd9Knz1DzsTVfsmzR0mGOHbIoIYqpGPQV0sd+GhDue3euYZ5LfT7dwh5GGOeV6VKZJnkjjChUdec84PrXpubjoj5ZSsdMtzG3NPS5hJxt77fxrh49emimZZ7Yqbefy5lDDgbc5+hFalneNNcRhMkAbznqM9KuFZsHV6F3xvn+yreQKvyXkTZ/HFammMfsMfzLxkVm6rA2qaU1nGwWTejqT3KnOK0NIyLIBgoIYjB7c1rD4mbqSaLeT/eWk5B5kP5UvI6lR+FJn/aX8q0ATjP3mNIf+BmlJP979KT/gTUANIP8AdagAf3M/U0E/79KB/ssaBiEcfdUfjTWH+7TyB/zzP4mmHP8AcH50DDBxnclN6f8ALQfgKd26JTc/7SD8KAEJGOZCTQpH95j+FGT/AM9F/Kjn++fwFNCY4/RzQf8Acaj/AIExpSOP4jVEjDjOPLzTGXn/AFa/nTyv+y1MKjP+rb86oUQA9kA+tR5I6MgFSqP9gfiaj29eEA96zkWhu4/89F/Kms3/AE1I+gp+D/ejH4U0k95EA+lZsY63I+1QHJP3uo68VV0LK+LfEKrzn7M2P+2ZH9KsQMPtMOJN3zY/Q1Dpa7fGmrn+/bW7flvFYT2NFsZn/bVj9BU0X+qf5nbkVEGx/wAtQPoKlgPyuN7njsKpEDJI0kVo5FkKOCp5rjLK6mtrq40u4IWaByoDH7y9j+VdsNvGPMJrmvG/h2bUoRqGmBl1GBTxniZf7v19K48dh5VI80dztwNZU5cstmWLOVSR8w3ela8EisvvivJbHXp0YrIHWRGKuDwVPoa6rSfEEbKu9sH3NePRryT5ZbntVMM7XR2jW0MnLqD9RTUsbUHcsK5+lZcGrRsB8wPvmrsWoIeOv411qUJHJyyjoXhBGcDb+VJfvHa6XdzNgCO3kbJ9lJqNblWxhiK5z4l6wun+A9bnLYP2ORVP1GP61rSgnNIykpJHyB9sbzWl+9udm9OpzV61vOnzZU8jnpWAWKhOvTmpraTqnQjkV+i4etyJQex5V9We5+B/jRrGk2CafqtomqxwqBHI8hSXb2BPfHvXrXhv4o+C9Yt4ZP7RSzndfnhmBGxv7u7ofrXx0LplKyDgqefcVJa3zW5lwSG3ZyD1Wpr4LC1XtZhdH2tZXljd+LZpLO8tbiOS3iIaOUEEgniumKlc7gB+FfDVjrMsYDRytGwOcqSDXceGfih4q0kqIdWkniX/AJZXH7xT+fSueeQ6fup3G432PqwezL+VLwOTIfyrwyy+OmpKFa60OxnX+Ly3aNvw613Pw4+J2keNtXutJtrO4sLuCHzgsrBhIoODjHcV5uIy7E4dc046Eyi0d6o5++35UOOeC/WlXII/ecewpZD/ALRrgJM2zG3U70HdjeGOf92uU8MahZ+IvEF54itWlWExCxiVxyhRjvI+px+VdQjKNYu924gxqT+RFcpZPZ+HYoLO2UxRKWZQe5Y5Jrz8dPlUT0MBTi031Mbx54GkurltQt9Q1RNykEW5B2N2JHUivPYPCfiRruNZdRubwh8eY8bLtXHv3r3NtdDIDnPHWqmn6otxdypeXVrAqsAkLn52B6tXmNx2iezTdSOrWxkwaXPpPhaKe4kY3UcYJBPHtXlOp319LrIuLXXrjSbreGeYZKA9sj0r3fxIYZbVQh3wKpLbfTtXIa34JstXsna0SORJ9pmTON5HQhh0P6VHsFGa5WXHEKUZOSHeHPGGsW5gt/EElpe2z4X7bbHuehIqx8W7X7d4JutrFgihzjuK53SPhzqul3CPZ3CpYBQslnLJu/4ED65rpPiBPHa+AdRHO4W+zBPfpXTTcm7dDlqKOkonmX7NFtK/xKinTcVgs5jMwHAPAGfzFfTg5P33/KvIv2W9CFj4OvdelUCXU7krGev7uPj/ANCz+Vewc4xk4r2aMbQR4VaV5Mb7DNPhXe23GPqabwR1YU6P5Twx/GtG7GQ4qqsVyDQcbQffpXG/FXx9F4DtNOmfSZtSe/nMKRxMFIIGckmvOb/48+IFYi18DKnvLddPyrJ1GUe7SW8Nwq+buUo4YY71NJFazRPDJuKSKVYH0IxXzZP8dPiBIf8AR/DujQDtvdmqJPip8V7whYhoNvnAH7onJJ460nO6Bbnp/wAP7i403XrjSb6PYbWZoXJP3l7Efhg16PLPGkTusTEgVx+keGdT/wBF1LWNQW61SS2T7YY49iNLjqB6AcfhXHfErW/F2h/EPw3FDrLRaDqFxDbzWxh4J3YbD47giuKgqkISiuux6OKnGrKM+ttT0y31bzJQrQbQe5NaLMm4hWJ/GmfY7VXP7oAg8UyZjFJK277wAGK0wUa9OL9tK5x15U5fAhbqcRADPJ9awJtSk6IiEb+SW60moXn7t0ZhuGQD79qwPMLRxrGxIwT+NXVqs4JTOj0+8N00om8vEbBlXGcHHXNV9WV7rTriN4yFkAALd8muH8S+KNT8J6Reajp2l/2rcIF/cNJtUL3Yn2Fcp8Nfi/4g8ceO7XQLrS9LsoZYpZgQ7bpCiEqgJ4yWxU006hUJal3XIpLbVLmzY+XPAcqf+eiHof6VmJqF1C5BY5FdJ40t9Q16DS2mshpGuxWzySRb9wiI+UIT3VsZ9utcMslzNAzSxPFOp2yIOx/wrx8RQdGbs9D67A4qnXXK9ybUvEWpSTRWOnr5l1OdiZOAD717t8ONEg0jwfZ2Ekqm4uImlnYvzLKw+Y+p/pXzxoFsza9cXNwr7IYD8y/ws3Q/hXrGnePPD2n6bp8dxpNxqet6fZsI/LXAhWReQzHoSPxxXpYFLc8rNcRy1HTexs6L4v8ACtxYGG48SaOxj+UsbhVyRxg+4xiua1r4seCdL1BrBNQk1W4nZY4UtE3KrHjBY8Y5r580vwRJfWU1w1vsYXUmRjOMnIH611V54KjsNMsNUhUZiZZOndTkiumpKC6nz3tkemnxRJqXiDURdadHaxwW8bsUYlnAz971I6V0/hPVXbS455F/fyKJJQexb7ifXGK4rUGt11fUpP4JNJMhx6bs1veEbm3ewiMZLBBk56Mx/iNRB+8ZuR39nPsVdzEuPvH3rdtCrxkqoyTzz3rhVvHLxpEvmSscooHX/aPtXT6LcBf3TNvx99/U+1dkXqb0Z6mzhv7q/nSducUAD+4Pzpf+AitDqY3n+9ig+7/pTjkDsKTJx1FADeP7x/KkP/AjS5/2v0pDj+81IBpx/db8aTA/un86cTx/FTT9GNK4xApx/qx+dIR/sqPxpdv+xSEf7H60wFJx/dFAbj7wpAD/AHVpV3Yx8mKaEx2f9v8AKkYgjqaUHjqtIxJ/iqxDPzpHA3D5W9+ad/wI/lTXIz95qoQ0Abj+7P50jL/0yX86Mc9HIppVST8hH41nIpCDP91B9aa+cc7B704r/wBM+fc00qf7iVmxhF/r4TuB+ccAU2z+XxtcqeN+nxn8nYf1pV+V4jhR846fWonk8vxqmf49Nb9JR/jWM9jRbGbuyfvr+AqaDqf3h6elRD1LoPoKlt2O47ZP4T2qluRcTOf4nNPXt9+gHBzvJ/Cng5/vVaEcl438Gw6yGv8ATgttqYHU8JN7N7+9eZKl1a37WN9DLa3Mf3o5OD9Qe49697Vcn+I1meI/DWm+Ibby72ErKo/dTocPGfY9/pXn4zL1VV4bnqYLM5UXyz1R5nY3Mi8+YcY7mtey1VlfaOR9awtf0XWPCtwovl+0WTH93dxj5D7MP4TU2n3to4zIyg+teDKFSlK0j3LwqR5o6nZ2t8px82DXnn7QWrGPwRPbK2GuJUjx685P8q6WG8tcD94D/SvJP2gNSWS2srWNsqZmJ/AV6WW808RFM4cRDlptnlH3jj3pjMUmDDI9aiaTau5TjA608v5n4199Ga6HzpZk5G4dDUcUg+0xbujjb+NNibcChNRSqzK395SHU1rKV0mBpWzEMyE881csJflO5jxVASbvJnXuOfapFbDMoPB68da9ClVcWhp2NpLqSclYG2jp5hHT6DvWtoOqS+EtUg1jS52S9ibcJW5znrkdx7VzEErRY2duntVqO8t7giO88xNp/hGc12TnGpFqRalc+lfAfxpt9RMcHia1SzLAYvIOYj7svUfhXrazQzwJPBMk0Mi7o5EO5WHqCOtfFtvdWpt1t7RdkS+veuy+G3xF1LwffpaXDvdaHKw823JyYefvoe30714ePyeCj7Shp3Q5wVro+gdVmMGqzsG5a0BH1BrlLy4t7yNjcNuAYe2DV658RaNrk1tqej6lHdwtCysv3WU7ujKehqkunkM8ahXR/mjIr8/zOTU+R9D18thyw5mZOv3y6RHFPHIxGAQRGWAH4VQ1GLw54w8onV7f+0YV3W7xyFZIz3Oe/wBDXR6TFJMrIo/eRkqynrWB4j0abzQ1/wCG1vUH3bi3HlyqPqOtefh2r+8ezG0nbYo6Zo/iDTtZ/eeKLp7Jk2urDKunqv8AjXe6BdLZxLbRykxqPk7nH1rjYdAupbEwaTcXenxYyIbpvNQH2zyPzrW0m2ubOwVbyQearHO1vlP09q6akoxadxVFGWlztJdQ3oegOOM1zXjG3tdS0Y2V4G2XMyqApxuOcgfpT7aR229CB6ntV9bGTUrRvLbasUqOB3bac4B7VvFuexwSjGD1LvwgnuD4dntDpdvptjZzmC0ijOdw5LE+5Ndp3+8KqWEItrOKFVRcDLAD+LqTVhWx1YV7FOPLBI8DE1FOo5IeTx96lHXJpu5dobd3xTFuI3mMKyRb15Kg5P41UnZGKPHf2qWK23hFug/tJ/8A0XXktxeNv+ZSeetetftVD/iW+FD2GrEH8YzXjuoZjfG3jNZtc0R3Ln2iPhmX8K1PDhk1LX9P0+3GXuLlI/oMg/0rkpL9cFCeldx8EbVLnxVNqkjMn2GL9zjtK4IB/AZrnqPli7l09z3O7v8AxBZo9w1u06Jz5UXLke3rUUfi7SrxBHehFdCGMF5Fghh3w3Qg1kCTxcse+4ubWdjnYgfaCO3PrUC6jq00vk6n4dupExnzCiyxk+m7P6e1caqS6HsOjHaR6Pp97FfWSXkPzRyZ2n19/wA6zNXafDSQ5z3Gf1qLwxdzTaWGki8iFfkhjIwQAfTtTrq6CAkY613c3uas8SulGbSON13Uiq4kBjkHAI7+lJaXBktxIu3cACQKreNVSe3eSP720jHrXNeAtY8+3O5iXt7lreXPoRla5Z6M4G9Tq9RjjvLZmUBhIpV1Pr3FeSeKvALLBFqGiB7e7tT5ieWxVgQcggjvXq98RZyLdR5Nu+BKv90+oqeSMS5kj2sPTvRFtPQd2tjzDw78Qrq1uxfeKhc3a7WWW5jjDOQU2lXTuMZ/Gurs/wCwNf0kal4auoL+KKP5/KbkY/gYHkHHrUWueGo2mkurWMLuOZEwMZ/vV52fD+peGfEsWveFriS0W7Zsov3BIPvRuvcHrSklUi4yN6FeVGakmeleB4Irq7uZo0V0lG1l+nasvwhB/Y/jLWtP1QmZJ7liXbkndyP0P6Vv/CZtPuJ767t1aC5uZBLcWp+7C4GGKf7J61Z8eaO0PiOO6jGBNAhY+hGea1p0/Y0fdOnGVFiG6ncuR+Hbe28zylBik+YEetZF3YhtI1GwdRiEmRB/skc1cGtXenQxeYjNETtbngj+lNfUo7m4aVbcAMu0g8hlPrS5VJnlSjY4meXZZw38hIt5tIns3fHG+NgR+a/yro/BzrJpkIh4iKggsMZ/CtDXtPi13wjdaXCsaMkTtb7RjadvQVU8Aus+kWm3AAjAx7jg/wAquUVCxKep1FoNuSnyu3DuepH9K3NNbaVSNW2qMk571nQ+XG2GDKfcVopIwURRKS8nHA6V1xldGkdDpLWTzYge/epe/wB2qNkxiCRMSzY+Y1dH+6a1idsXdDvwH4005z/DS49h+dYh1jZeyM7bYNxRPTjuayrVVT3N6VF1G0jaO72pGz/eA/Cs+LWrWWXy4XL4GSccVZF7GcbuAfWs44qL2NZYWUXqSnp95j+FV47u1lumtYrgSToPmjRgWH4daka8tlHOA1ef/E0aLpWh6p4oso0sNZht22XkHyu+7jaexzTlXSsEcM2ehSjy38t8q57E00j1U/nXyj8PfHnjhvENhY2mpXmpK0o3Wk7ht6gcgMeRxX0/pt9FPaR+YskbhQCrdj9a29qmzKVNrYv7f9jJ+tA3f3VH40g+7kKxHrmhQf8Ann+taIyHrnvtBoOR3FC8fwj86U57BaoBhP8AtCmuefvH8qc2f9mmSFv74H4U0SJx/ec1GwB/vmn7uf8AWfpTGPzH5z+AqJFIQ7f7jfnSMOP9WfzpH2/7dNbb/dY/jUMYuCoX5QPmB6+9ZviOU23iuxkJOGsJlz9JI/8AGr7nEfCkcjqfeuf+Jk4tb3TbjdgeXMn6xn+lYTNImgG5/wCWdSQZ8z76jj0qIKM/w1NDxIvzKKabbMwH+/8ApT1Pbc35UowDjcOvpQvB+/j8K0sJmXL4g0+21Q6fds9vMf8AV7+A49q2Y+edrGsjV7CzvdQs5bmBpJYmzGwjLEfj6VsR9T978RRYxpQrKT9o7roOuLeG5tnt7mFZYZBh43GVYe4rzHxV8M5ome78NMWjOS1nI3I/3G/oa9S6L3J9qVemdp+tY1sPCr8SO2hialCV4M+ZbrU7fTzLb3U5t54iVeKVgroR2Iry74lauupXdt5UgcJuOc5619b/ABS+Gvh7x/pbRX0Is9SUf6NqESjzIz6N/eX2NfKnxB+EXj/wmzyXGltqWnpwt5YgyKR6lR8y/lUYTAQoVedM7MRmU69NwascH5nysvXnip4HwBkd6px/JIySgo46qwwfyNTK3y5HavdhOzPNLSna2RxT5fldW7dDUCSZHzVJE+fl611xnzAW4htUqv3TzirEXDL2qunQCrkWGBU/nXfRuBP5fG4c1GY8njOaktnMbGN84Pep3j2/Mv6V6SipIZXSd4zg5FWYb5W78/Wq9zgRhzjJquVhQ/PJtPpUSnKDsO9joNI8U33hlpbizAktp9ouI8dCpyGHp3/OvfPh14z0/W9LSaKUM/AZTyyGvmRZ4GVkVi6kYOafol5faFfi80q5aM/xR5yrj0r5bOMoWLl7WluduGxThaMtj6i8R6o+i6gLtI91vOMFl6K47n61f0rxfDcWqSNOhTuD1B9K8g0H4iSXFqyz24lQjEsL87f/AK1a7al4WvYFdfMs36/uz0r4mpQqUZOEke/B06sdz1GXX7PbmQRAZ7daxbu4e4maZiFhA+UE4NcFHqfh+1l+0DUJp3HC7mqxL4gk1OeOCzSR5JCEiiQZZyegFJwlNpNAvZw66HZWN9cXF/FY2sZkklbbEg9fr6V6jpOhWWnwRfuvMuEA8yQsTubucVkfDrwmPD9l9qvcSanOoMpzkQg/wD+prrGB7ivbw9BRjqeDjsUqk7RegnfoPxoAJPak6dqfH98HAH411HnJFbUZhGFjVgpdtowOR6mnWsccb/JAEJX7+OT9aqsRca+N2MW0Of8AgTGtEHkUTXugtzyL9qdP+Kb8OS44j1lP1Rq8a19xGzV75+0JoWra94NsbfR7CW9uLfU4p2ijxnYAcmvJtT+HvjHUQfL0G9TOPvBf8ayUkijzPdvuDXpfwu1BdI8P6vrkwP2dLq3jCj+JgCW/Ss6L4NeOGYn+zJgx6DKj+teh2XhK30X4dDw5dkSTNumuiOqzN6H/AGQAK48bOLhY3hRnVjaO5als2aVn07WhGjNui807lZW5BP50ywtNXt5XeTX7eR5WHmRln2ZBO3avQcHnrnFch4Y0jVIZ/stvdRmBScCTLflXtei6Vaafo1rILeKeTZlpiuXJz3rgoLmO54mcY8soPmLNiqWOmRW8k7eYMN5rchmPUH0rL1q88uM7mj3MeiNmjUdQEhby26cfQVzeo3EaknAz3x6V6ErWPArybk2yjrd3uicMcDmvN/CGofZPiDqejO+ItTgEkB9JF9Peuh8TahC1q5guozkH5ScGs7S/h9c33w8b4nR/2hHrdlM0sNoVwj26NhjjqcjJzRCHPcwhFu56Lp10t1Csc2Nlwu3B7OOoqbS4mhkktXYgocwv6r6Vg6RdR30JWBh5d0gurZh2bGSK2RdwXtkkzMEkAG8dDn1H41zx0NI7msvIBK4buMVg6vb2ttdr58ey1u2CyeiSDlX/AKVd01tXuztSwuZSnylwmA2PrWheaLqF9ptxHdWMkSbCWd8AJgdfwqtzX2TktEcdrWgtpt8dTa4nSykhME8EOQ0m49ARznntXe3VpNr3ky3G7TrOOFIltg371gBxubtx2Fcz4Ygvri2tbq+LTugxbK3AVP759WI/LpXbLawxx5bJY+5NT7bRxienQwbjFORQ/wCEZ8NzQbTYeYUHJZycfrWdc+DreNSdKvLq1jYYKM+9PyNdHA21yAoH4cGtW3uIhFho14GelOnUT1N54aK6HlWoWPiXRXNxbpBfRBgGCLhlT1x3/Csvw2At/Jb2gKLM7zCNWxtJOTtz2HpXrV1PA5KGNCvpXnfjrRGt9Z07XLeSYJa7laNDxtfq34V2xxkJU3Ca1HVpUo0JR5Fc6XT7vVbX5Z3jlhHRZFy34VvQ3Uske6FYYNwyWA+auP0+8byw4PPrnrmtO0vP3/kxsWkPIVRk/jSpyS1bPA5ZOVkjpLN1VyzyOzYHJP8AStqJgyBvmrAhsrx1DHy4l688n9K19FWVfNgmkEnIIwuK3jUhc6I0akVdor+IL9LK2iAYCSd9iZ/WuE1/VofLurfc6tE2SFXPy+ua9D8RaT/ammNCixrcod9u7g/IwrxXxfqcnhqW50rxCsdrcXkZdAG8xWXOAcjp+NeXmUajemx72VKEtOp12j6lY6dpP2x5gI1GWd/4R6ms228dWes2puLOWJyjFSFbk4PWvP7XxppbWTaf5Ru7UIFmDZ4/xFc7cSRNqn2zTgtkgUIiRnqPeuanSnayPWlQpt3Z7J/a17cPs3rFjBYu2MCvHP2gvF0vnw+G7W6SVWUST7W4AHQGum8MeH/GXigyQ6KCqgHzLq5UhE44xn7xNeI+K/A/xA0zXmi17w3qovLqbajmEyLKSeArLkV24fCzbvNnl42tCnFwhuzv/wBnGOOXxjcaldMoWztyEOerN6fhX0zY3kMsQ3HPoa+afBHhvVPCU/2DWtPudO1YHeyOfvqf0Nes6JqjpEgeX3Oa4sVWlCsaUcMpUE0eip9oz5trcHjqjHgirVvfqG8u9ja2cnhjyh/GuQtNbUsB5gHPTNbdtrCyDa21x7810UMdbdnLVwi7HTxRqy5DBgehByDTvLA6EVj2dz5JzA21Tz5bcqf8K1re+tZBtYiN+pVufyPevWp4mMzzKlGUGL5WfSmPF9fyqQ3lqP8Alpn6KTSfbrcdN5/7ZmtfaRMuRkYjHvTSiEnh6kN5GeRbzt/wCm/amI+SxuG/4CBUSqDsR+UP7p/Ojydx4j/WpDcXGMLpsv4uBSedf/w6d9MyipdQpIpXcMxeIRx/LuO/6YrmfjCn/Es06TGSJWX81H+Fdlu1VulnAv1lrH8V6BqniCzit3ktLZYpN4OCxJxis5a7DRHCpkYqiqWX7wBzipIwyyrkKOazNKOk6fql7eQyzNLeMGk3NkDHoO1dNpv2O5TzBKGyRiulYdxi3PQ55V6TqclJ3XmVRFIxJxxVlLNtuWkCjGcDk1ee1Vs+Vn86iaJ0wGqLGoy1XyflAJ9zxxVh4VxvZAOKrjphhk+tPRjjkkinoBHC4Q7ioyOhxTQVYlJFGCflI7H3qZlTyyw/KoGVmUnHHapuMRR8pO3AzTXG3p3qYhmg3np3x600KrABuDVWtsZp9Dndc8JeFtcRv7Y8O6XfMT96S3Xd+Ywa+Vv2pPCvh3wj4w0y18L2kVis9mZbi2RiwVt2A3PTIr7NWFFHOea+Zf20NKtY/Efh3VFLC4ntJIXHYhGyp/U1pSu5WK1PnmFJWQfM2PTFXIYyMdfxp6RDaOefSpUXbXsUqXLYY9elTxE9O+ajjXPNTgZAYfeFelSKSLHyunfIqeJ9q/N0FVo2wKZdORAwU8kV2+25I3B6H0n+zR4J0XVvBOrX3iDRReJqLhE8+LgQgcMh65JzyPSuK+MPwC1TQjJq/hH7Tq2lklmtsbp7ce399f1r0f4GfGvwffabpfhe/T+xNRggWBQ5AhkIGPlPv6V7lsVgJYHUZGQVOQ1fK1cVVjWlJ7MqT12PzRm328pDKUIJVgRggjqCKtW92rNjOG7V9o/Fz4L+G/HayXaRrpGt4O28gUBZT6SL/EPcc18Z+OPDGr+CvE91oOtQrHd22CSjZV0P3XB9DXTRxmt19xLVkWIi0ciTW7FXB47fhXfR+HbrUtATVrJre6tSP3komWMxt3Vweh/nXmmlXzvH5TbST0bHNS3jTNG0bXMgiY/NHkhW+o71eOy+GMj7SLszpw+K9kmmjRur+1tZiqyec6nHyNkce9dJ4I+JV94Td7zTNH06e/Jwbq5y7pH3RB0XPPPWvNz8r8YI/Kr1ltY4Y4B4NZYfAUU+Xdmc6zqdT9BdCv4NY8O6drkDrHbX1uk6b2AwGXOMn0OR+FXk8uXHlXEMn+7ID/KvgLxLrXiPULezs21q7NlaIsUELTERxKBxhRUmi6pd2u2MX9ypzwyysvPtzWccucpuN7GNj76e3K8sSPwojjCtktn8K+PvD/xO8b6JJutPEV1PEB8sVz+9T9a9X+GHx0fVrwab4ssoIJJWCQXdsCFyem9T057ijEZXWpK61QKJ67Y26/a5Zs8zHrj0q/8AZ28vehy3pTTJFFFEwjfKY3YHrVlJgzArG4weDjivK5r3QrHPt4h0eN2jkvoo5FJDKxwQR2pG8SaLjJ1KH/vqsfVvCt5darcyxWlo6ySF8u+PfFULvSPEEms25h8O2m1IyxlWRfLXHG0jqSa4p+0TsjVONrnQ3fiDTJreRbW/R5VUsFQ8nFcHeXfnQTyycgt0qD7RqzvdXd5oLafCykGUrtywOMAe9VkPmWgh6BmDGvMxFRyklI9TBQThzEmgW6g+cikZOTxXc6beA6e0DHG1jt+hrmtMAWLaowBVuaZooXYcYXI+tVB2gb1HzTQmuWxmV5IJBDN/e7N9a4DV9TaKZ7e4BgnUDev973U9xXaajf77NZEUk7efrXDS6Tqnj3XF0PSGjjnVTI106nZbKO7Y9Txjvmqo1W2oo5MZg4VKblezK/gfw5/wmnjq1sXi32Fvi4vuPl8tTwv1Y8Y9M19O/Zl8vyiq+Vt2eXt424xjH0rlfhX4H/4Q3w6ba4uUm1O5fzb2aLhGcdAuedoHSus+zf8ATaT869inDlVjx6cFFHz1faHdeGfGE/hWzSSVo5Rc6ZnjfC5yVz6LyD9BXpXhbQ9OtkkuHiS5uHctvbkJnqq+3FL4/sryXxNZR6dbIJPspWe+kbmGMv8AdHfJqKORYXEaXCxQICCR1OPSvLqT5KjVj0sPhY8vN3OoW5jX5flU+grlPifqbJpllpMbf8hK42zYPSGP5n/P5R+NadtLbLGWXJTruY8muA+IOpRt4t06PcUjjtGAA9Xfn/0EU61V+zdjqpUOaaRow6urSozYwDwB2HoK3W1NJEBUcelebwOfP2x7s7jg9Qa7LSrW1jgWSRmLN6tyK8WlUm2z1a9GEUacd8FyDg54FTGW4aMhQfeqKyW0Tqc5z0PvXN+M/ifovhWBhcB7m4BwIIRljXbSi+5yzVtbHTGRlb584HWodTnV4PmJKYwQRnivI4/jB4p1d1uNP8HzHTlyXzEefxru/A3iW38T2DyGzktZkfbJBJ1WtXTnB3JuprY52a4vIfETaTLcC1sFAaORPvSqexbtjpXpfhsWdnbLHaqiDHUclj6k96oeE10qS91LTtYiheMsmwzgbSxJAUE9zWhf+DDbSNceH71rd+v2SZt0R9h3Wqaq/EJexS5LWZ1NtMGXrn1qW3kaO+jZMfMdvPvXO6PPeCHbeQvBIOGVuf8AIrRa6VZFb0YHrXVSqtpNnHVpbnUlbvOf3YrgPiZ8OJ/F19Df295bW04jEUolQsGUdCPeu3/tKIqPmb8qQ6imOFc/QV3SUZbnDSqVKM+aO5xnhL4S+HNEhVrmGPUrvHzzTplfoF6V1X/CN6VuVv7PsAV6EWycfpUx1A44jlP4Uhvm7QSfnTXKthzrVJvmbLS2hVBGs7Ki9FUBQPypWt/lCtO5HuaqC8mP3YD+JoNzcEf6lR+NPmXcy1vcxfiD4NtfE2jlFlMeo24L2sxOSG/un2NeBR382nanLpWrQvb3kJ2uD0z6/SvpQ3F1nhIya4X4s+BpPFmmm9tIY4dYt1zDIq48wf3GPcGuPEYeNdaHo4LFyoyUZbHn9tcCb57eQF+/NbmlTTK37zg+ua8w0bVpLeZ7W6RreeJzHJGwwQwOCCK7PStWjmX72D/tV4FSlKnK1j6CVpxvE9BsrxtoBatO3vGDj5iMdD6Vx1leCQBVY59a1ba5yNu6umnVsedWo3PQNN1SGYLHIqrJjGccGr7TADotedR3LKODn1BNbOl3yXBEUzHefunPX2r16OJUlax5NbDcrujqTcKP7o/GmG8Xuyf99VlNGvpSeXH/AHB+Nb+08jn5TUa+jx/rU/OmNfR4/wBaKz2CBE+UAc9qaeOgo9owUC82oRAZ8xvwFQnU4/70h+i1WZuMUztUOciuVGZ4w1HStItY7m8hMKyyGHeAMhsZrl/D15E1+Xs9Ya5jI3bNmNpz61s+ItI03W4Vs721SS3RtyMWOfrVGPTdN0lI7XTPLt4hklVOSa7I1JyTjc8qcbVOZLY7SK7ZkUNJIwIyAOlXEuJWG3gL6YrndI1KGSFBKGRgMZI610CAFQV5yMjFY6o707kiDcgPfJpwTioo2YL8p4pQ0mfvU0A+NPvDHemXaMIdq8FmxmpImA3GlhVg+9z16U1uAxUeGI5OR3zVVpV52qxxVu9eDG13XJ6DvWVcXGG2xt04+tDkkTy30NWzuAYv3kbexA618k/tc62+qfFZNMRiINKs0iRSOjv8zH+VfWeh3G9ijqMdz2r4Z+LGuDxJ8TPEGuMAUmvGjhA7Rp8q/wAq7MFH2lQaT6nMbduMdMdqcq5pVG72A7U8Cvd5SkLGvSp0XvTAQKNwrqhboMkXk0yTk0bximcmtGxMhubdJB3BzkEHBB9c16f8JPjl4l8Csmnawsms6JkLtdv3sQ9VPevN1prKrLtP41yVsNCqgTsfd+m/ErwtrXgq48TaPew3dvBEXeJm2yI390iviH4lazd+LPGWqeIruNgL2YtGuc7Ixwij6Cs2z86084Wt1NAkw2yIjkLIP9od6E3Q9MlT61hQwMae/UcnFxsjFt5GtrobuFrWFxbTD/Xrn0ptzaQXYwp2PVGXTyhIkyD6+taKNSjdRV0QT3lurLuRs/7SmqCyTW8gOT160NFc27bo3b6dqU3Qc7J49p9R0P1rkm03roBoWbvNfLcby8Mv3hnhD/hxWhLEYLqMnO0MK5+BpLOQSwEMh6jPGK6qyubfUrQBcCZeqd//AK9dmCnGd4vcY6ybF28LH5Qxxn3p8V5NZ6um37u4MB9DVe5zFeEk9QM06+O10u9oZdh7969OavBxuNH3F8PviF4c8c6eG02byrwR5mspSBKnuP7w9xXSfbPLTDgArwa/P/R9autL1CK6sbiS2uYCGjlibDK2e1fTHwh+L1r4qvo9A8RW9vDqbRkQ3IbCXJXqpB6Meo9a+ZxmWON6lJ3Qz2KW8tzlmyPXFZ11qlrbpJcSyNFFEu4nNSNBZqSPscecdDmoLiGxmiMctjC6N1BHH0rxZU6j2YrpI8P/AOE51TXPFer6XdXbDTkLm2hYZ46rzVu3vfMKBT8pUGvS/wDhHPDjXDsugWKNJks6pgknjrXK634H0W1jluLK6vtK8sEna/mR/k1ebXwM787Z6OGxcIpRaHaZLui+XGcdzWf4g8UWNipt44WvbgfeRWwqn3NYVpfXeqXS6Hp07RxoP9JuiMFVz0/3j6Vnavrgjuzo/hDS/tRh+WW6cY3N6ZrzlVn8J6Hs7u5mal8T/EWnzlT4e0yW16ERljIo9fm610fgf4uWk8slssdraXUi+Ys0K+WtwB2YdiP61zup+C/FOuwLG0GwP94M24D3B61z+rfBjxPpNtFqVq32l0b54Y/vEH0rrhGm12Zz1acr90fRGifEiSVPMl2zxq22VDgSRnGeo4P1712Npry39n5+niKTI43tjB96+Lzr3ibRWuLe+jnt1WMRgFcfMCOffv8AnXpXwu8ftb2Bmv5t7qd4ibglAMEVtTrVYP3ndHPUw8GrxVmd94vsfiJeanI1mNNgtnwWne4PyAd8Yz+FSaXLofhvSXub67+03Kp+/vbp/vHvsX+EewqCTVtc8QTJcafhNMlUNHMWByD6AenvTD4MguJmmvna5kzwX5H5VvHCe0le2hU8RyRs3qc1rfxi0hV8rStPvdTboNkflp+ZrlR4i1jxF4ijvNW0uOwEirDbopJ+UEnJPc5NeuWvg3SouRaRg47JXLfFq1sNKsdKZYZIJVnMlvMF+R8ffjPoxBBH0NaYrDRhRdhYPETlXijiPGmva1ZX0eh+H4yNQmw3m44RT0rmZtO8S6fdpcat4zR5xhmt45iWr0xPDtx4kkNxZXCWbmPa1x1ZQf7o9azLD4T21rqi3P2eSSVWyZ5ZixY+vpXkUKkVC1j2a9O8ubm1Nb4b6m+vSnTZp5AyIGDFvvCsv4j6LdafrUptdP8AtDsy4YruwPXmuw8D6HYaP4meK1VV2p81dzrmnrOY7uOJXIXBHrWcE5Jzh0LqVYwnyvqeB6B/wsG5uzAviCzsbONisca2+8svb5R0/GvV/D2h6haW5urua0lnkADvFF5bEepHTNWNL1HR2LIFSKYNtZQuGznFbN1PCUjMchOBxzXVTj7bc5ql6a91Hn+uT2s3iUaHM0sU7+Xc27L93zUbgt+A/WvQm1SUNy3zYBNePfEbWYdF+Mnhm5mjDW1xHsc7uAScbj9DzXp11DfxM0slhctEeVljTcjr6gitpU5JaGLq05pR7F651N5Fw/NV4rppblUU96zUlWY/Kwb+lXbDybXMjNmQms430CaXK2jvbfa0CNwflHapSPpVeBo4LKIzyJH8gzuOKoXWv6fCWCu0uOu3pXr0sPUn8MTw5zVzWWkcqoJdgoHqcVxep+NAgKwskY9+TXN6j4qmkLM8xx6Z616lDJa0/iMXWR6RPrGmROyNeIXXqqnkVgap4+0uzfbFBJcNnG4HgfWvL9TvYNVZSN8dwOPlPNRTMlnaS3V+ymOJd2M4zj1r1qWRUY/FqZSrvsbfj74r3Oj6a9x5sUIfiKOJcs59u9ePRan451qefUNe8Satpdm0bTR2kU7CaYdcAdEB9TVO3u7jXfEZ1682hYyRaQNyEHY46VbvZ5JLx2YlsKN5Pf1r2KWU04rSKRk6rZhnUvKvVu1m82CUBpG80ytG3cMx5Pua7PQ5pZo/MjkLDqD2rgxaxWV8yRRKqykqf7r9wRWno2qSaeQsY3LnmLP6j/Cvl894aqSi69DV9j28szNQfJU2PWtBvpt5ST5SOnNdNa3HKncMfWvNNA8R6ffSbVkw44Ibgg+hrq7a6AYFT8ueTX59UpzpO01Y+ivCqrxZ16XPzAsc1JHeCKUFW4P6VzX9oc43AjHWpoLtZW+XJZT3rWlWa1OapQ7npei6kL5PLZgZUHHP3hWhznnH515tZX7Wt0skbEMp6e1d9pl7FqFil3EQVbg+xFerSqKcTx69B03foXGP7tPqaac44px/1Y/3jTDWzOYY5am04nrTMj1qQPl742eH/idp/i/UdV0nU72fQ7h/Mi8mfaIQR9wr6iuB0I+ONTvfKR9TmmbgMJSP1rt7DxB411PUoF1WGFtNaX9+Yn3sB7ds13VzDY2cls+kzyXEM8AkDeVsZDkgqR7EVhPGygrqI44aL3OKs/BfxrChre6kgGOPMvRXpHgFvjTplzBb67qegXWnqQJBJJmQD2I70ti90w3bZTkdWJrzz4rR6/puryaqs88OnzlEj2y/x454rKjjpVXblG8Oo7H1ANTsUUbrhMY5571SuPF3h23H7zVIAfrXxyfEOrkDOpXhx/01Ndp4b8SafrGt6fpgs5A0rhS5PfFb1a1WNuUcKUXueg/ET46voWsiz8L6TFrluse6acOQI3zyprW+FHxbuvFNtfya5Y2+lNCV2Ay4Dg/WvP8Aw3oUb6n4ptfLUBbsnp2K1x3jCMWtlbuinl9p7ZIFbRrSktUZumlLRn01ceLNBzuk1KyUjv5oqC38UeHLi6jji1q1eQuFVEbOSa+R45JWI/ck/WvRPhVNp+kwat4r8RQILDSIALaIj/XXD/cXj6U480nYTgkrnr3xt8faf4C8LOtvPFcazqCNHZwI2doPBkbHYZ/E18exqzsWc8k5Ynuau+J9Wv8AxR4kudY1Jl86duI4xhIkHRFHYCq7tzsQcV9Lg8MqUPMz3Ezk8A4FPWhBtABpa72tBjWODSb/AK0p60w/epwutRMk3UuaTbTlXjNboQ3JoJp5FIV71QhB1pyuN2NtMy2enFHckc1SAc8Z5ZaYspb5ZgD709HKnnkU5lSQehqZRuBCYVxwdyn1qvNpSS5KHaWzj0NWQrRsNvK+hq8kYxujZo39CMg1PsY1NJIpI5S5sru045C9sd6jtbya3mV+VIP3hXZNpWqS6U+qnT7j7AjbXmK/JnpwfTPeudv7KNgdvHt6V5MqSTc6MtgcXHc0DqCzQpMx3knBzVWS6LKwyQnXbnis2ycRzm3lz5cny59D2NTyIySPHJxg81osVOcdxE8Mz7xKc9ePrWjZXDLdx7WO6MbtwOCG9ax1kCqDg/7K1ZtH2FnPU5yf6V0Ua3RiPoD4cfGrU9NFvpviQtqFig2/aBzOg7E/3sfnXu2ia5pOv6eLzRb+G8g7mM8r9R1Br4Wju9pyW5rY8PeItU0e9W80q+mtJ1bIeN8Z+o6H8aWJwVCtrB8rGfbqEK2ck+leXfHnxU2m28GjWLq17c8hByTngZql4A+Mcd54e1W58SJAs2mQCQSxcfaCTgKV7MT6V5FPrV54i1u98T6kxE8p/cr2iU8AD6DNfJ5lF0v3bO7BUued2dx4UmNpaDS7cvNdTxO80o6kngHPuenoK9a8BeFbXStJRGjUyH5nbHJPrXlnwy0rxIbS41zT7Wzu1JGIZSQXReyn1r0/wf4zj1SSawu9MudPvYE3SQSD5cezd68GnCKd5HtVVJQtE7SGGNVXagAqXyUIOQMD0FU4r2PaNxAUjuelWBJuixE+/wBcd67ko2PMan1OV8Y+HNM1S1mWS2hMjKQrFRke4968YvNG0XRbgbbfy9QUkJLu3KR7jtX0BqPygjv9OlfOfxN1KE+MUsxgCT5Mk9G7fnXHUjJy5UdVKzT5joPht46l0nxNHoeqCM6beS7YygA8mUnqPY9x+Ne9La5kKxqG56DmvjWXzp5UAbZeIxEbf3mXkH644r7K+FXiC38UeBdM1eHYJmhEdwAMFJF4YH8a9fBVG1ytnmYunaXMjRtdHLENcHaB/AKx/i14fXWPAl1BbQoZ7QfaYOO6g7h+Kk117SADjmoJ2WRWjfGxlIf02kc/1rqqJSTTOalUdOamuh8xeANV+06DbBnO6KR45NpzyrYrupdbH2INuRWAwB3yeK8Q8B3kOm+MfEfhyOdGhjvJJLYhuCNxBA/Stnxz4pudC+yRDaPMJJcHoMcH86+enTlTqOmfUU6sKlNVZG14l8cXHhOVdUGnG6tp3+cs+1xjjGPzrkPGnxy1DWxFYaOLrTbTcDLLuxKx9BjoP51514h13UNeuP38xf5iPmbGPpTdM8OzXZLqx3EcIqnJ989K7aGHjSj73U5auIqV6i9irpHq58caXeWtqttJJFfwAASseXH+165rr/BnjKDW4JIUylxbnbNG3Y+v0r571fTbvTlD+TgLzuDcmpvDviW60lLi4hch5lCuD1470SwqteDCeLnF8tVHRfHLW0vPEtjJGwlW1BGM4HXkGu/1/wDaE1+5stLsPBmlpp2nWscXnySjc85XGUQfwrnj1NfPOqX0l9cPNI2SSTnrXV/DG4uftsm0xxQxRFzPIN3ln2B719FklCnKrGFVXPCxdVuXNE+wpdW8Ma/pMV/exNpd9NErF4FyS2M4K/XismGSG0Vfl81yeGYdPTivPfAlvfzXl1rs947tLGsSxM+FKdif6VuT6m+XhuJo0dem1v0r3P7EoRrOcUc/1qpy8tzobvUmkdmnmJUdya5y815JpGtrdztXqRWHrmpSzr5cSgHrndWfYHYQSNzHr7V61HBxirtHG5Nvc0b6aZ5PM2kgds5BoSWF4QZoVIPXPUGlSWND+/8A9WehHc1IY43/ANWxbvuxwPauhRsImtpIrVN8SJufjftyVFcF8U9YkuII9Jt3KtK2ZscZUV1GqXZtYmLSgHpkdAPpXk+t3LX2vTyLJ+9hwqH1H/162hTV7sdzXsk2QRKGG5MZHepr2QxCRQCGY55NUlvN6xXEYxuXDj0akku5pJB5wDJ0DAfzr0ErsLFK8fcttJ/cnGRSvGC4bGFbjNJeSJDblwoKiVetK8mzcGX5W5Wokkm7bjRSkU+b+8Z45QfllTgj6+ora0jxVrelyLDdMbi3/gYjKkfUcis+4KOjBlGG6GqglaFQysy8cjPB/CvExeXYbEO1WKN6OIqUn7jPVNB8YadcyCC4zbucbd5zXVxMgxLGRtbowPFeEiVZkWTneBg81raH4g1LSpVEEzyRE/6o8g/QV8nmfCMF7+GnZdj2sNnEvhqr5ns000ojxGhklchUUdST0A/GvUvC2myaToNvZzHdPy8vs55IriPhFpeq3dz/AG9rOlNZWvlD7GkzfvHc9XK/wgDpn1r0vua+ZpYadG6nua4zERqaRH/8sf8AgX9KZUg/4924/iqKulo8/URhUZGKl71E2c1Nhnz34V+HOsaBpZsY/FFiYhIXJEbMQ569ulTa99ktrO1t7XWLmW7t1ZLmW2gO2di2QRnpjNeo6N4b07Rn1WWzku5Hv7k3Mizy7xG3ovoPauR1WNDJKpjVWDMNo9M1y1LKTv1KTeh5UniDVpryWBb26Gw4AZsE1S8QjVr6KOGeaaVQ4YK7k/jU18ostfupPLyC2RngiodU1h3KSrCF2jbik0+b3UapJrUzo9CvnH+qUfjW94U0TUNN8QWOpOsaxwy7mwecVmx69cADECce9aGmeIb2e+t7VYYh5sip09TWVSVfojRKilqd9Y6zBp+qeINVZC9vdYkwPvABOfzrlfFcMOpaFp93bxlUn2ygHqMityx0i+u/GGpaDdbRbJaoykDBKsOQTXN6h4g8NWtlDotvqQL2jCEB/wCEqSME1tRlNxfMc9XkTTiVLLTFUqhTJNcx4616W68vw5ZuosbSVpHEfSWU8Fj9BwK6rxLqX9leH5L6IhpZR5duRyNxHXPsOa84s0ijt2diXlJ5c9z3r28qw7nJ1JGdRq1kMVBCnX5j0p8GOvWog3mMWIPHAqWPpX0VtTBIkNI33TQppzcVfQohP3jTX7Gnf8taR6adkS0Sj7gqQdKji5g45pYjxW0WgRJSdsUg4zQG9aoBjDBpR0peCDTcHnFAbBilGQKVcHvzTclR0poaJY9rH1xzgim6jLItq6x/fKmpIeDnjIGaglPmEk80qi/dtIa0PSdc+Iui6h8Nv7B01Lpbq5to7aeJo9qQBcZIPfp/WvJ5meJyr4+o6EVbC7R8uAe1Z10xIK56HjNeJRwVPBU3GD31LrVpVWr9CndL+9VsdT2qWWYyNyN2ML/vVFJ98LuHHOM80x2xnsRxx29qxT10MSTJ8zrlj1Pp7VIJNq+wquM454pvmKvC5Y9vSr52OxaErMc5wPU1Ztpzu4YhRxk96zQs0igtnA7ngVNaxrJcJGz7izAYT/Gp+sSSuCOr80y28VrCMGX95KwHX0Fdh4d0lry5stOUkPdyhRgdFxgn9a5zRrRpL5IgNrnG4ei/3R/WvVvhZFby+N55JeUsbZVGf7zck/XAr5THV5VJt3PosFS5Vex1Mnw01C30vZpnizVrS4+XymTBWPHPQetdJ4K0TXYWjj16+ivbmPI89U2tIuBgt75yK07/AMQJERDaohmYcDGQOep9gK1dNvLeWye5W4jkfBBZehx6VhFQloVP2iu7GB4yt7b7BcQzzSQWq/PLKr7dmO+e30rjPCWneEV1JYrPx7qyXqjcLaS6wcHocH1r00fY5D9kukO65TcA/IcDrWVqngHw3qU32q902zebGBcomyYccfMPT1q+V3bJdRctpIRrjULWf7HPcm9tyuY53wHB9GA6g187fGC0ntviFaXBzsaRZDnsAf8A9VfRjaZaaXp3kJdS3QjwFac5YDtz3r53+OOpxt4uhXcG8m33Ej1J4/z7VNPm9r8hTS9m2YWvORcz+U2yRJS8bDswzXs/7OPihrG4vLFpdllqUS3kK44STowrwzW5m+2Shvvbwfz5NdH8N7x7dxHG7FoWZowP7p6it1zKKcTntCc+Vn1dc+LLeMndOCMdq8h/aN+Kc2l6BZaPpskkZ1Mv9plU4YQrgFQf9rPPtVaO6T5fOkkMj/cVASzH0ArE8beAx4x8RaVBrDXejaZYwM1w5QNPKGYYCL2PHJbpWuE9vXq2WqIxdClRpvueU+LdOm8HeJIpbSTErRrJuLAkBgDjjtWf4p8QtrojuZv9aqYKk8D/AOvX0B8ZPBOgeJvCUCeEGY6tpkPmFJmHm3cKjDMT3KjHFfKzl4pGhYMDkgg9jXbLCuLvUWpx/WXy8sdmbGkvbI6ySjczHOSOlbk3iy8hxDblUiQYOBXGxyKFPP3Rg06ZlaIs3UnmodJS3NKWKnSjaGht6p4guLxB5khfA6Y6VhsXALsx554pYn+UFQAMYqNvlQqTkdRWsYJLQwq1Zz3ZXZiWAX1717H8NdLjTQzHLCvkzEPcM/O7HIVfT1Nef+B/Dra5qDXE5MWnWzbppP7x/uD3NemzXay7bWyQQ20QwFXuBX2GQYCWtaS0ex59eTvY6q21yP7XHaR2ymGYbd+7ByOgonhaO8YqAq9iOc1yUkn2d4JE4ZXB69K7Ge5jeFW5+cAjivpJU+R3Oe5RvfmkDHlMVNZbCCWyFNMeKSThep6ZHFKY1gGJrjnGNsZwPxoaVrIlOxoxskx2EbvYjj8KL92s7cv5yRp6elYrXjBCkble3HUD61jXayOxMkrzHnG4k0o0eZ7juQ6zqfnByHVyMglTxXEWUqSXckjEq+85+lb+owrbW7FcAHnFc3Mn2e6LLyG5wa1rrlUWtikaFs5ju9pYeVIf1qxIyxuTEwcd19Kz2IKKy+uc1NcAqyyJ0brVqelwF1HZLYSiPJ4BwaLa4WSzVJfmKj5T60RZJZTjbs796rxybmxEAqqea5qtVRkm+o7MlLcY3AHsKjOTnIGf0p4XcPm5Oa7TwX8PdZ1x0mnt/sVk6M6yTtsLgDsDzjjrXn4rFwpq82aRg2zkdNtWuLuC1jaNHmkWNS5wu5jgV7D8P38D+DtM1HXb2zvdb1fTJ0hm/wBH+SJmJGY1PXBHWr/hOG00fw9ph1G48M2ZTUXRZEIbf93GGOSWq/4muGTRfEy2Xi7SraWK5QtIYhi3G/owA5JyK+bxWOVVcrdkVTu21FbHXWvxOsbrxGNHXRdTLtY/bPOaP5CCm4J9e1VdZ+JVxZto4tPCWoXS6hP5Lt08gBgCze3P6V0WieCvtOnWV/ceJrySSXT1jZoQqqxZMbxxweciqqfCnTTp9jZT+K/EkotLhrgSC5CvKTj5XwOVGOnvXizhC+iN4upfU5vVfiZ4ij0/WpLPwPcySafcpHChc/6QpYgsPbjP400+OPGcmqJaQ+FYolfSzd7nk5WbyywQj0zxUXj7QNG8N3ushdb1phf2yXbRFy/lnzsfJ6cnGPSuQuI/D5+IOlPJdeInur/RzGqL/q1Ty3G4/wC1XY1QUbxjdmHtZ+0cWdOPFXxOl0PSbsaPpkdxPdvHexmUfJGCu0rz6E1e8J+IfGl7retW+pHT1gt5ttqIpE3bNzDLc+gFecWC+GtJ8FaWLaw8S38Q1SQYZv3iuVTJb/ZrrfBen6HZeNfEf2HQtVE0kpaaZ3JWQ7iflGOnNc8PYpaI0vUbYy48e+JDk/2VaRoJAjnccgE16LBY6eLZLj7MjyuNzcc1w1/pkIi1ZVjbhg2T+fFdXBeEWcHzqFMYHXkCvArzVNc0uh3xXRHl3jrw5dar4yums444IMKNzcDOPQVga34A1Vbf9zd2krEj5S23FetzeGdH1G5M013fszYPy3Gz+VTw+B/DEciStbTSFTuHm3TNz+dfOS4no8z5It/I61QdtWfNmq6XdaZqMthdEedEQDtORVzQLZl1K0kb+GdD+teq/F/wrpSaedY0y3SO7idfOKuT5idOfocV5tYLtkjORlXBx+Ne7g8f9aoqpZr1MXDlla57RaRqvxLmYf8ALXTIz+Rrw678A6fd6zqdxNcSrKb2XgdAN3/169xjkx480+TgmTS8fka4S7UL4i1SLHP2mQiu1ScI3RjLVnjN8JLR59HkuHkgtbp/LDn2FV3GFWNT+dWvGsePGd1bDo0245+lUHO2ZmbIJ6Z6V9VlzvSWhzPclCjcFB6dadUSsAPc09TmvQTBMlQcZpHznmkLY4pJW4BobHcav+v/AApZThT6+tRp/rQ1STDiqh8LE2LbMfJIpYm+ciobN+WFOZts4PY04S91AT5O6kY80jHuO9JJyAa3v1GOVuCKUdc1GOtLmhSuIdgE56GlVix2npTQaHQMvuOlPmSK6D/MG3YCDSHpVUsQ3YN296eZf3bf3l6ispVu4rjLhyo3Lgkdqozv5h3DjI5p8sxI4Vs5HTv7V3vjP4ReI9B0/QLmzhl1i41aAyTW9pCWa1kwDsOOo2nr6givHxGIXMk3uOMW9Uj0Twb4N8Nan+zBe38ujWr6k1pc3IvSv75ZIy20huwwMYr5qVyY0bGWODX258F/Dt/H8CIfDmpWslpcy2tzBLFKuGjZywGR7ZBryi8/ZY12z8MvcDxLbXWpo0YW1hiKxlCwD/O3cDn8K8yjXs5X6G9WKdrI8XvfCfiS08KweKrzR7uLQ52CRXZX92xPA98E9DWAsvGI0A927V9rfHjwrr2s/Dyy8CeDrAXPnSwwtyI4oYIhncxPQZA/Osj4f/s7eF/Cmh3Or+MCniLUkt2cQAlbaEgZ4HVjnuaqGJc4czIqU1GSij5R03R9U1QqYIpGQn/WP8qYrrNL8NQ6Soupm+03P8KgYVf8a9b/AOEG1W+up20u5slgU5WCdCGiHpkdR6Gub13QNQ0zV4NPvJLYnaZpChOAvY815mJxlR9ND0MNh6V7p3ZT0KCKxsbzVLpl3/dUsPvOR2/Ctb4DTyX+uatNuY7iDk85JOAP8+lcT4t1uO8YWNj+7soFIjXu/X5j7nmui+AGopZ+JLyxkODMFbr1Kkf4V58qTdJyl1PQp1Eqqij2W11HRdH1KSz1TUlGoSfvCpPzFc8Y9qabPTLy6b+w9aW2hlYvJCsm0qT3APT6VN4l0fRdU1q0u9Tt9skKHyJ0ADKCCCM9+p4NQ33hqxuLCRNPksGcRfu5vKKSKQepweSamlTjJJxO6El1ZoT2d7p+npeS6hNfTQDcjufup3HHt39q6Gy1iO4sEkWQEFciuJ8Gaf4ws3e11J7C80tcBCZT5qjHTGOea2pIFsofLiJKjPJ96qbdNmM+WorPUpeKdVZ1MET/ACjlyO1fMPi++/tfx20YYs0rCFT9Dx/WvbPiTrtpoujzKJP3rIWY+3oa8R8NQ2994sjurVxLFbRtcSSAcbiMAH/gR/StcLB+9UZyYx2Uace5Y19tuoOT3ct9B2q54MvUttai8x9sfRm3Y49aytaYtcsQc5Y4+g71XsnC3cXTbuJPuOld2HV7XPLrycW7Hq0nizVNVzp/hVjoekxk/atZlA+03BHXaTyB/u4qbTdWVh9ktrm4ljzma4uJC0k3qxPYe1efWt1JO6xzzN5CMdq54rsvCslvcXnkiNQm3cg7sR6/0r9KwOEpU6N4RsePUqObbbF8V+KptGuBdIzJd+UVtoRwFU/8tH9yOin6mvHHsr/XtUup0w0ud0jerHJxXSfEC+WTWLhlbcc8k9SaPAm210ozSY8yS4ErDvtHH+NcuJwkcVXVNiU7HByeZbTPDOCrrwwI/SpA6sCOg7ZNdLq1iW8Q37PDmFjkblxkdiKwL60EUnyjA6A45r5vE4CVKT9TeFVFeGQBdpPCnp2rS0HR59Yu/LXMdujDzpuyj0HvV3Q/CtxcxreagxtbTPHH7xx7DsPeuus44re3S2s4lit15VR/M+pr1cqyGpWl7SsrRJqVlbQu2cdvBBHp1p/o9pGMLn+L3Pqau7I4mCq2QO/rVKGKVyvn5KbwDjritO/sUsb3ylklAXkM3Jr7ZKMEoR2RxXbFW3V4yZSFU/i3/wBat2M4sY/s+1QgAyeWrD8l2cOrZOMk45Na+mSM1u0cmN+eg7CsqmwncJbiaT5GJJ9e5qHazEA5KjrnvU8iMrMqgpn9ajh3KdoLceopCuKyqo3Z+vFY19L97aRgHgZ5q7qlweIwPxIrFmlAb7tb0oklHUJGkQbvyrMuLctGrMucHuOlaN5ukGVxgEE4puSpMb58t+h9DW1SCcbFxZlFVVBjJ9RVgxvJaELnpke9PlBhk+ZQe3Stnwno91r3iCw0ux+/dyeXz0UDkmuWSjShKUti0jlL27a3TyY8byPmbrj29qhhdLeICV1TeQcse1fVPg34K+GdJuze6zYQ3j+U2BcSl0EhPDAcAjFcH4l/Z8tb28W6TxTCJGk5HlcAZ6D6V8Ji88XtLQVzvo4ZTi3J2ZD8DNB8Oa34Y8R65e6bJfXFrbf6PGxwQeQSo9fQ1tyJYyeJvCMMnhXW5Hew8tZftDbIFyw2v6mtz4MeFI9K0LxTo8WsqtzMXsRtXBiIHD/jnNbFt8Ndb+1+GJ5/Gt240WMpOAvF382fm+ma8b63Kp71R6m+JhDm/dPscFZ+HdOuvCqR3Xw/kRLfVfMhhlnOQSOZP06Voavb6vayeL47LwDpzK0YmheWQEXb7lPzAnjj+VdhofwnfT9PvbO48Xapefabv7TlzzGOfkHtzVi++EOi32u6vqt3rWqudVtDaywiXCIuANyjseK1qVqdRJvc4YwqxqP+U7bwvNO3g/TLi7hihnNnGZI4/uo2OQD6CrCahGzRLvTMnTB61R0SGx8P6BZ6Esk8kVnAIUZ/mZlHTJ7mszxj4o0/wz4Wv9eNhNcLYRGXy1G0n6HtXI5pPQ6rOx558d/H+m6X4kuNHsdcs7bUodP8t0lg37JmkQqDx/dyawotQ1dvEvhS3vfG2mJcTWY3wRxDM5JcblOOB/hXgnxL8VWvjb4gah4qjtZLQXbRsLdmzwoAwT6nFfTHwSl8F/EK0/t9fCMdje6E6W1tI8xcgYJyPxz+dbRqKnG5lKHPI4q31Pb4HDyfENpTHrBRriOA94/9X09utb/grUrC5+KXiK0i8XX886Rl2tWjZY4hlOh/EfnXq6eDvCMNkbOPw7YC3MnnGPyuC+MbvrU1toPh+0vpr630OxiuphtlmEQDP06n8B+VT9cjGFki/Ys5G8jX7VqakHDRg8nNcRrmpXJ1O2toRK6mNQVRSeDj0rvLtf8AiZ3igqd8A/lXmGlyNP8AG/SdMubieG1NqZX8o4Z9q52/pXlVIcx0c1megaLfbLJtNOk3LTAKfMEecnd0B659q33t54titZ3BUjlwnArYhg0FW3rFckiQSAtNzuHQ1bvry3ZFSOFm38FnctgD0FOlhopaJA6jZxuvaWdQ0yexbEazqULMwBFeb+Jvh9deGdI/tC41O1uPnClIwc4PevW7y1hs4rm6K+YgHmKgHKgDoK8++Iniq31HwAmp2rG2CudyzoPu9DkVq6a5WJT1LEE4bxH4dmznfZuh/SuZ1XCeNNRRvlBn5/EVa0a8M48J3YYMGDpkd/lrzb4yx38HxK1GZrqaK1IjYKj4LHHT2FVQoSre6glLqcn4mZm8aatcOP8Al5MSg+g71UuFD/MMHikldppXaTO/dknr1qIyEDbX1VCHsaaic7YYKAdgfxpyuA2M49M01juUeoFRydBx+VW9FoBO8ny56H0NPLDYKrJuddvDDuO9ScbR1A9qlSYD4jl6kf7pqvBkMc9unpVgthAT3ranLRgV7c4nx0qS6G0hveoH+WcHtVm5/wBXz0xSpv3GgHq25BTn+4Kht23Iv0qcjKiumLvAYwDml/WmnuKdRT2Ad2NNdsCnD7hqKdvlqag+hGWwp3ciod7KW3HGF5ye1PblgvYDJr1n4E/C+TxCf+Es1u13aTDJi2gfj7XIP4vdFP5mvOr1OVEkXwR+Deo+Lc+ItZeTT9Etx5sYx+9uyvOEB6Lx94/hXvq66ugeILWOVpI7a6h3FnGwKQR+fFadtefZ4ZYVIUbdihRhR2wBVy+0awvJ4bmWz+13EIwjyJv2fQV8vj5ynJWPVwEoRi+fYsaffR3l3dJZzhhIRJkggHPXbn3GK3p5AyKRygHOexrlb6C4tZILraxMTgYU5JUnkHHQV0MwMVs+zkFTgZ71lSqSacWVXhG6kh2mnzGnuO0rYXH90f4nNReJSz6LNCpwZAEJ9iaradPJahYmUso4x6VyfxA8Q6hq0x8PeGZBHIH/ANMvRyIgOqL7+p7V1Oapw1OFU51Z+6c14w8SaXokXlwbDrCfIsYPyhexfHb2rxbxzqd1NPdSzTNLPOVM8meTz90eg9q9G8S+FY9Jtpr26uxd/KHkLZBJ9Se5ryDUNl1LMI8gMmVye4NeVKoqkvI9ilR9nT13OcjhZrjCgkEjH04p9pqs+ieI4dQtclonJZR3XuK0LGE74n64wPpgnP8AKsLUkY3O5lzks2PXmuuLUnZnNLmp2lE+wfAmr6T4m0WyvkdJ7eYE/MMkHuD6EHNdBLpGnZ823VkJx8qnjFfFHhHxdrXhe+dtMuGMDtmS3Y/K3uPQ16vonxf1a6jVPszq7DBJesnS9j0udlGsq20tT3rULi10+3bzJlXtj2xXB+I/FEMEDN5i/wCyori59e13VSXY8djnOKpXmlXBt3utRuH2gVxVKilLU9GFFQV27s4L4japcaxLIN7MCwAUfxHsKTSIV8O+HTGxDXl22XVew6Afhyak1CazW/8ANWIiOHJAPf3rFv7ma7uBIx5Y4jWu+GseVbHj1Wozc3uPlfcssrHP8IPqarIyi6SPd93BNXJ4vKsl692/pmsF7gi8Mg6cDH867qDVzza2iOq0ObfDIG6xtke4Nb2kKxu2uHZ1S1haQlTjnBCj8zXI+HZJDduqtlNu4/TtXa+GmgmupbW8UmCYBWCtgjFfpuWT9ph0zy5KzOKi0261W9KRqXeR+fY+tdtouk2f2WeyiAZ4VAD/AN89/wAM1t39pp+j6WU0aFWlk+QSZyw9aoadNZ6PAZLpi8uMiKM8/ia66dGCbmlqZWuZ9npT6qptzC0lzAdgduFVf9r6U2TRtK0eTzZFS9vOxPKIfYVqw+K5L23mjis47RAePL7/AF9TWPLMZZiW+bJq44WM5c04hJtEW2W6l3zEgZ4BNaenQ2hDxGIiRTnO7qKhjjZl3Y49Kux2czFZlJQqM59faumViSKdkBeFonyO6963N0cltbXMn7xmQAhhzkcfhVGCPLsdu5uufatBLNWieKT5fmDDB5wRWM2guSpJaKm5VEfswzz6ZFRpcCO73Rxxjd1606OGWFC+5cY5V1yG/wAKqSyRSMHiYRsDjYetQkmJs0WXzX3GZRmoJSsZKrlvehk2op9ecVXvrlEibafmNEVqSY+q3LmUquSPasqQsMs2T7mr0xBb5hwT1FROitkYwD713wRJUYq0R8sdetOEe+EqcY+vSj7OgJw/HoDzU0MYZR0x3qplKxSk+YbJY2zjGRzxXo37N8MZ+JlsH+YRwStGW6521wcsQk+QSFfpXYfA9hpfxP0iQzZWZmhI/wB5a8vM4N4Spbsawauj6luIo5oyki7lrNutPt2xiFeuelajHDFe9QTdOa/JGeqclpNrDp3xP1OEIqpqdhHcoMfxxna36EV2CnkDtXJa9+5+I/hS56CeG7tm9/lDAfpXV0R0QydGHH1p5/vVBGeal3cUEkUqqxyRk1xfxuiVvhF4nwOlg/8ASuyY/NXJfGMB/hX4mXPXT5P5Um7Id2fA9vyAK+pv2LpP+KV8Qp/0+Rn/AMdNfK9scKv0r6l/YjTzdH8TRk7VW4hLH8DXVNNoyWjPfo0klOIxk9yegq9Baxqvzje3epAqIu1Rge3eql/qtvaMEP71+4HasbRivfNHJt6Hn10P+JxztO63Hyjr0714/JIbb48+HJHyA9u8ZwP9luK9cuZY/wC1LUbAS0B579K8Z8Tyi3+LnhC5D8G52E+xdh/Wsdyj3i0Wy4ASU8f3TxWhIytHD5Ssih8YIxVSW+tbFS1zdIgyOrAcE4zz2FSPeWN3dTw2N4t2LVk81kbKqW6DI70UWKaZJqamSylUHqjD9K8G8QQ2938N72wmZcF2Xbu5zntXvV4f3BUccGvlvVo2W+vElkKos8m7J6c05Sadl1KpwUtzbi1WPQvBHh26Qo81s7iCMnknBAJ+lec6zqF1qU9xdXcjzXErFnc9Tmo9Y1SS6lSNVLxQDbGDxtGf61RkaWF95AA/iT2PevpMDRjSp67szm9bETHZNGW+6y7TTbqFl+ZTlTVi7jzDuTnvmktmE0O1uo7V3+z15WZFKLOeO3arAaMZDqee9NljCHIXP86ZuVgCvHqPSsFeGjAe0a7g0bbsdu9OYluxPb3qPO3sM0vnyAbRtzj0qoyV7AO8p+vH06GnMGI/2RUaO0n3gcjvUuD5XXPOa1jZ7AV5+MH0NWZPmgH0qtN0NTREtbj2qIq0mgGWjEDb6Vc/gqhEds+KvhvlrWk3ytAMB5NOppHpTu9aU9gF/hNV55Byey1MxwMmtDwX4Z1Txh4ltdC0qEvPMd8j4+WKMfedvYVhWqJK7GjpPgf8O7rx54iIuN8Oi2bB9QuQOvcRL/tH9BX2RZW+nwafDY2SQ29rBGIoIU4EaAcAVhfDfw/B4V8Ox+HLO3EdtCCTIR80rn7zt6kn9OK6P7L5YDeWrA9SF5rwK9VzkBz2sWIgJlVgVDKx9uRXS2rho1I7jpmq99Yi7s5YVXBdCvH6Vn6Hdv8AZY2mA3KNp59OK83EaTuduG1gaNqyvK00n+7UGqzNFbKFbksApHXrikkLK+Y/uZJNZsk7zahEnLLESzELwcdP1rCD2Vjd9WaviW/t7HSLq4hUedsKRPjo7cAgeuTmuT0HSI7HThAoYSNxIe547n1NQazqV3qvi2LS4Vb7Np6ebMSRh5WHyr+A5/EVtwSKmf7qDBHq3rXPi63PUt0NsLRcKd+rOT+ImgT6zostrblYty7VJGeR0zXzla2l1aalNYahGVuLd2Eidvwr6qvNSgm8yUMm2M7SPU968L+KNnb2erCSFwZfMmVyD1RlyK4qc+Wbj3PQVNyi2+hwOl72tJWZcNE8hY+vp/Osm7t1bMg5wQg+uOf51u26NbeHZJZRh7h8EdTjOf6VieInWC2GnpzN96dwehbnaPw6120m5SdjkrxtA5iSMu7yL0Ujb7iuz8BWxu84Xds5IHXFYNta/vh8udwPAHHStzwTdy6NrMNwBmAnbIvqDXRXn+7aRhhY8tRHsWgWaoipt5OMA96o/FYtDYxW6bs9ce9dto8djdiK8hJClQQNueK4z4jn+1dXh0myieWZj0VSSc+3t1rwISbqq57k53ueOXsbR26liTnDtnuSeP8A9VN0qzaSd52GPKXeR6Dt/OvaNQ+DetyWMutX1vOERCtrptpH5kzgDjc3Rc/iaueAPg3quouF16wudO084e5BISSUY4iT09z6cV7kee3KkeJKKd5X0PBdTmaeUwRHZyBg+nvWh4J+HPinxz4hTTtCsTsADXNzKCsNsufvO39Bya+ztE+G/gnQ7F/I8OWawrgt5g8xyfct1rqbF9PsbVbOz0+KzhlGVSBAAcjGSB3rvoQmkcU1z7I8u8DfBf4d+D9LP9q2p1u8ZVS4urpiqMTz8iDoPTqa2NT+DvgTVkhu9DjfS5myY2glLxMccAqf6c1u+I0t5Yf3EgkkAVPJfILsOBj0NV9FuNS0q4is2tEe2aQY8p8mInqTnrXoU8XWo2cJtGjwsJQ5k9T518b+GfHWkeIJ9I/4Rm6kEJ+SaxheaKYHowbHf9MVwPiTT/E2njN/4f1e2XqWltXAx65xX38JrlkdYpdrdvSs+5vJIZFt7hvlY4Kyc59eO4r2o8QYlR5ZI4VhuZ2Z8KaT8ujxStjdJls9iK07C3aV/kXIPevpz4ofCTQfEWmy6tpVklnqkCNII7cBY7rAJ2lRwCexFfMEHi2wibbFEE2krhuoI7GvpsuzSliqWjs0cNam4M6S109sIcYHc1f8mGJdskqrjoa4ybxYZeFmVR2AqrJrrsWPmb91dtr9TNHZ+csaFVdeGIzmpLG4iFycTsTIpUnI6jkVwDanK2dpNOtnuHlWQyEbWBxT9nfQmx6I8oXJkvUdSPu98VQvr61jXywiH3xWFJNk/ujvZscjoKntbNnxNcDIx09aFTsxG1au13ajZgZ+Uru6Ed6o6hGyg5ZMA4UL3pLWRVdvJUrxxzVe8nZ2OSW9hxTjHUlldtvIGWA/SopGOCMKM0m5uf4eOlVpTu6muuKJsSw98MBjrSySxr8qqeepPWlt49yktU0dpuzI44HApyeo9iFGQnI6VPY3M9jqFvfWz+XLbyLLGR6g5pJNkZGzBGcZAqKd/l5UEkVEoKa5XsNPU+s/A/iW18U6FHqMBCz4C3EeeVf/AANbEmcV82fC3xINDukuld1ZRtnj3fLIn09a+jbS6hvrKG8tZA8E6B429Qa/LM7y36lWfL8LPVoVPaK5zXjJvL8QeD5sdNVaM/RomFdV3Ncj4+ys/hqT+5rkI/MEV1hBDHkda8U2sPDVKGOO1VHYgjmmm4jX70ig98mgEiaSQAnNcp8VSJPhr4jTcOdOl/8AQa6Nf9JmWKN13EZ61j/EfSSPh/4gaScf8g6Y4A/2TSs5aj0R+fkA4Svpn9iq8W3t/FUbMOsDD9RXzPbjKrmve/2SG/eeKFCO4EMWdvUfMa7Juy0MVufTl9q0iJ5cTAMw5f0FYE0ru52qznuetTWZgubcGNmk2jDeoNaFtbv5eIYyo7gCvOnGVSWp0q0YpnDz23+k6XOrXf8Ao0ZjZQh+cH+9Xi3xPiPh/wAR+G5/KmK2980qLJncV8wHGfxr2DxH8SWsddl0uOxEYCqYpZSdzE9fkxnHvXj/AMf/ABFJr2q2QbT5LVLNz5UrAgzgkfNz24q4tN2Mm2enXz6P4106W3ubG7s2tbpiGWQA8jkc9q3fBdlpWi6e2l6TZC0i3+Y7byWlbpkmuO+H8kkltetID/rgSfqorrtOdluwwztxg4Fc8W4zsays1c6q4b91xyew9a+QPGcS2HiXVIUvZbky3LllzwDuPy+1fSXxR8SHw34GvL9HC3kq+RajPO9v4h9BzXyLq180cT7JGknlYhmPLOT1JNe7goWvUkjF2JILoS3UjKQY4iFA7bvX3xVhsGbbztdSM1UsoVjt1hwBx196kDgrGx6qcV7dFcqu+pDkWbYt5Jib+E4/CoWUxzeYnrzStKwJPFOMgK9CD+hro5k0kSK43/0qrLbtksv3j0HrVmBxyDxTn3DPcUTjGSApjIGG4b3qWFVGWkPal2q5y3Qe/IqMlWfagYjP1rBLlYDmUMPkwPxqWI5QhhgiqzkqRx0qeFw5961pzVwIZfpxS2bZDLSzdDTLU4bOaybtUAST5Zw1XU+ZapXYweverVs37sd+K0pO02gHGlpjHkU7vx1OK2TsgGybmZI0Vmdj90DJPsB619HfAuC58CaNMq6CbjVtQw11cEHKIPuxDjgDqff6V5L8JtKM+tDXp2kjitZdtq6jOJh0PPoOa+gNJ+0SjdcajeXGepklJB+orwcdXbfKikjsrTxXNLKvn6SinqSHPBq//wAJJNtJ+ywA/wC+a5iEFDuUZx60txMiwPJ3zwPavPuxpG7Lrl3MwzIsak4wg5rpbG3tXjR1WMsR3Wue0qwspLSK4hhVtwyWPODXRWiKsajocfSs93qXe2xJPbrt2snHtWRrSR6dp814sYdIgZJAODtAralm8pDlwfQHvXl3xr8RpBokmmx3DQT3ZRFVT8zLuGR9O341NWyi3Y0oqUpKJV8PzfY1luLqRfPupvNdj/eb/wCtitfUJYbeB5ZJFCMM7jwK5F2mlsYLiUHCyqrgdj0rQ+I0scXw81Dy2Bk+yOsYzkliOP1rwKcuZu59I6UY2sZ3h2SN9FnupX3rcXcjoGOflzgY/KvIfF8/9q+LblIifJhZgRnIyOCM1s6drN/B4bsLNWVEjiCu5JJLAfM1YTtDa2s8yjYgZmdj1IIzgfj1rOKs9DoqRVjG8QXKW6N6W5KxY7uR1/AVz+k6Zdag5nIlk65AGSSep96h1i8urm+jkRRycopTO0Z4/Gui8PakjYNxAYZM486AbM/UV6D5qdPQ8pSjWq2kT22gvGluknJJKq5GPoPatvU/BOow+HP7Rt4gRGw3sOzYzj3qSz1bEy28zLdwyN1dcMPrXqvg/RtQ8U2Mel6afL06F8TzyDIU+/qR2Fef7StOooxVzvlCnThzHGeDtV1RdOS10+ObzZjg2xjL5PcqByPwr2X4QeALjS7iXxF4ijZdRnz5Ns4GY1/vP6k+naux8GeFdJ8NRn+z4V85lxLcycyyfVuw9hxW+oV5Q24nAPNe3hsujSlzz3PGxeYufuQ2GSp5jgBiCB1A4NJJbxyLtfzD9GxVg8Y+UmkZmVT8or07nmKclsyukULO6SQr8vr0xVR7e3W686G1VCo4ZeorRmA8stwSB2qk0jY6VcdTWm29UQr9nG4SQh8tu/eDJB9vSmvFZBxKqlTnPXvVldrJ5k2EXPUjr7VBqEAFuZYCHXuKajFvU1XK2K7MX37jz0Ip2uaZFq2nbWby5lG6OT+6ff2rLF1JA20NuBPTFaseoJNYtJboJJV6xFtuadSL3Q6sJwalEtWqutvEgk4RVUH14618Q/G7wjb6F8XtasrdAlvcSC7gVRwokGSPbBzX0rrHxf0PSr+5s9W0nVbFbZWZ5GiAXC9cDOT7eteQftEmx1jUNI8c6Hdpe6XqFskBmQ/ckXOAw7Eg9/Q162SKP1pRnsznxeHqRheSPI49ExgbQaspoS43cA+1dJYXFqLNGmV1LDkgZqZJNPZ/luQvs3FfepRSskeQ7nPRaTsTcqEjvmkJ8hwroyj1FdekcLgbZYmT/eFVr37Fa5a4MbY5Vcg1Kn0sJMp6RDY/ZpLlZ2kCNyMYGetMnvxJlVyFHQVSmulupjswqHoq8D8aYYzuDYNaRj1YFiGbE6nBw3BFSTKQxBbmqbnb8/HHpWlHAbiMSghQcc5xVJJEMzpt56CiCJpSMrgA96tSo1uxPzyc8Ad6bbSaheTNHawLDGfvN94j+ma1U2hFqG3URksFSMfebPAplyX27bNkcEDLnhR/jT5beO2G68m3t12ls4/DoKo3t41wCqrsj9BUb6hcZdXAxhcNjgnGMmqoVmOeSKURkkZyRQ4IPysR9KqK1Av6ZhHRuc7sGvevgPr323RLrRZm/eWT7ocnrGT0/A14HZKzRNg5xgmus+GGsSaJ43tJ2YrBM/lTDttbj+eK8LPMGsTh5K2q1N6E+Wa8z2n4jN+60HH/AEHbb+ZrrZT85+tcf8RTldBT1122/qa62RvnNflTkz2EjP1+9istKurmaURRxRl2c9gK5HT76C4jWSaQSwSYKTqTgA9mHY0/4wXDL4d+yAlftdxHCxH90nJH6VR8M2i2/hy1jCLudWkbPcsc1DqKKuylG50KzXFrPHc2rbihyADkMKxvib4w1KTwRq0NtaTM8trKjZi4VSpyazNSmvNNvba6tnvpYNxSW3hdQmD0b5umK0PEOpeGrWa48NavL4kaaVBHcGO3jYLHIv3gw4xz9a0g01e+hnO97WPiuAK0YKtxtr1X9mbWbjSdZ1eCOSSJL6KOJ3CghTu4LE8AV3Wq/CX4Y215iy1LUhbFQYg6ZYjuSfWrOh+DfBOhvN/Z2rapF52PMH2fdnHTtXU61KWjZz1Y1VG9NanoWi+CTLfDV7TxxdXTB90kMDhY3/2SRV3WfDfim8cGx+IVzpQ3FvL+zLIAPQE88VyGlTaVpYk+w61rse/r5VoCPyxVi41K2nx52qeKph2xAB/SvKml7bni/wAToourKmvaLU6vVrBLuRHZEdk4yQCV/GvI/wBpCx2W+k3SgZQ7Bn25Fegv8QfDUZ/cN1POI25/SuU+Iup+HfGVjDaSXlzarDJvytsWz/KnTnCMr3NZRnJWSOUt/jPqKpBZxeG9OBcBGYybQcDqeKq6p8ZvEeybT49M0+1cxgRyRAyYP1rNvPBWiu+2HWr0x5yc2uP61HB4T8PWtwv2ibV7pOxhRV59OTW6nSb0epHs521RyXifxRrOuPC2uXN27qpCeZ90DvgDpWBBCLuYyMw8qMYXHdjWt4pNo2u3a2cckdqj7I0dssAPU1lAFfmQ7TnqK+hoRfJHscz3JkuFgkEcylPRu1SS5DErhkbnINVHvpCrJcW6SrnqODUQZOfss23uYpOPyrqdVdBF7OadGWZth4NUFufm2yjY3vVgSEjd37VUaqYFiQEfw4x+tKJG2n7w/CmCTzMAnBofK8b91a8zAdu3DBI2+lBdA20DA7035QucYx6VCZBvLYP5UlKzAsvHkdj74pkPySVJb3Cuu3PNEi81raMveiAs4+b8KpxnbLirz8oD+FUZhtkz2pV1qmBPdD92TjqKfZNmOh/mgB7YqOy/iXpTb99MCwetOCs8gjUZbgKPUmoycMa6DwDoq654lhhnieWzgXzboB9pK9AoPrmnXqqMWB9G/DzwzY6Z4Ps9FlMM8jRiSR0AxvbnOe+OldHY6YtlJ5ZjOw/xCuf0Pw98NYbWOOXRYncAZJllJP4hq37bR/BDLttZdV00jhWtr+ZQv4MzCvm6jhKT1KV30LUlsYpCgYn61UuokYtG3Ht61YfwtqMij+yfHN+yfwrcxxT/AJ8A/rVG80bxrajB1HRb0dvPtXhY/ipIpcnmD0NPSrq5tIlNvKVCsFK5yCDx0rtrWbfGpZQTivNNITXk1CKLVdOsbeMnckttdmTcR22lQRXolqCEHpiuKpLlqWOmCXImS3FwqsF2A84ya+dfiLcx6l40jllhXzFvo1V953bVbkY6Yr3TX5THbswJBAPNfP8A4i1yzuJWtbyxiguzOFt51ILyEN37jI79K56lZ2cTtwtL3lLzOt1C9hEV5bq6qu8MPc1zniO+uLi0EMs2xEG1QBuz+HStPUYbeJrq4mk3GNEADHrxxXBeKriaJlFlckpNkhccJ6rnvjNfO2lKVj6ZJRTZBqca28CSGRnQZGzdl1P+16Dv+lcxqt3JdEWlsGbbywAzg5wB+v611fh3w+17DdRx3kEbbB9oaeTBCnnAB5PqKqSWmlaDaP50hlfJ27R8zn1/+vXVCcYPzOSadV26GFb6bb27BriaJWPO7qS/sOwpv2HyZUSNhIxk3A4+8KljEk84upgF/iRSMjPbHsK9L+E/gK68XzSSO0ltaQnbJcsnKk84UeuPyrpXtJtKJk6dOCcn0KnwZ+G914s1Vru63Q6JbSESzjrK3eJPfk5PavqfS9Ps9LsIrHT7eO2t4V2oiDp7+596q6PZaXoWmWmj6bFHa20Ee2GMccDqfc+pq0WcngpjsM17tCjCit9TxK9aVZ+RbhKNJtbBPbNWegxjFZJ8wODuRT7tWgkoKg963co9GcdSFhytum29l6/WkkkRR+8wMjjNIpjTO3PJyfrSOY3Klux4NLmRmUbuRY0byJMh+CtVRM+Mbua2mijdCrDgj0qjPpkhXEMyr6ErW8XY6aVSCVmLFJHPYqkhyCcZ9DTo2iit2/55opzk1kjT9YtxJ5dzaHd0VgcVj3GmeJpCd9zZsvpuIH5VlKcb7m0MPGUvjsie7uYyT6Z4qCyvIY5pFkk2rIoG7PQiqc3h3X5ASbyyT6BjUcnh7VVU/wCl27e201s8TRtZs9K1Fw5eYxviXfeEH0K5k8XC1ubOJD8zAg5PQbvX2r5x1nxhpcPhe98P6K3mW13MjIhH+qCHIY/7WOK978YeAovE+lTab4hmeON2zFJCrMImHRuPT6V8weM/BmreB/ET6Pq6xsAN9tcocxXMfZ1P8x2rqw1aEqi5Hqjz8ZiJ04+zjqmb3hbWIjGtveIGTPU9q6S40HT7tDJE5Ukfw9K8ytrmBHz56fnXTaJ4oksgF3rLF3Un+tfc4bFc8dXqfOyNKfw7KpPlXRx2BqjPo1zGN0m9vcmuitvFGmzHMkDr7B81ej1TSJxj5hntXaqjM1c4hrV4mVlRycjp2qzHJdR/ctnYe/Ga6tpdPAJWKTnuDVW5u9Mj+YxSOemC1Xz3He5i3U5jthPexwjtHFGOSfc1n2dprOoyf6LHKWPQDhVH1rVN9pccm4WO4g5G9i2Kmudbv7qE/wBmzQQxqPmiXh/yqnfYVxLfQVtcS6rftPJ/zwjfAH1NWJtR2x+TaosKAYCrXNtd3TSHzC2Sed1Pa6m4z09hVKDW7Fysv3JZz84LZ6k00xoI/u4qBLpj1/WrJkV0ztJNVfoQ0yMqNvGRUZjUd8mrBbK8KaiA+f7v1qthElk/kyLvOA3y9KvMSrCToQcqwNZtwcIW7j5gPpV+Ji8S56HBFYziupUW2e46lqg1jRPBN4GDNNq8Ab/eRTn+VehO3zH614Z4CvJLtvDWk7lJg1sSgE9B5bE17dKJCDgJ/wB9V+P5pQ+r4qdO3U9yjPmgmef/ABgkP9m2hP8ADeRH9adosudMg9lIH51U+Mm4aKsjMo2Txnj/AHqNAJbS4iX9e3vXj1NvmdMdyze7Xa3gbj7RcxRE9gGcZz+FXL61m1bxpqnkAYecrvYcLGgxk/rXNeN5jb6fZSK48wX0ZXtkg9K7jR5I5beXyZFDSSky5HJOf5VtQgp0+VkTbjK6Jo/DEEkRzeY8ofLIE+UnrXG3TukzosgbDH5h0PvXReI9YlOywhYKoG19hwMVy0vEh5PU8Vz4t09oo1pc27EaeT1NJ5jnqx/OonHzGkO3viuRXRrc4AnOBnjFOj+9UO8+1LGxJqzdNEx+9kk/nUM7bFLDoqlue+BT2NZPiq9Sx0K6nZsMV8uPHUs3+f0q6MXKokiatuRs8xuX8yd39WLH6k0uOgqKPgLnPPJ+tSDqMdK+6pL3TxG7sbsDZOOM9Khlt1kCgjHPWrK9M+9KyEqDz+FNwUiSnMrxR9BIo7N/Q1HCw6ROUPeOTp+Bq6PmypB9OaqmFT9F/nWc4OL0GP8AOZT88ZB9uaelwuQTVZTLC+1TuTqA3Jp3mQnquxvep52uoFxpCy4AxmpLaWHIRl+Y8c1UglVBg/OD6dqczKWG35TnJOa2jVas9wLc0Gx9ycCpI5A64YdKki2ywZ9qgaORTxwPWutxt70eoFgfdNVLnLLuqxE3GCcmo5VypFVPWIDbc7oCPSm25xOabaErLtPfjFLzHdge9Yp3imBZ4aT2719Efs+eFYB4Skv5oUa6vZC5J5IQcKv9a+eFH71mxnFfW/wciW28K29rwHQjPr0ByPauTHVGvdGjVl0m3BwYVRsccdKqyWMkI+TnHNdtcWsc+cgBuxzWdNZEMQM15DGjl1maFv40bPUEg1r6d4gvohgyCdMcrIM/kaku9N8xeVVqyZdMkjf5CU78jg1ErrUu9zeF8NR1SJ44REIY/mUDqSa6aA/IOa4vwx/rWeQ5YsQT+NdlC2I8elefCTc22d8opRSMrxO3+gufQGvlRLCV/Et9cMC+Lp2yTzgHivqjxId1m64ByDXg0FjIfEd/aRqFG8u8hXIAbsPeuTEVHGTPUy6KcbszPEWtXUbyR2qTl1RVkfIOwkfd+v8AKq39j6g2naeq2zXEquXWMthip5H09ee1dNBof2jV7DTQGNu8xkcFfmKqNxJPcnFdrBG39sjV5AotoW27QvDM33hn2GB+dee3fVHfVrWOaj0TXrvSYLC5tbXTLNWad1TDTMPWR/p0ArgPEX9njUvs9j/pUsf3VRg5Udz9frxXZ/EnxBJc281v5zGFyRKyNguR2HsOBS/BT4NXGvuviDxJvt9NZt6RLxLc4PAz/Cnv3rfB0XWqXRyVK8qNO8+pifDHwH4m8b35mP8AxLtKhbbLeSIP++UHdv0FfUnhXQrDw/osOlWCOttbjlmOXkbuze5q5FDa2dtFa2sMUFtCgSNEGFUD0qv/AGtDFuUOFycZJr6KlRp4deZ49bEVcRp0LOo6XaX9uNymOQf6uQdV/wDrVx+o2HjK3u0WxisZ4ufnMxXj1wa0b3xFZx3ID3i5wcDNQReK7O41CKwjk3yy52gZ5+lTVtPVxLoQxEFfluvM09FsriE+fqV2tzdED5UGI0Ht6/WtYSiqQidUzk496erY6ms4JI5qt5Suyw0lITnA3YBPNQM+Opz9KiaRvl9Mj+daEWNgPgn0wMUeZ/nFQFxuxihm4NdKZzNEF7JjB75/SqpmGMcUl+xMu3PSqj7u1clVanTCOhYMy9BTJH4zk/nUB469KYX7VlY2SHON5PGa8++LnhDTfFXhh9IvkVZGffZXGMG2nPRv90nhh6HPau5kuoos7n5rm/G1202hXX2f5pIozIuP9nminP2c04l8vMmmfFcdg1ndTW90iCeF2jdeuGBwf5VaitARu2kVseLLaOTxjqbR4CyzmZfo4DD+dVY4pI15r9LwGH56an0Pn5q0rECW0sfKs2DVmKW6iHfH1q/btFIFVmCcdTRNEYTnaZB2IFe5So8pDLGmX90qHzsFCOM9jUV380hbeTnnFVjcEMNwIWtCwT7W+5RuiXkk8D863VkK5Ba2c1wSRGcDvWtZaTNE6yLCCB3yOKfFqNvaZSzja8mPUIuVQ/WkW51iSTNxJbwrnO3GT+QqXJ3JuUb1I3ldejbumaoyxvEevFb72Nu0vmuZCH54wvNRz2cLYZVZs+rda3XKyVKSuc27kk9Qaj86SMja3Fb01vbx8G2Q+5JqMwwAHbDGM+1ZuF+o3IoW+pHG0lSfrVxLxHQetDW1rMuPJRD6gYqrLYPGTtYewpJTjoK6ZbY+YvykZI6VY024Kw7XU/KdpPpWXEZY85PA/CrVhcEXPlzBQkw7noR/9arlqh2S2PQPhbJDH430tpGOzziwPvtIH86+gJPukCvmDQ5ZNP1OC4XP7pw6H0IP+FfS8FwtzYQ3afdmjDjHuOa/OeLMPy1o1V1PSwUvdsed/GYf8U5M2ekiH/x4U7wwF/seLknDFf1o+L67vDF6T2Cn9RR4X+bSY/8AfbFfFPY9JbmJ8WVWPw9ay9DHfxEfnXTaONsLSxkhvOc5z71z3xcheTwa7IuSlxG30wa6DQvm00N2Lk/mBVWtBE/aJZoVaXcBznrVKeHDsSvOT2rVKsahu4Q0rdR9KxlC6LTMkqO4qMjnjbVySIKfvZquVXJrBxLueaYjA+6aVRHuGFP50Rtn5MncB371IMbuuam502Ahe0QHvXB/E+53ahY6cOFRDNIPUnp+lehS5Khl6DrXlfj12k8YXZznYiKPptr0srjzV0c2MdoWMOTBcYx60qnHJqJG+Y0NIRjivrFJI8osojMm4DjtSnzAPmWo4JQe+cVZ38ZNbwcZK/URXyC2e9QSjZORzgjNWZMBqjnUbVbHApSQEAVXGCeneo3j/EU45Trx71IB5gwMVzvVjKbRtGzBcjvRFOUcLN07Nj+dWZBlORhl4zUNxHuTOD9KxcGtgNSzm246FfbpV4lWGa5uGee2fggr/dbpWjbajbSHY5MT+jdDXoYbExtysC+wAYEDFMdecU7rj36e9D9K65NMCi/yyhh60+c/vUb17064X5aj5aFc/wALVyyjZgbnhyzbUNctLOM5M0y7j1wo5Jr6r8DTra6bBHKyAZPPcCvBvgjos18dZ1jyyYbK3MUbYz+9f0/AH86+hNIsJpNOt1MQiHljLMOTXk4yXNVKWx28LK8KOjAgjih1VhzWbbz+REsak4Vcc1YS7H8WK5GBJJGMYx+NV5VRY2yoOAT0qbz0kB2mql5N+5lVW5KH+VZyejKjujE8MTbofMAHUnn611ltLuiyenrXDeE5dkZjPXHSuwil/dDjArxqctW7nsVIaIh1fDwnJBFeZw26/wDCZ3K7BgwAkngcGvRr1hsLdq4e3Tf4kvZGAIWNR+JP+FcWNdtTrwuiJ9J064m1iV7WLzF8mSEMR9wsOSPfGapahqiRaKuhxITLCTCsiMCq7ert3B5HB611HhLUIpI7mxjUrNFKJUfqOeO3OO3tW23gGw1LxFFruqW3lFFBaGJ8LOR08wdDj8/etKGClWguVmVTEqE/fRw/w9+Gqa9d2uu62HGkw4NvasNpumB++3+xnPufpXtpIjVYI41iRQAqqMADsKfBIpwixqqgfKAMBQO1RzNvkLcYNfR4XDRw8OSJ5lbETxE7yI5okmjaOQcEYODg1lnw9pjPvkieU9vMkLVqk1HLJtX611WW7CE5xfusrRaXbKpENvEmPRQKrRw2cd0rNDG8yH5HKjEZ9RT59QFuzZyuOuao6nA91B5vnGO2kXaTEcPn0PtXNKrKp7sdjeHtHpKTsPtdes9S1ufS7KcTTWwHn7fupntn1q9OfK68ms7RbOz0W3Fpa2ojLktJJj5mPue9Raf9su9UuFuWHlxEbMHseea5XdRuhOmrvl2Rp+Zv54qhf6k0EqpbW4uXXkjdgA9s1Yu4LmbCWy4iJILryc1HDbJEu3+71B55967cPQT96Q6VOC1kQ2uu6kIw17pods8i3bnn2NakupJFHukR42x0den1osY4xmZ8BVOFz3NeSfFz4vzaVPPoHhCxS+1IBo5p2UusJ6YAHU1VVK+hjUpxnP3InqSTef8AOjBtwzwaY7f7VfItjoXxa1nUDqdu2rpcNg+c05hA+gHAr0XRL/456KqR3lpZ61AoGVmX58f764/XNccqci7LY9ukfmq1xNjvXAD4ia5aIBrvgPWbI45eEiVPwzg1j6t8YtHtM+fofiBVxnd9lBH55qOSQJJM7fVZyWO2QZx0zXLeKvFen6Fot1cX06DcpRUzy7HgKB361wGpfHDS7xxb6Zo948jZ+ad1RV/AZJ+lcl4203WdUP2++TaXTcgIJ2gjoB2rOGGk5XZU60YxMj4oJ9m13SrrS8RG4sPMdDyCQxAB/Cqum6olyu2SFVlH34/6iurgig1zwtDZ3EatOiFoJMfMki9R9DjpXB3NuiyKw8xJk7p/WvuchxM4Qai7pdDxcR8Vzp4TaNyYCD6irkE2n8KRI3qM8VzWn6mu7yrlwrn+I8Bq2rcBydnzYHavsaNdVVeJyNF43NioISxjcdi/NRPMtxhJIVVFOVRPlQfUCqsiSBflUn6ioorrY/lzAMhPT0rRCszflEdrKEjwEdQwVff6UqR7QWKgjsKqQIslksyEKuduc5qSOzkcDddqPbNSxEynzYSqp+8HQZquftCOQyk49O1WVtzAxxIpOMcUkUjJIP4q0gRLQifbJFhuD71nyI4PsOlal2N/+yfpVZo2ABd/lqxFPY2NwU571NMr7EkA4IwamKtwdxwaiugfIYKAWAyM0CsUpEV3+bJxUdxGzxZROYjuz7Uu5xy3Wrln86Og5BHeia0NF2LenTmWJfnzwDX0D8NtRN/4LtgTl7cmFvp1H6V812DmBnj5LRnA+le1fBHUP3V/pzNw4EyD6cGvluKMN7XCcy6HVg58s7F/4sqzeFdQxyRFn9ah8GMG0ZSDkbv6CrfxOTf4cv1HeBqy/h4/meH1I/56dv8AdFfl1tGe1fUPigp/4Qe8OejIf/Hq1fDGX0lPw/8AQFqj8R4y3gjUV64VT/48Ku+ETu0hCOPuf+gLT15SU9TTcMPTkjvTJwRKc9COPyqZlHqDTbtQXBwcYFTYZRlj3elVWjOe1XiE54NV5FGazcUyjyRl4G1iP7p7CrVs4KcZB7+tVonUrtxkHrTiSp39wPmHqK42rM7U7lskbK80+JFusPiKSdZAftESMVx90jivQ94ZQy8A/pXnHxGfdrb/AOzGgx68Zr1sq/inJjNYnKsGRxvHFWk2FOgqCCRJF2ufpSgS28m5eUNfUQ01PMY8xKWyox9KlizgjJpeHTch/CmI3IDZHvWysmiWPk60jfcx60HOaD0rWwEDr8h7ntUUJ5K5OasOvH41WmXaVkBwc81zSVmMkA+ZxnrzRIPkFCn585okbJpJgQtHuzVaaLaSTn2q/kbfu1UuXBPGKwqQS1AjtLu4tT8j5XPKtyK2rK8hulJU4cfeU9RXPEZz6/SiJZUcSI20jnNFGvOEvIDp2Kt/9aoShV9o6N0+tV7W+SQBZCElPfs1X7K0utRvodPs4vNubhxHEnQlj059K9B1YTjzDR9Rfs9x6dp/w/sbCeJreS8Vrppv7zMTj9BXoz2bQkMpDI3Rwcg/jWB4Xs7HQvCulabqFihurS0SIjdksQMk4+pNbUerSNGI4Ylij7JjOK8OpNObkh2BonJ4zTUimwVVXbPTinSahIi4aQF8cKoxWhpwkSyUSMS33ifrWTZSRnLZXIw+0hvdsU0W0wY78g57GtGZz6ZNUJ7ja/Tvk1hJlJanN6EghvZY+hV2B/M10qzHYPTvXNREx69JFnBkcyJnuDW5NKI4vlbn614bvBs91LmimPndnUKoLbjgAdTVfS/CWp3U88qwtAJ3H7yU4+Ue3c1d0vU4dOt5NQkQE84Y/wAIHU1v6Lrl9e2cN/Np88Fqw3JLwQydjjr0r0KGBhVip1DGpVqwXurQt+HPC9hokbPbxhrp+HuH5Yj0HoK1xCVR9xPXHWqdrq9vdx7oHV1PcH+fpVoO8mEBJ5/KvWpwjTVkrHmz9o9ZiMw27VAC/rTCeOKtJCFBY/MfSo5GMfEkSke1WiFJdCvzmoryNpYGVWKN2YdjVueMbBJHwpqDI71orM1i0ZEdowYSXMnmOPbGaU3MSTGNcOVG5j6egq7dR7kbnnBxVRNJEsW9m3gIdu3uaxrxajyxOr2kWryJIomuR9ol+THKj+tUdP8A3huJ9+JJpCwA9Og/lW19juZ7ExnETFMZbn9KjsPD0FtMJnuppsDAQgAZ9azqQ0SjsZ+2hFO7G2lwiRKEYK3O8Ci4klmtmZLZjuIzhecetasNnaROXjgUOerHkmrGSO9b8yT2OWVaN7xRyd5FqF5YmztQ1nuyr3T5DRg/3BjlveqeieCdB0mIC1tGlfqZXXczE9yfWu3LYPzD8aaVVuStS3cTxMteXS5jDToVUKsJAx0pyWMY+6dvqNta4QdifzpfapaMeZvcx2sVZChkjdT2Izj2rOuvDemzBmk0+L5uroo5/KuoKKf4RTfLKn5OPxo1DmZ57d/DnwreTCabR7F5QQwdrdd2frioPEnwz0nWINgvJrZ9uDtAI/I16MwjY/vIxmoGtYGPEnXsaQuZ3Pjzx3aWPw28QT2WpXyHygZoE2fNOCPl2j3PX0ryHSdZu5biWWeATQu5b3XJzjNfVH7aPhu1vvAmnaobc/ara7McdwoyFUrnaT2BIr5n8L7JrFYTHgIMnHHNexk1OTxCUZWMq0rpXNQ2+m3UIZkhwy5UOdpPtUVnI9ixktXa4gi+/FnLxD29RV+30jT55PMe3Vm9SM1UvIF0+8SSMCJsHBTgD6+1fe+xlo+pyNm7Y6ha6hAjKyknuO9T3FlAULDqfasA2fmg6hpBVLkDdNbA/LJ6ke9aej63BeRtFONrocMjDDKfeqVTW0hMltLdLc3CM0iZUMmOhPelU2sYBjnLyd+OKkurVQ4mSYbCeFY8c1nyxy28xVyvFdCiJmxbupYdMmp5I4y2fMPuMVlWdxECqFfm9Qa0ZgyqGGwJ65p8qRm073HbYhGf3wB9OtVXLhuORUgOVO0jHt3qMlu5/SncTHqfl7c9qgkKCTJ5PoBSSzZwoAHrVSSQ7gFGee5qkgQ2X77L1wevSpbZivHai68slJOdxGG9KSA7CNy/nTlsUR3YZLyOUYAkUqR713Pwn1E2niu0DHCykxH33DFcZc7p4SrHIxlQo7ir3hm48jWbS4HGJFJ9iDXn4+mquGnB9jSnK0rntfxHDNoF+AcEQsP0rn/hc2dBK7uA6n81FdD47ZZNDvCBy8LH8xXJ/C65WPSZIz6xn6fL/wDWr8UStzJnvPVo6H4hAHwPqoXtDk/nT/BGG0ZS3XbGcf8AbMVD44mVvBmrBf8An3NQ+CLhRppGc/uoD+cdO/ujs7nTnYo64ptyVBB9RVVrjcegx7mobm42hCDj5fWs3NWKce5KzJnvUDtH71UkuvmGDmq8t183BB/Cs/aIrlPNbdg2O1WHXcBkdOn1qhbSZIq4jMW9qxktToi7CD93vPVCfm9jXmnjyYTeIroDjGF/IV6iyKWDEZ9R615J4uXbr1/8uCZzge3avSyn+Izmxb90xdpzkcH2/wAKmWZlG2Rdy+tN6qGXr3pUKE9MH3r6SGh5pIjKp3Rng9RUjc84quybTuOQe2KerOB1yvoa6IzXUVh9BPHShnX1zQvPSruIQMpyDUMuCDyPQ1OU3egIqpOu2QE8Z9PWsql7ajQ2H5W6mpg3zdqYFwAfzoTaSDmsorQYTEqpY4qiFaRt3RfX1q3dfjt9aSJGfnG1V6DsKiSbYDI4V5zuA7U7yo/9o/U1Y8vgU0oCevFX7MGVxbxlh8vGema7hbG303R31PTmuYLqFUeKQSZ8ttw5XPQ1yccY3Adq7OJvO8H3Pc/Zj+hr0sBSg4TUl0MKspJqx7j8FdbufFXgr+0NSuTcahbzGG5lb7zkchj9RXeaZcW9zE7JjbuwD64rwf8AZx1M23hrxVb7sYMMi59TkGvZfAUbNpqeZ8w3E/TmvnKiUZtHTF6G3JaLOy8847VuQAx2qRsxJAxmqsEOHG3kZ5q6y/Jg9PSsZamiKk5OOtZtxya05x8pxis6cANg8Vmx2Mu+s1udjNlZIzujkU4K/wCIqrcJqDNnzYmx36fpW35eR3xSG3LHG3NcdXDU6urR1U8ROGzH6Hpc2u2dpZXSr9ijmZ7nbx5ig5CfQnrXc61qWm6XbJ9sukhULhIu5A6KqisKNLvStGKWSr9tnH3zyEHbAqh4V0aW9l83V3a4ulYnzJO/59K9WjR5KaZvKPtI+0k9EOjWa+vXvND0aS18zl5Zn2iX3KCui0XUH+0Na3Q8q4Knap6MR6VYvL6301EtokEkrZQKOQGAzzWLa6edQ/f3b3N0x2zW83+r8tiOUA9BVq71Zi6iqL3lZHWRXCOPmOD3p8qrJEygj2Nc/d61a6FJDDq97aRrO4jhkmkCNIx7YPetlJYZ4iFGzcO1JO5yypSj7yWhKi7bba+Dx2rNmkCKecAVZum2JiHLZGPpVING0ixSjII55rRaamtJL4mRW0z3dx5MGCerE9FFa9vFHbIUjXknknvUem21vG8skKgCT5SR7VaYdSeeazqTvsZVqik7IBTlOaizUsfTNZowbH0UmaDViENNyQfanUjDigAFBPOKarY60kxwc0IB+4etKW46moC3egycZDD6U7AQ3u5k3KuWU5Az1p1uIXUOq9uKRjlt27BpklxFCquzAFmCketJoCPxFo+meINDu9D1a3E9jdxmOVD1x2IPYg8g18ReNPAOr/D3xPd6PfI0tuXMlnd4wlxF2OfUdCPWvucyDPUVyXxb8Gw+PPBs2lbki1CLMthOR9yUD7p/2W6H/wCtXdluJWGrqciZx5lY+QdMnVX2EA7vU0ktuJrieOa1dlyMMO3vVOXTdRtrqbT9SBsb63lMcsQOWVh1BrX03T1EnmLJI8x6tu6+xFfp0JqpBTjszhaszmrqG50i6S4gb5C3yj/61aVxZxeILcahpzC31SIfPxxJ7Ed629R0A3sKmC4AZRwrLx781hnStY0e+F1BB5iZyfLcGueUE3uBHoupPM7WVzGI7pOHjfnP0rWa5iSVPtFqhWReMnkEelU9b0yLVhHfWxaC5Xk44KtVW0lmniex1FWSeFxmVcYIPeqpuUXaYtDYZbSYZjjKtSxv8nk/eA981mSQXmny71lM0J6NirdvIxTzUbr2rpsSy4DGvC8/Snx28suTuVVx3qi1133HPcHio21NYzg8j0BosLcdqf7iQRo273x1qvAJ87nUD0JGRT4bmynuvNmmCYHAxVmPUbSaXybaGSTP3pDwBWnMhajlt/NCoz7j6joKkeKPbtXGR2pu/p0Iz9Kc5UDIVmB7AVF2OxGyBOiOw9FqKBjHPG6I6EODhql82UsVRcdutLMu2IPMCGbj73Ws6keaLQantPiGdbjwoJOpktBn/vmvLfDuoajpFivklZGukVoy6YAxkba7nQLo6n8P4n8xN0SvC+c8YrifDuLiwis2YBo03QseuSxBB/IV+KYui6NerGS6n0cFzxTiy5qmsa3daVdwSsiwyQMJAB147U211DVII4ItPnEMbWUDNkZ52kUt0rC3uo5EKOsbK6ngg4pmj/PDb/8AXlDk5+tc1lawXfMSSajrzfe1DHuq1BcXmsmNN1+7+5zVx055f9ajuI8ImG9aSiuw5XMuebVG5N9KPZc/41EZr/8A5+nP4H/GrjqM8kVWkC561TjFdCeZkFr2q8qncKzLNhxk5rTjcY+9j8K4qi1OuLLCDjPevMPiJGsfiR5FXiVEY/XH/wBavTBIMbdw/KuB+KUYW/tJRj54SOPY125a+WsjDFO8DjejnHWj5SehB9aUjIzQPmHHXvX00XqeaPRyoIb5hQFRuVyvtTfl6Ec0FfTI+hrYBTGVG7cPpTPvHqc07b/00amlT2c5pXCxHMrKN24g0SESQhs420S9O4PvUET4dk7GsXKwDTdF5Nq4wBzS7mYbV+UepqvGAjsmTuz6VbgVSBlj09KiLu9wHQwKPmZmY57mrQVQMAGo1eNPlOTThNngKa6YpIQ7aP7p/OlAX+FTmkUsx6DHvUyjHTB961WoBF94etdP4ebzfDt7b/3YpF/TNc2h+YdBzW/4Sb/j8g/vof5GuvDStUsZVV7ps/BOZ1tPEUKuqefHCuSf9qvqTwFYvB4Yt2cFmdc7vWvlb4IRiXVri2f5lkliTHuM19g+HIxa6XFb5JVR65r56uvfbNqbvFE8a4PTFK/3asSqM5C1Cy1ztGiZVkXK85/KoJrdZME5+vtV1o+OlIkXX0rNou5VWEYAAPFTxQgOrEcDFWFjxinuu2IyMRGg6vIQqj60gckbwhWVI2i2MrAEk0pjWMnYAjZ5xXPwXnmWUc+n6kuxiShC70POMfnVbWta1601JI4ba1lgIBYjhl45Na06ylpc3pwlP3Ys3LuwhuJ3kb/VsF8wjhsqcgg1U8R+JY9NjYQkSTMcKo+6h9T7ViDX5b3S7pjcJ9oXO1V4XkccVwniPxFb28mya5he5QeXuznBHUgVTlK52YfBznU97oSa18PIvHF0dQ8Q6jJdXJH7sk/Kg7BR2rvPAlhr3h+BdI1S9bUrdFxbzsMSIB/Cx78Y5rybTfF15YuWtY7mQE7vKEDmM+4IBxWhqXxa8QRIFh8P6ow9RZu278hWvtV0R6OIhOUeS6se3zXXl9axLnVI1uypkQEjaOe57V47F45+IGrso0zwdqu1uAZI8ZP/AALFdF4E03x7qPj/AE9fEejPZWMWbmaRmVgdvRAB3yR+VDqaWOZ4anSi5Sktu57dYx+TZxRkc7cn6mpW6U5jnmm1kfPXI6lTt9KiNTL2+lOIxTSU7HtTTVEhQelFFADGpB8wwelPYVGelTezAjmXafb1qu33+tXQ3GCMioLiHb8y5K/yq76AVbiZYkLbhVGabNqzSAbiQR7c01ibm68vHyqefc0/UrdktnlA3YHzKOwq2kkBqQDcqnrkVME6bDznvWN4bvmurMbzgoxX8u9eNfGn4sXF/JP4R8EXDqMmK+1OE4b3jhP83/KtMNhamKkoU0Dko7nF/tU+IPCEnjy3GhTRT6zChj1WSAjytw+6pI4MgHXH414nf+KtStrtWt7iQKOsS16DaeCbGOJS2nRAkZJclmY9yT604+AdDkJaS02seco5BFfZ0sLi6VBUoVNjjlKLlczNA8ZLexRrI6hz971B+ldPb3kdwg8wJICOGXGa5+6+HliZS9ndzwOOj4B/Csu50zxHoJ3+Wbq3B/1kJ3fmOor0qMp8iVRa9zKXK3oaGtW0lvdG4ti/l9TzUAtbLUsNcrvcDAcMQwqO28W28w8q8tcMOGK+n0NMN9YpMZLe4BU8jjpXZHEU2uVsWttjVtIJraEoryTwHjbKM4/GqVwtxHuZbVli7bTkVoWmrW6quyQNkfMN2M1pWht5f3kLDJ6jNUpi1OMubxlJVsDP51nmdmcrGoz6mvRZbeF5VY26ZHcqKZcRQ43NbxL/ANs1GabmBwUVrdyONu1m9q17S1lt4wWCq3Vu1bbXEMOMNCn4CqWoala7SstxC6+mBQnFdRpkAkR2DCaIMDyBzmrk8zsqLDbPI38TFtigVhy6xax58maJf+AiqcuuRbSGkkkPoAaJVqaWskJxZ1TSRQwFt4PsnJFZ1zqc0xULbhY1PWTkn8K53+3ncbLe1kHoWpjSXU3zTTGIn2JNZRxNPXl1foNI6/Tteu1uI7eBnRSwJRZMDPriujt41W4XHzBoS3oc7yf615/4cV4Lvcv7wH7wJ6j/ABr0HSC0kW5mIAUgA9RXy3FGDVXByqWs0ehgKrjVXYuX8cl5aPJHJFHdRRNuL/dkjxyCPX0rM8OtdTNY29rpt1dtPZKFMShgCrHg+n1rUlQmF8feKnJA9q5nT7GG/t7VZ1Lqlpwu4gMN56juK/NaVRcnvHr1afvrlOqv9P1SxjWa/wBE1q3V/u7tOlYMfYqCKoTtO6KE0rWWx6abL/UVdt9Z1i1sI7G31SWG2j+5GhJA/Oo59b1pgN2rXWM44IqlXp9h/V6nUznh1E/c0HXD9LBh/Oo2sdZblfDuuH/t3Uf+zVPPqeqMTu1W7I/3gP6VSkv9Qz/yEbv/AL+GmqsH0F7CRX08Djgdq6CyRCgyqn8KKK5am5cdyWRVDcKB+Fed/FwD7RY8f8s2/nRRXZl/8ZGGJ+A4SLoPpR/y0H1oor6aO6PPe4+XrUa9T9aKK0nuIkX7tIfumiigCFulVJP9b+NFFYT3Ab/y3/GrafdP0oooQD4OlT0UV0w2Ae1Oj+4KKK1huIcv3l+tbfhX/kKt/uUUV0Uf4hE/hZ0XwL/5GSU9xeJj9a+wbT7ij/ZFFFeFifjZpT+FFhfuVHJ1/CiiuVmoxfvVL/CfpRRUjRND/rj/ALgrB8QKtxqsMFwomix9xxuX8jRRXNW+Eyn8JoaTFFHbmGOJFjVhtRVAA5HQVemhhkuD5kMb5PO5QaKKeG2NqXwF+z07T1iBWwtQeekK/wCFaVtpemBkf+zrPdgc+Quf5UUV3I6IfEy7tWMhYwEHooxSGR843t19aKKHuc8txkv3h9DUKABiQAOaKKlbkVOhJ3ptFFN7EDW7VKOlFFKIMKKKKsQUUUUAI1NaiikwG05OtFFLoBkbVW8faoHzdhVtOcg880UVpU6AeZeJ5ZIPh74oeGR4mVZwpRiCBu6DFeW+CoYY/DdqyQxqxHJCgE0UV9Jkf8KZjifhRqzqNvQflWcwHlvwKKK96nsjnmUyP36/SpFA2LwOWx+FFFdMNzGJ5j8VLeBYndYY1bjkKAa8zt3YxSZZjg8c0UV4WZ/xkdUdkaVszZ+8e3ertnPMsi7ZpF+bsxoor0MJsjOe5vpe3nlY+1z4/wCuhrNurq5YHdcTHnu5ooroZJiXk0xkGZXP/AjVCUnzTyaKK8fHfCa09yz/AMtE+ldDpXX8KKKeB/iIJm1Ci5Hyr+VaMKrlPlHX0oor6yGxm9yCZmW5O1iPoa6rQCSoJJJ2miivA4k/3GodGF/iI2ZPuH/cP8qwfDf/AB723/Xm3/ow0UV+QU/4cj6Kf8RF2Xt9agk+6P8AeNFFZy2NkU3+8frVWX71FFOJLP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52" b="13252"/>
          <a:stretch>
            <a:fillRect/>
          </a:stretch>
        </p:blipFill>
        <p:spPr>
          <a:xfrm>
            <a:off x="677863" y="309563"/>
            <a:ext cx="8596312" cy="5054600"/>
          </a:xfrm>
        </p:spPr>
      </p:pic>
    </p:spTree>
    <p:extLst>
      <p:ext uri="{BB962C8B-B14F-4D97-AF65-F5344CB8AC3E}">
        <p14:creationId xmlns:p14="http://schemas.microsoft.com/office/powerpoint/2010/main" xmlns="" val="241110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/>
              <a:t>Объектом исследования</a:t>
            </a:r>
            <a:r>
              <a:rPr lang="ru-RU" sz="3600" dirty="0"/>
              <a:t> является государственное бюджетное учреждение здравоохранения «Республиканский клинический перинатальный центр» Министерства здравоохранения Республики Башкортостан».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22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ГБУЗ РКПЦ МЗ РБ оказывает квалифицированную медицинскую помощь беременным, роженицам, родильницам и новорожденным группы высокого риска по перинатальной и материнской заболеваемости и смертности жительницам г. Уфы и Республики Башкортостан. </a:t>
            </a:r>
          </a:p>
        </p:txBody>
      </p:sp>
    </p:spTree>
    <p:extLst>
      <p:ext uri="{BB962C8B-B14F-4D97-AF65-F5344CB8AC3E}">
        <p14:creationId xmlns:p14="http://schemas.microsoft.com/office/powerpoint/2010/main" xmlns="" val="13346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ru-RU" sz="4400" b="1" spc="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Целью работы</a:t>
            </a:r>
            <a:r>
              <a:rPr lang="ru-RU" sz="4400" spc="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является изучение  </a:t>
            </a: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внедрения в практику контрактных родов с выбором врача как инструмента для стратегического развития родовспомогательных учреждений РБ</a:t>
            </a:r>
            <a:r>
              <a:rPr lang="ru-RU" spc="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51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277957"/>
            <a:ext cx="10515600" cy="4899006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1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теоретические аспекты стратегического развития родовспомогательных учреждений;</a:t>
            </a:r>
            <a:endParaRPr lang="ru-RU" sz="23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1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Проанализировать</a:t>
            </a:r>
            <a:r>
              <a:rPr lang="ru-RU" sz="3100" b="1" spc="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внешнюю среду деятельности учреждения (динамики развития отрасли, конкурентной позиции на рынке и конкурентов, анализ потребителей); </a:t>
            </a:r>
            <a:endParaRPr lang="ru-RU" sz="23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1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Проанализировать</a:t>
            </a:r>
            <a:r>
              <a:rPr lang="ru-RU" sz="3100" b="1" spc="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внутреннюю среду учреждения, в том числе наличия и использования производственных (финансовых, трудовых, материально-технических) ресурсов; </a:t>
            </a:r>
            <a:endParaRPr lang="ru-RU" sz="23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1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Проанализировать</a:t>
            </a:r>
            <a:r>
              <a:rPr lang="ru-RU" sz="3100" b="1" spc="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организационную структуру и структуры управления, маркетинговой  и инновационной деятельности; </a:t>
            </a:r>
            <a:endParaRPr lang="ru-RU" sz="23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1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Предложить проект внедрения в практику контрактных родов с выбором врача как инструмента для стратегического развития </a:t>
            </a:r>
            <a:r>
              <a:rPr lang="ru-RU" sz="3100" b="1" spc="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ГБУЗ РКПЦ МЗ РБ.</a:t>
            </a:r>
            <a:endParaRPr lang="ru-RU" sz="23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89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работе: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В первой главе раскрыты теоретические аспекты  стратегического развития в медицинских организациях. Уточнен понятийный аппарат в современных концепциях стратегического развития медицинской организации и описаны особенности внедрения в практику контрактных родов с выбором врача как инструмента для стратегического развития родовспомогательных учреждений, а также представлено пояснение уместности деятельности проектной группы в медицинском учреждении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83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Во второй главе проведен анализ </a:t>
            </a:r>
            <a:r>
              <a:rPr lang="ru-RU" sz="2800" b="1" dirty="0" smtClean="0"/>
              <a:t>стратегии развития </a:t>
            </a:r>
            <a:r>
              <a:rPr lang="ru-RU" sz="2800" b="1" dirty="0"/>
              <a:t>государственного бюджетного учреждения здравоохранения ГБУЗ РКПЦ МЗ РБ, где представлены стратегический анализ макроокружения организации, стратегический отраслевой анализ, анализ конкуренции, анализ потребителей, анализ технологий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42824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Матрица PEST-анализа ГБУЗ РКПЦ МЗ РБ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70888885"/>
              </p:ext>
            </p:extLst>
          </p:nvPr>
        </p:nvGraphicFramePr>
        <p:xfrm>
          <a:off x="1189822" y="1344061"/>
          <a:ext cx="7976212" cy="492453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220845"/>
                <a:gridCol w="767261"/>
                <a:gridCol w="3220845"/>
                <a:gridCol w="767261"/>
              </a:tblGrid>
              <a:tr h="28631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Политические факторы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Экономические факторы</a:t>
                      </a:r>
                      <a:endParaRPr lang="ru-RU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3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фактор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оценка</a:t>
                      </a:r>
                      <a:endParaRPr lang="ru-RU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фактор</a:t>
                      </a:r>
                      <a:endParaRPr lang="ru-RU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оценка</a:t>
                      </a:r>
                      <a:endParaRPr lang="ru-RU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50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Ужесточение санитарных и эпидемиологических норм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4,50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Повышение поставщиками цен на оборудование, лекарственные препараты</a:t>
                      </a:r>
                      <a:endParaRPr lang="ru-RU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5,25</a:t>
                      </a:r>
                      <a:endParaRPr lang="ru-RU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6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Стабильность политической ситуации в регионе и стране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Снижение реальных доходов населения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4,50</a:t>
                      </a:r>
                      <a:endParaRPr lang="ru-RU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6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Сокращение международных экономических связей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0,75</a:t>
                      </a:r>
                      <a:endParaRPr lang="ru-RU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Рост потребительских цен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4,00</a:t>
                      </a:r>
                      <a:endParaRPr lang="ru-RU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87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Перспективы реформирования системы здравоохранения РФ и РБ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</a:t>
                      </a:r>
                      <a:endParaRPr lang="ru-RU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Рост уровня инфляции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1,50</a:t>
                      </a:r>
                      <a:endParaRPr lang="ru-RU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66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Нестабильная ситуация на валютном рынке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1,00</a:t>
                      </a:r>
                      <a:endParaRPr lang="ru-RU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66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Тренд на развитие бережливой медицины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0,50</a:t>
                      </a:r>
                      <a:endParaRPr lang="ru-RU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631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Социально-культурные факторы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Технологические факторы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3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фактор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оценка</a:t>
                      </a:r>
                      <a:endParaRPr lang="ru-RU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фактор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оценка</a:t>
                      </a:r>
                      <a:endParaRPr lang="ru-RU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6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Нехватка медицинских кадров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Рост спроса на цифровую медицину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4,00</a:t>
                      </a:r>
                      <a:endParaRPr lang="ru-RU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6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Рост безработицы</a:t>
                      </a:r>
                      <a:endParaRPr lang="ru-RU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Развитие инновационных технологий в медицине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50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Увеличение спроса на профилактические процедуры и консультационные услуги</a:t>
                      </a:r>
                      <a:endParaRPr lang="ru-RU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Появление более эффективного диагностического и лечебного оборудования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2,50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6689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Повышение спроса на передовые методы лечения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7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SWOT –  анализ ГБУЗ РКПЦ МЗ РБ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5292781"/>
              </p:ext>
            </p:extLst>
          </p:nvPr>
        </p:nvGraphicFramePr>
        <p:xfrm>
          <a:off x="677334" y="1311008"/>
          <a:ext cx="9502252" cy="536755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894562"/>
                <a:gridCol w="4607690"/>
              </a:tblGrid>
              <a:tr h="170584"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Сильные стороны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>
                          <a:effectLst/>
                        </a:rPr>
                        <a:t>Слабые стороны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41091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Высокотехнологическое оборудование.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Система мотивации персонала на увеличение объемов и качества медицинских услуг.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Широкий  ассортимент  медицинских услуг.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Высокий кадровый потенциал и его квалификация.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Интернет-система «Мониторинг беременных женщин группы риска Республики Башкортостан».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ru-RU" sz="1200" dirty="0">
                          <a:effectLst/>
                        </a:rPr>
                        <a:t>Высокая экономическая эффективность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ru-RU" sz="1200" dirty="0">
                          <a:effectLst/>
                        </a:rPr>
                        <a:t>Использование стратегии среднерыночных и низких цен.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Участие в форумах, выставках, конференциях.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Несколько целевых сегментов, на которых учреждение конкурентоспособно.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Целевой сегмент (предоставление услуг по помощи беременным и роженицам с осложнениями) имеет предпосылки к росту.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Лидирующая позиция в оказании услуг.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Снижение эффективности использования оборотных средств.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Рост износа основных средств. 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 Высокая доля административно-управленческого персонала.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Сокращение численности населения и числа родившихся.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Отсутствие четкой стратегии развития учреждения.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Отсутствие системной  работы по повышению квалификации и компетентности персонала.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Малый приток молодежи с профильным образованием.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70584"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>
                          <a:effectLst/>
                        </a:rPr>
                        <a:t>Возможности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Угрозы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705836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>
                          <a:effectLst/>
                        </a:rPr>
                        <a:t>Рост спроса на цифровую медицину. Развитие рынка новых медицинских услуг.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>
                          <a:effectLst/>
                        </a:rPr>
                        <a:t>Внедрение гибкой дисконтной системы.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>
                          <a:effectLst/>
                        </a:rPr>
                        <a:t>Развитие событийного маркетинга.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>
                          <a:effectLst/>
                        </a:rPr>
                        <a:t>Переход на более совершенные технологии, оборудование и препараты. 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>
                          <a:effectLst/>
                        </a:rPr>
                        <a:t>Федеральные и краевые целевые программы.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Сокращение объемов бюджетного финансирования.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Нехватка медицинских кадров. 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Высокая безработица обслуживаемого населения.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Ужесточение санитарных и эпидемиологических норм.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Снижение реальных доходов населения.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1300" algn="l"/>
                        </a:tabLst>
                      </a:pPr>
                      <a:r>
                        <a:rPr lang="ru-RU" sz="1200" dirty="0">
                          <a:effectLst/>
                        </a:rPr>
                        <a:t>Повышение поставщиками цен на оборудование, лекарственные препараты.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37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376</TotalTime>
  <Words>807</Words>
  <Application>Microsoft Office PowerPoint</Application>
  <PresentationFormat>Произвольный</PresentationFormat>
  <Paragraphs>114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Слайд 1</vt:lpstr>
      <vt:lpstr>Слайд 2</vt:lpstr>
      <vt:lpstr>Слайд 3</vt:lpstr>
      <vt:lpstr>Слайд 4</vt:lpstr>
      <vt:lpstr>Задачи:</vt:lpstr>
      <vt:lpstr>О работе:</vt:lpstr>
      <vt:lpstr>Слайд 7</vt:lpstr>
      <vt:lpstr>Матрица PEST-анализа ГБУЗ РКПЦ МЗ РБ</vt:lpstr>
      <vt:lpstr>SWOT –  анализ ГБУЗ РКПЦ МЗ РБ</vt:lpstr>
      <vt:lpstr>Рисунок 1 - Суммарный коэффициент рождаемости (в расчете на 1 женщину в возрасте 15-49 лет) по годам </vt:lpstr>
      <vt:lpstr>Рисунок 2 – Факторы выбора медицинского учреждения </vt:lpstr>
      <vt:lpstr>Рисунок 3 – Тарифы на платные медицинские услуги ГБУЗ РКПЦ МЗ в сравнении с среднерыночными</vt:lpstr>
      <vt:lpstr>Слайд 13</vt:lpstr>
      <vt:lpstr>Анализ стратегического развития ГБУЗ РКПЦ  выявил следующие наиболее значимые результаты:</vt:lpstr>
      <vt:lpstr>Ожидаемые результаты внедрения проекта: </vt:lpstr>
      <vt:lpstr>СПАСИБО БОЛЬШОЕ ЗА ВНИМАНИЕ!!!​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Almira</dc:creator>
  <cp:lastModifiedBy>нр</cp:lastModifiedBy>
  <cp:revision>16</cp:revision>
  <dcterms:created xsi:type="dcterms:W3CDTF">2020-11-07T07:07:02Z</dcterms:created>
  <dcterms:modified xsi:type="dcterms:W3CDTF">2021-02-10T12:40:02Z</dcterms:modified>
</cp:coreProperties>
</file>