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40" autoAdjust="0"/>
    <p:restoredTop sz="89286" autoAdjust="0"/>
  </p:normalViewPr>
  <p:slideViewPr>
    <p:cSldViewPr>
      <p:cViewPr varScale="1">
        <p:scale>
          <a:sx n="91" d="100"/>
          <a:sy n="91" d="100"/>
        </p:scale>
        <p:origin x="-19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9777C-A6E4-465A-840E-D715CDC87D0F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F88D9-4790-4215-B04E-6B90DFA94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F88D9-4790-4215-B04E-6B90DFA94E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8C6A-250A-4252-B2C7-3433735DCB9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A3AE-CC96-460D-82B2-4A21DE24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ras.ru/sciencestructure/departments.aspx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ras.ru/sciencestructure/regionaldepartments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65547" y="124907"/>
            <a:ext cx="7586436" cy="64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13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ГОСУДАРСТВЕННЫЙ ПЛАН ПОДГОТОВКИ УПРАВЛЕНЧЕСКИХ КАДРОВ </a:t>
            </a:r>
            <a:endParaRPr kumimoji="0" lang="ru-RU" sz="6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13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ОРГАНИЗАЦИЙ НАРОДНОГО ХОЗЯЙСТВА РОССИЙСКОЙ ФЕДЕРАЦИИ</a:t>
            </a:r>
            <a:endParaRPr kumimoji="0" lang="ru-RU" sz="6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13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ГБОУ ВО «БАШКИРСКАЯ АКАДЕМИЯ ГОСУДАРСТВЕННОЙ СЛУЖБЫ И</a:t>
            </a:r>
            <a:endParaRPr kumimoji="0" lang="ru-RU" sz="6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13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УПРАВЛЕНИЯ ПРИ ГЛАВЕ РЕСПУБЛИКИ БАШКОРТОСТАН»</a:t>
            </a:r>
            <a:endParaRPr kumimoji="0" lang="ru-RU" sz="6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14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lang="ru-RU" sz="1400" dirty="0" bmk="_Toc373921952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14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Кафедра менеджмента и социальной психологии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6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1400" b="0" i="1" u="none" strike="noStrike" cap="none" normalizeH="0" baseline="0" dirty="0" smtClean="0" bmk="_Toc373921952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ВЫПУСКНАЯ АТТЕСТАЦИОННАЯ РАБОТА</a:t>
            </a:r>
            <a:endParaRPr kumimoji="0" lang="ru-RU" sz="1400" b="1" i="1" u="none" strike="noStrike" cap="none" normalizeH="0" baseline="0" dirty="0" smtClean="0" bmk="_Toc373921952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14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lang="ru-RU" sz="1400" dirty="0" bmk="_Toc373921952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lang="ru-RU" sz="1400" dirty="0" bmk="_Toc373921952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14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lang="ru-RU" sz="1400" dirty="0" bmk="_Toc373921952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4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Стратегический анализ и определение направлений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4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стратегического развития научной организации</a:t>
            </a:r>
            <a:endParaRPr kumimoji="0" lang="ru-RU" sz="24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1400" b="0" i="0" u="none" strike="noStrike" cap="none" normalizeH="0" baseline="0" dirty="0" smtClean="0" bmk="_Toc373921952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lang="ru-RU" sz="1400" dirty="0" bmk="_Toc373921952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1400" b="0" i="0" u="none" strike="noStrike" cap="none" normalizeH="0" baseline="0" dirty="0" smtClean="0" bmk="_Toc373921952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lang="ru-RU" sz="1400" dirty="0" bmk="_Toc373921952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1400" b="0" i="0" u="none" strike="noStrike" cap="none" normalizeH="0" baseline="0" dirty="0" smtClean="0" bmk="_Toc373921952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lang="ru-RU" sz="1400" dirty="0" bmk="_Toc373921952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1400" b="0" i="0" u="none" strike="noStrike" cap="none" normalizeH="0" baseline="0" dirty="0" smtClean="0" bmk="_Toc373921952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Студент                   </a:t>
            </a:r>
            <a:r>
              <a:rPr kumimoji="0" lang="ru-RU" sz="14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4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           </a:t>
            </a:r>
            <a:r>
              <a:rPr kumimoji="0" lang="ru-RU" sz="14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Е.А. Корзникова</a:t>
            </a:r>
            <a:endParaRPr kumimoji="0" lang="ru-RU" sz="6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14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lang="ru-RU" sz="1400" dirty="0" bmk="_Toc373921952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1400" b="0" i="0" u="none" strike="noStrike" cap="none" normalizeH="0" baseline="0" dirty="0" smtClean="0" bmk="_Toc373921952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lang="ru-RU" sz="1400" dirty="0" bmk="_Toc373921952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1400" b="0" i="0" u="none" strike="noStrike" cap="none" normalizeH="0" baseline="0" dirty="0" smtClean="0" bmk="_Toc37392195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Уфа 20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11113" algn="just">
              <a:buNone/>
            </a:pPr>
            <a:r>
              <a:rPr lang="ru-RU" dirty="0" smtClean="0"/>
              <a:t>Приведенный в данной работе стратегический анализ и определение направлений стратегического развития организации позволил выделить основные конкурентные преимущества и наиболее подходящие пути развития научной  организации системы РАН, следуя которым она сможет внести свой вклад в обозначенное  Президентом приоритетное направление технологического развития, что позволяет надеяться на постепенное повышение авторитета нашей страны в области научно-технического прогресса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0869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87624" y="60932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Национальная инновационная система: модель координации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Инновации – ключевой фактор развития страны. Научные исследования – один из двигателей данного процесса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Российская академия наук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88024" y="908720"/>
            <a:ext cx="3960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Академия построена по научно-отраслевому и территориальному принципу и включает 13 </a:t>
            </a:r>
            <a:r>
              <a:rPr lang="ru-RU" sz="1600" dirty="0" smtClean="0">
                <a:hlinkClick r:id="rId3"/>
              </a:rPr>
              <a:t>отделений</a:t>
            </a:r>
            <a:r>
              <a:rPr lang="ru-RU" sz="1600" dirty="0" smtClean="0"/>
              <a:t> РАН (по областям и направлениям науки) и 3 </a:t>
            </a:r>
            <a:r>
              <a:rPr lang="ru-RU" sz="1600" dirty="0" smtClean="0">
                <a:hlinkClick r:id="rId4"/>
              </a:rPr>
              <a:t>региональных отделения</a:t>
            </a:r>
            <a:r>
              <a:rPr lang="ru-RU" sz="1600" dirty="0" smtClean="0"/>
              <a:t> РАН. 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692696"/>
            <a:ext cx="2664296" cy="18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276872"/>
            <a:ext cx="42409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293096"/>
            <a:ext cx="4104456" cy="21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580526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Основная проблема: снижение бюджетного финансирования и отсутствие спроса на научные исследования со стороны индустрии</a:t>
            </a:r>
            <a:endParaRPr lang="ru-RU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492896"/>
            <a:ext cx="3744416" cy="333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Глава 1. Особенности стратегического анализа научной организации </a:t>
            </a:r>
            <a:endParaRPr lang="ru-RU" sz="28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367240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908720"/>
            <a:ext cx="443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Общий подход к стратегическому анализу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140968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Виды стратегических решений в научно-исследовательских и опытно-конструкторских работах (НИОКР)</a:t>
            </a:r>
          </a:p>
        </p:txBody>
      </p:sp>
      <p:pic>
        <p:nvPicPr>
          <p:cNvPr id="7" name="Рисунок 6" descr="Матрица анализа НИОКР для многопродуктовой компании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799677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111552" y="1988840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</a:t>
            </a:r>
            <a:r>
              <a:rPr lang="ru-RU" b="1" dirty="0" smtClean="0"/>
              <a:t>рассматриваемой области стратегическое </a:t>
            </a:r>
            <a:r>
              <a:rPr lang="ru-RU" b="1" dirty="0"/>
              <a:t>развитие </a:t>
            </a:r>
            <a:r>
              <a:rPr lang="ru-RU" b="1" dirty="0" smtClean="0"/>
              <a:t>подразумевает </a:t>
            </a:r>
            <a:r>
              <a:rPr lang="ru-RU" b="1" dirty="0"/>
              <a:t>не только получение максимальной прибыли, но и сохранение лидирующих позиций страны на мировой арене научно-технического прогресса, что не может быть реализовано без значительных финансовых затрат со стороны государства.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4104456" cy="864096"/>
          </a:xfrm>
        </p:spPr>
        <p:txBody>
          <a:bodyPr/>
          <a:lstStyle/>
          <a:p>
            <a:r>
              <a:rPr lang="ru-RU" dirty="0" smtClean="0"/>
              <a:t>ИПСМ РАН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056686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Институт проблем сверхпластичности металлов Российской академии наук</a:t>
            </a:r>
          </a:p>
          <a:p>
            <a:pPr algn="just"/>
            <a:r>
              <a:rPr lang="ru-RU" dirty="0" smtClean="0"/>
              <a:t>Федеральное государственное бюджетное учреждение науки Институт проблем сверхпластичности металлов Российской академии наук (сокращенное название ИПСМ РАН) основан в 1985 году решением Совета Министров СССР. Институт входит в состав Отделения энергетики, машиностроения, механики и процессов управления РАН. В настоящее время является одним из ведущих в России научных учреждения в области металловедения, механической обработки металлов и сплавов, сверхпластичности и разработке и создании новых материалов. Функции и полномочия учредителя ИПСМ РАН осуществляет Министерство науки и высшего образования. </a:t>
            </a:r>
          </a:p>
          <a:p>
            <a:endParaRPr lang="ru-RU" b="1" dirty="0" smtClean="0"/>
          </a:p>
          <a:p>
            <a:r>
              <a:rPr lang="ru-RU" b="1" dirty="0" smtClean="0"/>
              <a:t>Продукция института:</a:t>
            </a:r>
            <a:endParaRPr lang="ru-RU" dirty="0" smtClean="0"/>
          </a:p>
          <a:p>
            <a:r>
              <a:rPr lang="ru-RU" dirty="0" smtClean="0"/>
              <a:t>научные статьи, монографии, патенты и др.;</a:t>
            </a:r>
          </a:p>
          <a:p>
            <a:r>
              <a:rPr lang="ru-RU" dirty="0" smtClean="0"/>
              <a:t>технологии производства полуфабрикатов и готовых изделий;</a:t>
            </a:r>
          </a:p>
          <a:p>
            <a:r>
              <a:rPr lang="ru-RU" dirty="0" smtClean="0"/>
              <a:t>опытные партии изделий.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4680520" cy="15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Глава 2.  Стратегический анализ внешней среды научной организации на примере ИПСМ РАН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908721"/>
            <a:ext cx="9073008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</a:t>
            </a:r>
            <a:r>
              <a:rPr lang="ru-RU" dirty="0"/>
              <a:t>макроокружения </a:t>
            </a:r>
            <a:r>
              <a:rPr lang="ru-RU" dirty="0" smtClean="0"/>
              <a:t>организации.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Негативные факторы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Политические:   </a:t>
            </a:r>
            <a:r>
              <a:rPr lang="ru-RU" sz="1600" dirty="0"/>
              <a:t>отсутствие в стране эффективной политики поддержки ее инновационного развития</a:t>
            </a:r>
            <a:r>
              <a:rPr lang="ru-RU" sz="1600" dirty="0" smtClean="0"/>
              <a:t>;   </a:t>
            </a:r>
            <a:r>
              <a:rPr lang="ru-RU" sz="1600" dirty="0"/>
              <a:t>отсутствие на государственном уровне поддержки ученых</a:t>
            </a:r>
            <a:r>
              <a:rPr lang="ru-RU" sz="1600" dirty="0" smtClean="0"/>
              <a:t>;  </a:t>
            </a:r>
            <a:r>
              <a:rPr lang="ru-RU" sz="1600" dirty="0"/>
              <a:t>политика объединения системы науки и образования, которая проводится в ущерб </a:t>
            </a:r>
            <a:r>
              <a:rPr lang="ru-RU" sz="1600" dirty="0" smtClean="0"/>
              <a:t>науки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ea typeface="Times New Roman"/>
                <a:cs typeface="Times New Roman"/>
              </a:rPr>
              <a:t>Экономические: </a:t>
            </a:r>
            <a:r>
              <a:rPr lang="ru-RU" sz="1600" dirty="0" smtClean="0">
                <a:ea typeface="Times New Roman"/>
                <a:cs typeface="Times New Roman"/>
              </a:rPr>
              <a:t>падение курса рубля и ассоциированный с этим рост цен,  общая невосприимчивость отечественной экономики к инновациям;  недостаточные объемы бюджетного финансирования науки;  </a:t>
            </a:r>
          </a:p>
          <a:p>
            <a:r>
              <a:rPr lang="ru-RU" sz="1600" b="1" dirty="0" smtClean="0">
                <a:solidFill>
                  <a:schemeClr val="tx2"/>
                </a:solidFill>
                <a:ea typeface="Times New Roman"/>
                <a:cs typeface="Times New Roman"/>
              </a:rPr>
              <a:t>Социальные: </a:t>
            </a:r>
            <a:r>
              <a:rPr lang="ru-RU" sz="1600" dirty="0"/>
              <a:t>снижение общего уровня образования в </a:t>
            </a:r>
            <a:r>
              <a:rPr lang="ru-RU" sz="1600" dirty="0" smtClean="0"/>
              <a:t>стране; </a:t>
            </a:r>
            <a:r>
              <a:rPr lang="ru-RU" sz="1600" dirty="0"/>
              <a:t>резкое снижение престижа науки</a:t>
            </a:r>
            <a:r>
              <a:rPr lang="ru-RU" sz="1600" dirty="0" smtClean="0"/>
              <a:t>;  </a:t>
            </a:r>
            <a:r>
              <a:rPr lang="ru-RU" sz="1600" dirty="0"/>
              <a:t>отсутствие социальной поддержки ученых</a:t>
            </a:r>
            <a:r>
              <a:rPr lang="ru-RU" sz="1600" dirty="0" smtClean="0"/>
              <a:t>;  </a:t>
            </a:r>
            <a:r>
              <a:rPr lang="ru-RU" sz="1600" dirty="0"/>
              <a:t>снижение социального статуса ученых</a:t>
            </a:r>
            <a:r>
              <a:rPr lang="ru-RU" sz="1600" dirty="0" smtClean="0"/>
              <a:t>; </a:t>
            </a:r>
            <a:r>
              <a:rPr lang="ru-RU" sz="1600" dirty="0"/>
              <a:t>"утечка мозгов"</a:t>
            </a:r>
            <a:endParaRPr lang="ru-RU" sz="1600" dirty="0">
              <a:ea typeface="Times New Roman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342327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8610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Стратегический отраслевой анализ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37890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конкуренции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42210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Основные конкуренты института на мировой арене - </a:t>
            </a:r>
          </a:p>
          <a:p>
            <a:r>
              <a:rPr lang="ru-RU" sz="1200" dirty="0" smtClean="0"/>
              <a:t>Предприятия Великобритании и Южной Кореи работающие в области </a:t>
            </a:r>
            <a:r>
              <a:rPr lang="ru-RU" sz="1200" dirty="0" err="1" smtClean="0"/>
              <a:t>свехпластической</a:t>
            </a:r>
            <a:r>
              <a:rPr lang="ru-RU" sz="1200" dirty="0" smtClean="0"/>
              <a:t> раскатки и формовки</a:t>
            </a:r>
            <a:endParaRPr lang="ru-RU" sz="12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13176"/>
            <a:ext cx="21587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157192"/>
            <a:ext cx="23268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Глава </a:t>
            </a:r>
            <a:r>
              <a:rPr lang="ru-RU" sz="2800" b="1" dirty="0" smtClean="0">
                <a:solidFill>
                  <a:prstClr val="black"/>
                </a:solidFill>
              </a:rPr>
              <a:t>3.  </a:t>
            </a:r>
            <a:r>
              <a:rPr lang="ru-RU" sz="2800" b="1" dirty="0">
                <a:solidFill>
                  <a:prstClr val="black"/>
                </a:solidFill>
              </a:rPr>
              <a:t>Стратегический анализ </a:t>
            </a:r>
            <a:r>
              <a:rPr lang="ru-RU" sz="2800" b="1" dirty="0" smtClean="0">
                <a:solidFill>
                  <a:prstClr val="black"/>
                </a:solidFill>
              </a:rPr>
              <a:t>внутренней </a:t>
            </a:r>
            <a:r>
              <a:rPr lang="ru-RU" sz="2800" b="1" dirty="0">
                <a:solidFill>
                  <a:prstClr val="black"/>
                </a:solidFill>
              </a:rPr>
              <a:t>среды научной организации на примере ИПСМ РАН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Анализ маркетинговой </a:t>
            </a:r>
            <a:r>
              <a:rPr lang="ru-RU" b="1" dirty="0" smtClean="0">
                <a:solidFill>
                  <a:schemeClr val="tx2"/>
                </a:solidFill>
              </a:rPr>
              <a:t>деятельности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42088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Анализ финансового состояния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569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Анализ используемых технологий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58112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Анализ персонала и организационной культуры</a:t>
            </a:r>
            <a:r>
              <a:rPr lang="ru-RU" b="1" i="1" dirty="0">
                <a:solidFill>
                  <a:schemeClr val="tx2"/>
                </a:solidFill>
              </a:rPr>
              <a:t> 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4847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Маркетинговая деятельность развита слабо; положительный момент – наличие миссии и </a:t>
            </a:r>
            <a:r>
              <a:rPr lang="ru-RU" dirty="0"/>
              <a:t>стратегического видения развития деятельности и российского и международного сотрудничества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2708920"/>
            <a:ext cx="8001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Институт  реализует «майские указы» президента РФ, согласно </a:t>
            </a:r>
          </a:p>
          <a:p>
            <a:r>
              <a:rPr lang="ru-RU" dirty="0" smtClean="0"/>
              <a:t>которым заработная плата научного сотрудника  не менее двойной по региону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27363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79912" y="364502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реализации сверхпластичности. Более подробно технологии приведены в аттестационной работе.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94116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Около </a:t>
            </a:r>
            <a:r>
              <a:rPr lang="ru-RU" dirty="0"/>
              <a:t>20 % сотрудников имеют степень доктора технических или физико-математических наук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25</a:t>
            </a:r>
            <a:r>
              <a:rPr lang="ru-RU" dirty="0"/>
              <a:t>% -  степень кандидата технических или физико-математических наук. </a:t>
            </a:r>
            <a:endParaRPr lang="ru-RU" dirty="0" smtClean="0"/>
          </a:p>
          <a:p>
            <a:r>
              <a:rPr lang="ru-RU" dirty="0" smtClean="0"/>
              <a:t>Доля </a:t>
            </a:r>
            <a:r>
              <a:rPr lang="ru-RU" dirty="0"/>
              <a:t>исследователей моложе 39 лет составляет примерно 35%.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Повышение доли молодых исследователей является не только требованием со стороны финансирующих организаций но и одной из ключевых </a:t>
            </a:r>
            <a:r>
              <a:rPr lang="ru-RU" dirty="0" smtClean="0"/>
              <a:t>задач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024" y="260648"/>
            <a:ext cx="921702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Глава 4. Оценка возможности использования эталонных стратегий в деятельности научной организации на примере ИПСМ РАН</a:t>
            </a:r>
            <a:endParaRPr lang="ru-RU" sz="28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18457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80112" y="1412776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силу особенности научно-исследовательской деятельности выбор стратегий развития в области ограничен. </a:t>
            </a:r>
            <a:endParaRPr lang="ru-RU" dirty="0" smtClean="0"/>
          </a:p>
          <a:p>
            <a:r>
              <a:rPr lang="ru-RU" dirty="0"/>
              <a:t>наиболее экономически обоснованной из сложившихся условий и является </a:t>
            </a:r>
            <a:r>
              <a:rPr lang="ru-RU" b="1" dirty="0">
                <a:solidFill>
                  <a:schemeClr val="tx2"/>
                </a:solidFill>
              </a:rPr>
              <a:t>стратегия концентрированного роста </a:t>
            </a:r>
            <a:r>
              <a:rPr lang="ru-RU" dirty="0"/>
              <a:t>– реализации конкурентного преимущества которое заключается в наличии уникального оборудования и квалифицированных специалистов в узкой области связанной с обработкой металлов давлением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7383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Глава 5. Коммерциализация научных исследований</a:t>
            </a:r>
            <a:endParaRPr lang="ru-RU" sz="28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7821"/>
          <a:stretch/>
        </p:blipFill>
        <p:spPr bwMode="auto">
          <a:xfrm>
            <a:off x="323528" y="980728"/>
            <a:ext cx="5184576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9249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Технологические и инновационные кластеры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248472" cy="174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1628800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Предлагаемые пути коммерциализации  НИИ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/>
              <a:t>Участие в маломасштабных </a:t>
            </a:r>
            <a:r>
              <a:rPr lang="ru-RU" dirty="0" smtClean="0"/>
              <a:t>НИОКР</a:t>
            </a:r>
          </a:p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Предоставление услуг по сертификации </a:t>
            </a:r>
            <a:r>
              <a:rPr lang="ru-RU" dirty="0" smtClean="0"/>
              <a:t>материалов</a:t>
            </a:r>
          </a:p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Подготовка и переподготовка специалистов на международном уровне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666</Words>
  <Application>Microsoft Office PowerPoint</Application>
  <PresentationFormat>Экран (4:3)</PresentationFormat>
  <Paragraphs>89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Актуальность</vt:lpstr>
      <vt:lpstr>Российская академия наук</vt:lpstr>
      <vt:lpstr>Глава 1. Особенности стратегического анализа научной организации </vt:lpstr>
      <vt:lpstr>ИПСМ РАН</vt:lpstr>
      <vt:lpstr>Глава 2.  Стратегический анализ внешней среды научной организации на примере ИПСМ РАН</vt:lpstr>
      <vt:lpstr>Глава 3.  Стратегический анализ внутренней среды научной организации на примере ИПСМ РАН</vt:lpstr>
      <vt:lpstr>Глава 4. Оценка возможности использования эталонных стратегий в деятельности научной организации на примере ИПСМ РАН</vt:lpstr>
      <vt:lpstr>Глава 5. Коммерциализация научных исследований</vt:lpstr>
      <vt:lpstr>Заключение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нр</cp:lastModifiedBy>
  <cp:revision>15</cp:revision>
  <dcterms:created xsi:type="dcterms:W3CDTF">2020-11-08T14:12:29Z</dcterms:created>
  <dcterms:modified xsi:type="dcterms:W3CDTF">2021-02-10T12:38:08Z</dcterms:modified>
</cp:coreProperties>
</file>