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2" r:id="rId2"/>
    <p:sldId id="287" r:id="rId3"/>
    <p:sldId id="279" r:id="rId4"/>
    <p:sldId id="260" r:id="rId5"/>
    <p:sldId id="261" r:id="rId6"/>
    <p:sldId id="282" r:id="rId7"/>
    <p:sldId id="263" r:id="rId8"/>
    <p:sldId id="269" r:id="rId9"/>
    <p:sldId id="265" r:id="rId10"/>
    <p:sldId id="267" r:id="rId11"/>
    <p:sldId id="284" r:id="rId12"/>
    <p:sldId id="274" r:id="rId13"/>
    <p:sldId id="280" r:id="rId14"/>
    <p:sldId id="283" r:id="rId15"/>
    <p:sldId id="277" r:id="rId16"/>
    <p:sldId id="278" r:id="rId17"/>
    <p:sldId id="256" r:id="rId18"/>
    <p:sldId id="257" r:id="rId19"/>
    <p:sldId id="276" r:id="rId20"/>
    <p:sldId id="275" r:id="rId21"/>
    <p:sldId id="28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104508683673088E-2"/>
          <c:y val="0.14782641307169275"/>
          <c:w val="0.40634686485010146"/>
          <c:h val="0.70434717385661449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0436278006409433"/>
                  <c:y val="0.166119568771680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93644988999078"/>
                      <c:h val="0.131782819974312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13-40C3-A034-239AF15A6355}"/>
                </c:ext>
              </c:extLst>
            </c:dLbl>
            <c:dLbl>
              <c:idx val="1"/>
              <c:layout>
                <c:manualLayout>
                  <c:x val="-0.17410779596939538"/>
                  <c:y val="-0.102199923476525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C1D44C0C-72F9-4570-BA54-568FFBB21AF7}" type="VALUE">
                      <a:rPr lang="en-US" sz="140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4809199264057"/>
                      <c:h val="0.1132395724124446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013-40C3-A034-239AF15A6355}"/>
                </c:ext>
              </c:extLst>
            </c:dLbl>
            <c:dLbl>
              <c:idx val="2"/>
              <c:layout>
                <c:manualLayout>
                  <c:x val="0.10831591567258275"/>
                  <c:y val="-5.6069879079425976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155E7B7-B08C-4775-94EA-F4C8DE320474}" type="VALUE">
                      <a:rPr lang="en-US" sz="140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45195819661813"/>
                      <c:h val="0.118403853479458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013-40C3-A034-239AF15A6355}"/>
                </c:ext>
              </c:extLst>
            </c:dLbl>
            <c:dLbl>
              <c:idx val="3"/>
              <c:layout>
                <c:manualLayout>
                  <c:x val="3.0043830624511977E-2"/>
                  <c:y val="4.648358622038086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D41867BE-06EF-4D2D-9913-A709A13170EC}" type="VALUE">
                      <a:rPr lang="en-US" sz="140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70819546643201"/>
                      <c:h val="0.10770068028357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013-40C3-A034-239AF15A635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'8.1.кап.влож.'!$A$70:$A$73</c:f>
              <c:strCache>
                <c:ptCount val="4"/>
                <c:pt idx="0">
                  <c:v>Приобретение административных и производственных помещений </c:v>
                </c:pt>
                <c:pt idx="1">
                  <c:v>Строительно-монтажные работы, всего</c:v>
                </c:pt>
                <c:pt idx="2">
                  <c:v>Приобретение оборудования всего</c:v>
                </c:pt>
                <c:pt idx="3">
                  <c:v>Прочие затраты</c:v>
                </c:pt>
              </c:strCache>
            </c:strRef>
          </c:cat>
          <c:val>
            <c:numRef>
              <c:f>'8.1.кап.влож.'!$B$70:$B$73</c:f>
              <c:numCache>
                <c:formatCode>#,##0.00</c:formatCode>
                <c:ptCount val="4"/>
                <c:pt idx="0">
                  <c:v>35000</c:v>
                </c:pt>
                <c:pt idx="1">
                  <c:v>80000</c:v>
                </c:pt>
                <c:pt idx="2">
                  <c:v>105244.32115999998</c:v>
                </c:pt>
                <c:pt idx="3">
                  <c:v>14150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0-47D6-A9BE-C2934A546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105138335769714"/>
          <c:y val="0.30402447739860655"/>
          <c:w val="0.40894861664230281"/>
          <c:h val="0.55249864314103581"/>
        </c:manualLayout>
      </c:layout>
      <c:overlay val="0"/>
      <c:txPr>
        <a:bodyPr/>
        <a:lstStyle/>
        <a:p>
          <a:pPr>
            <a:defRPr sz="1400">
              <a:latin typeface="Gotham Pro" panose="02000503040000020004" pitchFamily="50" charset="0"/>
              <a:cs typeface="Gotham Pro" panose="02000503040000020004" pitchFamily="50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000" b="1">
          <a:latin typeface="Gotham Pro" panose="02000503040000020004" pitchFamily="50" charset="0"/>
          <a:cs typeface="Gotham Pro" panose="02000503040000020004" pitchFamily="50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72987529397805E-2"/>
          <c:y val="0.17341593036380612"/>
          <c:w val="0.9227270124706024"/>
          <c:h val="0.7740920887963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производства, Q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A032B2C-86C2-44E4-B6D0-722218863F6B}" type="VALUE">
                      <a:rPr lang="en-US" sz="1400">
                        <a:latin typeface="Gotham Pro" panose="02000503040000020004" pitchFamily="50" charset="0"/>
                        <a:cs typeface="Gotham Pro" panose="02000503040000020004" pitchFamily="50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593-4214-BE2A-6C413200C0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Gotham Pro" panose="02000503040000020004" pitchFamily="50" charset="0"/>
                    <a:ea typeface="+mn-ea"/>
                    <a:cs typeface="Gotham Pro" panose="02000503040000020004" pitchFamily="50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  <c:pt idx="3">
                  <c:v>2023г.</c:v>
                </c:pt>
                <c:pt idx="4">
                  <c:v>2024г.</c:v>
                </c:pt>
                <c:pt idx="5">
                  <c:v>2025г.</c:v>
                </c:pt>
                <c:pt idx="6">
                  <c:v>2026г.</c:v>
                </c:pt>
                <c:pt idx="7">
                  <c:v>2027г</c:v>
                </c:pt>
                <c:pt idx="8">
                  <c:v>2028г.</c:v>
                </c:pt>
                <c:pt idx="9">
                  <c:v>2029г.</c:v>
                </c:pt>
                <c:pt idx="10">
                  <c:v>2030г.</c:v>
                </c:pt>
                <c:pt idx="11">
                  <c:v>2031г.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34</c:v>
                </c:pt>
                <c:pt idx="1">
                  <c:v>48</c:v>
                </c:pt>
                <c:pt idx="2">
                  <c:v>100</c:v>
                </c:pt>
                <c:pt idx="3">
                  <c:v>140</c:v>
                </c:pt>
                <c:pt idx="4">
                  <c:v>180</c:v>
                </c:pt>
                <c:pt idx="5">
                  <c:v>240</c:v>
                </c:pt>
                <c:pt idx="6">
                  <c:v>240</c:v>
                </c:pt>
                <c:pt idx="7">
                  <c:v>240</c:v>
                </c:pt>
                <c:pt idx="8">
                  <c:v>240</c:v>
                </c:pt>
                <c:pt idx="9">
                  <c:v>240</c:v>
                </c:pt>
                <c:pt idx="10">
                  <c:v>240</c:v>
                </c:pt>
                <c:pt idx="11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93-4214-BE2A-6C413200C0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1752192"/>
        <c:axId val="101856384"/>
      </c:barChart>
      <c:catAx>
        <c:axId val="1017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Gotham Pro" panose="02000503040000020004" pitchFamily="50" charset="0"/>
                <a:ea typeface="+mn-ea"/>
                <a:cs typeface="Gotham Pro" panose="02000503040000020004" pitchFamily="50" charset="0"/>
              </a:defRPr>
            </a:pPr>
            <a:endParaRPr lang="ru-RU"/>
          </a:p>
        </c:txPr>
        <c:crossAx val="101856384"/>
        <c:crosses val="autoZero"/>
        <c:auto val="1"/>
        <c:lblAlgn val="ctr"/>
        <c:lblOffset val="100"/>
        <c:noMultiLvlLbl val="0"/>
      </c:catAx>
      <c:valAx>
        <c:axId val="101856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 dirty="0">
                    <a:solidFill>
                      <a:schemeClr val="accent1"/>
                    </a:solidFill>
                    <a:latin typeface="Gotham Pro" panose="02000503040000020004" pitchFamily="50" charset="0"/>
                    <a:cs typeface="Gotham Pro" panose="02000503040000020004" pitchFamily="50" charset="0"/>
                  </a:rPr>
                  <a:t>Объём производства, шт.</a:t>
                </a:r>
              </a:p>
            </c:rich>
          </c:tx>
          <c:layout>
            <c:manualLayout>
              <c:xMode val="edge"/>
              <c:yMode val="edge"/>
              <c:x val="1.1397447294883196E-3"/>
              <c:y val="0.312793144644776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Gotham Pro" panose="02000503040000020004" pitchFamily="50" charset="0"/>
                <a:ea typeface="+mn-ea"/>
                <a:cs typeface="Gotham Pro" panose="02000503040000020004" pitchFamily="50" charset="0"/>
              </a:defRPr>
            </a:pPr>
            <a:endParaRPr lang="ru-RU"/>
          </a:p>
        </c:txPr>
        <c:crossAx val="10175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B71B488-4BE2-4B81-976B-1C4A6D4896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ACF7BF-5F47-4E4A-823C-563F984954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B6896-1976-43F6-840B-C83D640E09B0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5AE955-4D66-496B-A0BC-E539EC2F50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997A9-E3A8-44CF-A8B7-A35D10A52E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70592-209E-4897-85F6-C8AE451EB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671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F2A62-111A-4241-82B6-7FC50B52C82F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784FE-F76F-443D-8EBD-0B514345C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53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F9D72-A100-4D16-B343-858415708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E5D89-F73B-4832-B793-1DBEA2733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0ABF26-BB9C-434C-97D5-3537CC2AC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745F-1AD8-41B1-A43E-8490E21FE8A4}" type="datetime1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7A08A5-141C-4D79-A823-1D32B225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7606D2-727C-4C2F-8ABA-291133BE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4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23DC2-6D72-468C-BCB3-77C960FE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FF3A57-FA50-4EAD-B98D-B5DC1E91F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FAEDE2-EDB3-4625-811C-63DBC8C51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2A64-05A7-4030-9485-238C43CBEF0B}" type="datetime1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99707-A4EB-4C72-A3A4-50462FB3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2E92A-ECD0-404A-BFEA-76DF735D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49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134A97-A14B-41DD-980F-D58D68640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8F1A1E-4B74-4727-8D9B-ED1AE957F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510EA8-8C67-4C41-860E-4BA6C45DF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DA3D0-3BD5-4C9F-9336-4FF3A31093FA}" type="datetime1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99A73-3CD5-408F-834C-DDE69735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13971-1139-4645-8519-D3E755C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31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87FE1-2712-497A-B698-0F5EA99D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F0ED9D-623D-4219-998F-89D1D5C9F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BEF96-BE22-44FB-93AD-E5AF67A5C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CAD5-D5F7-4352-B6FA-132C76DCF8FC}" type="datetime1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28CE2A-0183-4BB3-A6A5-CC8C0BDD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4CE7D5-73DA-4CCC-86A2-B512F34C2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7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E86D1-B3AB-4494-8788-65776263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75412-5DBF-4EEC-9A89-EB862B643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E615A-B911-4D1A-A620-A815D52F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C07FD-F7A4-458D-8FD4-113E1BEE7CEA}" type="datetime1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24AEA-8A90-490A-BBE1-CD8F8EA4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4D69B-F7C6-4431-B516-05B30FF0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31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B67E7-E58A-4A21-BC1C-9D918367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363B0-9DDB-4CE3-871B-7049E7A15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C20B87-8A07-47D6-A6A8-B735F6C23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FCDEC6-8B85-42FF-9421-8DEB634F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FEA6-D3D8-4EDF-9268-471D049E7EA1}" type="datetime1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E50B13-31FB-4178-8FA7-9025F47E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5C0A37-1F0A-4F78-8F1F-E1C30F29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26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10AE2-F333-485A-A3C0-D99DE903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B47113-FBBC-45BE-AA5B-B9428B450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CD2455-5CAC-4AD6-8E88-83A1CF9C5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0F0F69-DAB9-49A2-88D2-0745F810C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3EC35A-82D4-4675-98F5-37300CB8B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4F38FC-8FEB-45E5-90CC-44BBC9C9B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23F0-D243-49DC-B28B-5C295C218593}" type="datetime1">
              <a:rPr lang="ru-RU" smtClean="0"/>
              <a:t>07.11.2020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0BAF36-374B-459C-A60D-A1FC0133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3F7211-E94F-4B57-88A4-55B3BBCF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7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0553-95AD-476D-80F1-1B8780DB4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D4FC47-2374-4B27-8348-73ED6452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71F48-D0F9-4C6A-BFD1-127A2B6CEDB4}" type="datetime1">
              <a:rPr lang="ru-RU" smtClean="0"/>
              <a:t>07.11.2020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1BD9B7-B985-4331-841D-8E19DBAC7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428F60-6F60-402F-B002-FF3DFA70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10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3C9120-1918-49CA-BAFE-99874B2B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A3C8-A21D-48BF-B755-3E212B4B86F0}" type="datetime1">
              <a:rPr lang="ru-RU" smtClean="0"/>
              <a:t>07.11.2020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3066BD-6CB2-451A-98D8-4BF3AB4A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CF26EF-5408-4619-BB75-8725CA28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4D132-FC97-4D0A-9CC5-889DB1D0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5FE984-81C1-4E16-ABE6-6537E2535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6327C3-FC9F-4B9F-A3C4-1B0BF5020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FE707A-E41A-4EA9-86E9-E4160C075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C6E0D-2622-4E19-A101-48BC01F5081F}" type="datetime1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CAAE5C-52BD-4F4C-ACF2-60883B35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3A1B80-33AD-493C-9CAA-EDF9465A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35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53EB3-3DC4-47A2-94F4-203D018C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F4FCF9-0570-4C8D-BB19-AD7E0FDB1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506D2D-D77D-47E5-945B-5BA3F4959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4C6AE3-B851-44D4-8126-E34DD7DC3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804F-6D3C-430E-9329-3AC834F96190}" type="datetime1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555B4E-2057-4141-A4CD-0A640C2B6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20493E-BE64-49FE-AF93-65F64AD7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7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EAF0D-5299-4DD9-BCF8-FA7E3CE4F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15F18B-9D6B-4FD0-8564-03B2DC0C2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85B0D0-9C10-4569-9CED-7DB28C9A1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6320-6DF5-465D-9B7C-C67D7DC3829E}" type="datetime1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7E146C-23C2-4C76-9E24-CC130633E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F9FF7-C5BD-4F1A-BCF5-5C7EDA165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DC87D-2D3D-46FE-AB86-474CCCA1E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37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474DE6D-F001-48E4-BC9D-0156998A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B4038A-70CC-4C49-ADFA-A3350A2A3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74" y="221063"/>
            <a:ext cx="1421635" cy="151663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B962EB-1E81-4267-9131-1731221E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957" y="221063"/>
            <a:ext cx="1516633" cy="15166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89DE2-864C-4BBD-B891-55E8E09BA1B6}"/>
              </a:ext>
            </a:extLst>
          </p:cNvPr>
          <p:cNvSpPr txBox="1"/>
          <p:nvPr/>
        </p:nvSpPr>
        <p:spPr>
          <a:xfrm>
            <a:off x="1954634" y="358875"/>
            <a:ext cx="827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ПРЕЗИДЕНТСКАЯ ПРОГРАММА ПОДГОТОВКИ УПРАВЛЕНЧЕСКИХ КАДРОВ ДЛЯ ОРГАНИЗАЦИЙ НАРОДНОГО ХОЗЯЙСТВА РФ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D1AF1-C8C8-45A8-85DC-3370E4D49B54}"/>
              </a:ext>
            </a:extLst>
          </p:cNvPr>
          <p:cNvSpPr txBox="1"/>
          <p:nvPr/>
        </p:nvSpPr>
        <p:spPr>
          <a:xfrm>
            <a:off x="1891604" y="1168920"/>
            <a:ext cx="8403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УФИМСКИЙ ГОСУДАРСТВЕННЫЙ АВИАЦИОННЫЙ ТЕХНИЧЕСКИЙ УНИВЕРСИТЕ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Т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99168-AAA0-4D33-BA1F-BB541FE48C50}"/>
              </a:ext>
            </a:extLst>
          </p:cNvPr>
          <p:cNvSpPr txBox="1"/>
          <p:nvPr/>
        </p:nvSpPr>
        <p:spPr>
          <a:xfrm>
            <a:off x="1162229" y="2050348"/>
            <a:ext cx="1046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Проект создания производства по выпуску инновационного продукта «Устройство УПС-ЕВНАТ»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AF1084DF-3938-432A-B7A7-343BF0C6D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81254"/>
              </p:ext>
            </p:extLst>
          </p:nvPr>
        </p:nvGraphicFramePr>
        <p:xfrm>
          <a:off x="315565" y="4192848"/>
          <a:ext cx="7251425" cy="1277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2452">
                  <a:extLst>
                    <a:ext uri="{9D8B030D-6E8A-4147-A177-3AD203B41FA5}">
                      <a16:colId xmlns:a16="http://schemas.microsoft.com/office/drawing/2014/main" val="4122043128"/>
                    </a:ext>
                  </a:extLst>
                </a:gridCol>
                <a:gridCol w="2888973">
                  <a:extLst>
                    <a:ext uri="{9D8B030D-6E8A-4147-A177-3AD203B41FA5}">
                      <a16:colId xmlns:a16="http://schemas.microsoft.com/office/drawing/2014/main" val="3258291025"/>
                    </a:ext>
                  </a:extLst>
                </a:gridCol>
              </a:tblGrid>
              <a:tr h="426947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     Учредитель ООО «ЕВНАТ»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Тузовский Н.А.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218779"/>
                  </a:ext>
                </a:extLst>
              </a:tr>
              <a:tr h="423793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     Руководитель ВАР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Ситникова Л.В.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781696"/>
                  </a:ext>
                </a:extLst>
              </a:tr>
              <a:tr h="426947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     Исполнитель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Тузовская Е.В.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14993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22CC2F-0256-4FBF-AC92-EC3D8EB21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09" y="2941909"/>
            <a:ext cx="3974791" cy="37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5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3C3B4F15-58E4-465A-AF10-DF012929C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CC84861-4B01-41A1-88B7-56DF75E6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10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6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9434F-1E8D-4300-AE36-8D7E3C3FE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5D4EE-52C2-44C8-AD7F-6BADFBE48E37}"/>
              </a:ext>
            </a:extLst>
          </p:cNvPr>
          <p:cNvSpPr txBox="1"/>
          <p:nvPr/>
        </p:nvSpPr>
        <p:spPr>
          <a:xfrm>
            <a:off x="10986052" y="6281529"/>
            <a:ext cx="516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50" charset="0"/>
                <a:cs typeface="Gotham Pro" panose="0200050304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2201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8D412-957C-4962-9865-1D159FFB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461"/>
          <a:stretch/>
        </p:blipFill>
        <p:spPr>
          <a:xfrm>
            <a:off x="90774" y="0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AE588-3EA0-4626-ABB1-A9FECD42E701}"/>
              </a:ext>
            </a:extLst>
          </p:cNvPr>
          <p:cNvSpPr/>
          <p:nvPr/>
        </p:nvSpPr>
        <p:spPr>
          <a:xfrm>
            <a:off x="5447899" y="1"/>
            <a:ext cx="6742576" cy="557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СТРУКТУРА РЕЗЕРВУАРНОГО ПАРКА ТЭК В РОССИИ</a:t>
            </a:r>
          </a:p>
          <a:p>
            <a:pPr algn="ctr"/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ЕЖЕГОДНЫЙ ОБЪЁМ ОЧИСТКИ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A6395DD-3848-4843-AAD6-7579CE2F7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259896"/>
              </p:ext>
            </p:extLst>
          </p:nvPr>
        </p:nvGraphicFramePr>
        <p:xfrm>
          <a:off x="621500" y="843546"/>
          <a:ext cx="7684196" cy="2192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5006">
                  <a:extLst>
                    <a:ext uri="{9D8B030D-6E8A-4147-A177-3AD203B41FA5}">
                      <a16:colId xmlns:a16="http://schemas.microsoft.com/office/drawing/2014/main" val="4088481394"/>
                    </a:ext>
                  </a:extLst>
                </a:gridCol>
                <a:gridCol w="1076764">
                  <a:extLst>
                    <a:ext uri="{9D8B030D-6E8A-4147-A177-3AD203B41FA5}">
                      <a16:colId xmlns:a16="http://schemas.microsoft.com/office/drawing/2014/main" val="1310845927"/>
                    </a:ext>
                  </a:extLst>
                </a:gridCol>
                <a:gridCol w="1897299">
                  <a:extLst>
                    <a:ext uri="{9D8B030D-6E8A-4147-A177-3AD203B41FA5}">
                      <a16:colId xmlns:a16="http://schemas.microsoft.com/office/drawing/2014/main" val="739918920"/>
                    </a:ext>
                  </a:extLst>
                </a:gridCol>
                <a:gridCol w="1275127">
                  <a:extLst>
                    <a:ext uri="{9D8B030D-6E8A-4147-A177-3AD203B41FA5}">
                      <a16:colId xmlns:a16="http://schemas.microsoft.com/office/drawing/2014/main" val="2280191657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Сегмент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Кол-во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Итого объем, м3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Доля по м3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332924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Нефтебазы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21 140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22 584 800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20,6%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6540999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Нефтедобыча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2 347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8 778 600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8,0%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405336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Нефтеперевалочные базы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2 256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25 719 200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23,5%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6164076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НПЗ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7 933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24 267 600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22,2%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414688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Парк нефтеналивных терминалов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1 138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10 252 550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9,4%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0116239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Прочие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2 680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10 677 300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9,8%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62529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Энергетика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1 468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7 146 700</a:t>
                      </a:r>
                      <a:endParaRPr lang="ru-RU" sz="14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6,5%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436832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Общий итог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38 962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109 426 750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100,0%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91628591"/>
                  </a:ext>
                </a:extLst>
              </a:tr>
              <a:tr h="123825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Источник: АТ </a:t>
                      </a:r>
                      <a:r>
                        <a:rPr lang="ru-RU" sz="1400" dirty="0" err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СопяиННпд</a:t>
                      </a:r>
                      <a:endParaRPr lang="ru-RU" sz="14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645866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F38B63D-8C30-4AC0-8B3A-29AF84FF69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0" y="3822244"/>
            <a:ext cx="3818523" cy="2679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FF7C9-7F2F-4FB1-82CD-FBB531F98869}"/>
              </a:ext>
            </a:extLst>
          </p:cNvPr>
          <p:cNvSpPr txBox="1"/>
          <p:nvPr/>
        </p:nvSpPr>
        <p:spPr>
          <a:xfrm>
            <a:off x="621500" y="3237469"/>
            <a:ext cx="38185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otham Pro" panose="02000503040000020004" pitchFamily="50" charset="0"/>
                <a:cs typeface="Gotham Pro" panose="02000503040000020004" pitchFamily="50" charset="0"/>
              </a:rPr>
              <a:t>Доли компаний в общем объёме </a:t>
            </a:r>
          </a:p>
          <a:p>
            <a:r>
              <a:rPr lang="ru-RU" sz="1600" dirty="0">
                <a:latin typeface="Gotham Pro" panose="02000503040000020004" pitchFamily="50" charset="0"/>
                <a:cs typeface="Gotham Pro" panose="02000503040000020004" pitchFamily="50" charset="0"/>
              </a:rPr>
              <a:t>резервуарного парка России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F1168A1-DD11-4AA1-9CA2-6CF8D0577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531138"/>
              </p:ext>
            </p:extLst>
          </p:nvPr>
        </p:nvGraphicFramePr>
        <p:xfrm>
          <a:off x="5256629" y="3795379"/>
          <a:ext cx="6427125" cy="26963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3079">
                  <a:extLst>
                    <a:ext uri="{9D8B030D-6E8A-4147-A177-3AD203B41FA5}">
                      <a16:colId xmlns:a16="http://schemas.microsoft.com/office/drawing/2014/main" val="3216837382"/>
                    </a:ext>
                  </a:extLst>
                </a:gridCol>
                <a:gridCol w="1221051">
                  <a:extLst>
                    <a:ext uri="{9D8B030D-6E8A-4147-A177-3AD203B41FA5}">
                      <a16:colId xmlns:a16="http://schemas.microsoft.com/office/drawing/2014/main" val="2844446841"/>
                    </a:ext>
                  </a:extLst>
                </a:gridCol>
                <a:gridCol w="1336842">
                  <a:extLst>
                    <a:ext uri="{9D8B030D-6E8A-4147-A177-3AD203B41FA5}">
                      <a16:colId xmlns:a16="http://schemas.microsoft.com/office/drawing/2014/main" val="2124716104"/>
                    </a:ext>
                  </a:extLst>
                </a:gridCol>
                <a:gridCol w="1856153">
                  <a:extLst>
                    <a:ext uri="{9D8B030D-6E8A-4147-A177-3AD203B41FA5}">
                      <a16:colId xmlns:a16="http://schemas.microsoft.com/office/drawing/2014/main" val="3179241834"/>
                    </a:ext>
                  </a:extLst>
                </a:gridCol>
              </a:tblGrid>
              <a:tr h="6114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Парк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Резервуарный парк, всего куб. м.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Средняя норма очистки, %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Резервуарный парк для очистки ежегодно, куб. м.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059246"/>
                  </a:ext>
                </a:extLst>
              </a:tr>
              <a:tr h="1939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Нефтебазы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22 584 800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8%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1 067 584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6724861"/>
                  </a:ext>
                </a:extLst>
              </a:tr>
              <a:tr h="1927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Нефтедобыча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8 778 600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11%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1 523 650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9702562"/>
                  </a:ext>
                </a:extLst>
              </a:tr>
              <a:tr h="4017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Нефтеперевалочные базы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25 719 200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4%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3 185 772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65567018"/>
                  </a:ext>
                </a:extLst>
              </a:tr>
              <a:tr h="1927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НПЗ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24 267 600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10%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2313 858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850058"/>
                  </a:ext>
                </a:extLst>
              </a:tr>
              <a:tr h="4017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Парк нефтеналивных терминалов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10 252 550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15%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1 128 425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8105527"/>
                  </a:ext>
                </a:extLst>
              </a:tr>
              <a:tr h="1927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Прочие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10 677 300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10%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1 494 822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72090769"/>
                  </a:ext>
                </a:extLst>
              </a:tr>
              <a:tr h="1927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Энергетика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7 146 700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14%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714 670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5860251"/>
                  </a:ext>
                </a:extLst>
              </a:tr>
              <a:tr h="3164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Общий итог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109 426 750</a:t>
                      </a:r>
                      <a:endParaRPr lang="ru-RU" sz="120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10%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11 428 782</a:t>
                      </a:r>
                      <a:endParaRPr lang="ru-RU" sz="1200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95677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CF51B49-BFDC-4E5F-84AC-C31B616DFA40}"/>
              </a:ext>
            </a:extLst>
          </p:cNvPr>
          <p:cNvSpPr txBox="1"/>
          <p:nvPr/>
        </p:nvSpPr>
        <p:spPr>
          <a:xfrm>
            <a:off x="5266652" y="3237469"/>
            <a:ext cx="6427125" cy="5579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600" dirty="0">
                <a:latin typeface="Gotham Pro" panose="02000503040000020004" pitchFamily="50" charset="0"/>
                <a:cs typeface="Gotham Pro" panose="02000503040000020004" pitchFamily="50" charset="0"/>
              </a:rPr>
              <a:t>Ежегодный объём резервуарного парка для очистки </a:t>
            </a:r>
            <a:r>
              <a:rPr lang="ru-RU" dirty="0">
                <a:latin typeface="Gotham Pro" panose="02000503040000020004" pitchFamily="50" charset="0"/>
                <a:cs typeface="Gotham Pro" panose="02000503040000020004" pitchFamily="50" charset="0"/>
              </a:rPr>
              <a:t>в РФ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08068E84-BC4C-40C0-BA6A-5FA956E7C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856623"/>
              </p:ext>
            </p:extLst>
          </p:nvPr>
        </p:nvGraphicFramePr>
        <p:xfrm>
          <a:off x="8480215" y="843546"/>
          <a:ext cx="3169294" cy="2192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530">
                  <a:extLst>
                    <a:ext uri="{9D8B030D-6E8A-4147-A177-3AD203B41FA5}">
                      <a16:colId xmlns:a16="http://schemas.microsoft.com/office/drawing/2014/main" val="2640374081"/>
                    </a:ext>
                  </a:extLst>
                </a:gridCol>
                <a:gridCol w="1571764">
                  <a:extLst>
                    <a:ext uri="{9D8B030D-6E8A-4147-A177-3AD203B41FA5}">
                      <a16:colId xmlns:a16="http://schemas.microsoft.com/office/drawing/2014/main" val="1618243187"/>
                    </a:ext>
                  </a:extLst>
                </a:gridCol>
              </a:tblGrid>
              <a:tr h="1525017">
                <a:tc>
                  <a:txBody>
                    <a:bodyPr/>
                    <a:lstStyle/>
                    <a:p>
                      <a:r>
                        <a:rPr lang="ru-RU" dirty="0"/>
                        <a:t>Объём образования </a:t>
                      </a:r>
                      <a:r>
                        <a:rPr lang="ru-RU" dirty="0" err="1"/>
                        <a:t>нефтешлама</a:t>
                      </a:r>
                      <a:r>
                        <a:rPr lang="ru-RU" dirty="0"/>
                        <a:t> в России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Объём рынка сервисных услуг по очистке РВС в РФ в 2018г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15006"/>
                  </a:ext>
                </a:extLst>
              </a:tr>
              <a:tr h="66719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450 тыс. тонн </a:t>
                      </a:r>
                      <a:r>
                        <a:rPr lang="ru-RU" dirty="0"/>
                        <a:t>ежегодно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4,1 </a:t>
                      </a:r>
                      <a:r>
                        <a:rPr lang="ru-RU" dirty="0" err="1">
                          <a:solidFill>
                            <a:srgbClr val="FF0000"/>
                          </a:solidFill>
                        </a:rPr>
                        <a:t>млрд.руб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238438"/>
                  </a:ext>
                </a:extLst>
              </a:tr>
            </a:tbl>
          </a:graphicData>
        </a:graphic>
      </p:graphicFrame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F28D942-A20C-422E-8258-D00C4BC7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0462" y="6409887"/>
            <a:ext cx="766894" cy="365125"/>
          </a:xfrm>
        </p:spPr>
        <p:txBody>
          <a:bodyPr/>
          <a:lstStyle/>
          <a:p>
            <a:fld id="{D92DC87D-2D3D-46FE-AB86-474CCCA1E2A2}" type="slidenum">
              <a:rPr lang="ru-RU" sz="20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12</a:t>
            </a:fld>
            <a:endParaRPr lang="ru-RU" sz="20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40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8D412-957C-4962-9865-1D159FFB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461"/>
          <a:stretch/>
        </p:blipFill>
        <p:spPr>
          <a:xfrm>
            <a:off x="30373" y="1282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AE588-3EA0-4626-ABB1-A9FECD42E701}"/>
              </a:ext>
            </a:extLst>
          </p:cNvPr>
          <p:cNvSpPr/>
          <p:nvPr/>
        </p:nvSpPr>
        <p:spPr>
          <a:xfrm>
            <a:off x="5447899" y="1"/>
            <a:ext cx="6742576" cy="734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ЭКОНОМИЧЕСКИЙ ЭФФЕКТ ОТ ПРИМЕНЕНИЯ </a:t>
            </a:r>
          </a:p>
          <a:p>
            <a:pPr algn="ctr"/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УПС-ЕВНАТ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E9488F-19A5-41EF-8A00-36C35904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13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8E45E7ED-7389-4FA0-9003-1A51E5F2E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192355"/>
              </p:ext>
            </p:extLst>
          </p:nvPr>
        </p:nvGraphicFramePr>
        <p:xfrm>
          <a:off x="498231" y="1348641"/>
          <a:ext cx="11187800" cy="409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580">
                  <a:extLst>
                    <a:ext uri="{9D8B030D-6E8A-4147-A177-3AD203B41FA5}">
                      <a16:colId xmlns:a16="http://schemas.microsoft.com/office/drawing/2014/main" val="2603475941"/>
                    </a:ext>
                  </a:extLst>
                </a:gridCol>
                <a:gridCol w="2367480">
                  <a:extLst>
                    <a:ext uri="{9D8B030D-6E8A-4147-A177-3AD203B41FA5}">
                      <a16:colId xmlns:a16="http://schemas.microsoft.com/office/drawing/2014/main" val="3356187414"/>
                    </a:ext>
                  </a:extLst>
                </a:gridCol>
                <a:gridCol w="1852749">
                  <a:extLst>
                    <a:ext uri="{9D8B030D-6E8A-4147-A177-3AD203B41FA5}">
                      <a16:colId xmlns:a16="http://schemas.microsoft.com/office/drawing/2014/main" val="2024980171"/>
                    </a:ext>
                  </a:extLst>
                </a:gridCol>
                <a:gridCol w="1424586">
                  <a:extLst>
                    <a:ext uri="{9D8B030D-6E8A-4147-A177-3AD203B41FA5}">
                      <a16:colId xmlns:a16="http://schemas.microsoft.com/office/drawing/2014/main" val="1661843796"/>
                    </a:ext>
                  </a:extLst>
                </a:gridCol>
                <a:gridCol w="1940405">
                  <a:extLst>
                    <a:ext uri="{9D8B030D-6E8A-4147-A177-3AD203B41FA5}">
                      <a16:colId xmlns:a16="http://schemas.microsoft.com/office/drawing/2014/main" val="2713935875"/>
                    </a:ext>
                  </a:extLst>
                </a:gridCol>
              </a:tblGrid>
              <a:tr h="1363137">
                <a:tc>
                  <a:txBody>
                    <a:bodyPr/>
                    <a:lstStyle/>
                    <a:p>
                      <a:r>
                        <a:rPr lang="ru-RU" dirty="0"/>
                        <a:t>Сокращение потерь ресурса, нефти  </a:t>
                      </a:r>
                    </a:p>
                    <a:p>
                      <a:r>
                        <a:rPr lang="ru-RU" dirty="0"/>
                        <a:t>на </a:t>
                      </a:r>
                      <a:r>
                        <a:rPr lang="ru-RU" dirty="0">
                          <a:solidFill>
                            <a:srgbClr val="FFCCCC"/>
                          </a:solidFill>
                        </a:rPr>
                        <a:t>70% -  на 7895 млн. </a:t>
                      </a:r>
                      <a:r>
                        <a:rPr lang="ru-RU" dirty="0" err="1">
                          <a:solidFill>
                            <a:srgbClr val="FFCCCC"/>
                          </a:solidFill>
                        </a:rPr>
                        <a:t>руб</a:t>
                      </a:r>
                      <a:r>
                        <a:rPr lang="ru-RU" dirty="0">
                          <a:solidFill>
                            <a:srgbClr val="FFCCCC"/>
                          </a:solidFill>
                        </a:rPr>
                        <a:t> </a:t>
                      </a:r>
                      <a:r>
                        <a:rPr lang="ru-RU" dirty="0"/>
                        <a:t>ежегодно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Оснащение 100% РВС которые ежегодно выводятся на зачистку, 3900/Млн. </a:t>
                      </a:r>
                      <a:r>
                        <a:rPr lang="ru-RU" dirty="0" err="1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Расходы на оснащение 10% РВС от ежегодного объема, 390шт/</a:t>
                      </a:r>
                    </a:p>
                    <a:p>
                      <a:r>
                        <a:rPr lang="ru-RU" dirty="0"/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Экономический эффект за 5 лет эксплуатации/млн. </a:t>
                      </a:r>
                      <a:r>
                        <a:rPr lang="ru-RU" dirty="0" err="1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Экономический эффект за 10 лет эксплуатации/</a:t>
                      </a:r>
                    </a:p>
                    <a:p>
                      <a:r>
                        <a:rPr lang="ru-RU" dirty="0"/>
                        <a:t>млн. </a:t>
                      </a:r>
                      <a:r>
                        <a:rPr lang="ru-RU" dirty="0" err="1"/>
                        <a:t>руб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256446"/>
                  </a:ext>
                </a:extLst>
              </a:tr>
              <a:tr h="596373">
                <a:tc>
                  <a:txBody>
                    <a:bodyPr/>
                    <a:lstStyle/>
                    <a:p>
                      <a:r>
                        <a:rPr lang="ru-RU" dirty="0"/>
                        <a:t>Экономия на очистке резервуаров и утилизации </a:t>
                      </a:r>
                      <a:r>
                        <a:rPr lang="ru-RU" dirty="0" err="1"/>
                        <a:t>нефтешлама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+2 878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287,8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287,8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524643"/>
                  </a:ext>
                </a:extLst>
              </a:tr>
              <a:tr h="340784">
                <a:tc>
                  <a:txBody>
                    <a:bodyPr/>
                    <a:lstStyle/>
                    <a:p>
                      <a:r>
                        <a:rPr lang="ru-RU" dirty="0"/>
                        <a:t>Сокращение потерь 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+7895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649570"/>
                  </a:ext>
                </a:extLst>
              </a:tr>
              <a:tr h="851961">
                <a:tc>
                  <a:txBody>
                    <a:bodyPr/>
                    <a:lstStyle/>
                    <a:p>
                      <a:r>
                        <a:rPr lang="ru-RU" dirty="0"/>
                        <a:t>Стоимость оснащения УПС-ЕВНАТ с учётом, внесения изменения в проект и монтажа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- 9750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- 975,0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444459"/>
                  </a:ext>
                </a:extLst>
              </a:tr>
              <a:tr h="436864">
                <a:tc>
                  <a:txBody>
                    <a:bodyPr/>
                    <a:lstStyle/>
                    <a:p>
                      <a:r>
                        <a:rPr lang="ru-RU" dirty="0"/>
                        <a:t>Экономический эффект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+1023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-975,0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+1076,8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+1076,8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08530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3456958-20AF-4F62-B527-453E2C7F51E2}"/>
              </a:ext>
            </a:extLst>
          </p:cNvPr>
          <p:cNvSpPr txBox="1"/>
          <p:nvPr/>
        </p:nvSpPr>
        <p:spPr>
          <a:xfrm>
            <a:off x="498231" y="5667004"/>
            <a:ext cx="1084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Gotham Pro" panose="02000503040000020004" pitchFamily="50" charset="0"/>
                <a:cs typeface="Gotham Pro" panose="02000503040000020004" pitchFamily="50" charset="0"/>
              </a:rPr>
              <a:t>Вывод: при оснащении 390шт. РВС  устройствами УПС-ЕВНАТ </a:t>
            </a:r>
          </a:p>
          <a:p>
            <a:r>
              <a:rPr lang="ru-RU" sz="2000" b="1" dirty="0">
                <a:latin typeface="Gotham Pro" panose="02000503040000020004" pitchFamily="50" charset="0"/>
                <a:cs typeface="Gotham Pro" panose="02000503040000020004" pitchFamily="50" charset="0"/>
              </a:rPr>
              <a:t>экономический эффект за 10 лет эксплуатации УПС – </a:t>
            </a:r>
            <a:r>
              <a:rPr lang="ru-RU" sz="2000" b="1" dirty="0">
                <a:solidFill>
                  <a:srgbClr val="FF0000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1178,6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95156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5E9E172-B6BE-4D58-8EFA-9F015AE18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93"/>
            <a:ext cx="12192000" cy="6856286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CECA7EE-3474-45C7-9287-D6F2D2BC6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3" y="2835878"/>
            <a:ext cx="1176527" cy="36159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C3EFF6-33D9-4EB8-A600-0CB369FE8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76" y="4221014"/>
            <a:ext cx="319964" cy="284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2E461D-BF44-47D2-BEBD-C332FA564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923544"/>
            <a:ext cx="1959864" cy="1469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2E0103-E286-4DB1-AD9E-1F626E28253B}"/>
              </a:ext>
            </a:extLst>
          </p:cNvPr>
          <p:cNvSpPr txBox="1"/>
          <p:nvPr/>
        </p:nvSpPr>
        <p:spPr>
          <a:xfrm>
            <a:off x="10119360" y="699403"/>
            <a:ext cx="1889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otham Pro" panose="02000503040000020004" pitchFamily="50" charset="0"/>
                <a:cs typeface="Gotham Pro" panose="02000503040000020004" pitchFamily="50" charset="0"/>
              </a:rPr>
              <a:t>Объём заказов растёт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5A96C-04C0-45F0-8558-2F14DDC4FA9C}"/>
              </a:ext>
            </a:extLst>
          </p:cNvPr>
          <p:cNvSpPr txBox="1"/>
          <p:nvPr/>
        </p:nvSpPr>
        <p:spPr>
          <a:xfrm>
            <a:off x="10550008" y="79502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УПС-ЕВНАТ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9F7CD9-0EC0-4A8B-9189-1B566AD0C207}"/>
              </a:ext>
            </a:extLst>
          </p:cNvPr>
          <p:cNvSpPr txBox="1"/>
          <p:nvPr/>
        </p:nvSpPr>
        <p:spPr>
          <a:xfrm>
            <a:off x="10734261" y="6281530"/>
            <a:ext cx="55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otham Pro" panose="02000503040000020004" pitchFamily="50" charset="0"/>
                <a:cs typeface="Gotham Pro" panose="0200050304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24628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8D412-957C-4962-9865-1D159FFB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46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AE588-3EA0-4626-ABB1-A9FECD42E701}"/>
              </a:ext>
            </a:extLst>
          </p:cNvPr>
          <p:cNvSpPr/>
          <p:nvPr/>
        </p:nvSpPr>
        <p:spPr>
          <a:xfrm>
            <a:off x="5449404" y="0"/>
            <a:ext cx="6742576" cy="557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otham Pro" panose="02000503040000020004" pitchFamily="50" charset="0"/>
                <a:cs typeface="Gotham Pro" panose="02000503040000020004" pitchFamily="50" charset="0"/>
              </a:rPr>
              <a:t>SWOT-</a:t>
            </a: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матрица ООО «ЕВНАТ»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10F3E16-CA2B-4751-8D4E-621BDB92B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010878"/>
              </p:ext>
            </p:extLst>
          </p:nvPr>
        </p:nvGraphicFramePr>
        <p:xfrm>
          <a:off x="877494" y="752675"/>
          <a:ext cx="10436991" cy="5881605"/>
        </p:xfrm>
        <a:graphic>
          <a:graphicData uri="http://schemas.openxmlformats.org/drawingml/2006/table">
            <a:tbl>
              <a:tblPr/>
              <a:tblGrid>
                <a:gridCol w="41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6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3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9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461">
                <a:tc rowSpan="2" gridSpan="2"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    </a:t>
                      </a:r>
                      <a:r>
                        <a:rPr lang="ru-RU" sz="1100" b="1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Внешняя среда                       </a:t>
                      </a:r>
                    </a:p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                   (рынок)</a:t>
                      </a: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1100" b="0" i="0" dirty="0">
                        <a:latin typeface="Gotham Pro" panose="02000503040000020004" pitchFamily="50" charset="0"/>
                        <a:ea typeface="Verdana" panose="020B0604030504040204" pitchFamily="34" charset="0"/>
                        <a:cs typeface="Gotham Pro" panose="02000503040000020004" pitchFamily="50" charset="0"/>
                      </a:endParaRP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Внутренняя</a:t>
                      </a:r>
                      <a:r>
                        <a:rPr lang="ru-RU" sz="1100" b="1" i="0" baseline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 </a:t>
                      </a: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среда</a:t>
                      </a: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(компания)</a:t>
                      </a:r>
                    </a:p>
                  </a:txBody>
                  <a:tcPr marL="63080" marR="63080" marT="0" marB="0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solidFill>
                            <a:srgbClr val="0070C0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Возможности</a:t>
                      </a:r>
                      <a:r>
                        <a:rPr lang="en-US" sz="1100" b="1" i="0" dirty="0">
                          <a:solidFill>
                            <a:srgbClr val="0070C0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, O</a:t>
                      </a:r>
                      <a:endParaRPr lang="ru-RU" sz="1100" b="1" i="0" dirty="0">
                        <a:solidFill>
                          <a:srgbClr val="0070C0"/>
                        </a:solidFill>
                        <a:latin typeface="Gotham Pro" panose="02000503040000020004" pitchFamily="50" charset="0"/>
                        <a:ea typeface="Verdana" panose="020B0604030504040204" pitchFamily="34" charset="0"/>
                        <a:cs typeface="Gotham Pro" panose="02000503040000020004" pitchFamily="50" charset="0"/>
                      </a:endParaRPr>
                    </a:p>
                  </a:txBody>
                  <a:tcPr marL="63080" marR="63080" marT="0" marB="0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solidFill>
                            <a:srgbClr val="0070C0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Угрозы</a:t>
                      </a:r>
                      <a:r>
                        <a:rPr lang="en-US" sz="1100" b="1" i="0" dirty="0">
                          <a:solidFill>
                            <a:srgbClr val="0070C0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, T</a:t>
                      </a:r>
                      <a:endParaRPr lang="ru-RU" sz="1100" b="1" i="0" dirty="0">
                        <a:solidFill>
                          <a:srgbClr val="0070C0"/>
                        </a:solidFill>
                        <a:latin typeface="Gotham Pro" panose="02000503040000020004" pitchFamily="50" charset="0"/>
                        <a:ea typeface="Verdana" panose="020B0604030504040204" pitchFamily="34" charset="0"/>
                        <a:cs typeface="Gotham Pro" panose="02000503040000020004" pitchFamily="50" charset="0"/>
                      </a:endParaRPr>
                    </a:p>
                  </a:txBody>
                  <a:tcPr marL="63080" marR="63080" marT="0" marB="0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58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Растущий спрос на УПС-ЕВНАТ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2. Государственная поддержка экспортно-ориентированных предприятий не сырьевого сектора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3. Заинтересованность государства в инновационном развитии промышленности за счёт цифровизации и применения  цифровых технологий</a:t>
                      </a:r>
                    </a:p>
                  </a:txBody>
                  <a:tcPr marL="63080" marR="63080" marT="0" marB="0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1. Отсутствуют альтернативные подрядчики услуг и поставщики материалов.</a:t>
                      </a: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2. Риск не прохождения аккредитации на крупных предприятиях таких как Роснефть, Газпром, MOL из-за низкой численности и отсутствия производственных мощностей.</a:t>
                      </a: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3. Появление конкурентов</a:t>
                      </a:r>
                    </a:p>
                  </a:txBody>
                  <a:tcPr marL="63080" marR="63080" marT="0" marB="0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60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solidFill>
                            <a:srgbClr val="0070C0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Сильные стороны</a:t>
                      </a:r>
                      <a:r>
                        <a:rPr lang="en-US" sz="1100" b="1" i="0" dirty="0">
                          <a:solidFill>
                            <a:srgbClr val="0070C0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, S</a:t>
                      </a:r>
                      <a:endParaRPr lang="ru-RU" sz="1100" b="1" i="0" dirty="0">
                        <a:solidFill>
                          <a:srgbClr val="0070C0"/>
                        </a:solidFill>
                        <a:latin typeface="Gotham Pro" panose="02000503040000020004" pitchFamily="50" charset="0"/>
                        <a:ea typeface="Verdana" panose="020B0604030504040204" pitchFamily="34" charset="0"/>
                        <a:cs typeface="Gotham Pro" panose="02000503040000020004" pitchFamily="50" charset="0"/>
                      </a:endParaRPr>
                    </a:p>
                  </a:txBody>
                  <a:tcPr marL="63080" marR="63080" marT="0" marB="0" vert="vert270" anchor="ctr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100" b="0" i="0" dirty="0">
                          <a:effectLst/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1. Является разработчиком УПС-ЕВНАТ, что подтверждается патентами (монополия в узком сегменте)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  <a:latin typeface="Gotham Pro" panose="02000503040000020004" pitchFamily="50" charset="0"/>
                          <a:ea typeface="Times New Roman" panose="02020603050405020304" pitchFamily="18" charset="0"/>
                          <a:cs typeface="Gotham Pro" panose="02000503040000020004" pitchFamily="50" charset="0"/>
                        </a:rPr>
                        <a:t>2. Наличие собственной графической станции  и лицензии ПО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3. 10-и летний опыт работы с промышленными предприятиями (компетенция)</a:t>
                      </a:r>
                    </a:p>
                  </a:txBody>
                  <a:tcPr marL="63080" marR="63080" marT="0" marB="0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1S-1T 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Заключить договора на разработку и изготовление оборудования УПС-ЕВНАТ, тем самым удовлетворить спрос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1S-2T 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Получить поддержку в продвижении товара и компании по гос. Программе «Увеличение не сырьевого не энергетического сектора»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3S-3O 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Разработать методику расчётов экономического обоснования внедрения инновации УПС-ЕВНАТ и получить поддержку по продвижению, внедрению УПС в </a:t>
                      </a:r>
                      <a:r>
                        <a:rPr lang="ru-RU" sz="1100" b="0" i="0" kern="1200" dirty="0" err="1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гос.корпорациях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  </a:t>
                      </a:r>
                    </a:p>
                  </a:txBody>
                  <a:tcPr marL="63080" marR="63080" marT="0" marB="0" anchor="ctr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3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S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-2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T 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мотивировать лиц принимающих решение на размещение заказа именно у нас,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опираясь на сильные стороны 2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S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и 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1S</a:t>
                      </a:r>
                    </a:p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2S-1T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при расчётах и конструировании опираться на имеющихся поставщиков и их возможности. Поддерживать и развивать деловые отношения.</a:t>
                      </a:r>
                    </a:p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 1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S-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3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T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продолжить работу по патентованию и регистрации товарных знаков за границей, занять лидирующие позиции на рынке, вести активную работу по продвижению товарной марки. Сделать продукт известным во всём мире, во всех сегментах</a:t>
                      </a:r>
                    </a:p>
                  </a:txBody>
                  <a:tcPr marL="63080" marR="63080" marT="0" marB="0" anchor="ctr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7424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b="1" i="0" dirty="0">
                          <a:solidFill>
                            <a:srgbClr val="0070C0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Слабые стороны</a:t>
                      </a:r>
                      <a:r>
                        <a:rPr lang="en-US" sz="1100" b="1" i="0" dirty="0">
                          <a:solidFill>
                            <a:srgbClr val="0070C0"/>
                          </a:solidFill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, W</a:t>
                      </a:r>
                      <a:endParaRPr lang="ru-RU" sz="1100" b="1" i="0" dirty="0">
                        <a:solidFill>
                          <a:srgbClr val="0070C0"/>
                        </a:solidFill>
                        <a:latin typeface="Gotham Pro" panose="02000503040000020004" pitchFamily="50" charset="0"/>
                        <a:ea typeface="Verdana" panose="020B0604030504040204" pitchFamily="34" charset="0"/>
                        <a:cs typeface="Gotham Pro" panose="02000503040000020004" pitchFamily="50" charset="0"/>
                      </a:endParaRPr>
                    </a:p>
                  </a:txBody>
                  <a:tcPr marL="63080" marR="63080" marT="0" marB="0" vert="vert270" anchor="ctr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1. Высокая зависимость от поставщиков 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2. Малая численность персонала из-за нехватки помещений, рабочих мест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 3. Отсутствует собственная производственная площадка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4. </a:t>
                      </a:r>
                      <a:r>
                        <a:rPr lang="ru-RU" sz="1100" b="1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Отсутствует возможность увеличения объёма производства</a:t>
                      </a:r>
                    </a:p>
                  </a:txBody>
                  <a:tcPr marL="63080" marR="63080" marT="0" marB="0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1W-1O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рассказать поставщикам о перспективах сотрудничества и росте заказов, тем самым мотивировать на добросовестное сотрудничество</a:t>
                      </a:r>
                    </a:p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2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W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, 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3W,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4</a:t>
                      </a: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W-1O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растущий спрос даёт возможность инициировать и реализовать инвестиционную программу по расширению</a:t>
                      </a:r>
                    </a:p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endParaRPr lang="ru-RU" sz="1100" b="0" i="0" dirty="0">
                        <a:latin typeface="Gotham Pro" panose="02000503040000020004" pitchFamily="50" charset="0"/>
                        <a:ea typeface="Verdana" panose="020B0604030504040204" pitchFamily="34" charset="0"/>
                        <a:cs typeface="Gotham Pro" panose="02000503040000020004" pitchFamily="50" charset="0"/>
                      </a:endParaRPr>
                    </a:p>
                  </a:txBody>
                  <a:tcPr marL="63080" marR="63080" marT="0" marB="0" anchor="ctr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1W, 3W, 4W, 1T, 2T </a:t>
                      </a:r>
                      <a:r>
                        <a:rPr lang="ru-RU" sz="1100" b="1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Создать уникальное производство по выпуску устройств УПС-ЕВНАТ 240 ед. в год, с возможностью увеличения объёма производства</a:t>
                      </a:r>
                    </a:p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2W, 2T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Приобрести офисные помещения, создать новые рабочие места</a:t>
                      </a:r>
                    </a:p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3T </a:t>
                      </a:r>
                      <a:r>
                        <a:rPr lang="ru-RU" sz="1100" b="0" i="0" dirty="0">
                          <a:latin typeface="Gotham Pro" panose="02000503040000020004" pitchFamily="50" charset="0"/>
                          <a:ea typeface="Verdana" panose="020B0604030504040204" pitchFamily="34" charset="0"/>
                          <a:cs typeface="Gotham Pro" panose="02000503040000020004" pitchFamily="50" charset="0"/>
                        </a:rPr>
                        <a:t>Принять меры по защите секрета производства «ноу-хау»</a:t>
                      </a:r>
                    </a:p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endParaRPr lang="ru-RU" sz="1100" b="0" i="0" dirty="0">
                        <a:latin typeface="Gotham Pro" panose="02000503040000020004" pitchFamily="50" charset="0"/>
                        <a:ea typeface="Verdana" panose="020B0604030504040204" pitchFamily="34" charset="0"/>
                        <a:cs typeface="Gotham Pro" panose="02000503040000020004" pitchFamily="50" charset="0"/>
                      </a:endParaRPr>
                    </a:p>
                    <a:p>
                      <a:pPr marL="228600" indent="-228600" algn="l">
                        <a:spcAft>
                          <a:spcPts val="0"/>
                        </a:spcAft>
                        <a:buAutoNum type="arabicPeriod"/>
                      </a:pPr>
                      <a:endParaRPr lang="ru-RU" sz="1100" b="0" i="0" dirty="0">
                        <a:latin typeface="Gotham Pro" panose="02000503040000020004" pitchFamily="50" charset="0"/>
                        <a:ea typeface="Verdana" panose="020B0604030504040204" pitchFamily="34" charset="0"/>
                        <a:cs typeface="Gotham Pro" panose="02000503040000020004" pitchFamily="50" charset="0"/>
                      </a:endParaRPr>
                    </a:p>
                  </a:txBody>
                  <a:tcPr marL="63080" marR="63080" marT="0" marB="0" anchor="ctr">
                    <a:lnL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2CB442-17E6-48A2-8DAD-82B54139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117574" cy="365125"/>
          </a:xfrm>
        </p:spPr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15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37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12F1C32F-4CC1-43A6-8DEB-7A68D002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5322C46-31B6-480F-A210-800E615B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16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36CE6E-5C1B-4AD4-B381-EBA6962E0D81}"/>
              </a:ext>
            </a:extLst>
          </p:cNvPr>
          <p:cNvSpPr/>
          <p:nvPr/>
        </p:nvSpPr>
        <p:spPr>
          <a:xfrm>
            <a:off x="0" y="-1"/>
            <a:ext cx="12192000" cy="956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ПРОЕКТ СОЗДАНИЯ ПРОИЗВОДСТВА ПО ВЫПУСКУ ИННОВАЦИОННОГО ПРОДУКТА «УСТРОЙСТВО УПС-ЕВНАТ»</a:t>
            </a:r>
          </a:p>
        </p:txBody>
      </p:sp>
    </p:spTree>
    <p:extLst>
      <p:ext uri="{BB962C8B-B14F-4D97-AF65-F5344CB8AC3E}">
        <p14:creationId xmlns:p14="http://schemas.microsoft.com/office/powerpoint/2010/main" val="2300144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8D412-957C-4962-9865-1D159FFB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461"/>
          <a:stretch/>
        </p:blipFill>
        <p:spPr>
          <a:xfrm>
            <a:off x="20" y="36736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AE588-3EA0-4626-ABB1-A9FECD42E701}"/>
              </a:ext>
            </a:extLst>
          </p:cNvPr>
          <p:cNvSpPr/>
          <p:nvPr/>
        </p:nvSpPr>
        <p:spPr>
          <a:xfrm>
            <a:off x="-1" y="-1"/>
            <a:ext cx="12188953" cy="141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БИЗНЕС-ПЛАН ИНВЕСТИЦИОННОГО ПРОЕКТА «СОЗДАНИЕ ПРЕДПРИЯТИЯ ПО РАЗРАБОТКЕ И ПРОИЗВОДСТВУ ИННОВАЦИОННОГО ОБОРУДОВАНИЯ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УСТРОЙСТВА ПЕРЕМЕШИВАЮЩИЕ УПС-ЕВНАТ»</a:t>
            </a: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5A5D5F33-0E90-40F3-B58B-969FE7317B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74553"/>
              </p:ext>
            </p:extLst>
          </p:nvPr>
        </p:nvGraphicFramePr>
        <p:xfrm>
          <a:off x="2172060" y="1501923"/>
          <a:ext cx="8031599" cy="474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0EC6E68-20C5-4166-98F9-3BA079B3FF9C}"/>
              </a:ext>
            </a:extLst>
          </p:cNvPr>
          <p:cNvSpPr txBox="1"/>
          <p:nvPr/>
        </p:nvSpPr>
        <p:spPr>
          <a:xfrm>
            <a:off x="987232" y="1515487"/>
            <a:ext cx="8744847" cy="412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Бюджет инвестиционного проекта – </a:t>
            </a:r>
            <a:r>
              <a:rPr lang="ru-RU" sz="2000" b="1" dirty="0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234 394 </a:t>
            </a:r>
            <a:r>
              <a:rPr lang="ru-RU" sz="2000" b="1" dirty="0" err="1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тыс.руб</a:t>
            </a:r>
            <a:r>
              <a:rPr lang="ru-RU" sz="2000" b="1" dirty="0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.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40F58EC-A1C9-4895-A66C-A44EE43EB918}"/>
              </a:ext>
            </a:extLst>
          </p:cNvPr>
          <p:cNvSpPr/>
          <p:nvPr/>
        </p:nvSpPr>
        <p:spPr>
          <a:xfrm>
            <a:off x="433582" y="1481899"/>
            <a:ext cx="818147" cy="8566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68D4929-9D86-4EE0-82C2-02BB8DD6D79B}"/>
              </a:ext>
            </a:extLst>
          </p:cNvPr>
          <p:cNvSpPr/>
          <p:nvPr/>
        </p:nvSpPr>
        <p:spPr>
          <a:xfrm>
            <a:off x="635270" y="1700439"/>
            <a:ext cx="414770" cy="4195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71D0A5E-8607-4F80-A89D-A99F10E93904}"/>
              </a:ext>
            </a:extLst>
          </p:cNvPr>
          <p:cNvCxnSpPr/>
          <p:nvPr/>
        </p:nvCxnSpPr>
        <p:spPr>
          <a:xfrm>
            <a:off x="1251729" y="1927651"/>
            <a:ext cx="759236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F73012-9FB5-478E-8205-6AC4BF15445B}"/>
              </a:ext>
            </a:extLst>
          </p:cNvPr>
          <p:cNvSpPr txBox="1"/>
          <p:nvPr/>
        </p:nvSpPr>
        <p:spPr>
          <a:xfrm>
            <a:off x="6711661" y="2400818"/>
            <a:ext cx="4264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Объем и структура капвложений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2771AC3-1077-48FA-BCFD-027D055DC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7546" y="2408001"/>
            <a:ext cx="829128" cy="8161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8B12702-B4D7-4C4C-B353-EF0E11970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731" y="2599647"/>
            <a:ext cx="426757" cy="432854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2FC97D75-B8A7-4710-A6D6-6F714F9BC2D5}"/>
              </a:ext>
            </a:extLst>
          </p:cNvPr>
          <p:cNvCxnSpPr>
            <a:cxnSpLocks/>
          </p:cNvCxnSpPr>
          <p:nvPr/>
        </p:nvCxnSpPr>
        <p:spPr>
          <a:xfrm>
            <a:off x="6711661" y="2848318"/>
            <a:ext cx="4264872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28A2AC-25F8-4B8E-BDB8-A7AC0995FB0F}"/>
              </a:ext>
            </a:extLst>
          </p:cNvPr>
          <p:cNvSpPr txBox="1"/>
          <p:nvPr/>
        </p:nvSpPr>
        <p:spPr>
          <a:xfrm>
            <a:off x="2183437" y="5966398"/>
            <a:ext cx="616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Сроки реализации проекта </a:t>
            </a:r>
            <a:r>
              <a:rPr lang="ru-RU" b="1" dirty="0">
                <a:solidFill>
                  <a:schemeClr val="accent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2021-2026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24F84F-2CCE-47B6-9615-B62827F82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00" y="5501338"/>
            <a:ext cx="843344" cy="85664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19A7A93-3142-4288-8B91-2498266BD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093" y="5713234"/>
            <a:ext cx="426757" cy="432854"/>
          </a:xfrm>
          <a:prstGeom prst="rect">
            <a:avLst/>
          </a:prstGeom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A7361028-30ED-4025-9055-7A19FAB8A482}"/>
              </a:ext>
            </a:extLst>
          </p:cNvPr>
          <p:cNvCxnSpPr/>
          <p:nvPr/>
        </p:nvCxnSpPr>
        <p:spPr>
          <a:xfrm>
            <a:off x="1988341" y="5929661"/>
            <a:ext cx="535573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73041FC-6F6A-4273-8FA6-8CF3FD47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17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18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8D412-957C-4962-9865-1D159FFB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46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AE588-3EA0-4626-ABB1-A9FECD42E701}"/>
              </a:ext>
            </a:extLst>
          </p:cNvPr>
          <p:cNvSpPr/>
          <p:nvPr/>
        </p:nvSpPr>
        <p:spPr>
          <a:xfrm>
            <a:off x="4677878" y="0"/>
            <a:ext cx="7512597" cy="779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ФИНАНСОВО-ЭКОНОМИЧЕСКИЕ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ПОКАЗАТЕЛИ ПРОЕКТА      </a:t>
            </a:r>
            <a:endParaRPr lang="ru-RU" sz="16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24F84F-2CCE-47B6-9615-B62827F82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77" y="2844498"/>
            <a:ext cx="843344" cy="85664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19A7A93-3142-4288-8B91-2498266BD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70" y="3056394"/>
            <a:ext cx="426757" cy="432854"/>
          </a:xfrm>
          <a:prstGeom prst="rect">
            <a:avLst/>
          </a:prstGeom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A7361028-30ED-4025-9055-7A19FAB8A482}"/>
              </a:ext>
            </a:extLst>
          </p:cNvPr>
          <p:cNvCxnSpPr>
            <a:cxnSpLocks/>
          </p:cNvCxnSpPr>
          <p:nvPr/>
        </p:nvCxnSpPr>
        <p:spPr>
          <a:xfrm flipV="1">
            <a:off x="1981921" y="3272821"/>
            <a:ext cx="9647579" cy="1974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AC35F4C-E684-4F6F-AD9C-709A4DEBAB64}"/>
              </a:ext>
            </a:extLst>
          </p:cNvPr>
          <p:cNvGraphicFramePr>
            <a:graphicFrameLocks noGrp="1"/>
          </p:cNvGraphicFramePr>
          <p:nvPr/>
        </p:nvGraphicFramePr>
        <p:xfrm>
          <a:off x="1138577" y="1167681"/>
          <a:ext cx="9028497" cy="1462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6743">
                  <a:extLst>
                    <a:ext uri="{9D8B030D-6E8A-4147-A177-3AD203B41FA5}">
                      <a16:colId xmlns:a16="http://schemas.microsoft.com/office/drawing/2014/main" val="1271631701"/>
                    </a:ext>
                  </a:extLst>
                </a:gridCol>
                <a:gridCol w="1278370">
                  <a:extLst>
                    <a:ext uri="{9D8B030D-6E8A-4147-A177-3AD203B41FA5}">
                      <a16:colId xmlns:a16="http://schemas.microsoft.com/office/drawing/2014/main" val="2481924618"/>
                    </a:ext>
                  </a:extLst>
                </a:gridCol>
                <a:gridCol w="1298346">
                  <a:extLst>
                    <a:ext uri="{9D8B030D-6E8A-4147-A177-3AD203B41FA5}">
                      <a16:colId xmlns:a16="http://schemas.microsoft.com/office/drawing/2014/main" val="887390159"/>
                    </a:ext>
                  </a:extLst>
                </a:gridCol>
                <a:gridCol w="1298346">
                  <a:extLst>
                    <a:ext uri="{9D8B030D-6E8A-4147-A177-3AD203B41FA5}">
                      <a16:colId xmlns:a16="http://schemas.microsoft.com/office/drawing/2014/main" val="2916534877"/>
                    </a:ext>
                  </a:extLst>
                </a:gridCol>
                <a:gridCol w="1298346">
                  <a:extLst>
                    <a:ext uri="{9D8B030D-6E8A-4147-A177-3AD203B41FA5}">
                      <a16:colId xmlns:a16="http://schemas.microsoft.com/office/drawing/2014/main" val="2189090589"/>
                    </a:ext>
                  </a:extLst>
                </a:gridCol>
                <a:gridCol w="1298346">
                  <a:extLst>
                    <a:ext uri="{9D8B030D-6E8A-4147-A177-3AD203B41FA5}">
                      <a16:colId xmlns:a16="http://schemas.microsoft.com/office/drawing/2014/main" val="2320200491"/>
                    </a:ext>
                  </a:extLst>
                </a:gridCol>
              </a:tblGrid>
              <a:tr h="29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 </a:t>
                      </a:r>
                      <a:endParaRPr lang="ru-RU" sz="1400" b="1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2021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2022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2023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2024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2025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34336300"/>
                  </a:ext>
                </a:extLst>
              </a:tr>
              <a:tr h="29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Выручка</a:t>
                      </a:r>
                      <a:endParaRPr lang="ru-RU" sz="1400" b="1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60 000,00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125 000,00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175 000,00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225 000,00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300 000,00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1260576"/>
                  </a:ext>
                </a:extLst>
              </a:tr>
              <a:tr h="29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себестоимость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44 200,37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103 541,67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110 166,84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132 086,20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157 141,34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30826083"/>
                  </a:ext>
                </a:extLst>
              </a:tr>
              <a:tr h="29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чистая прибыль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5 242,63</a:t>
                      </a:r>
                      <a:endParaRPr lang="ru-RU" sz="1400" b="1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-717,85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44 795,18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68 242,52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110 541,63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31221347"/>
                  </a:ext>
                </a:extLst>
              </a:tr>
              <a:tr h="29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рентабельность по ЧП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8,7%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-0,6%</a:t>
                      </a:r>
                      <a:endParaRPr lang="ru-RU" sz="1400" b="1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25,6%</a:t>
                      </a:r>
                      <a:endParaRPr lang="ru-RU" sz="1400" b="1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30,3%</a:t>
                      </a:r>
                      <a:endParaRPr lang="ru-RU" sz="1400" b="1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Gotham Pro" panose="02000503040000020004" pitchFamily="50" charset="0"/>
                          <a:cs typeface="Gotham Pro" panose="02000503040000020004" pitchFamily="50" charset="0"/>
                        </a:rPr>
                        <a:t>36,8%</a:t>
                      </a:r>
                      <a:endParaRPr lang="ru-RU" sz="1400" b="1" dirty="0">
                        <a:effectLst/>
                        <a:latin typeface="Gotham Pro" panose="02000503040000020004" pitchFamily="50" charset="0"/>
                        <a:ea typeface="Calibri" panose="020F0502020204030204" pitchFamily="34" charset="0"/>
                        <a:cs typeface="Gotham Pro" panose="02000503040000020004" pitchFamily="50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3895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02E2F28-FC72-48EC-AA0C-3107A3CA01A3}"/>
              </a:ext>
            </a:extLst>
          </p:cNvPr>
          <p:cNvSpPr txBox="1"/>
          <p:nvPr/>
        </p:nvSpPr>
        <p:spPr>
          <a:xfrm>
            <a:off x="2514852" y="3331813"/>
            <a:ext cx="5721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Gotham Pro" panose="02000503040000020004" pitchFamily="50" charset="0"/>
                <a:cs typeface="Gotham Pro" panose="02000503040000020004" pitchFamily="50" charset="0"/>
              </a:rPr>
              <a:t>Ключевые инвестиционные показатели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4F6E3-D4CE-48D0-B993-23254AC1C03D}"/>
              </a:ext>
            </a:extLst>
          </p:cNvPr>
          <p:cNvSpPr txBox="1"/>
          <p:nvPr/>
        </p:nvSpPr>
        <p:spPr>
          <a:xfrm>
            <a:off x="2514853" y="3971620"/>
            <a:ext cx="9200796" cy="23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Чистый дисконтированный доход (NPV) </a:t>
            </a:r>
            <a:r>
              <a:rPr lang="ru-RU" sz="2000" dirty="0">
                <a:latin typeface="Gotham Pro" panose="02000503040000020004" pitchFamily="50" charset="0"/>
                <a:cs typeface="Gotham Pro" panose="02000503040000020004" pitchFamily="50" charset="0"/>
              </a:rPr>
              <a:t>– </a:t>
            </a:r>
            <a:r>
              <a:rPr lang="ru-RU" sz="2000" b="1" dirty="0">
                <a:solidFill>
                  <a:schemeClr val="accent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326 226 тыс. руб.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Внутренняя норма рентабельности (IRR) </a:t>
            </a:r>
            <a:r>
              <a:rPr lang="ru-RU" sz="2000" dirty="0">
                <a:latin typeface="Gotham Pro" panose="02000503040000020004" pitchFamily="50" charset="0"/>
                <a:cs typeface="Gotham Pro" panose="02000503040000020004" pitchFamily="50" charset="0"/>
              </a:rPr>
              <a:t>– </a:t>
            </a:r>
            <a:r>
              <a:rPr lang="ru-RU" sz="2000" b="1" dirty="0">
                <a:solidFill>
                  <a:schemeClr val="accent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58,4 %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Индекс прибыльности (PI) </a:t>
            </a:r>
            <a:r>
              <a:rPr lang="ru-RU" sz="2000" dirty="0">
                <a:latin typeface="Gotham Pro" panose="02000503040000020004" pitchFamily="50" charset="0"/>
                <a:cs typeface="Gotham Pro" panose="02000503040000020004" pitchFamily="50" charset="0"/>
              </a:rPr>
              <a:t>– </a:t>
            </a:r>
            <a:r>
              <a:rPr lang="ru-RU" sz="2000" b="1" dirty="0">
                <a:solidFill>
                  <a:schemeClr val="accent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2,4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Срок окупаемости </a:t>
            </a:r>
            <a:r>
              <a:rPr lang="ru-RU" sz="2000" dirty="0">
                <a:latin typeface="Gotham Pro" panose="02000503040000020004" pitchFamily="50" charset="0"/>
                <a:cs typeface="Gotham Pro" panose="02000503040000020004" pitchFamily="50" charset="0"/>
              </a:rPr>
              <a:t>– </a:t>
            </a:r>
            <a:r>
              <a:rPr lang="ru-RU" sz="2000" b="1" dirty="0">
                <a:solidFill>
                  <a:schemeClr val="accent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5,8 лет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Дисконтированный срок окупаемости </a:t>
            </a:r>
            <a:r>
              <a:rPr lang="ru-RU" sz="2000" dirty="0">
                <a:latin typeface="Gotham Pro" panose="02000503040000020004" pitchFamily="50" charset="0"/>
                <a:cs typeface="Gotham Pro" panose="02000503040000020004" pitchFamily="50" charset="0"/>
              </a:rPr>
              <a:t>– </a:t>
            </a:r>
            <a:r>
              <a:rPr lang="ru-RU" sz="2000" b="1" dirty="0">
                <a:solidFill>
                  <a:schemeClr val="accent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4,2 года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DADA04-CCF5-4FB3-8CC5-892D9C48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18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62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8D412-957C-4962-9865-1D159FFB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461"/>
          <a:stretch/>
        </p:blipFill>
        <p:spPr>
          <a:xfrm>
            <a:off x="3972" y="18368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AE588-3EA0-4626-ABB1-A9FECD42E701}"/>
              </a:ext>
            </a:extLst>
          </p:cNvPr>
          <p:cNvSpPr/>
          <p:nvPr/>
        </p:nvSpPr>
        <p:spPr>
          <a:xfrm>
            <a:off x="5727032" y="0"/>
            <a:ext cx="6463443" cy="856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ПЛАН РЕАЛИЗАЦИИ ПРОДУКЦИИ УПС-ЕВНАТ</a:t>
            </a:r>
            <a:endParaRPr lang="ru-RU" sz="16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10788CFE-6495-43B2-A695-81717245DF9D}"/>
              </a:ext>
            </a:extLst>
          </p:cNvPr>
          <p:cNvGraphicFramePr/>
          <p:nvPr/>
        </p:nvGraphicFramePr>
        <p:xfrm>
          <a:off x="332205" y="214803"/>
          <a:ext cx="11142846" cy="6336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2BE1F0E-A773-41A5-896B-5B40AD5A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51313" cy="365125"/>
          </a:xfrm>
        </p:spPr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19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0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8D412-957C-4962-9865-1D159FFB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461"/>
          <a:stretch/>
        </p:blipFill>
        <p:spPr>
          <a:xfrm>
            <a:off x="3972" y="18368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AE588-3EA0-4626-ABB1-A9FECD42E701}"/>
              </a:ext>
            </a:extLst>
          </p:cNvPr>
          <p:cNvSpPr/>
          <p:nvPr/>
        </p:nvSpPr>
        <p:spPr>
          <a:xfrm>
            <a:off x="-3952" y="0"/>
            <a:ext cx="12194427" cy="856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ЦЕЛИ И ЗАДАЧИ ВЫПУСКНОЙ АТТЕСТАЦИОННОЙ РАБОТЫ</a:t>
            </a:r>
            <a:endParaRPr lang="ru-RU" sz="16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10FCD92-4D4C-4F51-BE6D-A697B64F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2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54E47-9530-4A35-83EE-E5C17538715F}"/>
              </a:ext>
            </a:extLst>
          </p:cNvPr>
          <p:cNvSpPr txBox="1"/>
          <p:nvPr/>
        </p:nvSpPr>
        <p:spPr>
          <a:xfrm>
            <a:off x="928049" y="1005979"/>
            <a:ext cx="10112990" cy="288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Цели: </a:t>
            </a:r>
          </a:p>
          <a:p>
            <a:r>
              <a:rPr lang="ru-RU" sz="2000" b="1" dirty="0">
                <a:latin typeface="Gotham Pro" panose="02000503040000020004" pitchFamily="50" charset="0"/>
                <a:cs typeface="Gotham Pro" panose="02000503040000020004" pitchFamily="50" charset="0"/>
              </a:rPr>
              <a:t>провести всесторонний анализ решения – создание собственного производства</a:t>
            </a:r>
          </a:p>
          <a:p>
            <a:endParaRPr lang="ru-RU" sz="20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  <a:p>
            <a:r>
              <a:rPr lang="ru-RU" sz="2000" b="1" dirty="0">
                <a:latin typeface="Gotham Pro" panose="02000503040000020004" pitchFamily="50" charset="0"/>
                <a:cs typeface="Gotham Pro" panose="02000503040000020004" pitchFamily="50" charset="0"/>
              </a:rPr>
              <a:t>Разработать бизнес-план инвестиционного проекта «Создание предприятия по разработке и производству инновационного оборудования Устройств УПС-ЕВНАТ»</a:t>
            </a:r>
          </a:p>
          <a:p>
            <a:pPr>
              <a:lnSpc>
                <a:spcPct val="150000"/>
              </a:lnSpc>
            </a:pPr>
            <a:endParaRPr lang="ru-RU" sz="24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DFC4E-4586-448E-A038-9598724B1A1F}"/>
              </a:ext>
            </a:extLst>
          </p:cNvPr>
          <p:cNvSpPr txBox="1"/>
          <p:nvPr/>
        </p:nvSpPr>
        <p:spPr>
          <a:xfrm>
            <a:off x="928049" y="4064442"/>
            <a:ext cx="10727139" cy="211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Основные задачи проекта: 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А) Обоснование эффективности внедрения инновационной технологии и оборудования УПС-ЕВНАТ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Б) Определение инвестиционного бюджета и бюджетной эффективности инвестиционного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236096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8D412-957C-4962-9865-1D159FFB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b="10461"/>
          <a:stretch/>
        </p:blipFill>
        <p:spPr>
          <a:xfrm>
            <a:off x="3972" y="18368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6AE588-3EA0-4626-ABB1-A9FECD42E701}"/>
              </a:ext>
            </a:extLst>
          </p:cNvPr>
          <p:cNvSpPr/>
          <p:nvPr/>
        </p:nvSpPr>
        <p:spPr>
          <a:xfrm>
            <a:off x="-3952" y="0"/>
            <a:ext cx="12194427" cy="856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СОЦИАЛЬНО-ЭКОНОМИЧЕСКИЙ ЭФФЕКТ И БЮДЖЕТНАЯ ЭФФЕКТИВНОСТЬ ПРОЕКТА</a:t>
            </a:r>
            <a:endParaRPr lang="ru-RU" sz="16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66C79C-F52F-424A-AF56-C2C3849C3A40}"/>
              </a:ext>
            </a:extLst>
          </p:cNvPr>
          <p:cNvSpPr txBox="1"/>
          <p:nvPr/>
        </p:nvSpPr>
        <p:spPr>
          <a:xfrm>
            <a:off x="6272707" y="1701089"/>
            <a:ext cx="4613466" cy="380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Новые рабочие места - </a:t>
            </a:r>
            <a:r>
              <a:rPr lang="ru-RU" sz="1800" b="1" dirty="0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82</a:t>
            </a:r>
            <a:endParaRPr lang="ru-RU" sz="1400" b="1" dirty="0">
              <a:solidFill>
                <a:schemeClr val="accent1"/>
              </a:solidFill>
              <a:effectLst/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BED00B-15E6-4B5A-8CB2-0CDD83EE0BDA}"/>
              </a:ext>
            </a:extLst>
          </p:cNvPr>
          <p:cNvSpPr txBox="1"/>
          <p:nvPr/>
        </p:nvSpPr>
        <p:spPr>
          <a:xfrm>
            <a:off x="6272706" y="2391677"/>
            <a:ext cx="5633745" cy="380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Средняя заработная плата – </a:t>
            </a:r>
            <a:r>
              <a:rPr lang="ru-RU" sz="1800" b="1" dirty="0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45 </a:t>
            </a:r>
            <a:r>
              <a:rPr lang="ru-RU" sz="1800" b="1" dirty="0" err="1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тыс.руб</a:t>
            </a:r>
            <a:r>
              <a:rPr lang="ru-RU" sz="1800" b="1" dirty="0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.</a:t>
            </a:r>
            <a:endParaRPr lang="ru-RU" sz="1400" b="1" dirty="0">
              <a:solidFill>
                <a:schemeClr val="accent1"/>
              </a:solidFill>
              <a:effectLst/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AD3B1B-4420-4D84-AB04-E33968C3E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016"/>
            <a:ext cx="6272706" cy="59646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803C3E-8AC7-45C6-966D-2884E50C23A7}"/>
              </a:ext>
            </a:extLst>
          </p:cNvPr>
          <p:cNvSpPr txBox="1"/>
          <p:nvPr/>
        </p:nvSpPr>
        <p:spPr>
          <a:xfrm>
            <a:off x="6272706" y="3305869"/>
            <a:ext cx="5426801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Чистый дисконтированный доход государства -</a:t>
            </a:r>
            <a:r>
              <a:rPr lang="ru-RU" sz="1800" b="1" dirty="0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240 195 </a:t>
            </a:r>
            <a:r>
              <a:rPr lang="ru-RU" sz="1800" b="1" dirty="0" err="1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тыс.руб</a:t>
            </a:r>
            <a:r>
              <a:rPr lang="ru-RU" sz="1800" b="1" dirty="0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.</a:t>
            </a:r>
            <a:endParaRPr lang="ru-RU" sz="1400" b="1" dirty="0">
              <a:solidFill>
                <a:schemeClr val="accent1"/>
              </a:solidFill>
              <a:effectLst/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15BB25-0502-4F9B-AF28-E5D6550FD5EB}"/>
              </a:ext>
            </a:extLst>
          </p:cNvPr>
          <p:cNvSpPr txBox="1"/>
          <p:nvPr/>
        </p:nvSpPr>
        <p:spPr>
          <a:xfrm>
            <a:off x="6272706" y="4299021"/>
            <a:ext cx="648558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Налоговые поступления – </a:t>
            </a:r>
            <a:r>
              <a:rPr lang="ru-RU" sz="1800" b="1" dirty="0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910 177 </a:t>
            </a:r>
            <a:r>
              <a:rPr lang="ru-RU" sz="1800" b="1" dirty="0" err="1">
                <a:solidFill>
                  <a:schemeClr val="accent1"/>
                </a:solidFill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тыс.руб</a:t>
            </a:r>
            <a:r>
              <a:rPr lang="ru-RU" sz="18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C18E0-B422-4924-A36A-502B682EA211}"/>
              </a:ext>
            </a:extLst>
          </p:cNvPr>
          <p:cNvSpPr txBox="1"/>
          <p:nvPr/>
        </p:nvSpPr>
        <p:spPr>
          <a:xfrm>
            <a:off x="6296770" y="5196369"/>
            <a:ext cx="6410424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Реализация 5-и национальных проектов</a:t>
            </a:r>
            <a:endParaRPr lang="ru-RU" sz="1400" b="1" dirty="0">
              <a:effectLst/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F1D444-71BC-4493-B709-481802F5C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79" y="2543596"/>
            <a:ext cx="770021" cy="75724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10FCD92-4D4C-4F51-BE6D-A697B64F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20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77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581930A-9607-47C9-AA22-3176014D6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3FC7C0-FA48-4919-93F9-B45EA84CC1C1}"/>
              </a:ext>
            </a:extLst>
          </p:cNvPr>
          <p:cNvSpPr txBox="1"/>
          <p:nvPr/>
        </p:nvSpPr>
        <p:spPr>
          <a:xfrm>
            <a:off x="134755" y="105876"/>
            <a:ext cx="5786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Реализация проекта позволит вывести компанию ЕВНАТ на новый уровень развития</a:t>
            </a:r>
          </a:p>
          <a:p>
            <a:pPr algn="ctr"/>
            <a:endParaRPr lang="ru-RU" b="1" dirty="0">
              <a:solidFill>
                <a:schemeClr val="bg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1418B-3B1B-4075-9F6D-6F17FB4E2C16}"/>
              </a:ext>
            </a:extLst>
          </p:cNvPr>
          <p:cNvSpPr txBox="1"/>
          <p:nvPr/>
        </p:nvSpPr>
        <p:spPr>
          <a:xfrm>
            <a:off x="3640201" y="837047"/>
            <a:ext cx="596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Инновационное производство удовлетворит растущий спрос на услуги и продукцию ЕВНАТ 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3B524-BC69-487A-8445-34F91B5934B7}"/>
              </a:ext>
            </a:extLst>
          </p:cNvPr>
          <p:cNvSpPr txBox="1"/>
          <p:nvPr/>
        </p:nvSpPr>
        <p:spPr>
          <a:xfrm>
            <a:off x="6400800" y="1566087"/>
            <a:ext cx="6208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Струйные устройства УПС-ЕВНАТ в скором времени станут неотъемлемой частью любого резервуара во всём мире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9E00C-DDF4-4123-8BDA-B390E3076682}"/>
              </a:ext>
            </a:extLst>
          </p:cNvPr>
          <p:cNvSpPr txBox="1"/>
          <p:nvPr/>
        </p:nvSpPr>
        <p:spPr>
          <a:xfrm>
            <a:off x="10866784" y="6175513"/>
            <a:ext cx="80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23650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F0B4B7-AB8B-4ACF-912E-A2328BB80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377" cy="6858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4F9AF2-061E-4F74-8B6A-CD3F9D37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8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3</a:t>
            </a:fld>
            <a:endParaRPr lang="ru-RU" sz="18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1220EB-761B-46B5-8908-23A9ECA401F0}"/>
              </a:ext>
            </a:extLst>
          </p:cNvPr>
          <p:cNvSpPr/>
          <p:nvPr/>
        </p:nvSpPr>
        <p:spPr>
          <a:xfrm>
            <a:off x="0" y="0"/>
            <a:ext cx="12259377" cy="1020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Стратегическая цель – стать крупным предприятием международного масштаба разработчиком и производителем инновационного оборудования для промышленных предприятий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88176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0D34E0A-18AC-4B24-B875-50212B9D1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B67F23-3B56-465F-A6B7-65183EAFB286}"/>
              </a:ext>
            </a:extLst>
          </p:cNvPr>
          <p:cNvSpPr/>
          <p:nvPr/>
        </p:nvSpPr>
        <p:spPr>
          <a:xfrm>
            <a:off x="6096000" y="0"/>
            <a:ext cx="6096000" cy="62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ООО «ЕВНАТ» СВОЕЙ ДЕЯТЕЛЬНОСТЬЮ РЕАЛИЗУЕТ НАЦИОНАЛЬНЫЕ ПРОЕКТЫ</a:t>
            </a:r>
            <a:r>
              <a:rPr lang="en-US" b="1" dirty="0">
                <a:latin typeface="Gotham Pro" panose="02000503040000020004" pitchFamily="50" charset="0"/>
                <a:cs typeface="Gotham Pro" panose="02000503040000020004" pitchFamily="50" charset="0"/>
              </a:rPr>
              <a:t> </a:t>
            </a:r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РФ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D445577-0B68-459D-8BC1-595FB7C1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4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37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B4BC83-D6A7-479C-BB07-6AFF79852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23221F0-3FDB-40E2-B206-5CAEFDD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5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8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7E9CAC63-FAC3-40AF-8ABF-C0E8EC32A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682B21DC-8033-4B5C-9D8C-D48C896EF626}"/>
              </a:ext>
            </a:extLst>
          </p:cNvPr>
          <p:cNvSpPr/>
          <p:nvPr/>
        </p:nvSpPr>
        <p:spPr>
          <a:xfrm>
            <a:off x="248175" y="865463"/>
            <a:ext cx="901117" cy="921391"/>
          </a:xfrm>
          <a:prstGeom prst="donut">
            <a:avLst>
              <a:gd name="adj" fmla="val 8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B489F-8BA5-43B5-88CC-BFABC946C38E}"/>
              </a:ext>
            </a:extLst>
          </p:cNvPr>
          <p:cNvSpPr txBox="1"/>
          <p:nvPr/>
        </p:nvSpPr>
        <p:spPr>
          <a:xfrm>
            <a:off x="369116" y="1137998"/>
            <a:ext cx="72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НПЗ</a:t>
            </a:r>
          </a:p>
        </p:txBody>
      </p:sp>
      <p:sp>
        <p:nvSpPr>
          <p:cNvPr id="13" name="Круг: прозрачная заливка 12">
            <a:extLst>
              <a:ext uri="{FF2B5EF4-FFF2-40B4-BE49-F238E27FC236}">
                <a16:creationId xmlns:a16="http://schemas.microsoft.com/office/drawing/2014/main" id="{E19EBDCC-76B2-48C0-B5D5-8024DA872CBB}"/>
              </a:ext>
            </a:extLst>
          </p:cNvPr>
          <p:cNvSpPr/>
          <p:nvPr/>
        </p:nvSpPr>
        <p:spPr>
          <a:xfrm>
            <a:off x="3839810" y="865463"/>
            <a:ext cx="901117" cy="921391"/>
          </a:xfrm>
          <a:prstGeom prst="donut">
            <a:avLst>
              <a:gd name="adj" fmla="val 8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2351F-DFE2-43A3-9B18-313D80D1A03D}"/>
              </a:ext>
            </a:extLst>
          </p:cNvPr>
          <p:cNvSpPr txBox="1"/>
          <p:nvPr/>
        </p:nvSpPr>
        <p:spPr>
          <a:xfrm>
            <a:off x="3893617" y="1137998"/>
            <a:ext cx="72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МЭЗ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83889-3D7E-4EE2-8E4C-7504410E630A}"/>
              </a:ext>
            </a:extLst>
          </p:cNvPr>
          <p:cNvSpPr txBox="1"/>
          <p:nvPr/>
        </p:nvSpPr>
        <p:spPr>
          <a:xfrm>
            <a:off x="7501930" y="1099948"/>
            <a:ext cx="72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ТЭЦ</a:t>
            </a:r>
          </a:p>
        </p:txBody>
      </p: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id="{3A772DD8-37A0-4AC2-820F-7EAF09ADFABE}"/>
              </a:ext>
            </a:extLst>
          </p:cNvPr>
          <p:cNvSpPr/>
          <p:nvPr/>
        </p:nvSpPr>
        <p:spPr>
          <a:xfrm>
            <a:off x="7413944" y="861968"/>
            <a:ext cx="901117" cy="921391"/>
          </a:xfrm>
          <a:prstGeom prst="donut">
            <a:avLst>
              <a:gd name="adj" fmla="val 8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Круг: прозрачная заливка 16">
            <a:extLst>
              <a:ext uri="{FF2B5EF4-FFF2-40B4-BE49-F238E27FC236}">
                <a16:creationId xmlns:a16="http://schemas.microsoft.com/office/drawing/2014/main" id="{87251F80-75A5-44F5-A3E9-D2E869AA9289}"/>
              </a:ext>
            </a:extLst>
          </p:cNvPr>
          <p:cNvSpPr/>
          <p:nvPr/>
        </p:nvSpPr>
        <p:spPr>
          <a:xfrm>
            <a:off x="11051621" y="865463"/>
            <a:ext cx="901117" cy="921391"/>
          </a:xfrm>
          <a:prstGeom prst="donut">
            <a:avLst>
              <a:gd name="adj" fmla="val 8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2C14E-01D4-4677-9447-7FBEFC46B765}"/>
              </a:ext>
            </a:extLst>
          </p:cNvPr>
          <p:cNvSpPr txBox="1"/>
          <p:nvPr/>
        </p:nvSpPr>
        <p:spPr>
          <a:xfrm>
            <a:off x="11182525" y="1139205"/>
            <a:ext cx="67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ГПЗ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0F6BA-3B28-4A93-9134-4FBDE7C378A8}"/>
              </a:ext>
            </a:extLst>
          </p:cNvPr>
          <p:cNvSpPr txBox="1"/>
          <p:nvPr/>
        </p:nvSpPr>
        <p:spPr>
          <a:xfrm>
            <a:off x="369116" y="3874906"/>
            <a:ext cx="87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otham Pro" panose="02000503040000020004" pitchFamily="50" charset="0"/>
                <a:cs typeface="Gotham Pro" panose="02000503040000020004" pitchFamily="50" charset="0"/>
              </a:rPr>
              <a:t>Нефтебазы</a:t>
            </a:r>
          </a:p>
        </p:txBody>
      </p:sp>
      <p:sp>
        <p:nvSpPr>
          <p:cNvPr id="20" name="Круг: прозрачная заливка 19">
            <a:extLst>
              <a:ext uri="{FF2B5EF4-FFF2-40B4-BE49-F238E27FC236}">
                <a16:creationId xmlns:a16="http://schemas.microsoft.com/office/drawing/2014/main" id="{52DF56E6-C54F-450B-BF6C-FD862DFCAAA9}"/>
              </a:ext>
            </a:extLst>
          </p:cNvPr>
          <p:cNvSpPr/>
          <p:nvPr/>
        </p:nvSpPr>
        <p:spPr>
          <a:xfrm>
            <a:off x="214617" y="3679683"/>
            <a:ext cx="1173062" cy="1159777"/>
          </a:xfrm>
          <a:prstGeom prst="donut">
            <a:avLst>
              <a:gd name="adj" fmla="val 8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руг: прозрачная заливка 20">
            <a:extLst>
              <a:ext uri="{FF2B5EF4-FFF2-40B4-BE49-F238E27FC236}">
                <a16:creationId xmlns:a16="http://schemas.microsoft.com/office/drawing/2014/main" id="{11A1EF75-DD0E-405E-AFD7-8678A7D4921D}"/>
              </a:ext>
            </a:extLst>
          </p:cNvPr>
          <p:cNvSpPr/>
          <p:nvPr/>
        </p:nvSpPr>
        <p:spPr>
          <a:xfrm>
            <a:off x="3839810" y="3674303"/>
            <a:ext cx="1173062" cy="1159777"/>
          </a:xfrm>
          <a:prstGeom prst="donut">
            <a:avLst>
              <a:gd name="adj" fmla="val 8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E9176F4-0727-4E20-87D9-811858DC9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7767" y="3674303"/>
            <a:ext cx="1188823" cy="11705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D131AB-1EBD-4F2E-AA3D-4A2FC674A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00" y="3679682"/>
            <a:ext cx="1188823" cy="11705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FF99B1-3CA4-4B52-9755-70DEFE1456BA}"/>
              </a:ext>
            </a:extLst>
          </p:cNvPr>
          <p:cNvSpPr txBox="1"/>
          <p:nvPr/>
        </p:nvSpPr>
        <p:spPr>
          <a:xfrm>
            <a:off x="3908047" y="3931025"/>
            <a:ext cx="975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otham Pro" panose="02000503040000020004" pitchFamily="50" charset="0"/>
                <a:cs typeface="Gotham Pro" panose="02000503040000020004" pitchFamily="50" charset="0"/>
              </a:rPr>
              <a:t>Объекты добычи нефти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9EF3E6-C891-4C48-8DE9-C84A9C475F69}"/>
              </a:ext>
            </a:extLst>
          </p:cNvPr>
          <p:cNvSpPr txBox="1"/>
          <p:nvPr/>
        </p:nvSpPr>
        <p:spPr>
          <a:xfrm>
            <a:off x="7315100" y="4010205"/>
            <a:ext cx="118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otham Pro" panose="02000503040000020004" pitchFamily="50" charset="0"/>
                <a:cs typeface="Gotham Pro" panose="02000503040000020004" pitchFamily="50" charset="0"/>
              </a:rPr>
              <a:t>Терминалы жидких грузов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9A3245-F2AE-4371-BF56-477704FDFFB3}"/>
              </a:ext>
            </a:extLst>
          </p:cNvPr>
          <p:cNvSpPr txBox="1"/>
          <p:nvPr/>
        </p:nvSpPr>
        <p:spPr>
          <a:xfrm>
            <a:off x="10974285" y="4062366"/>
            <a:ext cx="1090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otham Pro" panose="02000503040000020004" pitchFamily="50" charset="0"/>
                <a:cs typeface="Gotham Pro" panose="02000503040000020004" pitchFamily="50" charset="0"/>
              </a:rPr>
              <a:t>Транспорт нефти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58A27-21C2-4F20-AC37-284AB9379735}"/>
              </a:ext>
            </a:extLst>
          </p:cNvPr>
          <p:cNvSpPr txBox="1"/>
          <p:nvPr/>
        </p:nvSpPr>
        <p:spPr>
          <a:xfrm>
            <a:off x="10881919" y="6188765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4924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1ED2E7F3-6134-4A55-BDEF-EF5CE6E5B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D7E87-E734-41CC-B32D-9D5E6BFA4E82}"/>
              </a:ext>
            </a:extLst>
          </p:cNvPr>
          <p:cNvSpPr txBox="1"/>
          <p:nvPr/>
        </p:nvSpPr>
        <p:spPr>
          <a:xfrm>
            <a:off x="8250796" y="4985636"/>
            <a:ext cx="346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otham Pro" panose="02000503040000020004" pitchFamily="50" charset="0"/>
                <a:cs typeface="Gotham Pro" panose="02000503040000020004" pitchFamily="50" charset="0"/>
              </a:rPr>
              <a:t>В России ежегодно</a:t>
            </a:r>
          </a:p>
          <a:p>
            <a:r>
              <a:rPr lang="ru-RU" b="1" dirty="0">
                <a:solidFill>
                  <a:srgbClr val="FF0000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450 тыс. тонн – 5 </a:t>
            </a:r>
            <a:r>
              <a:rPr lang="ru-RU" b="1" dirty="0" err="1">
                <a:solidFill>
                  <a:srgbClr val="FF0000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млрд.руб</a:t>
            </a:r>
            <a:endParaRPr lang="ru-RU" b="1" dirty="0">
              <a:solidFill>
                <a:srgbClr val="FF0000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5C5651-A3D7-4219-95D6-4B20A2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7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2760E-7DB5-473C-A114-1E1C424978D3}"/>
              </a:ext>
            </a:extLst>
          </p:cNvPr>
          <p:cNvSpPr txBox="1"/>
          <p:nvPr/>
        </p:nvSpPr>
        <p:spPr>
          <a:xfrm>
            <a:off x="2400758" y="5262635"/>
            <a:ext cx="384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200 тыс. тонн – 13,2 млрд. </a:t>
            </a:r>
            <a:r>
              <a:rPr lang="ru-RU" b="1" dirty="0" err="1">
                <a:solidFill>
                  <a:srgbClr val="FF0000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руб</a:t>
            </a:r>
            <a:endParaRPr lang="ru-RU" b="1" dirty="0">
              <a:solidFill>
                <a:srgbClr val="FF0000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3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65B23-B9A9-4869-AEB3-D3F0BEC9D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5C4D24D-45F2-466B-B5C6-38C7BD73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8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29966-5794-4FDF-91AC-64FBF4FF1368}"/>
              </a:ext>
            </a:extLst>
          </p:cNvPr>
          <p:cNvSpPr txBox="1"/>
          <p:nvPr/>
        </p:nvSpPr>
        <p:spPr>
          <a:xfrm>
            <a:off x="1367405" y="2776756"/>
            <a:ext cx="356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Нефть на 70%,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Раст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масло на 95%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96347-D5C8-4A0F-A5A1-F6DB5051C73C}"/>
              </a:ext>
            </a:extLst>
          </p:cNvPr>
          <p:cNvSpPr txBox="1"/>
          <p:nvPr/>
        </p:nvSpPr>
        <p:spPr>
          <a:xfrm>
            <a:off x="1367405" y="3976382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Срок хранения в 2 раза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3E682-E229-4FD2-863F-721E37D4D825}"/>
              </a:ext>
            </a:extLst>
          </p:cNvPr>
          <p:cNvSpPr txBox="1"/>
          <p:nvPr/>
        </p:nvSpPr>
        <p:spPr>
          <a:xfrm>
            <a:off x="1367406" y="5231668"/>
            <a:ext cx="296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товарном цехе в 3-и раза</a:t>
            </a:r>
          </a:p>
        </p:txBody>
      </p:sp>
    </p:spTree>
    <p:extLst>
      <p:ext uri="{BB962C8B-B14F-4D97-AF65-F5344CB8AC3E}">
        <p14:creationId xmlns:p14="http://schemas.microsoft.com/office/powerpoint/2010/main" val="163762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62435E-AD93-482A-9E4C-8C1D5503D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AFD8D4-7212-48CA-A95E-569D4171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C87D-2D3D-46FE-AB86-474CCCA1E2A2}" type="slidenum">
              <a:rPr lang="ru-RU" sz="1600" b="1" smtClean="0">
                <a:solidFill>
                  <a:schemeClr val="tx1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pPr/>
              <a:t>9</a:t>
            </a:fld>
            <a:endParaRPr lang="ru-RU" sz="1600" b="1" dirty="0">
              <a:solidFill>
                <a:schemeClr val="tx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7754EB-9319-45A4-B574-05058E98D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81" y="751019"/>
            <a:ext cx="1009041" cy="14270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B1CA68-7478-4537-8350-15E96A77F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85" y="750897"/>
            <a:ext cx="1009042" cy="14269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A3A66D-1EE3-42E5-8610-E67598F8A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90" y="751019"/>
            <a:ext cx="1037139" cy="142677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7059B7-A115-4AEF-84C4-65767DB6D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044" y="2177797"/>
            <a:ext cx="981511" cy="138824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106758E-1212-4A04-B22E-0E47D71AC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044" y="753247"/>
            <a:ext cx="981511" cy="138812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C6C685-C41E-4D7C-AF99-6A58E890B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848" y="750897"/>
            <a:ext cx="981511" cy="139047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53F121-1174-4B78-8C3B-0A8AB5B9F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04" y="750897"/>
            <a:ext cx="1009042" cy="14269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701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1204</Words>
  <Application>Microsoft Office PowerPoint</Application>
  <PresentationFormat>Широкоэкранный</PresentationFormat>
  <Paragraphs>263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Gotham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Тузовский</dc:creator>
  <cp:lastModifiedBy>Ольга</cp:lastModifiedBy>
  <cp:revision>53</cp:revision>
  <dcterms:created xsi:type="dcterms:W3CDTF">2020-09-24T06:00:18Z</dcterms:created>
  <dcterms:modified xsi:type="dcterms:W3CDTF">2020-11-07T16:42:02Z</dcterms:modified>
</cp:coreProperties>
</file>