
<file path=[Content_Types].xml><?xml version="1.0" encoding="utf-8"?>
<Types xmlns="http://schemas.openxmlformats.org/package/2006/content-types">
  <Default Extension="rels" ContentType="application/vnd.openxmlformats-package.relationships+xml"/>
  <Default Extension="jpeg" ContentType="image/jpeg"/>
  <Default Extension="vml" ContentType="application/vnd.openxmlformats-officedocument.vmlDrawing"/>
  <Default Extension="bin" ContentType="application/vnd.openxmlformats-officedocument.oleObject"/>
  <Default Extension="fntdata" ContentType="application/x-fontdata"/>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72" r:id="rId1"/>
  </p:sldMasterIdLst>
  <p:notesMasterIdLst>
    <p:notesMasterId r:id="rId2"/>
  </p:notesMasterIdLst>
  <p:sldIdLst>
    <p:sldId id="257" r:id="rId3"/>
    <p:sldId id="325" r:id="rId4"/>
    <p:sldId id="335" r:id="rId5"/>
    <p:sldId id="337" r:id="rId6"/>
    <p:sldId id="324" r:id="rId7"/>
    <p:sldId id="336" r:id="rId8"/>
    <p:sldId id="338" r:id="rId9"/>
    <p:sldId id="334" r:id="rId10"/>
    <p:sldId id="322" r:id="rId11"/>
    <p:sldId id="340" r:id="rId12"/>
    <p:sldId id="327" r:id="rId13"/>
    <p:sldId id="339" r:id="rId14"/>
    <p:sldId id="329" r:id="rId15"/>
    <p:sldId id="331" r:id="rId16"/>
  </p:sldIdLst>
  <p:sldSz cx="12192000" cy="6858000"/>
  <p:notesSz cx="6888163" cy="10020300"/>
  <p:embeddedFontLst>
    <p:embeddedFont>
      <p:font typeface="Calibri" panose="020F0502020204030204" pitchFamily="34" charset="0"/>
      <p:regular r:id="rId18"/>
      <p:bold r:id="rId19"/>
      <p:italic r:id="rId20"/>
      <p:boldItalic r:id="rId21"/>
    </p:embeddedFont>
    <p:embeddedFont>
      <p:font typeface="Open Sans" panose="020B0604020202020204" charset="0"/>
      <p:regular r:id="rId22"/>
      <p:bold r:id="rId23"/>
      <p:italic r:id="rId24"/>
      <p:boldItalic r:id="rId25"/>
    </p:embeddedFont>
  </p:embeddedFontLst>
  <p:custDataLst>
    <p:tags r:id="rId17"/>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3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8E45CE6F-0FF5-4A01-AEEE-345FE61939CD}">
  <a:tblStyle styleId="{8E45CE6F-0FF5-4A01-AEEE-345FE61939C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4" d="100"/>
          <a:sy n="114" d="100"/>
        </p:scale>
        <p:origin x="-354" y="-72"/>
      </p:cViewPr>
      <p:guideLst>
        <p:guide orient="horz" pos="2137"/>
        <p:guide pos="3840"/>
      </p:guideLst>
    </p:cSldViewPr>
  </p:slideViewPr>
  <p:notesTextViewPr>
    <p:cViewPr>
      <p:scale>
        <a:sx n="1" d="1"/>
        <a:sy n="1" d="1"/>
      </p:scale>
      <p:origin x="0" y="0"/>
    </p:cViewPr>
  </p:notesTextViewPr>
  <p:notesViewPr>
    <p:cSldViewPr>
      <p:cViewPr>
        <p:scale>
          <a:sx n="0" d="100"/>
          <a:sy n="0"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tags" Target="tags/tag1.xml" /><Relationship Id="rId18" Type="http://schemas.openxmlformats.org/officeDocument/2006/relationships/font" Target="fonts/font1.fntdata" /><Relationship Id="rId19" Type="http://schemas.openxmlformats.org/officeDocument/2006/relationships/font" Target="fonts/font2.fntdata" /><Relationship Id="rId2" Type="http://schemas.openxmlformats.org/officeDocument/2006/relationships/notesMaster" Target="notesMasters/notesMaster1.xml" /><Relationship Id="rId20" Type="http://schemas.openxmlformats.org/officeDocument/2006/relationships/font" Target="fonts/font3.fntdata" /><Relationship Id="rId21" Type="http://schemas.openxmlformats.org/officeDocument/2006/relationships/font" Target="fonts/font4.fntdata" /><Relationship Id="rId22" Type="http://schemas.openxmlformats.org/officeDocument/2006/relationships/font" Target="fonts/font5.fntdata" /><Relationship Id="rId23" Type="http://schemas.openxmlformats.org/officeDocument/2006/relationships/font" Target="fonts/font6.fntdata" /><Relationship Id="rId24" Type="http://schemas.openxmlformats.org/officeDocument/2006/relationships/font" Target="fonts/font7.fntdata" /><Relationship Id="rId25" Type="http://schemas.openxmlformats.org/officeDocument/2006/relationships/font" Target="fonts/font8.fntdata"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2.jpeg"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jpeg"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xfrm>
      </p:grpSpPr>
      <p:sp>
        <p:nvSpPr>
          <p:cNvPr id="3" name="Google Shape;3;n"/>
          <p:cNvSpPr txBox="1">
            <a:spLocks noGrp="1"/>
          </p:cNvSpPr>
          <p:nvPr>
            <p:ph type="hdr" idx="2"/>
          </p:nvPr>
        </p:nvSpPr>
        <p:spPr>
          <a:xfrm>
            <a:off x="0" y="0"/>
            <a:ext cx="2984871" cy="502755"/>
          </a:xfrm>
          <a:prstGeom prst="rect">
            <a:avLst/>
          </a:prstGeom>
          <a:noFill/>
          <a:ln>
            <a:noFill/>
          </a:ln>
        </p:spPr>
        <p:txBody>
          <a:bodyPr spcFirstLastPara="1" wrap="square" lIns="96600" tIns="48287" rIns="96600" bIns="48287" anchor="t" anchorCtr="0">
            <a:noAutofit/>
          </a:bodyPr>
          <a:lstStyle>
            <a:lvl1pPr marR="0" lvl="0" algn="l" rtl="0">
              <a:lnSpc>
                <a:spcPct val="100000"/>
              </a:lnSpc>
              <a:spcBef>
                <a:spcPct val="0"/>
              </a:spcBef>
              <a:spcAft>
                <a:spcPct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755"/>
          </a:xfrm>
          <a:prstGeom prst="rect">
            <a:avLst/>
          </a:prstGeom>
          <a:noFill/>
          <a:ln>
            <a:noFill/>
          </a:ln>
        </p:spPr>
        <p:txBody>
          <a:bodyPr spcFirstLastPara="1" wrap="square" lIns="96600" tIns="48287" rIns="96600" bIns="48287" anchor="t" anchorCtr="0">
            <a:noAutofit/>
          </a:bodyPr>
          <a:lstStyle>
            <a:lvl1pPr marR="0" lvl="0" algn="r" rtl="0">
              <a:lnSpc>
                <a:spcPct val="100000"/>
              </a:lnSpc>
              <a:spcBef>
                <a:spcPct val="0"/>
              </a:spcBef>
              <a:spcAft>
                <a:spcPct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2269"/>
            <a:ext cx="5510530" cy="3945493"/>
          </a:xfrm>
          <a:prstGeom prst="rect">
            <a:avLst/>
          </a:prstGeom>
          <a:noFill/>
          <a:ln>
            <a:noFill/>
          </a:ln>
        </p:spPr>
        <p:txBody>
          <a:bodyPr spcFirstLastPara="1" wrap="square" lIns="96600" tIns="48287" rIns="96600" bIns="48287" anchor="t" anchorCtr="0">
            <a:noAutofit/>
          </a:bodyPr>
          <a:lstStyle>
            <a:lvl1pPr marL="457200" marR="0" lvl="0"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7547"/>
            <a:ext cx="2984871" cy="502754"/>
          </a:xfrm>
          <a:prstGeom prst="rect">
            <a:avLst/>
          </a:prstGeom>
          <a:noFill/>
          <a:ln>
            <a:noFill/>
          </a:ln>
        </p:spPr>
        <p:txBody>
          <a:bodyPr spcFirstLastPara="1" wrap="square" lIns="96600" tIns="48287" rIns="96600" bIns="48287" anchor="b" anchorCtr="0">
            <a:noAutofit/>
          </a:bodyPr>
          <a:lstStyle>
            <a:lvl1pPr marR="0" lvl="0" algn="l" rtl="0">
              <a:lnSpc>
                <a:spcPct val="100000"/>
              </a:lnSpc>
              <a:spcBef>
                <a:spcPct val="0"/>
              </a:spcBef>
              <a:spcAft>
                <a:spcPct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7547"/>
            <a:ext cx="2984871" cy="502754"/>
          </a:xfrm>
          <a:prstGeom prst="rect">
            <a:avLst/>
          </a:prstGeom>
          <a:noFill/>
          <a:ln>
            <a:noFill/>
          </a:ln>
        </p:spPr>
        <p:txBody>
          <a:bodyPr spcFirstLastPara="1" wrap="square" lIns="96600" tIns="48287" rIns="96600" bIns="48287" anchor="b" anchorCtr="0">
            <a:noAutofit/>
          </a:bodyPr>
          <a:lstStyle/>
          <a:p>
            <a:pPr algn="r">
              <a:buSzPts val="1200"/>
            </a:pPr>
            <a:fld id="{00000000-1234-1234-1234-123412341234}" type="slidenum">
              <a:rPr lang="en-GB" sz="1300" smtClean="0">
                <a:solidFill>
                  <a:schemeClr val="dk1"/>
                </a:solidFill>
                <a:latin typeface="Calibri"/>
                <a:ea typeface="Calibri"/>
                <a:cs typeface="Calibri"/>
                <a:sym typeface="Calibri"/>
              </a:rPr>
              <a:pPr algn="r">
                <a:buSzPts val="1200"/>
              </a:pPr>
              <a:t>‹#›</a:t>
            </a:fld>
            <a:endParaRPr lang="en-GB"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75813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xfrm>
      </p:grpSpPr>
      <p:sp>
        <p:nvSpPr>
          <p:cNvPr id="166" name="Google Shape;166;p2:notes"/>
          <p:cNvSpPr txBox="1">
            <a:spLocks noGrp="1"/>
          </p:cNvSpPr>
          <p:nvPr>
            <p:ph type="body" idx="1"/>
          </p:nvPr>
        </p:nvSpPr>
        <p:spPr>
          <a:xfrm>
            <a:off x="688817" y="4822269"/>
            <a:ext cx="5510530" cy="3945493"/>
          </a:xfrm>
          <a:prstGeom prst="rect">
            <a:avLst/>
          </a:prstGeom>
          <a:noFill/>
          <a:ln>
            <a:noFill/>
          </a:ln>
        </p:spPr>
        <p:txBody>
          <a:bodyPr spcFirstLastPara="1" wrap="square" lIns="96600" tIns="48287" rIns="96600" bIns="48287" anchor="t" anchorCtr="0">
            <a:noAutofit/>
          </a:bodyPr>
          <a:lstStyle/>
          <a:p>
            <a:pPr marL="0" indent="0"/>
            <a:endParaRPr sz="1300"/>
          </a:p>
        </p:txBody>
      </p:sp>
      <p:sp>
        <p:nvSpPr>
          <p:cNvPr id="167" name="Google Shape;167;p2:notes"/>
          <p:cNvSpPr>
            <a:spLocks noGrp="1" noRot="1" noChangeAspect="1"/>
          </p:cNvSpPr>
          <p:nvPr>
            <p:ph type="sldImg" idx="2"/>
          </p:nvPr>
        </p:nvSpPr>
        <p:spPr>
          <a:xfrm>
            <a:off x="439738" y="1252538"/>
            <a:ext cx="6008687" cy="3381375"/>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xfrm>
      </p:grpSpPr>
      <p:sp>
        <p:nvSpPr>
          <p:cNvPr id="1718" name="Google Shape;1718;p43:notes"/>
          <p:cNvSpPr txBox="1">
            <a:spLocks noGrp="1"/>
          </p:cNvSpPr>
          <p:nvPr>
            <p:ph type="body" idx="1"/>
          </p:nvPr>
        </p:nvSpPr>
        <p:spPr>
          <a:xfrm>
            <a:off x="688817" y="4822269"/>
            <a:ext cx="5510530" cy="3945493"/>
          </a:xfrm>
          <a:prstGeom prst="rect">
            <a:avLst/>
          </a:prstGeom>
          <a:noFill/>
          <a:ln>
            <a:noFill/>
          </a:ln>
        </p:spPr>
        <p:txBody>
          <a:bodyPr spcFirstLastPara="1" wrap="square" lIns="96600" tIns="48287" rIns="96600" bIns="48287" anchor="t" anchorCtr="0">
            <a:noAutofit/>
          </a:bodyPr>
          <a:lstStyle/>
          <a:p>
            <a:pPr marL="0" indent="0"/>
            <a:endParaRPr sz="1300"/>
          </a:p>
        </p:txBody>
      </p:sp>
      <p:sp>
        <p:nvSpPr>
          <p:cNvPr id="1719" name="Google Shape;1719;p43:notes"/>
          <p:cNvSpPr>
            <a:spLocks noGrp="1" noRot="1" noChangeAspect="1"/>
          </p:cNvSpPr>
          <p:nvPr>
            <p:ph type="sldImg" idx="2"/>
          </p:nvPr>
        </p:nvSpPr>
        <p:spPr>
          <a:xfrm>
            <a:off x="439738" y="1252538"/>
            <a:ext cx="6008687" cy="3381375"/>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xfrm>
      </p:grpSpPr>
      <p:sp>
        <p:nvSpPr>
          <p:cNvPr id="1568" name="Google Shape;1568;p37:notes"/>
          <p:cNvSpPr txBox="1">
            <a:spLocks noGrp="1"/>
          </p:cNvSpPr>
          <p:nvPr>
            <p:ph type="body" idx="1"/>
          </p:nvPr>
        </p:nvSpPr>
        <p:spPr>
          <a:xfrm>
            <a:off x="688817" y="4822269"/>
            <a:ext cx="5510530" cy="3945493"/>
          </a:xfrm>
          <a:prstGeom prst="rect">
            <a:avLst/>
          </a:prstGeom>
          <a:noFill/>
          <a:ln>
            <a:noFill/>
          </a:ln>
        </p:spPr>
        <p:txBody>
          <a:bodyPr spcFirstLastPara="1" wrap="square" lIns="96600" tIns="48287" rIns="96600" bIns="48287" anchor="t" anchorCtr="0">
            <a:noAutofit/>
          </a:bodyPr>
          <a:lstStyle/>
          <a:p>
            <a:pPr marL="0" indent="0"/>
            <a:endParaRPr sz="1300"/>
          </a:p>
        </p:txBody>
      </p:sp>
      <p:sp>
        <p:nvSpPr>
          <p:cNvPr id="1569" name="Google Shape;1569;p37:notes"/>
          <p:cNvSpPr>
            <a:spLocks noGrp="1" noRot="1" noChangeAspect="1"/>
          </p:cNvSpPr>
          <p:nvPr>
            <p:ph type="sldImg" idx="2"/>
          </p:nvPr>
        </p:nvSpPr>
        <p:spPr>
          <a:xfrm>
            <a:off x="439738" y="1252538"/>
            <a:ext cx="6008687" cy="3381375"/>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xfrm>
      </p:grpSpPr>
      <p:sp>
        <p:nvSpPr>
          <p:cNvPr id="243" name="Google Shape;243;ga9d9fbf06c_0_11:notes"/>
          <p:cNvSpPr txBox="1">
            <a:spLocks noGrp="1"/>
          </p:cNvSpPr>
          <p:nvPr>
            <p:ph type="body" idx="1"/>
          </p:nvPr>
        </p:nvSpPr>
        <p:spPr>
          <a:xfrm>
            <a:off x="688817" y="4822269"/>
            <a:ext cx="5510530" cy="3945658"/>
          </a:xfrm>
          <a:prstGeom prst="rect">
            <a:avLst/>
          </a:prstGeom>
          <a:noFill/>
          <a:ln>
            <a:noFill/>
          </a:ln>
        </p:spPr>
        <p:txBody>
          <a:bodyPr spcFirstLastPara="1" wrap="square" lIns="96600" tIns="48287" rIns="96600" bIns="48287" anchor="t" anchorCtr="0">
            <a:noAutofit/>
          </a:bodyPr>
          <a:lstStyle/>
          <a:p>
            <a:pPr marL="0" indent="0"/>
            <a:endParaRPr sz="1300"/>
          </a:p>
        </p:txBody>
      </p:sp>
      <p:sp>
        <p:nvSpPr>
          <p:cNvPr id="244" name="Google Shape;244;ga9d9fbf06c_0_11:notes"/>
          <p:cNvSpPr>
            <a:spLocks noGrp="1" noRot="1" noChangeAspect="1"/>
          </p:cNvSpPr>
          <p:nvPr>
            <p:ph type="sldImg" idx="2"/>
          </p:nvPr>
        </p:nvSpPr>
        <p:spPr>
          <a:xfrm>
            <a:off x="439738" y="1252538"/>
            <a:ext cx="6008687" cy="3381375"/>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xfrm>
      </p:grpSpPr>
      <p:sp>
        <p:nvSpPr>
          <p:cNvPr id="1375" name="Google Shape;1375;p29:notes"/>
          <p:cNvSpPr txBox="1">
            <a:spLocks noGrp="1"/>
          </p:cNvSpPr>
          <p:nvPr>
            <p:ph type="body" idx="1"/>
          </p:nvPr>
        </p:nvSpPr>
        <p:spPr>
          <a:xfrm>
            <a:off x="688817" y="4822269"/>
            <a:ext cx="5510530" cy="3945493"/>
          </a:xfrm>
          <a:prstGeom prst="rect">
            <a:avLst/>
          </a:prstGeom>
          <a:noFill/>
          <a:ln>
            <a:noFill/>
          </a:ln>
        </p:spPr>
        <p:txBody>
          <a:bodyPr spcFirstLastPara="1" wrap="square" lIns="96600" tIns="48287" rIns="96600" bIns="48287" anchor="t" anchorCtr="0">
            <a:noAutofit/>
          </a:bodyPr>
          <a:lstStyle/>
          <a:p>
            <a:pPr marL="0" indent="0"/>
            <a:endParaRPr sz="1300"/>
          </a:p>
        </p:txBody>
      </p:sp>
      <p:sp>
        <p:nvSpPr>
          <p:cNvPr id="1376" name="Google Shape;1376;p29:notes"/>
          <p:cNvSpPr>
            <a:spLocks noGrp="1" noRot="1" noChangeAspect="1"/>
          </p:cNvSpPr>
          <p:nvPr>
            <p:ph type="sldImg" idx="2"/>
          </p:nvPr>
        </p:nvSpPr>
        <p:spPr>
          <a:xfrm>
            <a:off x="439738" y="1252538"/>
            <a:ext cx="6008687" cy="3381375"/>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xfrm>
      </p:grpSpPr>
      <p:sp>
        <p:nvSpPr>
          <p:cNvPr id="1112" name="Google Shape;1112;p20:notes"/>
          <p:cNvSpPr txBox="1">
            <a:spLocks noGrp="1"/>
          </p:cNvSpPr>
          <p:nvPr>
            <p:ph type="body" idx="1"/>
          </p:nvPr>
        </p:nvSpPr>
        <p:spPr>
          <a:xfrm>
            <a:off x="688817" y="4822269"/>
            <a:ext cx="5510530" cy="3945493"/>
          </a:xfrm>
          <a:prstGeom prst="rect">
            <a:avLst/>
          </a:prstGeom>
          <a:noFill/>
          <a:ln>
            <a:noFill/>
          </a:ln>
        </p:spPr>
        <p:txBody>
          <a:bodyPr spcFirstLastPara="1" wrap="square" lIns="96600" tIns="48287" rIns="96600" bIns="48287" anchor="t" anchorCtr="0">
            <a:noAutofit/>
          </a:bodyPr>
          <a:lstStyle/>
          <a:p>
            <a:pPr marL="0" indent="0"/>
            <a:endParaRPr sz="1300"/>
          </a:p>
        </p:txBody>
      </p:sp>
      <p:sp>
        <p:nvSpPr>
          <p:cNvPr id="1113" name="Google Shape;1113;p20:notes"/>
          <p:cNvSpPr>
            <a:spLocks noGrp="1" noRot="1" noChangeAspect="1"/>
          </p:cNvSpPr>
          <p:nvPr>
            <p:ph type="sldImg" idx="2"/>
          </p:nvPr>
        </p:nvSpPr>
        <p:spPr>
          <a:xfrm>
            <a:off x="439738" y="1252538"/>
            <a:ext cx="6008687" cy="3381375"/>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8"/>
        <p:cNvGrpSpPr/>
        <p:nvPr/>
      </p:nvGrpSpPr>
      <p:grpSpPr>
        <a:xfrm>
          <a:off x="0" y="0"/>
          <a:ext cx="0" cy="0"/>
        </a:xfrm>
      </p:grpSpPr>
      <p:sp>
        <p:nvSpPr>
          <p:cNvPr id="2089" name="Google Shape;2089;p62:notes"/>
          <p:cNvSpPr txBox="1">
            <a:spLocks noGrp="1"/>
          </p:cNvSpPr>
          <p:nvPr>
            <p:ph type="body" idx="1"/>
          </p:nvPr>
        </p:nvSpPr>
        <p:spPr>
          <a:xfrm>
            <a:off x="688817" y="4822269"/>
            <a:ext cx="5510530" cy="3945493"/>
          </a:xfrm>
          <a:prstGeom prst="rect">
            <a:avLst/>
          </a:prstGeom>
          <a:noFill/>
          <a:ln>
            <a:noFill/>
          </a:ln>
        </p:spPr>
        <p:txBody>
          <a:bodyPr spcFirstLastPara="1" wrap="square" lIns="96600" tIns="48287" rIns="96600" bIns="48287" anchor="t" anchorCtr="0">
            <a:noAutofit/>
          </a:bodyPr>
          <a:lstStyle/>
          <a:p>
            <a:pPr marL="0" indent="0"/>
            <a:endParaRPr sz="1300"/>
          </a:p>
        </p:txBody>
      </p:sp>
      <p:sp>
        <p:nvSpPr>
          <p:cNvPr id="2090" name="Google Shape;2090;p62:notes"/>
          <p:cNvSpPr>
            <a:spLocks noGrp="1" noRot="1" noChangeAspect="1"/>
          </p:cNvSpPr>
          <p:nvPr>
            <p:ph type="sldImg" idx="2"/>
          </p:nvPr>
        </p:nvSpPr>
        <p:spPr>
          <a:xfrm>
            <a:off x="439738" y="1252538"/>
            <a:ext cx="6008687" cy="3381375"/>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Full Slide Image">
  <p:cSld name="Full Slide Image">
    <p:spTree>
      <p:nvGrpSpPr>
        <p:cNvPr id="1" name="Shape 10"/>
        <p:cNvGrpSpPr/>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lank">
  <p:cSld name="Blank">
    <p:spTree>
      <p:nvGrpSpPr>
        <p:cNvPr id="1" name="Shape 11"/>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Slide" type="title">
  <p:cSld name="TITLE">
    <p:spTree>
      <p:nvGrpSpPr>
        <p:cNvPr id="1" name="Shape 47"/>
        <p:cNvGrpSpPr/>
        <p:nvPr/>
      </p:nvGrpSpPr>
      <p:grpSpPr>
        <a:xfrm>
          <a:off x="0" y="0"/>
          <a:ext cx="0" cy="0"/>
        </a:xfrm>
      </p:grpSpPr>
      <p:sp>
        <p:nvSpPr>
          <p:cNvPr id="48" name="Google Shape;48;p9"/>
          <p:cNvSpPr txBox="1">
            <a:spLocks noGrp="1"/>
          </p:cNvSpPr>
          <p:nvPr>
            <p:ph type="ctrTitle"/>
          </p:nvPr>
        </p:nvSpPr>
        <p:spPr>
          <a:xfrm>
            <a:off x="673100" y="427492"/>
            <a:ext cx="9144000" cy="59032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ct val="0"/>
              </a:spcBef>
              <a:spcAft>
                <a:spcPct val="0"/>
              </a:spcAft>
              <a:buClr>
                <a:srgbClr val="373737"/>
              </a:buClr>
              <a:buSzPts val="2800"/>
              <a:buFont typeface="Open Sans"/>
              <a:buNone/>
              <a:defRPr sz="2800" b="0" i="0" u="none" strike="noStrike" cap="none">
                <a:solidFill>
                  <a:srgbClr val="373737"/>
                </a:solidFill>
                <a:latin typeface="Open Sans"/>
                <a:ea typeface="Open Sans"/>
                <a:cs typeface="Open Sans"/>
                <a:sym typeface="Open Sans"/>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subTitle" idx="1"/>
          </p:nvPr>
        </p:nvSpPr>
        <p:spPr>
          <a:xfrm>
            <a:off x="673100" y="970190"/>
            <a:ext cx="9144000" cy="3750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ct val="0"/>
              </a:spcAft>
              <a:buClr>
                <a:srgbClr val="A5A5A5"/>
              </a:buClr>
              <a:buSzPts val="1800"/>
              <a:buFont typeface="Arial"/>
              <a:buNone/>
              <a:defRPr sz="1800" b="0" i="1" u="none" strike="noStrike" cap="none">
                <a:solidFill>
                  <a:srgbClr val="A5A5A5"/>
                </a:solidFill>
                <a:latin typeface="Calibri"/>
                <a:ea typeface="Calibri"/>
                <a:cs typeface="Calibri"/>
                <a:sym typeface="Calibri"/>
              </a:defRPr>
            </a:lvl1pPr>
            <a:lvl2pPr marR="0" lvl="1" algn="ctr" rtl="0">
              <a:lnSpc>
                <a:spcPct val="90000"/>
              </a:lnSpc>
              <a:spcBef>
                <a:spcPts val="5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ct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ct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ftr" idx="11"/>
          </p:nvPr>
        </p:nvSpPr>
        <p:spPr>
          <a:xfrm>
            <a:off x="787400" y="6356350"/>
            <a:ext cx="2180883"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ct val="0"/>
              </a:spcBef>
              <a:spcAft>
                <a:spcPct val="0"/>
              </a:spcAft>
              <a:buClr>
                <a:srgbClr val="000000"/>
              </a:buClr>
              <a:buSzPts val="1400"/>
              <a:buFont typeface="Arial"/>
              <a:buNone/>
              <a:defRPr sz="1000" b="1" i="0" u="none" strike="noStrike" cap="none">
                <a:solidFill>
                  <a:schemeClr val="accent1"/>
                </a:solidFill>
                <a:latin typeface="Open Sans"/>
                <a:ea typeface="Open Sans"/>
                <a:cs typeface="Open Sans"/>
                <a:sym typeface="Open Sans"/>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sldNum" idx="12"/>
          </p:nvPr>
        </p:nvSpPr>
        <p:spPr>
          <a:xfrm>
            <a:off x="10621110" y="6356350"/>
            <a:ext cx="8593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1pPr>
            <a:lvl2pPr marL="0" marR="0" lvl="1"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2pPr>
            <a:lvl3pPr marL="0" marR="0" lvl="2"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3pPr>
            <a:lvl4pPr marL="0" marR="0" lvl="3"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4pPr>
            <a:lvl5pPr marL="0" marR="0" lvl="4"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5pPr>
            <a:lvl6pPr marL="0" marR="0" lvl="5"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6pPr>
            <a:lvl7pPr marL="0" marR="0" lvl="6"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7pPr>
            <a:lvl8pPr marL="0" marR="0" lvl="7"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8pPr>
            <a:lvl9pPr marL="0" marR="0" lvl="8"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9pPr>
          </a:lstStyle>
          <a:p>
            <a:pPr marL="0" lvl="0" indent="0" algn="l" rtl="0">
              <a:spcBef>
                <a:spcPct val="0"/>
              </a:spcBef>
              <a:spcAft>
                <a:spcPct val="0"/>
              </a:spcAft>
              <a:buNone/>
            </a:pPr>
            <a:r>
              <a:rPr lang="en-GB"/>
              <a:t>Page </a:t>
            </a:r>
            <a:fld id="{00000000-1234-1234-1234-123412341234}" type="slidenum">
              <a:rPr lang="en-GB"/>
              <a:pPr marL="0" lvl="0" indent="0" algn="l" rtl="0">
                <a:spcBef>
                  <a:spcPct val="0"/>
                </a:spcBef>
                <a:spcAft>
                  <a:spcPct val="0"/>
                </a:spcAft>
                <a:buNone/>
              </a:pPr>
              <a:t>‹#›</a:t>
            </a:fld>
            <a:endParaRPr/>
          </a:p>
        </p:txBody>
      </p:sp>
      <p:sp>
        <p:nvSpPr>
          <p:cNvPr id="52" name="Google Shape;52;p9"/>
          <p:cNvSpPr/>
          <p:nvPr/>
        </p:nvSpPr>
        <p:spPr>
          <a:xfrm>
            <a:off x="787400" y="423336"/>
            <a:ext cx="947057" cy="1184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3" name="Google Shape;53;p9"/>
          <p:cNvCxnSpPr>
            <a:stCxn id="50" idx="3"/>
            <a:endCxn id="51" idx="1"/>
          </p:cNvCxnSpPr>
          <p:nvPr/>
        </p:nvCxnSpPr>
        <p:spPr>
          <a:xfrm>
            <a:off x="2968283" y="6538913"/>
            <a:ext cx="7652700" cy="0"/>
          </a:xfrm>
          <a:prstGeom prst="straightConnector1">
            <a:avLst/>
          </a:prstGeom>
          <a:noFill/>
          <a:ln w="9525" cap="flat" cmpd="sng">
            <a:solidFill>
              <a:srgbClr val="A5A5A7"/>
            </a:solidFill>
            <a:prstDash val="solid"/>
            <a:miter lim="800000"/>
            <a:headEnd type="none" w="sm" len="sm"/>
            <a:tailEnd type="none" w="sm" len="sm"/>
          </a:ln>
        </p:spPr>
      </p:cxn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lank with footer">
  <p:cSld name="Blank with footer">
    <p:spTree>
      <p:nvGrpSpPr>
        <p:cNvPr id="1" name="Shape 150"/>
        <p:cNvGrpSpPr/>
        <p:nvPr/>
      </p:nvGrpSpPr>
      <p:grpSpPr>
        <a:xfrm>
          <a:off x="0" y="0"/>
          <a:ext cx="0" cy="0"/>
        </a:xfrm>
      </p:grpSpPr>
      <p:sp>
        <p:nvSpPr>
          <p:cNvPr id="151" name="Google Shape;151;p25"/>
          <p:cNvSpPr txBox="1">
            <a:spLocks noGrp="1"/>
          </p:cNvSpPr>
          <p:nvPr>
            <p:ph type="ftr" idx="11"/>
          </p:nvPr>
        </p:nvSpPr>
        <p:spPr>
          <a:xfrm>
            <a:off x="787400" y="6356350"/>
            <a:ext cx="2180883"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ct val="0"/>
              </a:spcBef>
              <a:spcAft>
                <a:spcPct val="0"/>
              </a:spcAft>
              <a:buClr>
                <a:srgbClr val="000000"/>
              </a:buClr>
              <a:buSzPts val="1400"/>
              <a:buFont typeface="Arial"/>
              <a:buNone/>
              <a:defRPr sz="1000" b="1" i="0" u="none" strike="noStrike" cap="none">
                <a:solidFill>
                  <a:schemeClr val="accent1"/>
                </a:solidFill>
                <a:latin typeface="Open Sans"/>
                <a:ea typeface="Open Sans"/>
                <a:cs typeface="Open Sans"/>
                <a:sym typeface="Open Sans"/>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5"/>
          <p:cNvSpPr txBox="1">
            <a:spLocks noGrp="1"/>
          </p:cNvSpPr>
          <p:nvPr>
            <p:ph type="sldNum" idx="12"/>
          </p:nvPr>
        </p:nvSpPr>
        <p:spPr>
          <a:xfrm>
            <a:off x="10621110" y="6356350"/>
            <a:ext cx="8593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1pPr>
            <a:lvl2pPr marL="0" marR="0" lvl="1"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2pPr>
            <a:lvl3pPr marL="0" marR="0" lvl="2"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3pPr>
            <a:lvl4pPr marL="0" marR="0" lvl="3"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4pPr>
            <a:lvl5pPr marL="0" marR="0" lvl="4"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5pPr>
            <a:lvl6pPr marL="0" marR="0" lvl="5"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6pPr>
            <a:lvl7pPr marL="0" marR="0" lvl="6"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7pPr>
            <a:lvl8pPr marL="0" marR="0" lvl="7"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8pPr>
            <a:lvl9pPr marL="0" marR="0" lvl="8" indent="0" algn="l" rtl="0">
              <a:lnSpc>
                <a:spcPct val="100000"/>
              </a:lnSpc>
              <a:spcBef>
                <a:spcPct val="0"/>
              </a:spcBef>
              <a:spcAft>
                <a:spcPct val="0"/>
              </a:spcAft>
              <a:buClr>
                <a:srgbClr val="000000"/>
              </a:buClr>
              <a:buSzPts val="1000"/>
              <a:buFont typeface="Arial"/>
              <a:buNone/>
              <a:defRPr sz="1000" b="0" i="0" u="none" strike="noStrike" cap="none">
                <a:solidFill>
                  <a:srgbClr val="373737"/>
                </a:solidFill>
                <a:latin typeface="Calibri"/>
                <a:ea typeface="Calibri"/>
                <a:cs typeface="Calibri"/>
                <a:sym typeface="Calibri"/>
              </a:defRPr>
            </a:lvl9pPr>
          </a:lstStyle>
          <a:p>
            <a:pPr marL="0" lvl="0" indent="0" algn="l" rtl="0">
              <a:spcBef>
                <a:spcPct val="0"/>
              </a:spcBef>
              <a:spcAft>
                <a:spcPct val="0"/>
              </a:spcAft>
              <a:buNone/>
            </a:pPr>
            <a:r>
              <a:rPr lang="en-GB"/>
              <a:t>Page </a:t>
            </a:r>
            <a:fld id="{00000000-1234-1234-1234-123412341234}" type="slidenum">
              <a:rPr lang="en-GB"/>
              <a:pPr marL="0" lvl="0" indent="0" algn="l" rtl="0">
                <a:spcBef>
                  <a:spcPct val="0"/>
                </a:spcBef>
                <a:spcAft>
                  <a:spcPct val="0"/>
                </a:spcAft>
                <a:buNone/>
              </a:pPr>
              <a:t>‹#›</a:t>
            </a:fld>
            <a:endParaRPr/>
          </a:p>
        </p:txBody>
      </p:sp>
      <p:cxnSp>
        <p:nvCxnSpPr>
          <p:cNvPr id="153" name="Google Shape;153;p25"/>
          <p:cNvCxnSpPr>
            <a:stCxn id="151" idx="3"/>
            <a:endCxn id="152" idx="1"/>
          </p:cNvCxnSpPr>
          <p:nvPr/>
        </p:nvCxnSpPr>
        <p:spPr>
          <a:xfrm>
            <a:off x="2968283" y="6538913"/>
            <a:ext cx="7652700" cy="0"/>
          </a:xfrm>
          <a:prstGeom prst="straightConnector1">
            <a:avLst/>
          </a:prstGeom>
          <a:noFill/>
          <a:ln w="9525" cap="flat" cmpd="sng">
            <a:solidFill>
              <a:srgbClr val="A5A5A7"/>
            </a:solidFill>
            <a:prstDash val="solid"/>
            <a:miter lim="800000"/>
            <a:headEnd type="none" w="sm" len="sm"/>
            <a:tailEnd type="none" w="sm" len="sm"/>
          </a:ln>
        </p:spPr>
      </p:cxn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F5F5F5"/>
        </a:solidFill>
        <a:effectLst/>
      </p:bgPr>
    </p:bg>
    <p:spTree>
      <p:nvGrpSpPr>
        <p:cNvPr id="1" name="Shape 9"/>
        <p:cNvGrpSpPr/>
        <p:nvPr/>
      </p:nvGrpSpPr>
      <p:grpSpPr>
        <a:xfrm>
          <a:off x="0" y="0"/>
          <a: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71" r:id="rId4"/>
  </p:sldLayoutIdLst>
  <p:transition/>
  <p:timing/>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oleObject" Target="../embeddings/oleObject1.bin" TargetMode="Internal" /><Relationship Id="rId5" Type="http://schemas.openxmlformats.org/officeDocument/2006/relationships/image" Target="../media/image2.jpeg" /><Relationship Id="rId6" Type="http://schemas.openxmlformats.org/officeDocument/2006/relationships/image" Target="../media/image3.jpeg" /><Relationship Id="rId7" Type="http://schemas.openxmlformats.org/officeDocument/2006/relationships/vmlDrawing" Target="../drawings/vmlDrawing1.v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jpeg" /><Relationship Id="rId3" Type="http://schemas.openxmlformats.org/officeDocument/2006/relationships/image" Target="../media/image1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oleObject" Target="../embeddings/oleObject2.bin" TargetMode="Internal" /><Relationship Id="rId4" Type="http://schemas.openxmlformats.org/officeDocument/2006/relationships/image" Target="../media/image2.jpeg" /><Relationship Id="rId5" Type="http://schemas.openxmlformats.org/officeDocument/2006/relationships/vmlDrawing" Target="../drawings/vmlDrawing2.v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5.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 Id="rId3" Type="http://schemas.openxmlformats.org/officeDocument/2006/relationships/hyperlink" Target="http://cons-dir.ru/wp-content/uploads/2016/05/%D0%AD%D1%82%D0%B0%D0%BF%D1%8B-%D0%BF%D1%80%D0%BE%D0%B5%D0%BA%D1%82%D0%B0-CRM-1.png" TargetMode="Externa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jpeg" /><Relationship Id="rId3"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9.jpeg" /><Relationship Id="rId4"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68"/>
        <p:cNvGrpSpPr/>
        <p:nvPr/>
      </p:nvGrpSpPr>
      <p:grpSpPr>
        <a:xfrm>
          <a:off x="0" y="0"/>
          <a:ext cx="0" cy="0"/>
        </a:xfrm>
      </p:grpSpPr>
      <p:pic>
        <p:nvPicPr>
          <p:cNvPr id="169" name="Google Shape;169;p27"/>
          <p:cNvPicPr preferRelativeResize="0"/>
          <p:nvPr/>
        </p:nvPicPr>
        <p:blipFill>
          <a:blip r:embed="rId3">
            <a:alphaModFix/>
          </a:blip>
          <a:stretch>
            <a:fillRect/>
          </a:stretch>
        </p:blipFill>
        <p:spPr>
          <a:xfrm>
            <a:off x="0" y="77888"/>
            <a:ext cx="12192000" cy="6858000"/>
          </a:xfrm>
          <a:prstGeom prst="rect">
            <a:avLst/>
          </a:prstGeom>
          <a:noFill/>
          <a:ln>
            <a:noFill/>
          </a:ln>
        </p:spPr>
      </p:pic>
      <p:sp>
        <p:nvSpPr>
          <p:cNvPr id="170" name="Google Shape;170;p27"/>
          <p:cNvSpPr txBox="1"/>
          <p:nvPr/>
        </p:nvSpPr>
        <p:spPr>
          <a:xfrm>
            <a:off x="1038224" y="1181100"/>
            <a:ext cx="9457145" cy="1434600"/>
          </a:xfrm>
          <a:prstGeom prst="rect">
            <a:avLst/>
          </a:prstGeom>
          <a:noFill/>
          <a:ln>
            <a:noFill/>
          </a:ln>
        </p:spPr>
        <p:txBody>
          <a:bodyPr spcFirstLastPara="1" wrap="square" lIns="91425" tIns="45700" rIns="91425" bIns="45700" anchor="t" anchorCtr="0">
            <a:noAutofit/>
          </a:bodyPr>
          <a:lstStyle/>
          <a:p>
            <a:endParaRPr lang="ru-RU"/>
          </a:p>
        </p:txBody>
      </p:sp>
      <p:sp>
        <p:nvSpPr>
          <p:cNvPr id="171" name="Google Shape;171;p27"/>
          <p:cNvSpPr/>
          <p:nvPr/>
        </p:nvSpPr>
        <p:spPr>
          <a:xfrm>
            <a:off x="547686" y="219519"/>
            <a:ext cx="266700" cy="1434600"/>
          </a:xfrm>
          <a:prstGeom prst="rect">
            <a:avLst/>
          </a:prstGeom>
          <a:solidFill>
            <a:srgbClr val="373737"/>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72" name="Google Shape;172;p27"/>
          <p:cNvCxnSpPr/>
          <p:nvPr/>
        </p:nvCxnSpPr>
        <p:spPr>
          <a:xfrm flipH="1">
            <a:off x="681036" y="4259740"/>
            <a:ext cx="0" cy="1643062"/>
          </a:xfrm>
          <a:prstGeom prst="straightConnector1">
            <a:avLst/>
          </a:prstGeom>
          <a:noFill/>
          <a:ln w="9525" cap="flat" cmpd="sng">
            <a:solidFill>
              <a:srgbClr val="373737"/>
            </a:solidFill>
            <a:prstDash val="solid"/>
            <a:miter lim="800000"/>
            <a:headEnd type="none" w="sm" len="sm"/>
            <a:tailEnd type="none" w="sm" len="sm"/>
          </a:ln>
        </p:spPr>
      </p:cxnSp>
      <p:sp>
        <p:nvSpPr>
          <p:cNvPr id="173" name="Google Shape;173;p27"/>
          <p:cNvSpPr/>
          <p:nvPr/>
        </p:nvSpPr>
        <p:spPr>
          <a:xfrm>
            <a:off x="1005838" y="2802472"/>
            <a:ext cx="10832810" cy="1643527"/>
          </a:xfrm>
          <a:prstGeom prst="rect">
            <a:avLst/>
          </a:prstGeom>
          <a:noFill/>
          <a:ln>
            <a:noFill/>
          </a:ln>
        </p:spPr>
        <p:txBody>
          <a:bodyPr spcFirstLastPara="1" wrap="square" lIns="91425" tIns="45700" rIns="91425" bIns="45700" anchor="t" anchorCtr="0">
            <a:noAutofit/>
          </a:bodyPr>
          <a:lstStyle/>
          <a:p>
            <a:pPr algn="ctr"/>
            <a:r>
              <a:rPr lang="ru-RU" sz="1200" b="1" smtClean="0"/>
              <a:t>   </a:t>
            </a:r>
            <a:endParaRPr lang="ru-RU"/>
          </a:p>
          <a:p>
            <a:pPr algn="ctr"/>
            <a:r>
              <a:rPr lang="ru-RU" sz="2800" b="1" smtClean="0"/>
              <a:t>Развитие </a:t>
            </a:r>
            <a:r>
              <a:rPr lang="ru-RU" sz="2800" b="1"/>
              <a:t>коммуникационной </a:t>
            </a:r>
            <a:r>
              <a:rPr lang="ru-RU" sz="2800" b="1" smtClean="0"/>
              <a:t>стратегии </a:t>
            </a:r>
            <a:r>
              <a:rPr lang="ru-RU" sz="2800" b="1"/>
              <a:t>организации </a:t>
            </a:r>
          </a:p>
          <a:p>
            <a:pPr marL="0" marR="0" lvl="0" indent="0" algn="l" rtl="0">
              <a:lnSpc>
                <a:spcPct val="120000"/>
              </a:lnSpc>
              <a:spcBef>
                <a:spcPct val="0"/>
              </a:spcBef>
              <a:spcAft>
                <a:spcPct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7"/>
          <p:cNvSpPr/>
          <p:nvPr/>
        </p:nvSpPr>
        <p:spPr>
          <a:xfrm>
            <a:off x="1027208" y="4581526"/>
            <a:ext cx="4731396" cy="86441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lang="ru-RU" i="1" smtClean="0">
              <a:solidFill>
                <a:schemeClr val="lt1"/>
              </a:solidFill>
              <a:latin typeface="Open Sans"/>
              <a:ea typeface="Open Sans"/>
              <a:cs typeface="Open Sans"/>
              <a:sym typeface="Open Sans"/>
            </a:endParaRPr>
          </a:p>
          <a:p>
            <a:pPr lvl="0">
              <a:buSzPts val="1400"/>
            </a:pPr>
            <a:r>
              <a:rPr lang="ru-RU" i="1" smtClean="0">
                <a:solidFill>
                  <a:schemeClr val="lt1"/>
                </a:solidFill>
                <a:latin typeface="Open Sans"/>
                <a:ea typeface="Open Sans"/>
                <a:cs typeface="Open Sans"/>
                <a:sym typeface="Open Sans"/>
              </a:rPr>
              <a:t>Слушатель      </a:t>
            </a:r>
            <a:r>
              <a:rPr lang="ru-RU" i="1">
                <a:solidFill>
                  <a:schemeClr val="lt1"/>
                </a:solidFill>
                <a:latin typeface="Open Sans"/>
                <a:ea typeface="Open Sans"/>
                <a:cs typeface="Open Sans"/>
                <a:sym typeface="Open Sans"/>
              </a:rPr>
              <a:t>Полещук Геннадий Владимирович </a:t>
            </a:r>
            <a:endParaRPr lang="ru-RU" i="1" smtClean="0">
              <a:solidFill>
                <a:schemeClr val="lt1"/>
              </a:solidFill>
              <a:latin typeface="Open Sans"/>
              <a:ea typeface="Open Sans"/>
              <a:cs typeface="Open Sans"/>
              <a:sym typeface="Open Sans"/>
            </a:endParaRPr>
          </a:p>
          <a:p>
            <a:pPr marL="0" marR="0" lvl="0" indent="0" algn="l" rtl="0">
              <a:lnSpc>
                <a:spcPct val="100000"/>
              </a:lnSpc>
              <a:spcBef>
                <a:spcPct val="0"/>
              </a:spcBef>
              <a:spcAft>
                <a:spcPct val="0"/>
              </a:spcAft>
              <a:buClr>
                <a:srgbClr val="000000"/>
              </a:buClr>
              <a:buSzPts val="1400"/>
              <a:buFont typeface="Arial"/>
              <a:buNone/>
            </a:pPr>
            <a:endParaRPr lang="ru-RU" i="1" smtClean="0">
              <a:solidFill>
                <a:schemeClr val="lt1"/>
              </a:solidFill>
              <a:latin typeface="Open Sans"/>
              <a:ea typeface="Open Sans"/>
              <a:cs typeface="Open Sans"/>
              <a:sym typeface="Open Sans"/>
            </a:endParaRPr>
          </a:p>
        </p:txBody>
      </p:sp>
      <p:sp>
        <p:nvSpPr>
          <p:cNvPr id="175" name="Google Shape;175;p27"/>
          <p:cNvSpPr txBox="1"/>
          <p:nvPr/>
        </p:nvSpPr>
        <p:spPr>
          <a:xfrm>
            <a:off x="1038224" y="5445940"/>
            <a:ext cx="4731395" cy="246221"/>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000"/>
              <a:buFont typeface="Arial"/>
              <a:buNone/>
            </a:pPr>
            <a:r>
              <a:rPr lang="ru-RU" b="0" i="0" u="none" strike="noStrike" cap="none" smtClean="0">
                <a:solidFill>
                  <a:srgbClr val="373737"/>
                </a:solidFill>
                <a:latin typeface="Calibri"/>
                <a:ea typeface="Calibri"/>
                <a:cs typeface="Calibri"/>
                <a:sym typeface="Calibri"/>
              </a:rPr>
              <a:t>Директор туристической компании ООО «Абсолют»</a:t>
            </a:r>
            <a:endParaRPr b="0" i="0" u="none" strike="noStrike" cap="none">
              <a:solidFill>
                <a:srgbClr val="000000"/>
              </a:solidFill>
              <a:sym typeface="Aria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569099933"/>
              </p:ext>
            </p:extLst>
          </p:nvPr>
        </p:nvGraphicFramePr>
        <p:xfrm>
          <a:off x="1505120" y="326727"/>
          <a:ext cx="6473628" cy="1595120"/>
        </p:xfrm>
        <a:graphic>
          <a:graphicData uri="http://schemas.openxmlformats.org/drawingml/2006/table">
            <a:tbl>
              <a:tblPr>
                <a:tableStyleId>{8E45CE6F-0FF5-4A01-AEEE-345FE61939CD}</a:tableStyleId>
              </a:tblPr>
              <a:tblGrid>
                <a:gridCol w="1392388"/>
                <a:gridCol w="5081240"/>
              </a:tblGrid>
              <a:tr h="987108">
                <a:tc>
                  <a:txBody>
                    <a:bodyPr/>
                    <a:lstStyle/>
                    <a:p>
                      <a:pPr>
                        <a:lnSpc>
                          <a:spcPct val="115000"/>
                        </a:lnSpc>
                        <a:spcAft>
                          <a:spcPts val="1000"/>
                        </a:spcAft>
                      </a:pPr>
                      <a:endParaRPr lang="ru-RU" sz="1200">
                        <a:effectLst/>
                        <a:latin typeface="AGOptimaCyr"/>
                        <a:ea typeface="Calibri"/>
                        <a:cs typeface="Times New Roman"/>
                      </a:endParaRPr>
                    </a:p>
                  </a:txBody>
                  <a:tcPr marL="68580" marR="68580" marT="0" marB="0"/>
                </a:tc>
                <a:tc>
                  <a:txBody>
                    <a:bodyPr/>
                    <a:lstStyle/>
                    <a:p>
                      <a:pPr algn="ctr">
                        <a:lnSpc>
                          <a:spcPct val="115000"/>
                        </a:lnSpc>
                        <a:spcAft>
                          <a:spcPts val="1000"/>
                        </a:spcAft>
                      </a:pPr>
                      <a:r>
                        <a:rPr lang="ru-RU" sz="1800">
                          <a:effectLst/>
                        </a:rPr>
                        <a:t>МЕЖДУНАРОДНЫЙ ИНСТИТУТ </a:t>
                      </a:r>
                      <a:r>
                        <a:rPr lang="ru-RU" sz="1800" smtClean="0">
                          <a:effectLst/>
                        </a:rPr>
                        <a:t>РЫНКА</a:t>
                      </a:r>
                    </a:p>
                    <a:p>
                      <a:pPr algn="ctr"/>
                      <a:r>
                        <a:rPr lang="ru-RU" sz="1400" b="1" smtClean="0"/>
                        <a:t>Стратегия развития предприятий сферы услуг, проектно-ориентированная образовательная программа, тип А</a:t>
                      </a:r>
                      <a:endParaRPr lang="ru-RU" sz="1400" smtClean="0"/>
                    </a:p>
                    <a:p>
                      <a:pPr algn="ctr">
                        <a:lnSpc>
                          <a:spcPct val="115000"/>
                        </a:lnSpc>
                        <a:spcAft>
                          <a:spcPts val="1000"/>
                        </a:spcAft>
                      </a:pPr>
                      <a:endParaRPr lang="ru-RU" sz="1100" b="0">
                        <a:effectLst/>
                      </a:endParaRPr>
                    </a:p>
                    <a:p>
                      <a:pPr>
                        <a:lnSpc>
                          <a:spcPct val="115000"/>
                        </a:lnSpc>
                        <a:spcAft>
                          <a:spcPts val="1000"/>
                        </a:spcAft>
                      </a:pPr>
                      <a:r>
                        <a:rPr lang="ru-RU" sz="1100">
                          <a:effectLst/>
                        </a:rPr>
                        <a:t> </a:t>
                      </a:r>
                      <a:endParaRPr lang="ru-RU" sz="1100">
                        <a:effectLst/>
                        <a:latin typeface="Calibri"/>
                        <a:ea typeface="Calibri"/>
                        <a:cs typeface="Times New Roman"/>
                      </a:endParaRPr>
                    </a:p>
                  </a:txBody>
                  <a:tcPr marL="68580" marR="68580" marT="0" marB="0"/>
                </a:tc>
              </a:tr>
            </a:tbl>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4221601015"/>
              </p:ext>
            </p:extLst>
          </p:nvPr>
        </p:nvGraphicFramePr>
        <p:xfrm>
          <a:off x="933009" y="219519"/>
          <a:ext cx="1718418" cy="1517936"/>
        </p:xfrm>
        <a:graphic>
          <a:graphicData uri="http://schemas.openxmlformats.org/presentationml/2006/ole">
            <mc:AlternateContent xmlns:mc="http://schemas.openxmlformats.org/markup-compatibility/2006">
              <mc:Choice xmlns:v="urn:schemas-microsoft-com:vml" Requires="v">
                <p:oleObj spid="_x0000_s1038" name="Picture" r:id="rId4" progId="Word.Picture.8">
                  <p:embed/>
                </p:oleObj>
              </mc:Choice>
              <mc:Fallback>
                <p:oleObj name="Picture" r:id="rId4" progId="Word.Picture.8">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933009" y="219519"/>
                        <a:ext cx="1718418" cy="1517936"/>
                      </a:xfrm>
                      <a:prstGeom prst="rect">
                        <a:avLst/>
                      </a:prstGeom>
                      <a:noFill/>
                    </p:spPr>
                  </p:pic>
                </p:oleObj>
              </mc:Fallback>
            </mc:AlternateContent>
          </a:graphicData>
        </a:graphic>
      </p:graphicFrame>
      <p:pic>
        <p:nvPicPr>
          <p:cNvPr id="14" name="Рисунок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7759" y="92342"/>
            <a:ext cx="3989373" cy="24161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p:txBody>
          <a:bodyPr/>
          <a:lstStyle/>
          <a:p>
            <a:r>
              <a:rPr lang="ru-RU" smtClean="0"/>
              <a:t>Затраты на внедрение </a:t>
            </a:r>
            <a:endParaRPr lang="ru-RU"/>
          </a:p>
        </p:txBody>
      </p:sp>
      <p:graphicFrame>
        <p:nvGraphicFramePr>
          <p:cNvPr id="5" name="Таблица 4"/>
          <p:cNvGraphicFramePr>
            <a:graphicFrameLocks noGrp="1"/>
          </p:cNvGraphicFramePr>
          <p:nvPr/>
        </p:nvGraphicFramePr>
        <p:xfrm>
          <a:off x="4538949" y="1013904"/>
          <a:ext cx="7480452" cy="5576950"/>
        </p:xfrm>
        <a:graphic>
          <a:graphicData uri="http://schemas.openxmlformats.org/drawingml/2006/table">
            <a:tbl>
              <a:tblPr/>
              <a:tblGrid>
                <a:gridCol w="4264743"/>
                <a:gridCol w="1389185"/>
                <a:gridCol w="784634"/>
                <a:gridCol w="1041890"/>
              </a:tblGrid>
              <a:tr h="389716">
                <a:tc>
                  <a:txBody>
                    <a:bodyPr/>
                    <a:lstStyle/>
                    <a:p>
                      <a:pPr algn="ctr">
                        <a:lnSpc>
                          <a:spcPct val="100000"/>
                        </a:lnSpc>
                        <a:spcAft>
                          <a:spcPct val="0"/>
                        </a:spcAft>
                      </a:pPr>
                      <a:r>
                        <a:rPr lang="ru-RU" sz="1500" b="1">
                          <a:solidFill>
                            <a:srgbClr val="000000"/>
                          </a:solidFill>
                          <a:latin typeface="Times New Roman"/>
                          <a:ea typeface="Times New Roman"/>
                          <a:cs typeface="Times New Roman"/>
                        </a:rPr>
                        <a:t>Наименование</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ru-RU" sz="1500" b="1">
                          <a:solidFill>
                            <a:srgbClr val="000000"/>
                          </a:solidFill>
                          <a:latin typeface="Times New Roman"/>
                          <a:ea typeface="Times New Roman"/>
                          <a:cs typeface="Times New Roman"/>
                        </a:rPr>
                        <a:t>Цена, т.р.</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ru-RU" sz="1500" b="1">
                          <a:solidFill>
                            <a:srgbClr val="000000"/>
                          </a:solidFill>
                          <a:latin typeface="Times New Roman"/>
                          <a:ea typeface="Times New Roman"/>
                          <a:cs typeface="Times New Roman"/>
                        </a:rPr>
                        <a:t>Кол-во</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ru-RU" sz="1500" b="1">
                          <a:solidFill>
                            <a:srgbClr val="000000"/>
                          </a:solidFill>
                          <a:latin typeface="Times New Roman"/>
                          <a:ea typeface="Times New Roman"/>
                          <a:cs typeface="Times New Roman"/>
                        </a:rPr>
                        <a:t>Сумма, т.р.</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24">
                <a:tc>
                  <a:txBody>
                    <a:bodyPr/>
                    <a:lstStyle/>
                    <a:p>
                      <a:pPr algn="just">
                        <a:lnSpc>
                          <a:spcPct val="100000"/>
                        </a:lnSpc>
                        <a:spcAft>
                          <a:spcPct val="0"/>
                        </a:spcAft>
                      </a:pPr>
                      <a:r>
                        <a:rPr lang="ru-RU" sz="1500">
                          <a:solidFill>
                            <a:srgbClr val="000000"/>
                          </a:solidFill>
                          <a:latin typeface="Times New Roman"/>
                          <a:ea typeface="Times New Roman"/>
                          <a:cs typeface="Times New Roman"/>
                        </a:rPr>
                        <a:t>Модернизация компьютеров</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50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4</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200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24">
                <a:tc>
                  <a:txBody>
                    <a:bodyPr/>
                    <a:lstStyle/>
                    <a:p>
                      <a:pPr algn="just">
                        <a:lnSpc>
                          <a:spcPct val="100000"/>
                        </a:lnSpc>
                        <a:spcAft>
                          <a:spcPct val="0"/>
                        </a:spcAft>
                      </a:pPr>
                      <a:r>
                        <a:rPr lang="ru-RU" sz="1500">
                          <a:solidFill>
                            <a:srgbClr val="000000"/>
                          </a:solidFill>
                          <a:latin typeface="Times New Roman"/>
                          <a:ea typeface="Times New Roman"/>
                          <a:cs typeface="Times New Roman"/>
                        </a:rPr>
                        <a:t>Программное обеспечение</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400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1</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400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24">
                <a:tc>
                  <a:txBody>
                    <a:bodyPr/>
                    <a:lstStyle/>
                    <a:p>
                      <a:pPr algn="just">
                        <a:lnSpc>
                          <a:spcPct val="100000"/>
                        </a:lnSpc>
                        <a:spcAft>
                          <a:spcPct val="0"/>
                        </a:spcAft>
                      </a:pPr>
                      <a:r>
                        <a:rPr lang="ru-RU" sz="1500">
                          <a:solidFill>
                            <a:srgbClr val="000000"/>
                          </a:solidFill>
                          <a:latin typeface="Times New Roman"/>
                          <a:ea typeface="Times New Roman"/>
                          <a:cs typeface="Times New Roman"/>
                        </a:rPr>
                        <a:t>Обучение персонала </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150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1</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150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24">
                <a:tc>
                  <a:txBody>
                    <a:bodyPr/>
                    <a:lstStyle/>
                    <a:p>
                      <a:pPr algn="just">
                        <a:lnSpc>
                          <a:spcPct val="100000"/>
                        </a:lnSpc>
                        <a:spcAft>
                          <a:spcPct val="0"/>
                        </a:spcAft>
                      </a:pPr>
                      <a:r>
                        <a:rPr lang="ru-RU" sz="1500">
                          <a:solidFill>
                            <a:srgbClr val="000000"/>
                          </a:solidFill>
                          <a:latin typeface="Times New Roman"/>
                          <a:ea typeface="Times New Roman"/>
                          <a:cs typeface="Times New Roman"/>
                        </a:rPr>
                        <a:t>Пилотный проект с консультантом</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50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1</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50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24">
                <a:tc>
                  <a:txBody>
                    <a:bodyPr/>
                    <a:lstStyle/>
                    <a:p>
                      <a:pPr algn="just">
                        <a:lnSpc>
                          <a:spcPct val="100000"/>
                        </a:lnSpc>
                        <a:spcAft>
                          <a:spcPct val="0"/>
                        </a:spcAft>
                      </a:pPr>
                      <a:r>
                        <a:rPr lang="ru-RU" sz="1500">
                          <a:solidFill>
                            <a:srgbClr val="000000"/>
                          </a:solidFill>
                          <a:latin typeface="Times New Roman"/>
                          <a:ea typeface="Times New Roman"/>
                          <a:cs typeface="Times New Roman"/>
                        </a:rPr>
                        <a:t>Платежи на ежемесячной основе</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10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12</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120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24">
                <a:tc>
                  <a:txBody>
                    <a:bodyPr/>
                    <a:lstStyle/>
                    <a:p>
                      <a:pPr algn="just">
                        <a:lnSpc>
                          <a:spcPct val="100000"/>
                        </a:lnSpc>
                        <a:spcAft>
                          <a:spcPct val="0"/>
                        </a:spcAft>
                      </a:pPr>
                      <a:r>
                        <a:rPr lang="ru-RU" sz="1500" b="1">
                          <a:solidFill>
                            <a:srgbClr val="000000"/>
                          </a:solidFill>
                          <a:latin typeface="Times New Roman"/>
                          <a:ea typeface="Times New Roman"/>
                          <a:cs typeface="Times New Roman"/>
                        </a:rPr>
                        <a:t>ИТОГО, на 2 полугодие 2020 года</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b="1">
                          <a:solidFill>
                            <a:srgbClr val="000000"/>
                          </a:solidFill>
                          <a:latin typeface="Times New Roman"/>
                          <a:ea typeface="Times New Roman"/>
                          <a:cs typeface="Times New Roman"/>
                        </a:rPr>
                        <a:t> </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b="1">
                          <a:solidFill>
                            <a:srgbClr val="000000"/>
                          </a:solidFill>
                          <a:latin typeface="Times New Roman"/>
                          <a:ea typeface="Times New Roman"/>
                          <a:cs typeface="Times New Roman"/>
                        </a:rPr>
                        <a:t> </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en-US" sz="1500" b="1">
                          <a:solidFill>
                            <a:srgbClr val="000000"/>
                          </a:solidFill>
                          <a:latin typeface="Times New Roman"/>
                          <a:ea typeface="Times New Roman"/>
                          <a:cs typeface="Times New Roman"/>
                        </a:rPr>
                        <a:t>920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39">
                <a:tc>
                  <a:txBody>
                    <a:bodyPr/>
                    <a:lstStyle/>
                    <a:p>
                      <a:pPr algn="just">
                        <a:lnSpc>
                          <a:spcPct val="100000"/>
                        </a:lnSpc>
                        <a:spcAft>
                          <a:spcPct val="0"/>
                        </a:spcAft>
                      </a:pPr>
                      <a:endParaRPr lang="ru-RU" sz="15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endParaRPr lang="ru-RU" sz="15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endParaRPr lang="ru-RU" sz="15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endParaRPr lang="ru-RU" sz="15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716">
                <a:tc>
                  <a:txBody>
                    <a:bodyPr/>
                    <a:lstStyle/>
                    <a:p>
                      <a:pPr algn="ctr">
                        <a:lnSpc>
                          <a:spcPct val="100000"/>
                        </a:lnSpc>
                        <a:spcAft>
                          <a:spcPct val="0"/>
                        </a:spcAft>
                      </a:pPr>
                      <a:r>
                        <a:rPr lang="ru-RU" sz="1500" b="1">
                          <a:solidFill>
                            <a:srgbClr val="000000"/>
                          </a:solidFill>
                          <a:latin typeface="Times New Roman"/>
                          <a:ea typeface="Times New Roman"/>
                          <a:cs typeface="Times New Roman"/>
                        </a:rPr>
                        <a:t>Наименование</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ru-RU" sz="1500" b="1">
                          <a:solidFill>
                            <a:srgbClr val="000000"/>
                          </a:solidFill>
                          <a:latin typeface="Times New Roman"/>
                          <a:ea typeface="Times New Roman"/>
                          <a:cs typeface="Times New Roman"/>
                        </a:rPr>
                        <a:t>Цена, т.р.</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ru-RU" sz="1500" b="1">
                          <a:solidFill>
                            <a:srgbClr val="000000"/>
                          </a:solidFill>
                          <a:latin typeface="Times New Roman"/>
                          <a:ea typeface="Times New Roman"/>
                          <a:cs typeface="Times New Roman"/>
                        </a:rPr>
                        <a:t>Кол-во</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ru-RU" sz="1500" b="1">
                          <a:solidFill>
                            <a:srgbClr val="000000"/>
                          </a:solidFill>
                          <a:latin typeface="Times New Roman"/>
                          <a:ea typeface="Times New Roman"/>
                          <a:cs typeface="Times New Roman"/>
                        </a:rPr>
                        <a:t>Сумма, т.р.</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24">
                <a:tc>
                  <a:txBody>
                    <a:bodyPr/>
                    <a:lstStyle/>
                    <a:p>
                      <a:pPr algn="just">
                        <a:lnSpc>
                          <a:spcPct val="100000"/>
                        </a:lnSpc>
                        <a:spcAft>
                          <a:spcPct val="0"/>
                        </a:spcAft>
                      </a:pPr>
                      <a:r>
                        <a:rPr lang="ru-RU" sz="1500">
                          <a:solidFill>
                            <a:srgbClr val="000000"/>
                          </a:solidFill>
                          <a:latin typeface="Times New Roman"/>
                          <a:ea typeface="Times New Roman"/>
                          <a:cs typeface="Times New Roman"/>
                        </a:rPr>
                        <a:t>Модернизация компьютеров</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40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4</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160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24">
                <a:tc>
                  <a:txBody>
                    <a:bodyPr/>
                    <a:lstStyle/>
                    <a:p>
                      <a:pPr algn="just">
                        <a:lnSpc>
                          <a:spcPct val="100000"/>
                        </a:lnSpc>
                        <a:spcAft>
                          <a:spcPct val="0"/>
                        </a:spcAft>
                      </a:pPr>
                      <a:r>
                        <a:rPr lang="ru-RU" sz="1500">
                          <a:solidFill>
                            <a:srgbClr val="000000"/>
                          </a:solidFill>
                          <a:latin typeface="Times New Roman"/>
                          <a:ea typeface="Times New Roman"/>
                          <a:cs typeface="Times New Roman"/>
                        </a:rPr>
                        <a:t>Программное обеспечение</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500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1</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500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716">
                <a:tc>
                  <a:txBody>
                    <a:bodyPr/>
                    <a:lstStyle/>
                    <a:p>
                      <a:pPr algn="just">
                        <a:lnSpc>
                          <a:spcPct val="100000"/>
                        </a:lnSpc>
                        <a:spcAft>
                          <a:spcPct val="0"/>
                        </a:spcAft>
                      </a:pPr>
                      <a:r>
                        <a:rPr lang="ru-RU" sz="1500">
                          <a:solidFill>
                            <a:srgbClr val="000000"/>
                          </a:solidFill>
                          <a:latin typeface="Times New Roman"/>
                          <a:ea typeface="Times New Roman"/>
                          <a:cs typeface="Times New Roman"/>
                        </a:rPr>
                        <a:t>Найм стороннего персонала, 3 сотрудника</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30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3</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90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24">
                <a:tc>
                  <a:txBody>
                    <a:bodyPr/>
                    <a:lstStyle/>
                    <a:p>
                      <a:pPr algn="just">
                        <a:lnSpc>
                          <a:spcPct val="100000"/>
                        </a:lnSpc>
                        <a:spcAft>
                          <a:spcPct val="0"/>
                        </a:spcAft>
                      </a:pPr>
                      <a:r>
                        <a:rPr lang="ru-RU" sz="1500">
                          <a:solidFill>
                            <a:srgbClr val="000000"/>
                          </a:solidFill>
                          <a:latin typeface="Times New Roman"/>
                          <a:ea typeface="Times New Roman"/>
                          <a:cs typeface="Times New Roman"/>
                        </a:rPr>
                        <a:t>Обучение персонала </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150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1</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a:solidFill>
                            <a:srgbClr val="000000"/>
                          </a:solidFill>
                          <a:latin typeface="Times New Roman"/>
                          <a:ea typeface="Times New Roman"/>
                          <a:cs typeface="Times New Roman"/>
                        </a:rPr>
                        <a:t>150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24">
                <a:tc>
                  <a:txBody>
                    <a:bodyPr/>
                    <a:lstStyle/>
                    <a:p>
                      <a:pPr algn="just">
                        <a:lnSpc>
                          <a:spcPct val="100000"/>
                        </a:lnSpc>
                        <a:spcAft>
                          <a:spcPct val="0"/>
                        </a:spcAft>
                      </a:pPr>
                      <a:r>
                        <a:rPr lang="ru-RU" sz="1500" b="1">
                          <a:solidFill>
                            <a:srgbClr val="000000"/>
                          </a:solidFill>
                          <a:latin typeface="Times New Roman"/>
                          <a:ea typeface="Times New Roman"/>
                          <a:cs typeface="Times New Roman"/>
                        </a:rPr>
                        <a:t>ИТОГО, на 1 полугодие </a:t>
                      </a:r>
                      <a:r>
                        <a:rPr lang="ru-RU" sz="1500" b="1" smtClean="0">
                          <a:solidFill>
                            <a:srgbClr val="000000"/>
                          </a:solidFill>
                          <a:latin typeface="Times New Roman"/>
                          <a:ea typeface="Times New Roman"/>
                          <a:cs typeface="Times New Roman"/>
                        </a:rPr>
                        <a:t>2021 года</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b="1">
                          <a:solidFill>
                            <a:srgbClr val="000000"/>
                          </a:solidFill>
                          <a:latin typeface="Times New Roman"/>
                          <a:ea typeface="Times New Roman"/>
                          <a:cs typeface="Times New Roman"/>
                        </a:rPr>
                        <a:t> </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b="1">
                          <a:solidFill>
                            <a:srgbClr val="000000"/>
                          </a:solidFill>
                          <a:latin typeface="Times New Roman"/>
                          <a:ea typeface="Times New Roman"/>
                          <a:cs typeface="Times New Roman"/>
                        </a:rPr>
                        <a:t> </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en-US" sz="1500" b="1">
                          <a:solidFill>
                            <a:srgbClr val="000000"/>
                          </a:solidFill>
                          <a:latin typeface="Times New Roman"/>
                          <a:ea typeface="Times New Roman"/>
                          <a:cs typeface="Times New Roman"/>
                        </a:rPr>
                        <a:t>900</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39">
                <a:tc>
                  <a:txBody>
                    <a:bodyPr/>
                    <a:lstStyle/>
                    <a:p>
                      <a:pPr algn="just">
                        <a:lnSpc>
                          <a:spcPct val="100000"/>
                        </a:lnSpc>
                        <a:spcAft>
                          <a:spcPct val="0"/>
                        </a:spcAft>
                      </a:pPr>
                      <a:endParaRPr lang="ru-RU" sz="15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endParaRPr lang="ru-RU" sz="15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endParaRPr lang="ru-RU" sz="15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endParaRPr lang="ru-RU" sz="15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716">
                <a:tc>
                  <a:txBody>
                    <a:bodyPr/>
                    <a:lstStyle/>
                    <a:p>
                      <a:pPr algn="just">
                        <a:lnSpc>
                          <a:spcPct val="100000"/>
                        </a:lnSpc>
                        <a:spcAft>
                          <a:spcPct val="0"/>
                        </a:spcAft>
                      </a:pPr>
                      <a:r>
                        <a:rPr lang="ru-RU" sz="1500">
                          <a:solidFill>
                            <a:srgbClr val="000000"/>
                          </a:solidFill>
                          <a:latin typeface="Times New Roman"/>
                          <a:ea typeface="Times New Roman"/>
                          <a:cs typeface="Times New Roman"/>
                        </a:rPr>
                        <a:t>Общие фактические </a:t>
                      </a:r>
                      <a:r>
                        <a:rPr lang="ru-RU" sz="1500" smtClean="0">
                          <a:solidFill>
                            <a:srgbClr val="000000"/>
                          </a:solidFill>
                          <a:latin typeface="Times New Roman"/>
                          <a:ea typeface="Times New Roman"/>
                          <a:cs typeface="Times New Roman"/>
                        </a:rPr>
                        <a:t>затраты</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500" smtClean="0">
                          <a:solidFill>
                            <a:srgbClr val="000000"/>
                          </a:solidFill>
                          <a:latin typeface="Times New Roman"/>
                          <a:ea typeface="Times New Roman"/>
                          <a:cs typeface="Times New Roman"/>
                        </a:rPr>
                        <a:t>1820000 </a:t>
                      </a:r>
                      <a:r>
                        <a:rPr lang="ru-RU" sz="1500">
                          <a:solidFill>
                            <a:srgbClr val="000000"/>
                          </a:solidFill>
                          <a:latin typeface="Times New Roman"/>
                          <a:ea typeface="Times New Roman"/>
                          <a:cs typeface="Times New Roman"/>
                        </a:rPr>
                        <a:t>руб.</a:t>
                      </a:r>
                      <a:endParaRPr lang="ru-RU" sz="15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endParaRPr lang="ru-RU" sz="15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endParaRPr lang="ru-RU" sz="15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385590" y="1046603"/>
            <a:ext cx="4032174" cy="5924699"/>
          </a:xfrm>
          <a:prstGeom prst="rect">
            <a:avLst/>
          </a:prstGeom>
          <a:noFill/>
        </p:spPr>
        <p:txBody>
          <a:bodyPr wrap="square" rtlCol="0">
            <a:spAutoFit/>
          </a:bodyPr>
          <a:lstStyle/>
          <a:p>
            <a:pPr>
              <a:spcBef>
                <a:spcPts val="600"/>
              </a:spcBef>
              <a:buSzPts val="2000"/>
              <a:buFont typeface="Arial" pitchFamily="34" charset="0"/>
              <a:buChar char="•"/>
            </a:pPr>
            <a:r>
              <a:rPr lang="ru-RU" sz="1600" smtClean="0">
                <a:solidFill>
                  <a:srgbClr val="002060"/>
                </a:solidFill>
              </a:rPr>
              <a:t>Основная часть вложенных в проект денежных средств – собственные средства. Окупаемость вложений план - 2 года.</a:t>
            </a:r>
          </a:p>
          <a:p>
            <a:pPr lvl="0">
              <a:spcBef>
                <a:spcPts val="600"/>
              </a:spcBef>
              <a:buSzPts val="2000"/>
              <a:buFont typeface="Arial" pitchFamily="34" charset="0"/>
              <a:buChar char="•"/>
            </a:pPr>
            <a:r>
              <a:rPr lang="ru-RU" sz="1600" smtClean="0">
                <a:solidFill>
                  <a:srgbClr val="002060"/>
                </a:solidFill>
              </a:rPr>
              <a:t>На первом этапе 3,4 квартал 2020 года, наиболее сложном, было обучено 4 основных сотрудника.</a:t>
            </a:r>
          </a:p>
          <a:p>
            <a:pPr>
              <a:spcBef>
                <a:spcPts val="600"/>
              </a:spcBef>
              <a:buSzPts val="2000"/>
              <a:buFont typeface="Arial" pitchFamily="34" charset="0"/>
              <a:buChar char="•"/>
            </a:pPr>
            <a:r>
              <a:rPr lang="ru-RU" sz="1600" smtClean="0">
                <a:solidFill>
                  <a:srgbClr val="002060"/>
                </a:solidFill>
              </a:rPr>
              <a:t>Модернизированы 4 компьютера и закуплено программное обеспечение.</a:t>
            </a:r>
          </a:p>
          <a:p>
            <a:pPr lvl="0">
              <a:spcBef>
                <a:spcPts val="600"/>
              </a:spcBef>
              <a:buSzPts val="2000"/>
              <a:buFont typeface="Arial" pitchFamily="34" charset="0"/>
              <a:buChar char="•"/>
            </a:pPr>
            <a:r>
              <a:rPr lang="ru-RU" sz="1600" smtClean="0">
                <a:solidFill>
                  <a:srgbClr val="002060"/>
                </a:solidFill>
              </a:rPr>
              <a:t>Изменения коммуникационной стратегии посредством внедрения CRM системы в «Абсолют» </a:t>
            </a:r>
          </a:p>
          <a:p>
            <a:pPr>
              <a:spcBef>
                <a:spcPts val="600"/>
              </a:spcBef>
              <a:buSzPts val="2000"/>
              <a:buFont typeface="Arial" pitchFamily="34" charset="0"/>
              <a:buChar char="•"/>
            </a:pPr>
            <a:r>
              <a:rPr lang="ru-RU" sz="1600" smtClean="0">
                <a:solidFill>
                  <a:srgbClr val="002060"/>
                </a:solidFill>
                <a:sym typeface="Calibri"/>
              </a:rPr>
              <a:t>Анализ. Оценка .Сравнение с плановыми показателями .</a:t>
            </a:r>
          </a:p>
          <a:p>
            <a:pPr lvl="0">
              <a:spcBef>
                <a:spcPts val="600"/>
              </a:spcBef>
              <a:buSzPts val="2000"/>
              <a:buFont typeface="Arial" pitchFamily="34" charset="0"/>
              <a:buChar char="•"/>
            </a:pPr>
            <a:r>
              <a:rPr lang="ru-RU" sz="1600" smtClean="0">
                <a:solidFill>
                  <a:srgbClr val="002060"/>
                </a:solidFill>
              </a:rPr>
              <a:t>Второй этап (1 квартал 2021) – расширение. </a:t>
            </a:r>
          </a:p>
          <a:p>
            <a:pPr>
              <a:buSzPts val="2000"/>
            </a:pPr>
            <a:endParaRPr lang="ru-RU" smtClean="0">
              <a:solidFill>
                <a:srgbClr val="002060"/>
              </a:solidFill>
            </a:endParaRPr>
          </a:p>
          <a:p>
            <a:pPr lvl="0">
              <a:buSzPts val="2000"/>
            </a:pPr>
            <a:endParaRPr lang="ru-RU" smtClean="0">
              <a:solidFill>
                <a:srgbClr val="002060"/>
              </a:solidFill>
            </a:endParaRPr>
          </a:p>
          <a:p>
            <a:pPr>
              <a:buSzPts val="2000"/>
            </a:pPr>
            <a:endParaRPr lang="ru-RU" smtClean="0">
              <a:solidFill>
                <a:srgbClr val="002060"/>
              </a:solidFill>
            </a:endParaRPr>
          </a:p>
          <a:p>
            <a:pPr lvl="0">
              <a:buSzPts val="2000"/>
            </a:pPr>
            <a:endParaRPr lang="ru-RU" smtClean="0">
              <a:solidFill>
                <a:srgbClr val="002060"/>
              </a:solidFill>
            </a:endParaRPr>
          </a:p>
          <a:p>
            <a:pPr>
              <a:buSzPts val="2000"/>
            </a:pPr>
            <a:endParaRPr lang="ru-RU" smtClean="0">
              <a:solidFill>
                <a:srgbClr val="002060"/>
              </a:solidFill>
            </a:endParaRPr>
          </a:p>
          <a:p>
            <a:pPr>
              <a:buSzPts val="2000"/>
            </a:pPr>
            <a:endParaRPr lang="ru-RU" smtClean="0">
              <a:solidFill>
                <a:srgbClr val="002060"/>
              </a:solidFill>
            </a:endParaRPr>
          </a:p>
          <a:p>
            <a:pPr>
              <a:buSzPts val="2000"/>
            </a:pPr>
            <a:endParaRPr lang="ru-RU">
              <a:solidFill>
                <a:srgbClr val="002060"/>
              </a:solidFill>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114"/>
        <p:cNvGrpSpPr/>
        <p:nvPr/>
      </p:nvGrpSpPr>
      <p:grpSpPr>
        <a:xfrm>
          <a:off x="0" y="0"/>
          <a:ext cx="0" cy="0"/>
        </a:xfrm>
      </p:grpSpPr>
      <p:sp>
        <p:nvSpPr>
          <p:cNvPr id="1115" name="Google Shape;1115;p45"/>
          <p:cNvSpPr txBox="1">
            <a:spLocks noGrp="1"/>
          </p:cNvSpPr>
          <p:nvPr>
            <p:ph type="ctrTitle"/>
          </p:nvPr>
        </p:nvSpPr>
        <p:spPr>
          <a:xfrm>
            <a:off x="673100" y="427492"/>
            <a:ext cx="9144000" cy="590323"/>
          </a:xfrm>
          <a:prstGeom prst="rect">
            <a:avLst/>
          </a:prstGeom>
          <a:noFill/>
          <a:ln>
            <a:noFill/>
          </a:ln>
        </p:spPr>
        <p:txBody>
          <a:bodyPr spcFirstLastPara="1" wrap="square" lIns="91425" tIns="45700" rIns="91425" bIns="45700" anchor="b" anchorCtr="0">
            <a:noAutofit/>
          </a:bodyPr>
          <a:lstStyle/>
          <a:p>
            <a:pPr lvl="0"/>
            <a:r>
              <a:rPr lang="ru-RU" sz="2400"/>
              <a:t>Оценка экономической эффективности проекта</a:t>
            </a:r>
            <a:endParaRPr sz="2400" i="0" u="none" strike="noStrike" cap="none">
              <a:solidFill>
                <a:srgbClr val="373737"/>
              </a:solidFill>
              <a:sym typeface="Open Sans"/>
            </a:endParaRPr>
          </a:p>
        </p:txBody>
      </p:sp>
      <p:sp>
        <p:nvSpPr>
          <p:cNvPr id="1116" name="Google Shape;1116;p45"/>
          <p:cNvSpPr txBox="1">
            <a:spLocks noGrp="1"/>
          </p:cNvSpPr>
          <p:nvPr>
            <p:ph type="subTitle" idx="1"/>
          </p:nvPr>
        </p:nvSpPr>
        <p:spPr>
          <a:xfrm>
            <a:off x="673100" y="970190"/>
            <a:ext cx="9144000" cy="375029"/>
          </a:xfrm>
          <a:prstGeom prst="rect">
            <a:avLst/>
          </a:prstGeom>
          <a:noFill/>
          <a:ln>
            <a:noFill/>
          </a:ln>
        </p:spPr>
        <p:txBody>
          <a:bodyPr spcFirstLastPara="1" wrap="square" lIns="91425" tIns="45700" rIns="91425" bIns="45700" anchor="t" anchorCtr="0">
            <a:noAutofit/>
          </a:bodyPr>
          <a:lstStyle/>
          <a:p>
            <a:pPr lvl="0">
              <a:spcBef>
                <a:spcPct val="0"/>
              </a:spcBef>
            </a:pPr>
            <a:r>
              <a:rPr lang="ru-RU"/>
              <a:t>Показатели экономической эффективности от внедрения проекта</a:t>
            </a:r>
            <a:endParaRPr sz="1800" b="0" i="1" u="none" strike="noStrike" cap="none">
              <a:solidFill>
                <a:srgbClr val="A5A5A5"/>
              </a:solidFill>
              <a:latin typeface="Calibri"/>
              <a:ea typeface="Calibri"/>
              <a:cs typeface="Calibri"/>
              <a:sym typeface="Calibri"/>
            </a:endParaRPr>
          </a:p>
        </p:txBody>
      </p:sp>
      <p:grpSp>
        <p:nvGrpSpPr>
          <p:cNvPr id="1119" name="Google Shape;1119;p45"/>
          <p:cNvGrpSpPr/>
          <p:nvPr/>
        </p:nvGrpSpPr>
        <p:grpSpPr>
          <a:xfrm>
            <a:off x="2632075" y="1858584"/>
            <a:ext cx="7280275" cy="4170362"/>
            <a:chOff x="2020" y="1187"/>
            <a:chExt cx="4586" cy="2627"/>
          </a:xfrm>
        </p:grpSpPr>
        <p:sp>
          <p:nvSpPr>
            <p:cNvPr id="1120" name="Google Shape;1120;p45"/>
            <p:cNvSpPr/>
            <p:nvPr/>
          </p:nvSpPr>
          <p:spPr>
            <a:xfrm>
              <a:off x="3849" y="2632"/>
              <a:ext cx="2562" cy="713"/>
            </a:xfrm>
            <a:custGeom>
              <a:rect l="l" t="t" r="r" b="b"/>
              <a:pathLst>
                <a:path w="2562" h="713" extrusionOk="0">
                  <a:moveTo>
                    <a:pt x="1899" y="713"/>
                  </a:moveTo>
                  <a:lnTo>
                    <a:pt x="2562" y="140"/>
                  </a:lnTo>
                  <a:lnTo>
                    <a:pt x="1080" y="0"/>
                  </a:lnTo>
                  <a:lnTo>
                    <a:pt x="0" y="360"/>
                  </a:lnTo>
                  <a:lnTo>
                    <a:pt x="1899" y="713"/>
                  </a:lnTo>
                  <a:close/>
                </a:path>
              </a:pathLst>
            </a:custGeom>
            <a:solidFill>
              <a:srgbClr val="005390"/>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1" name="Google Shape;1121;p45"/>
            <p:cNvSpPr/>
            <p:nvPr/>
          </p:nvSpPr>
          <p:spPr>
            <a:xfrm>
              <a:off x="3849" y="2632"/>
              <a:ext cx="2562" cy="713"/>
            </a:xfrm>
            <a:custGeom>
              <a:rect l="l" t="t" r="r" b="b"/>
              <a:pathLst>
                <a:path w="2562" h="713" extrusionOk="0">
                  <a:moveTo>
                    <a:pt x="1899" y="713"/>
                  </a:moveTo>
                  <a:lnTo>
                    <a:pt x="2562" y="140"/>
                  </a:lnTo>
                  <a:lnTo>
                    <a:pt x="1080" y="0"/>
                  </a:lnTo>
                  <a:lnTo>
                    <a:pt x="0" y="360"/>
                  </a:lnTo>
                  <a:lnTo>
                    <a:pt x="1899" y="713"/>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2" name="Google Shape;1122;p45"/>
            <p:cNvSpPr/>
            <p:nvPr/>
          </p:nvSpPr>
          <p:spPr>
            <a:xfrm>
              <a:off x="3606" y="2992"/>
              <a:ext cx="2267" cy="822"/>
            </a:xfrm>
            <a:custGeom>
              <a:rect l="l" t="t" r="r" b="b"/>
              <a:pathLst>
                <a:path w="2267" h="822" extrusionOk="0">
                  <a:moveTo>
                    <a:pt x="0" y="315"/>
                  </a:moveTo>
                  <a:lnTo>
                    <a:pt x="243" y="0"/>
                  </a:lnTo>
                  <a:lnTo>
                    <a:pt x="2152" y="340"/>
                  </a:lnTo>
                  <a:lnTo>
                    <a:pt x="2267" y="822"/>
                  </a:lnTo>
                  <a:lnTo>
                    <a:pt x="0" y="31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3" name="Google Shape;1123;p45"/>
            <p:cNvSpPr/>
            <p:nvPr/>
          </p:nvSpPr>
          <p:spPr>
            <a:xfrm>
              <a:off x="3606" y="2992"/>
              <a:ext cx="2267" cy="822"/>
            </a:xfrm>
            <a:custGeom>
              <a:rect l="l" t="t" r="r" b="b"/>
              <a:pathLst>
                <a:path w="2267" h="822" extrusionOk="0">
                  <a:moveTo>
                    <a:pt x="0" y="315"/>
                  </a:moveTo>
                  <a:lnTo>
                    <a:pt x="243" y="0"/>
                  </a:lnTo>
                  <a:lnTo>
                    <a:pt x="2152" y="340"/>
                  </a:lnTo>
                  <a:lnTo>
                    <a:pt x="2267" y="822"/>
                  </a:lnTo>
                  <a:lnTo>
                    <a:pt x="0" y="315"/>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4" name="Google Shape;1124;p45"/>
            <p:cNvSpPr/>
            <p:nvPr/>
          </p:nvSpPr>
          <p:spPr>
            <a:xfrm>
              <a:off x="5758" y="2772"/>
              <a:ext cx="848" cy="1042"/>
            </a:xfrm>
            <a:custGeom>
              <a:rect l="l" t="t" r="r" b="b"/>
              <a:pathLst>
                <a:path w="847" h="1042" extrusionOk="0">
                  <a:moveTo>
                    <a:pt x="848" y="265"/>
                  </a:moveTo>
                  <a:lnTo>
                    <a:pt x="115" y="1042"/>
                  </a:lnTo>
                  <a:lnTo>
                    <a:pt x="0" y="560"/>
                  </a:lnTo>
                  <a:lnTo>
                    <a:pt x="653" y="0"/>
                  </a:lnTo>
                  <a:lnTo>
                    <a:pt x="848" y="265"/>
                  </a:lnTo>
                  <a:close/>
                </a:path>
              </a:pathLst>
            </a:custGeom>
            <a:solidFill>
              <a:srgbClr val="003760"/>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5" name="Google Shape;1125;p45"/>
            <p:cNvSpPr/>
            <p:nvPr/>
          </p:nvSpPr>
          <p:spPr>
            <a:xfrm>
              <a:off x="5758" y="2772"/>
              <a:ext cx="848" cy="1042"/>
            </a:xfrm>
            <a:custGeom>
              <a:rect l="l" t="t" r="r" b="b"/>
              <a:pathLst>
                <a:path w="847" h="1042" extrusionOk="0">
                  <a:moveTo>
                    <a:pt x="848" y="265"/>
                  </a:moveTo>
                  <a:lnTo>
                    <a:pt x="115" y="1042"/>
                  </a:lnTo>
                  <a:lnTo>
                    <a:pt x="0" y="560"/>
                  </a:lnTo>
                  <a:lnTo>
                    <a:pt x="653" y="0"/>
                  </a:lnTo>
                  <a:lnTo>
                    <a:pt x="848" y="265"/>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6" name="Google Shape;1126;p45"/>
            <p:cNvSpPr/>
            <p:nvPr/>
          </p:nvSpPr>
          <p:spPr>
            <a:xfrm>
              <a:off x="5758" y="3332"/>
              <a:ext cx="1" cy="1"/>
            </a:xfrm>
            <a:prstGeom prst="ellipse">
              <a:avLst/>
            </a:prstGeom>
            <a:solidFill>
              <a:srgbClr val="4D739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7" name="Google Shape;1127;p45"/>
            <p:cNvSpPr/>
            <p:nvPr/>
          </p:nvSpPr>
          <p:spPr>
            <a:xfrm>
              <a:off x="4169" y="2371"/>
              <a:ext cx="1980" cy="502"/>
            </a:xfrm>
            <a:custGeom>
              <a:rect l="l" t="t" r="r" b="b"/>
              <a:pathLst>
                <a:path w="1980" h="502" extrusionOk="0">
                  <a:moveTo>
                    <a:pt x="1489" y="502"/>
                  </a:moveTo>
                  <a:lnTo>
                    <a:pt x="1980" y="47"/>
                  </a:lnTo>
                  <a:lnTo>
                    <a:pt x="816" y="0"/>
                  </a:lnTo>
                  <a:lnTo>
                    <a:pt x="0" y="209"/>
                  </a:lnTo>
                  <a:lnTo>
                    <a:pt x="1489" y="502"/>
                  </a:lnTo>
                  <a:close/>
                </a:path>
              </a:pathLst>
            </a:custGeom>
            <a:solidFill>
              <a:srgbClr val="434343"/>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8" name="Google Shape;1128;p45"/>
            <p:cNvSpPr/>
            <p:nvPr/>
          </p:nvSpPr>
          <p:spPr>
            <a:xfrm>
              <a:off x="4169" y="2371"/>
              <a:ext cx="1980" cy="502"/>
            </a:xfrm>
            <a:custGeom>
              <a:rect l="l" t="t" r="r" b="b"/>
              <a:pathLst>
                <a:path w="1980" h="502" extrusionOk="0">
                  <a:moveTo>
                    <a:pt x="1489" y="502"/>
                  </a:moveTo>
                  <a:lnTo>
                    <a:pt x="1980" y="47"/>
                  </a:lnTo>
                  <a:lnTo>
                    <a:pt x="816" y="0"/>
                  </a:lnTo>
                  <a:lnTo>
                    <a:pt x="0" y="209"/>
                  </a:lnTo>
                  <a:lnTo>
                    <a:pt x="1489" y="502"/>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9" name="Google Shape;1129;p45"/>
            <p:cNvSpPr/>
            <p:nvPr/>
          </p:nvSpPr>
          <p:spPr>
            <a:xfrm>
              <a:off x="3911" y="2580"/>
              <a:ext cx="1820" cy="634"/>
            </a:xfrm>
            <a:custGeom>
              <a:rect l="l" t="t" r="r" b="b"/>
              <a:pathLst>
                <a:path w="1820" h="634" extrusionOk="0">
                  <a:moveTo>
                    <a:pt x="258" y="0"/>
                  </a:moveTo>
                  <a:lnTo>
                    <a:pt x="1710" y="173"/>
                  </a:lnTo>
                  <a:lnTo>
                    <a:pt x="1820" y="634"/>
                  </a:lnTo>
                  <a:lnTo>
                    <a:pt x="0" y="331"/>
                  </a:lnTo>
                  <a:lnTo>
                    <a:pt x="258"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0" name="Google Shape;1130;p45"/>
            <p:cNvSpPr/>
            <p:nvPr/>
          </p:nvSpPr>
          <p:spPr>
            <a:xfrm>
              <a:off x="3911" y="2580"/>
              <a:ext cx="1820" cy="634"/>
            </a:xfrm>
            <a:custGeom>
              <a:rect l="l" t="t" r="r" b="b"/>
              <a:pathLst>
                <a:path w="1820" h="634" extrusionOk="0">
                  <a:moveTo>
                    <a:pt x="258" y="0"/>
                  </a:moveTo>
                  <a:lnTo>
                    <a:pt x="1710" y="173"/>
                  </a:lnTo>
                  <a:lnTo>
                    <a:pt x="1820" y="634"/>
                  </a:lnTo>
                  <a:lnTo>
                    <a:pt x="0" y="331"/>
                  </a:lnTo>
                  <a:lnTo>
                    <a:pt x="258"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1" name="Google Shape;1131;p45"/>
            <p:cNvSpPr/>
            <p:nvPr/>
          </p:nvSpPr>
          <p:spPr>
            <a:xfrm>
              <a:off x="5621" y="2418"/>
              <a:ext cx="740" cy="796"/>
            </a:xfrm>
            <a:custGeom>
              <a:rect l="l" t="t" r="r" b="b"/>
              <a:pathLst>
                <a:path w="740" h="796" extrusionOk="0">
                  <a:moveTo>
                    <a:pt x="740" y="289"/>
                  </a:moveTo>
                  <a:lnTo>
                    <a:pt x="110" y="796"/>
                  </a:lnTo>
                  <a:lnTo>
                    <a:pt x="0" y="335"/>
                  </a:lnTo>
                  <a:lnTo>
                    <a:pt x="528" y="0"/>
                  </a:lnTo>
                  <a:lnTo>
                    <a:pt x="740" y="289"/>
                  </a:lnTo>
                  <a:close/>
                </a:path>
              </a:pathLst>
            </a:custGeom>
            <a:solidFill>
              <a:srgbClr val="2D2D2D"/>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2" name="Google Shape;1132;p45"/>
            <p:cNvSpPr/>
            <p:nvPr/>
          </p:nvSpPr>
          <p:spPr>
            <a:xfrm>
              <a:off x="5621" y="2418"/>
              <a:ext cx="740" cy="796"/>
            </a:xfrm>
            <a:custGeom>
              <a:rect l="l" t="t" r="r" b="b"/>
              <a:pathLst>
                <a:path w="740" h="796" extrusionOk="0">
                  <a:moveTo>
                    <a:pt x="740" y="289"/>
                  </a:moveTo>
                  <a:lnTo>
                    <a:pt x="110" y="796"/>
                  </a:lnTo>
                  <a:lnTo>
                    <a:pt x="0" y="335"/>
                  </a:lnTo>
                  <a:lnTo>
                    <a:pt x="528" y="0"/>
                  </a:lnTo>
                  <a:lnTo>
                    <a:pt x="740" y="289"/>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3" name="Google Shape;1133;p45"/>
            <p:cNvSpPr/>
            <p:nvPr/>
          </p:nvSpPr>
          <p:spPr>
            <a:xfrm>
              <a:off x="5729" y="3214"/>
              <a:ext cx="2" cy="0"/>
            </a:xfrm>
            <a:custGeom>
              <a:rect l="l" t="t" r="r" b="b"/>
              <a:pathLst>
                <a:path w="1" h="119999" extrusionOk="0">
                  <a:moveTo>
                    <a:pt x="0" y="0"/>
                  </a:moveTo>
                  <a:cubicBezTo>
                    <a:pt x="1" y="0"/>
                    <a:pt x="1" y="0"/>
                    <a:pt x="1" y="0"/>
                  </a:cubicBezTo>
                  <a:cubicBezTo>
                    <a:pt x="0" y="0"/>
                    <a:pt x="0" y="0"/>
                    <a:pt x="0" y="0"/>
                  </a:cubicBezTo>
                  <a:cubicBezTo>
                    <a:pt x="0" y="0"/>
                    <a:pt x="0" y="0"/>
                    <a:pt x="0" y="0"/>
                  </a:cubicBezTo>
                </a:path>
              </a:pathLst>
            </a:custGeom>
            <a:solidFill>
              <a:srgbClr val="809BB0"/>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4" name="Google Shape;1134;p45"/>
            <p:cNvSpPr/>
            <p:nvPr/>
          </p:nvSpPr>
          <p:spPr>
            <a:xfrm>
              <a:off x="4505" y="2018"/>
              <a:ext cx="1363" cy="187"/>
            </a:xfrm>
            <a:custGeom>
              <a:rect l="l" t="t" r="r" b="b"/>
              <a:pathLst>
                <a:path w="1363" h="187" extrusionOk="0">
                  <a:moveTo>
                    <a:pt x="985" y="187"/>
                  </a:moveTo>
                  <a:lnTo>
                    <a:pt x="1363" y="14"/>
                  </a:lnTo>
                  <a:lnTo>
                    <a:pt x="559" y="0"/>
                  </a:lnTo>
                  <a:lnTo>
                    <a:pt x="0" y="128"/>
                  </a:lnTo>
                  <a:lnTo>
                    <a:pt x="985" y="187"/>
                  </a:lnTo>
                  <a:close/>
                </a:path>
              </a:pathLst>
            </a:custGeom>
            <a:solidFill>
              <a:srgbClr val="5D5D5D"/>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5" name="Google Shape;1135;p45"/>
            <p:cNvSpPr/>
            <p:nvPr/>
          </p:nvSpPr>
          <p:spPr>
            <a:xfrm>
              <a:off x="4505" y="2018"/>
              <a:ext cx="1363" cy="187"/>
            </a:xfrm>
            <a:custGeom>
              <a:rect l="l" t="t" r="r" b="b"/>
              <a:pathLst>
                <a:path w="1363" h="187" extrusionOk="0">
                  <a:moveTo>
                    <a:pt x="985" y="187"/>
                  </a:moveTo>
                  <a:lnTo>
                    <a:pt x="1363" y="14"/>
                  </a:lnTo>
                  <a:lnTo>
                    <a:pt x="559" y="0"/>
                  </a:lnTo>
                  <a:lnTo>
                    <a:pt x="0" y="128"/>
                  </a:lnTo>
                  <a:lnTo>
                    <a:pt x="985" y="187"/>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6" name="Google Shape;1136;p45"/>
            <p:cNvSpPr/>
            <p:nvPr/>
          </p:nvSpPr>
          <p:spPr>
            <a:xfrm>
              <a:off x="4235" y="2146"/>
              <a:ext cx="1359" cy="495"/>
            </a:xfrm>
            <a:custGeom>
              <a:rect l="l" t="t" r="r" b="b"/>
              <a:pathLst>
                <a:path w="1359" h="495" extrusionOk="0">
                  <a:moveTo>
                    <a:pt x="270" y="0"/>
                  </a:moveTo>
                  <a:lnTo>
                    <a:pt x="1255" y="57"/>
                  </a:lnTo>
                  <a:lnTo>
                    <a:pt x="1359" y="495"/>
                  </a:lnTo>
                  <a:lnTo>
                    <a:pt x="0" y="349"/>
                  </a:lnTo>
                  <a:lnTo>
                    <a:pt x="270"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7" name="Google Shape;1137;p45"/>
            <p:cNvSpPr/>
            <p:nvPr/>
          </p:nvSpPr>
          <p:spPr>
            <a:xfrm>
              <a:off x="4235" y="2146"/>
              <a:ext cx="1359" cy="495"/>
            </a:xfrm>
            <a:custGeom>
              <a:rect l="l" t="t" r="r" b="b"/>
              <a:pathLst>
                <a:path w="1359" h="495" extrusionOk="0">
                  <a:moveTo>
                    <a:pt x="270" y="0"/>
                  </a:moveTo>
                  <a:lnTo>
                    <a:pt x="1255" y="57"/>
                  </a:lnTo>
                  <a:lnTo>
                    <a:pt x="1359" y="495"/>
                  </a:lnTo>
                  <a:lnTo>
                    <a:pt x="0" y="349"/>
                  </a:lnTo>
                  <a:lnTo>
                    <a:pt x="270"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8" name="Google Shape;1138;p45"/>
            <p:cNvSpPr/>
            <p:nvPr/>
          </p:nvSpPr>
          <p:spPr>
            <a:xfrm>
              <a:off x="5490" y="2032"/>
              <a:ext cx="603" cy="609"/>
            </a:xfrm>
            <a:custGeom>
              <a:rect l="l" t="t" r="r" b="b"/>
              <a:pathLst>
                <a:path w="603" h="609" extrusionOk="0">
                  <a:moveTo>
                    <a:pt x="603" y="308"/>
                  </a:moveTo>
                  <a:lnTo>
                    <a:pt x="104" y="609"/>
                  </a:lnTo>
                  <a:lnTo>
                    <a:pt x="0" y="171"/>
                  </a:lnTo>
                  <a:lnTo>
                    <a:pt x="378" y="0"/>
                  </a:lnTo>
                  <a:lnTo>
                    <a:pt x="603" y="308"/>
                  </a:lnTo>
                  <a:close/>
                </a:path>
              </a:pathLst>
            </a:custGeom>
            <a:solidFill>
              <a:srgbClr val="3E3E3E"/>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9" name="Google Shape;1139;p45"/>
            <p:cNvSpPr/>
            <p:nvPr/>
          </p:nvSpPr>
          <p:spPr>
            <a:xfrm>
              <a:off x="5490" y="2032"/>
              <a:ext cx="603" cy="609"/>
            </a:xfrm>
            <a:custGeom>
              <a:rect l="l" t="t" r="r" b="b"/>
              <a:pathLst>
                <a:path w="603" h="609" extrusionOk="0">
                  <a:moveTo>
                    <a:pt x="603" y="308"/>
                  </a:moveTo>
                  <a:lnTo>
                    <a:pt x="104" y="609"/>
                  </a:lnTo>
                  <a:lnTo>
                    <a:pt x="0" y="171"/>
                  </a:lnTo>
                  <a:lnTo>
                    <a:pt x="378" y="0"/>
                  </a:lnTo>
                  <a:lnTo>
                    <a:pt x="603" y="308"/>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0" name="Google Shape;1140;p45"/>
            <p:cNvSpPr/>
            <p:nvPr/>
          </p:nvSpPr>
          <p:spPr>
            <a:xfrm>
              <a:off x="4863" y="1623"/>
              <a:ext cx="706" cy="71"/>
            </a:xfrm>
            <a:custGeom>
              <a:rect l="l" t="t" r="r" b="b"/>
              <a:pathLst>
                <a:path w="706" h="71" extrusionOk="0">
                  <a:moveTo>
                    <a:pt x="505" y="71"/>
                  </a:moveTo>
                  <a:lnTo>
                    <a:pt x="706" y="0"/>
                  </a:lnTo>
                  <a:lnTo>
                    <a:pt x="286" y="6"/>
                  </a:lnTo>
                  <a:lnTo>
                    <a:pt x="0" y="60"/>
                  </a:lnTo>
                  <a:lnTo>
                    <a:pt x="505" y="71"/>
                  </a:lnTo>
                  <a:close/>
                </a:path>
              </a:pathLst>
            </a:custGeom>
            <a:solidFill>
              <a:srgbClr val="7B7B7B"/>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1" name="Google Shape;1141;p45"/>
            <p:cNvSpPr/>
            <p:nvPr/>
          </p:nvSpPr>
          <p:spPr>
            <a:xfrm>
              <a:off x="4863" y="1623"/>
              <a:ext cx="706" cy="71"/>
            </a:xfrm>
            <a:custGeom>
              <a:rect l="l" t="t" r="r" b="b"/>
              <a:pathLst>
                <a:path w="706" h="71" extrusionOk="0">
                  <a:moveTo>
                    <a:pt x="505" y="71"/>
                  </a:moveTo>
                  <a:lnTo>
                    <a:pt x="706" y="0"/>
                  </a:lnTo>
                  <a:lnTo>
                    <a:pt x="286" y="6"/>
                  </a:lnTo>
                  <a:lnTo>
                    <a:pt x="0" y="60"/>
                  </a:lnTo>
                  <a:lnTo>
                    <a:pt x="505" y="71"/>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2" name="Google Shape;1142;p45"/>
            <p:cNvSpPr/>
            <p:nvPr/>
          </p:nvSpPr>
          <p:spPr>
            <a:xfrm>
              <a:off x="4576" y="1681"/>
              <a:ext cx="889" cy="414"/>
            </a:xfrm>
            <a:custGeom>
              <a:rect l="l" t="t" r="r" b="b"/>
              <a:pathLst>
                <a:path w="889" h="413" extrusionOk="0">
                  <a:moveTo>
                    <a:pt x="287" y="2"/>
                  </a:moveTo>
                  <a:lnTo>
                    <a:pt x="789" y="0"/>
                  </a:lnTo>
                  <a:lnTo>
                    <a:pt x="889" y="414"/>
                  </a:lnTo>
                  <a:lnTo>
                    <a:pt x="0" y="376"/>
                  </a:lnTo>
                  <a:lnTo>
                    <a:pt x="287" y="2"/>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3" name="Google Shape;1143;p45"/>
            <p:cNvSpPr/>
            <p:nvPr/>
          </p:nvSpPr>
          <p:spPr>
            <a:xfrm>
              <a:off x="4576" y="1681"/>
              <a:ext cx="889" cy="414"/>
            </a:xfrm>
            <a:custGeom>
              <a:rect l="l" t="t" r="r" b="b"/>
              <a:pathLst>
                <a:path w="889" h="413" extrusionOk="0">
                  <a:moveTo>
                    <a:pt x="287" y="2"/>
                  </a:moveTo>
                  <a:lnTo>
                    <a:pt x="789" y="0"/>
                  </a:lnTo>
                  <a:lnTo>
                    <a:pt x="889" y="414"/>
                  </a:lnTo>
                  <a:lnTo>
                    <a:pt x="0" y="376"/>
                  </a:lnTo>
                  <a:lnTo>
                    <a:pt x="287" y="2"/>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4" name="Google Shape;1144;p45"/>
            <p:cNvSpPr/>
            <p:nvPr/>
          </p:nvSpPr>
          <p:spPr>
            <a:xfrm>
              <a:off x="5365" y="1623"/>
              <a:ext cx="445" cy="472"/>
            </a:xfrm>
            <a:custGeom>
              <a:rect l="l" t="t" r="r" b="b"/>
              <a:pathLst>
                <a:path w="445" h="472" extrusionOk="0">
                  <a:moveTo>
                    <a:pt x="204" y="0"/>
                  </a:moveTo>
                  <a:lnTo>
                    <a:pt x="445" y="328"/>
                  </a:lnTo>
                  <a:lnTo>
                    <a:pt x="100" y="472"/>
                  </a:lnTo>
                  <a:lnTo>
                    <a:pt x="0" y="58"/>
                  </a:lnTo>
                  <a:lnTo>
                    <a:pt x="204" y="0"/>
                  </a:lnTo>
                  <a:close/>
                </a:path>
              </a:pathLst>
            </a:custGeom>
            <a:solidFill>
              <a:srgbClr val="525252"/>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5" name="Google Shape;1145;p45"/>
            <p:cNvSpPr/>
            <p:nvPr/>
          </p:nvSpPr>
          <p:spPr>
            <a:xfrm>
              <a:off x="5365" y="1623"/>
              <a:ext cx="445" cy="472"/>
            </a:xfrm>
            <a:custGeom>
              <a:rect l="l" t="t" r="r" b="b"/>
              <a:pathLst>
                <a:path w="445" h="472" extrusionOk="0">
                  <a:moveTo>
                    <a:pt x="204" y="0"/>
                  </a:moveTo>
                  <a:lnTo>
                    <a:pt x="445" y="328"/>
                  </a:lnTo>
                  <a:lnTo>
                    <a:pt x="100" y="472"/>
                  </a:lnTo>
                  <a:lnTo>
                    <a:pt x="0" y="58"/>
                  </a:lnTo>
                  <a:lnTo>
                    <a:pt x="204"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6" name="Google Shape;1146;p45"/>
            <p:cNvSpPr/>
            <p:nvPr/>
          </p:nvSpPr>
          <p:spPr>
            <a:xfrm>
              <a:off x="4937" y="1187"/>
              <a:ext cx="404" cy="401"/>
            </a:xfrm>
            <a:custGeom>
              <a:rect l="l" t="t" r="r" b="b"/>
              <a:pathLst>
                <a:path w="403" h="401" extrusionOk="0">
                  <a:moveTo>
                    <a:pt x="312" y="0"/>
                  </a:moveTo>
                  <a:lnTo>
                    <a:pt x="404" y="392"/>
                  </a:lnTo>
                  <a:lnTo>
                    <a:pt x="0" y="401"/>
                  </a:lnTo>
                  <a:lnTo>
                    <a:pt x="31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7" name="Google Shape;1147;p45"/>
            <p:cNvSpPr/>
            <p:nvPr/>
          </p:nvSpPr>
          <p:spPr>
            <a:xfrm>
              <a:off x="4937" y="1187"/>
              <a:ext cx="404" cy="401"/>
            </a:xfrm>
            <a:custGeom>
              <a:rect l="l" t="t" r="r" b="b"/>
              <a:pathLst>
                <a:path w="403" h="401" extrusionOk="0">
                  <a:moveTo>
                    <a:pt x="312" y="0"/>
                  </a:moveTo>
                  <a:lnTo>
                    <a:pt x="404" y="392"/>
                  </a:lnTo>
                  <a:lnTo>
                    <a:pt x="0" y="401"/>
                  </a:lnTo>
                  <a:lnTo>
                    <a:pt x="312"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8" name="Google Shape;1148;p45"/>
            <p:cNvSpPr/>
            <p:nvPr/>
          </p:nvSpPr>
          <p:spPr>
            <a:xfrm>
              <a:off x="5249" y="1187"/>
              <a:ext cx="258" cy="392"/>
            </a:xfrm>
            <a:custGeom>
              <a:rect l="l" t="t" r="r" b="b"/>
              <a:pathLst>
                <a:path w="258" h="392" extrusionOk="0">
                  <a:moveTo>
                    <a:pt x="0" y="0"/>
                  </a:moveTo>
                  <a:lnTo>
                    <a:pt x="258" y="351"/>
                  </a:lnTo>
                  <a:lnTo>
                    <a:pt x="92" y="392"/>
                  </a:lnTo>
                  <a:lnTo>
                    <a:pt x="0" y="0"/>
                  </a:lnTo>
                  <a:close/>
                </a:path>
              </a:pathLst>
            </a:cu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9" name="Google Shape;1149;p45"/>
            <p:cNvSpPr/>
            <p:nvPr/>
          </p:nvSpPr>
          <p:spPr>
            <a:xfrm>
              <a:off x="5249" y="1187"/>
              <a:ext cx="258" cy="392"/>
            </a:xfrm>
            <a:custGeom>
              <a:rect l="l" t="t" r="r" b="b"/>
              <a:pathLst>
                <a:path w="258" h="392" extrusionOk="0">
                  <a:moveTo>
                    <a:pt x="0" y="0"/>
                  </a:moveTo>
                  <a:lnTo>
                    <a:pt x="258" y="351"/>
                  </a:lnTo>
                  <a:lnTo>
                    <a:pt x="92" y="392"/>
                  </a:lnTo>
                  <a:lnTo>
                    <a:pt x="0"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0" name="Google Shape;1150;p45"/>
            <p:cNvSpPr/>
            <p:nvPr/>
          </p:nvSpPr>
          <p:spPr>
            <a:xfrm>
              <a:off x="5341" y="1538"/>
              <a:ext cx="166" cy="41"/>
            </a:xfrm>
            <a:custGeom>
              <a:rect l="l" t="t" r="r" b="b"/>
              <a:pathLst>
                <a:path w="80" h="20" extrusionOk="0">
                  <a:moveTo>
                    <a:pt x="80" y="0"/>
                  </a:moveTo>
                  <a:cubicBezTo>
                    <a:pt x="80" y="0"/>
                    <a:pt x="80" y="0"/>
                    <a:pt x="80" y="0"/>
                  </a:cubicBezTo>
                  <a:cubicBezTo>
                    <a:pt x="80" y="0"/>
                    <a:pt x="80" y="0"/>
                    <a:pt x="80" y="0"/>
                  </a:cubicBezTo>
                  <a:cubicBezTo>
                    <a:pt x="0" y="20"/>
                    <a:pt x="0" y="20"/>
                    <a:pt x="0" y="20"/>
                  </a:cubicBezTo>
                  <a:cubicBezTo>
                    <a:pt x="0" y="20"/>
                    <a:pt x="0" y="20"/>
                    <a:pt x="0" y="20"/>
                  </a:cubicBezTo>
                  <a:cubicBezTo>
                    <a:pt x="1" y="20"/>
                    <a:pt x="1" y="20"/>
                    <a:pt x="1" y="20"/>
                  </a:cubicBezTo>
                  <a:cubicBezTo>
                    <a:pt x="1" y="20"/>
                    <a:pt x="2" y="20"/>
                    <a:pt x="4" y="20"/>
                  </a:cubicBezTo>
                  <a:cubicBezTo>
                    <a:pt x="6" y="20"/>
                    <a:pt x="10" y="20"/>
                    <a:pt x="13" y="19"/>
                  </a:cubicBezTo>
                  <a:cubicBezTo>
                    <a:pt x="17" y="19"/>
                    <a:pt x="22" y="18"/>
                    <a:pt x="26" y="17"/>
                  </a:cubicBezTo>
                  <a:cubicBezTo>
                    <a:pt x="29" y="16"/>
                    <a:pt x="31" y="16"/>
                    <a:pt x="34" y="15"/>
                  </a:cubicBezTo>
                  <a:cubicBezTo>
                    <a:pt x="36" y="15"/>
                    <a:pt x="38" y="14"/>
                    <a:pt x="41" y="14"/>
                  </a:cubicBezTo>
                  <a:cubicBezTo>
                    <a:pt x="43" y="13"/>
                    <a:pt x="46" y="12"/>
                    <a:pt x="48" y="12"/>
                  </a:cubicBezTo>
                  <a:cubicBezTo>
                    <a:pt x="51" y="11"/>
                    <a:pt x="53" y="10"/>
                    <a:pt x="55" y="10"/>
                  </a:cubicBezTo>
                  <a:cubicBezTo>
                    <a:pt x="60" y="8"/>
                    <a:pt x="64" y="7"/>
                    <a:pt x="68" y="6"/>
                  </a:cubicBezTo>
                  <a:cubicBezTo>
                    <a:pt x="71" y="4"/>
                    <a:pt x="74" y="3"/>
                    <a:pt x="76" y="2"/>
                  </a:cubicBezTo>
                  <a:cubicBezTo>
                    <a:pt x="79" y="1"/>
                    <a:pt x="80" y="1"/>
                    <a:pt x="80" y="1"/>
                  </a:cubicBezTo>
                  <a:cubicBezTo>
                    <a:pt x="80" y="0"/>
                    <a:pt x="80" y="0"/>
                    <a:pt x="80"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1" name="Google Shape;1151;p45"/>
            <p:cNvSpPr/>
            <p:nvPr/>
          </p:nvSpPr>
          <p:spPr>
            <a:xfrm>
              <a:off x="5341" y="1579"/>
              <a:ext cx="1" cy="1"/>
            </a:xfrm>
            <a:prstGeom prst="ellipse">
              <a:avLst/>
            </a:prstGeom>
            <a:solidFill>
              <a:srgbClr val="F69E84"/>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2" name="Google Shape;1152;p45"/>
            <p:cNvSpPr/>
            <p:nvPr/>
          </p:nvSpPr>
          <p:spPr>
            <a:xfrm>
              <a:off x="5341" y="1538"/>
              <a:ext cx="166" cy="41"/>
            </a:xfrm>
            <a:custGeom>
              <a:rect l="l" t="t" r="r" b="b"/>
              <a:pathLst>
                <a:path w="80" h="20" extrusionOk="0">
                  <a:moveTo>
                    <a:pt x="80" y="0"/>
                  </a:moveTo>
                  <a:cubicBezTo>
                    <a:pt x="78" y="1"/>
                    <a:pt x="59" y="5"/>
                    <a:pt x="40" y="10"/>
                  </a:cubicBezTo>
                  <a:cubicBezTo>
                    <a:pt x="21" y="15"/>
                    <a:pt x="1" y="20"/>
                    <a:pt x="0" y="20"/>
                  </a:cubicBezTo>
                  <a:cubicBezTo>
                    <a:pt x="0" y="20"/>
                    <a:pt x="0" y="20"/>
                    <a:pt x="0" y="20"/>
                  </a:cubicBezTo>
                  <a:cubicBezTo>
                    <a:pt x="0" y="20"/>
                    <a:pt x="0" y="20"/>
                    <a:pt x="0" y="20"/>
                  </a:cubicBezTo>
                  <a:cubicBezTo>
                    <a:pt x="0" y="20"/>
                    <a:pt x="0" y="20"/>
                    <a:pt x="0" y="20"/>
                  </a:cubicBezTo>
                  <a:cubicBezTo>
                    <a:pt x="0" y="20"/>
                    <a:pt x="0" y="20"/>
                    <a:pt x="0" y="20"/>
                  </a:cubicBezTo>
                  <a:cubicBezTo>
                    <a:pt x="80" y="0"/>
                    <a:pt x="80" y="0"/>
                    <a:pt x="80" y="0"/>
                  </a:cubicBezTo>
                  <a:cubicBezTo>
                    <a:pt x="80" y="0"/>
                    <a:pt x="80" y="0"/>
                    <a:pt x="80" y="0"/>
                  </a:cubicBezTo>
                </a:path>
              </a:pathLst>
            </a:custGeom>
            <a:solidFill>
              <a:srgbClr val="F69E84"/>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3" name="Google Shape;1153;p45"/>
            <p:cNvSpPr/>
            <p:nvPr/>
          </p:nvSpPr>
          <p:spPr>
            <a:xfrm flipH="1">
              <a:off x="5341" y="1579"/>
              <a:ext cx="0" cy="0"/>
            </a:xfrm>
            <a:custGeom>
              <a:rect l="l" t="t" r="r" b="b"/>
              <a:pathLst>
                <a:path w="119999" h="119999" extrusionOk="0">
                  <a:moveTo>
                    <a:pt x="0" y="0"/>
                  </a:moveTo>
                  <a:cubicBezTo>
                    <a:pt x="0" y="0"/>
                    <a:pt x="0" y="0"/>
                    <a:pt x="0" y="0"/>
                  </a:cubicBezTo>
                  <a:cubicBezTo>
                    <a:pt x="0" y="0"/>
                    <a:pt x="0" y="0"/>
                    <a:pt x="0" y="0"/>
                  </a:cubicBezTo>
                  <a:cubicBezTo>
                    <a:pt x="0" y="0"/>
                    <a:pt x="0" y="0"/>
                    <a:pt x="0" y="0"/>
                  </a:cubicBezTo>
                </a:path>
              </a:pathLst>
            </a:custGeom>
            <a:solidFill>
              <a:srgbClr val="FAC5B5"/>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4" name="Google Shape;1154;p45"/>
            <p:cNvSpPr/>
            <p:nvPr/>
          </p:nvSpPr>
          <p:spPr>
            <a:xfrm>
              <a:off x="5341" y="1579"/>
              <a:ext cx="1" cy="1"/>
            </a:xfrm>
            <a:prstGeom prst="ellipse">
              <a:avLst/>
            </a:prstGeom>
            <a:solidFill>
              <a:srgbClr val="FAC5B5"/>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5" name="Google Shape;1155;p45"/>
            <p:cNvSpPr/>
            <p:nvPr/>
          </p:nvSpPr>
          <p:spPr>
            <a:xfrm flipH="1">
              <a:off x="5341" y="1579"/>
              <a:ext cx="0" cy="0"/>
            </a:xfrm>
            <a:custGeom>
              <a:rect l="l" t="t" r="r" b="b"/>
              <a:pathLst>
                <a:path w="119999" h="119999" extrusionOk="0">
                  <a:moveTo>
                    <a:pt x="0" y="0"/>
                  </a:moveTo>
                  <a:cubicBezTo>
                    <a:pt x="0" y="0"/>
                    <a:pt x="0" y="0"/>
                    <a:pt x="0" y="0"/>
                  </a:cubicBezTo>
                  <a:cubicBezTo>
                    <a:pt x="0" y="0"/>
                    <a:pt x="0" y="0"/>
                    <a:pt x="0" y="0"/>
                  </a:cubicBezTo>
                  <a:cubicBezTo>
                    <a:pt x="0" y="0"/>
                    <a:pt x="0" y="0"/>
                    <a:pt x="0" y="0"/>
                  </a:cubicBezTo>
                </a:path>
              </a:pathLst>
            </a:custGeom>
            <a:solidFill>
              <a:srgbClr val="F69E84"/>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6" name="Google Shape;1156;p45"/>
            <p:cNvSpPr/>
            <p:nvPr/>
          </p:nvSpPr>
          <p:spPr>
            <a:xfrm flipH="1">
              <a:off x="5341" y="1579"/>
              <a:ext cx="0" cy="0"/>
            </a:xfrm>
            <a:custGeom>
              <a:rect l="l" t="t" r="r" b="b"/>
              <a:pathLst>
                <a:path w="119999" h="119999" extrusionOk="0">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AC5B5"/>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7" name="Google Shape;1157;p45"/>
            <p:cNvSpPr/>
            <p:nvPr/>
          </p:nvSpPr>
          <p:spPr>
            <a:xfrm>
              <a:off x="5341" y="1579"/>
              <a:ext cx="1" cy="1"/>
            </a:xfrm>
            <a:prstGeom prst="ellipse">
              <a:avLst/>
            </a:prstGeom>
            <a:solidFill>
              <a:srgbClr val="FAC5B5"/>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8" name="Google Shape;1158;p45"/>
            <p:cNvSpPr/>
            <p:nvPr/>
          </p:nvSpPr>
          <p:spPr>
            <a:xfrm flipH="1">
              <a:off x="5341" y="1579"/>
              <a:ext cx="0" cy="0"/>
            </a:xfrm>
            <a:custGeom>
              <a:rect l="l" t="t" r="r" b="b"/>
              <a:pathLst>
                <a:path w="119999" h="119999" extrusionOk="0">
                  <a:moveTo>
                    <a:pt x="0" y="0"/>
                  </a:moveTo>
                  <a:cubicBezTo>
                    <a:pt x="0" y="0"/>
                    <a:pt x="0" y="0"/>
                    <a:pt x="0" y="0"/>
                  </a:cubicBezTo>
                  <a:cubicBezTo>
                    <a:pt x="0" y="0"/>
                    <a:pt x="0" y="0"/>
                    <a:pt x="0" y="0"/>
                  </a:cubicBezTo>
                  <a:cubicBezTo>
                    <a:pt x="0" y="0"/>
                    <a:pt x="0" y="0"/>
                    <a:pt x="0" y="0"/>
                  </a:cubicBezTo>
                </a:path>
              </a:pathLst>
            </a:custGeom>
            <a:solidFill>
              <a:srgbClr val="FAC5B5"/>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9" name="Google Shape;1159;p45"/>
            <p:cNvSpPr/>
            <p:nvPr/>
          </p:nvSpPr>
          <p:spPr>
            <a:xfrm>
              <a:off x="5341" y="1579"/>
              <a:ext cx="1" cy="1"/>
            </a:xfrm>
            <a:prstGeom prst="ellipse">
              <a:avLst/>
            </a:prstGeom>
            <a:solidFill>
              <a:srgbClr val="FAC5B5"/>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0" name="Google Shape;1160;p45"/>
            <p:cNvSpPr/>
            <p:nvPr/>
          </p:nvSpPr>
          <p:spPr>
            <a:xfrm flipH="1">
              <a:off x="5341" y="1579"/>
              <a:ext cx="0" cy="0"/>
            </a:xfrm>
            <a:custGeom>
              <a:rect l="l" t="t" r="r" b="b"/>
              <a:pathLst>
                <a:path w="119999" h="119999" extrusionOk="0">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CDCD3"/>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1" name="Google Shape;1161;p45"/>
            <p:cNvSpPr/>
            <p:nvPr/>
          </p:nvSpPr>
          <p:spPr>
            <a:xfrm>
              <a:off x="5341" y="1579"/>
              <a:ext cx="1" cy="1"/>
            </a:xfrm>
            <a:prstGeom prst="ellipse">
              <a:avLst/>
            </a:prstGeom>
            <a:solidFill>
              <a:srgbClr val="FCDCD3"/>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2" name="Google Shape;1162;p45"/>
            <p:cNvSpPr/>
            <p:nvPr/>
          </p:nvSpPr>
          <p:spPr>
            <a:xfrm>
              <a:off x="2028" y="2072"/>
              <a:ext cx="2384" cy="384"/>
            </a:xfrm>
            <a:custGeom>
              <a:rect l="l" t="t" r="r" b="b"/>
              <a:pathLst>
                <a:path w="2384" h="384" extrusionOk="0">
                  <a:moveTo>
                    <a:pt x="0" y="33"/>
                  </a:moveTo>
                  <a:lnTo>
                    <a:pt x="2375" y="0"/>
                  </a:lnTo>
                  <a:lnTo>
                    <a:pt x="2384" y="33"/>
                  </a:lnTo>
                  <a:lnTo>
                    <a:pt x="2114" y="384"/>
                  </a:lnTo>
                  <a:lnTo>
                    <a:pt x="0" y="384"/>
                  </a:lnTo>
                  <a:lnTo>
                    <a:pt x="0" y="33"/>
                  </a:lnTo>
                  <a:close/>
                </a:path>
              </a:pathLst>
            </a:custGeom>
            <a:solidFill>
              <a:srgbClr val="5D5D5D"/>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3" name="Google Shape;1163;p45"/>
            <p:cNvSpPr/>
            <p:nvPr/>
          </p:nvSpPr>
          <p:spPr>
            <a:xfrm>
              <a:off x="2028" y="2506"/>
              <a:ext cx="2049" cy="380"/>
            </a:xfrm>
            <a:custGeom>
              <a:rect l="l" t="t" r="r" b="b"/>
              <a:pathLst>
                <a:path w="2049" h="380" extrusionOk="0">
                  <a:moveTo>
                    <a:pt x="0" y="380"/>
                  </a:moveTo>
                  <a:lnTo>
                    <a:pt x="1781" y="380"/>
                  </a:lnTo>
                  <a:lnTo>
                    <a:pt x="2049" y="33"/>
                  </a:lnTo>
                  <a:lnTo>
                    <a:pt x="2041" y="0"/>
                  </a:lnTo>
                  <a:lnTo>
                    <a:pt x="0" y="33"/>
                  </a:lnTo>
                  <a:lnTo>
                    <a:pt x="0" y="380"/>
                  </a:lnTo>
                  <a:close/>
                </a:path>
              </a:pathLst>
            </a:custGeom>
            <a:solidFill>
              <a:srgbClr val="434343"/>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4" name="Google Shape;1164;p45"/>
            <p:cNvSpPr/>
            <p:nvPr/>
          </p:nvSpPr>
          <p:spPr>
            <a:xfrm>
              <a:off x="2028" y="2940"/>
              <a:ext cx="1715" cy="376"/>
            </a:xfrm>
            <a:custGeom>
              <a:rect l="l" t="t" r="r" b="b"/>
              <a:pathLst>
                <a:path w="1714" h="376" extrusionOk="0">
                  <a:moveTo>
                    <a:pt x="0" y="376"/>
                  </a:moveTo>
                  <a:lnTo>
                    <a:pt x="1449" y="376"/>
                  </a:lnTo>
                  <a:lnTo>
                    <a:pt x="1715" y="33"/>
                  </a:lnTo>
                  <a:lnTo>
                    <a:pt x="1706" y="0"/>
                  </a:lnTo>
                  <a:lnTo>
                    <a:pt x="0" y="33"/>
                  </a:lnTo>
                  <a:lnTo>
                    <a:pt x="0" y="376"/>
                  </a:lnTo>
                  <a:close/>
                </a:path>
              </a:pathLst>
            </a:custGeom>
            <a:solidFill>
              <a:srgbClr val="005390"/>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5" name="Google Shape;1165;p45"/>
            <p:cNvSpPr/>
            <p:nvPr/>
          </p:nvSpPr>
          <p:spPr>
            <a:xfrm>
              <a:off x="2028" y="1638"/>
              <a:ext cx="2718" cy="388"/>
            </a:xfrm>
            <a:custGeom>
              <a:rect l="l" t="t" r="r" b="b"/>
              <a:pathLst>
                <a:path w="2718" h="388" extrusionOk="0">
                  <a:moveTo>
                    <a:pt x="0" y="388"/>
                  </a:moveTo>
                  <a:lnTo>
                    <a:pt x="2444" y="388"/>
                  </a:lnTo>
                  <a:lnTo>
                    <a:pt x="2718" y="33"/>
                  </a:lnTo>
                  <a:lnTo>
                    <a:pt x="2710" y="0"/>
                  </a:lnTo>
                  <a:lnTo>
                    <a:pt x="0" y="33"/>
                  </a:lnTo>
                  <a:lnTo>
                    <a:pt x="0" y="388"/>
                  </a:lnTo>
                  <a:close/>
                </a:path>
              </a:pathLst>
            </a:custGeom>
            <a:solidFill>
              <a:srgbClr val="7B7B7B"/>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6" name="Google Shape;1166;p45"/>
            <p:cNvSpPr/>
            <p:nvPr/>
          </p:nvSpPr>
          <p:spPr>
            <a:xfrm>
              <a:off x="2028" y="1204"/>
              <a:ext cx="3053" cy="392"/>
            </a:xfrm>
            <a:custGeom>
              <a:rect l="l" t="t" r="r" b="b"/>
              <a:pathLst>
                <a:path w="3053" h="392" extrusionOk="0">
                  <a:moveTo>
                    <a:pt x="0" y="33"/>
                  </a:moveTo>
                  <a:lnTo>
                    <a:pt x="0" y="392"/>
                  </a:lnTo>
                  <a:lnTo>
                    <a:pt x="2776" y="392"/>
                  </a:lnTo>
                  <a:lnTo>
                    <a:pt x="3053" y="33"/>
                  </a:lnTo>
                  <a:lnTo>
                    <a:pt x="3045" y="0"/>
                  </a:lnTo>
                  <a:lnTo>
                    <a:pt x="0" y="33"/>
                  </a:lnTo>
                  <a:close/>
                </a:path>
              </a:pathLst>
            </a:cu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7" name="Google Shape;1167;p45"/>
            <p:cNvSpPr/>
            <p:nvPr/>
          </p:nvSpPr>
          <p:spPr>
            <a:xfrm>
              <a:off x="2020" y="2072"/>
              <a:ext cx="2383" cy="351"/>
            </a:xfrm>
            <a:custGeom>
              <a:rect l="l" t="t" r="r" b="b"/>
              <a:pathLst>
                <a:path w="2383" h="351" extrusionOk="0">
                  <a:moveTo>
                    <a:pt x="0" y="0"/>
                  </a:moveTo>
                  <a:lnTo>
                    <a:pt x="2383" y="0"/>
                  </a:lnTo>
                  <a:lnTo>
                    <a:pt x="2113" y="351"/>
                  </a:lnTo>
                  <a:lnTo>
                    <a:pt x="0" y="351"/>
                  </a:lnTo>
                  <a:lnTo>
                    <a:pt x="0"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8" name="Google Shape;1168;p45"/>
            <p:cNvSpPr/>
            <p:nvPr/>
          </p:nvSpPr>
          <p:spPr>
            <a:xfrm>
              <a:off x="2020" y="2506"/>
              <a:ext cx="2049" cy="347"/>
            </a:xfrm>
            <a:custGeom>
              <a:rect l="l" t="t" r="r" b="b"/>
              <a:pathLst>
                <a:path w="2049" h="347" extrusionOk="0">
                  <a:moveTo>
                    <a:pt x="0" y="347"/>
                  </a:moveTo>
                  <a:lnTo>
                    <a:pt x="1781" y="347"/>
                  </a:lnTo>
                  <a:lnTo>
                    <a:pt x="2049" y="0"/>
                  </a:lnTo>
                  <a:lnTo>
                    <a:pt x="0" y="0"/>
                  </a:lnTo>
                  <a:lnTo>
                    <a:pt x="0" y="347"/>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9" name="Google Shape;1169;p45"/>
            <p:cNvSpPr/>
            <p:nvPr/>
          </p:nvSpPr>
          <p:spPr>
            <a:xfrm>
              <a:off x="2020" y="2940"/>
              <a:ext cx="1714" cy="342"/>
            </a:xfrm>
            <a:custGeom>
              <a:rect l="l" t="t" r="r" b="b"/>
              <a:pathLst>
                <a:path w="1714" h="342" extrusionOk="0">
                  <a:moveTo>
                    <a:pt x="0" y="342"/>
                  </a:moveTo>
                  <a:lnTo>
                    <a:pt x="1448" y="342"/>
                  </a:lnTo>
                  <a:lnTo>
                    <a:pt x="1714" y="0"/>
                  </a:lnTo>
                  <a:lnTo>
                    <a:pt x="0" y="0"/>
                  </a:lnTo>
                  <a:lnTo>
                    <a:pt x="0" y="34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0" name="Google Shape;1170;p45"/>
            <p:cNvSpPr/>
            <p:nvPr/>
          </p:nvSpPr>
          <p:spPr>
            <a:xfrm>
              <a:off x="2020" y="1638"/>
              <a:ext cx="2718" cy="355"/>
            </a:xfrm>
            <a:custGeom>
              <a:rect l="l" t="t" r="r" b="b"/>
              <a:pathLst>
                <a:path w="2718" h="355" extrusionOk="0">
                  <a:moveTo>
                    <a:pt x="0" y="355"/>
                  </a:moveTo>
                  <a:lnTo>
                    <a:pt x="2444" y="355"/>
                  </a:lnTo>
                  <a:lnTo>
                    <a:pt x="2718" y="0"/>
                  </a:lnTo>
                  <a:lnTo>
                    <a:pt x="0" y="0"/>
                  </a:lnTo>
                  <a:lnTo>
                    <a:pt x="0" y="355"/>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1" name="Google Shape;1171;p45"/>
            <p:cNvSpPr/>
            <p:nvPr/>
          </p:nvSpPr>
          <p:spPr>
            <a:xfrm>
              <a:off x="2020" y="1204"/>
              <a:ext cx="3053" cy="359"/>
            </a:xfrm>
            <a:custGeom>
              <a:rect l="l" t="t" r="r" b="b"/>
              <a:pathLst>
                <a:path w="3053" h="359" extrusionOk="0">
                  <a:moveTo>
                    <a:pt x="0" y="0"/>
                  </a:moveTo>
                  <a:lnTo>
                    <a:pt x="0" y="359"/>
                  </a:lnTo>
                  <a:lnTo>
                    <a:pt x="2776" y="359"/>
                  </a:lnTo>
                  <a:lnTo>
                    <a:pt x="3053" y="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2" name="Google Shape;1172;p45"/>
          <p:cNvSpPr txBox="1"/>
          <p:nvPr/>
        </p:nvSpPr>
        <p:spPr>
          <a:xfrm rot="-2574907">
            <a:off x="8716180" y="4968714"/>
            <a:ext cx="89124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r>
              <a:rPr lang="ru-RU" sz="1800" b="1" smtClean="0">
                <a:solidFill>
                  <a:schemeClr val="lt1"/>
                </a:solidFill>
                <a:latin typeface="Open Sans"/>
                <a:ea typeface="Open Sans"/>
                <a:cs typeface="Open Sans"/>
                <a:sym typeface="Open Sans"/>
              </a:rPr>
              <a:t>4-5</a:t>
            </a:r>
            <a:r>
              <a:rPr lang="en-GB" sz="1800" b="1" i="0" u="none" strike="noStrike" cap="none" smtClean="0">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1173" name="Google Shape;1173;p45"/>
          <p:cNvSpPr txBox="1"/>
          <p:nvPr/>
        </p:nvSpPr>
        <p:spPr>
          <a:xfrm rot="-2015481">
            <a:off x="8318593" y="4247740"/>
            <a:ext cx="98233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r>
              <a:rPr lang="ru-RU" sz="1600" b="1" smtClean="0">
                <a:solidFill>
                  <a:schemeClr val="lt1"/>
                </a:solidFill>
                <a:latin typeface="Open Sans"/>
                <a:ea typeface="Open Sans"/>
                <a:cs typeface="Open Sans"/>
                <a:sym typeface="Open Sans"/>
              </a:rPr>
              <a:t>14-20</a:t>
            </a:r>
            <a:r>
              <a:rPr lang="en-GB" sz="1600" b="1" i="0" u="none" strike="noStrike" cap="none" smtClean="0">
                <a:solidFill>
                  <a:schemeClr val="lt1"/>
                </a:solidFill>
                <a:latin typeface="Open Sans"/>
                <a:ea typeface="Open Sans"/>
                <a:cs typeface="Open Sans"/>
                <a:sym typeface="Open Sans"/>
              </a:rPr>
              <a:t>%</a:t>
            </a:r>
            <a:endParaRPr sz="1600" b="0" i="0" u="none" strike="noStrike" cap="none">
              <a:solidFill>
                <a:srgbClr val="000000"/>
              </a:solidFill>
              <a:sym typeface="Arial"/>
            </a:endParaRPr>
          </a:p>
        </p:txBody>
      </p:sp>
      <p:sp>
        <p:nvSpPr>
          <p:cNvPr id="1174" name="Google Shape;1174;p45"/>
          <p:cNvSpPr txBox="1"/>
          <p:nvPr/>
        </p:nvSpPr>
        <p:spPr>
          <a:xfrm rot="-1516261">
            <a:off x="8261124" y="3415172"/>
            <a:ext cx="655949"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r>
              <a:rPr lang="en-GB" sz="1800" b="1" i="0" u="none" strike="noStrike" cap="none">
                <a:solidFill>
                  <a:schemeClr val="lt1"/>
                </a:solidFill>
                <a:latin typeface="Open Sans"/>
                <a:ea typeface="Open Sans"/>
                <a:cs typeface="Open Sans"/>
                <a:sym typeface="Open Sans"/>
              </a:rPr>
              <a:t>40%</a:t>
            </a:r>
            <a:endParaRPr sz="1400" b="0" i="0" u="none" strike="noStrike" cap="none">
              <a:solidFill>
                <a:srgbClr val="000000"/>
              </a:solidFill>
              <a:latin typeface="Arial"/>
              <a:ea typeface="Arial"/>
              <a:cs typeface="Arial"/>
              <a:sym typeface="Arial"/>
            </a:endParaRPr>
          </a:p>
        </p:txBody>
      </p:sp>
      <p:sp>
        <p:nvSpPr>
          <p:cNvPr id="1175" name="Google Shape;1175;p45"/>
          <p:cNvSpPr txBox="1"/>
          <p:nvPr/>
        </p:nvSpPr>
        <p:spPr>
          <a:xfrm rot="-1131336">
            <a:off x="8016685" y="2775771"/>
            <a:ext cx="498855"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200"/>
              <a:buFont typeface="Arial"/>
              <a:buNone/>
            </a:pPr>
            <a:r>
              <a:rPr lang="ru-RU" sz="1200" b="1">
                <a:solidFill>
                  <a:schemeClr val="lt1"/>
                </a:solidFill>
                <a:latin typeface="Open Sans"/>
                <a:ea typeface="Open Sans"/>
                <a:cs typeface="Open Sans"/>
                <a:sym typeface="Open Sans"/>
              </a:rPr>
              <a:t>3</a:t>
            </a:r>
            <a:r>
              <a:rPr lang="en-GB" sz="1200" b="1" i="0" u="none" strike="noStrike" cap="none" smtClean="0">
                <a:solidFill>
                  <a:schemeClr val="lt1"/>
                </a:solidFill>
                <a:latin typeface="Open Sans"/>
                <a:ea typeface="Open Sans"/>
                <a:cs typeface="Open Sans"/>
                <a:sym typeface="Open Sans"/>
              </a:rPr>
              <a:t>0</a:t>
            </a:r>
            <a:r>
              <a:rPr lang="en-GB" sz="1200" b="1"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1176" name="Google Shape;1176;p45"/>
          <p:cNvSpPr txBox="1"/>
          <p:nvPr/>
        </p:nvSpPr>
        <p:spPr>
          <a:xfrm rot="-1131336">
            <a:off x="7793686" y="2205395"/>
            <a:ext cx="367408" cy="2000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700"/>
              <a:buFont typeface="Arial"/>
              <a:buNone/>
            </a:pPr>
            <a:r>
              <a:rPr lang="en-GB" sz="700" b="1" i="0" u="none" strike="noStrike" cap="none">
                <a:solidFill>
                  <a:schemeClr val="lt1"/>
                </a:solidFill>
                <a:latin typeface="Open Sans"/>
                <a:ea typeface="Open Sans"/>
                <a:cs typeface="Open Sans"/>
                <a:sym typeface="Open Sans"/>
              </a:rPr>
              <a:t>10%</a:t>
            </a:r>
            <a:endParaRPr sz="1400" b="0" i="0" u="none" strike="noStrike" cap="none">
              <a:solidFill>
                <a:srgbClr val="000000"/>
              </a:solidFill>
              <a:latin typeface="Arial"/>
              <a:ea typeface="Arial"/>
              <a:cs typeface="Arial"/>
              <a:sym typeface="Arial"/>
            </a:endParaRPr>
          </a:p>
        </p:txBody>
      </p:sp>
      <p:grpSp>
        <p:nvGrpSpPr>
          <p:cNvPr id="1177" name="Google Shape;1177;p45"/>
          <p:cNvGrpSpPr/>
          <p:nvPr/>
        </p:nvGrpSpPr>
        <p:grpSpPr>
          <a:xfrm>
            <a:off x="7569200" y="2159705"/>
            <a:ext cx="213847" cy="212435"/>
            <a:chOff x="2815" y="1999"/>
            <a:chExt cx="303" cy="301"/>
          </a:xfrm>
        </p:grpSpPr>
        <p:sp>
          <p:nvSpPr>
            <p:cNvPr id="1178" name="Google Shape;1178;p45"/>
            <p:cNvSpPr/>
            <p:nvPr/>
          </p:nvSpPr>
          <p:spPr>
            <a:xfrm>
              <a:off x="2815" y="1999"/>
              <a:ext cx="303" cy="301"/>
            </a:xfrm>
            <a:custGeom>
              <a:rect l="l" t="t" r="r" b="b"/>
              <a:pathLst>
                <a:path w="3331" h="3310" extrusionOk="0">
                  <a:moveTo>
                    <a:pt x="2501" y="2313"/>
                  </a:moveTo>
                  <a:lnTo>
                    <a:pt x="2475" y="2414"/>
                  </a:lnTo>
                  <a:lnTo>
                    <a:pt x="2447" y="2511"/>
                  </a:lnTo>
                  <a:lnTo>
                    <a:pt x="2414" y="2603"/>
                  </a:lnTo>
                  <a:lnTo>
                    <a:pt x="2378" y="2692"/>
                  </a:lnTo>
                  <a:lnTo>
                    <a:pt x="2339" y="2775"/>
                  </a:lnTo>
                  <a:lnTo>
                    <a:pt x="2297" y="2853"/>
                  </a:lnTo>
                  <a:lnTo>
                    <a:pt x="2374" y="2809"/>
                  </a:lnTo>
                  <a:lnTo>
                    <a:pt x="2449" y="2761"/>
                  </a:lnTo>
                  <a:lnTo>
                    <a:pt x="2519" y="2707"/>
                  </a:lnTo>
                  <a:lnTo>
                    <a:pt x="2586" y="2650"/>
                  </a:lnTo>
                  <a:lnTo>
                    <a:pt x="2650" y="2588"/>
                  </a:lnTo>
                  <a:lnTo>
                    <a:pt x="2708" y="2522"/>
                  </a:lnTo>
                  <a:lnTo>
                    <a:pt x="2763" y="2454"/>
                  </a:lnTo>
                  <a:lnTo>
                    <a:pt x="2704" y="2415"/>
                  </a:lnTo>
                  <a:lnTo>
                    <a:pt x="2640" y="2379"/>
                  </a:lnTo>
                  <a:lnTo>
                    <a:pt x="2572" y="2345"/>
                  </a:lnTo>
                  <a:lnTo>
                    <a:pt x="2501" y="2313"/>
                  </a:lnTo>
                  <a:close/>
                  <a:moveTo>
                    <a:pt x="2916" y="1116"/>
                  </a:moveTo>
                  <a:lnTo>
                    <a:pt x="2850" y="1158"/>
                  </a:lnTo>
                  <a:lnTo>
                    <a:pt x="2781" y="1197"/>
                  </a:lnTo>
                  <a:lnTo>
                    <a:pt x="2708" y="1234"/>
                  </a:lnTo>
                  <a:lnTo>
                    <a:pt x="2632" y="1267"/>
                  </a:lnTo>
                  <a:lnTo>
                    <a:pt x="2554" y="1298"/>
                  </a:lnTo>
                  <a:lnTo>
                    <a:pt x="2565" y="1415"/>
                  </a:lnTo>
                  <a:lnTo>
                    <a:pt x="2571" y="1533"/>
                  </a:lnTo>
                  <a:lnTo>
                    <a:pt x="2574" y="1655"/>
                  </a:lnTo>
                  <a:lnTo>
                    <a:pt x="2571" y="1776"/>
                  </a:lnTo>
                  <a:lnTo>
                    <a:pt x="2565" y="1895"/>
                  </a:lnTo>
                  <a:lnTo>
                    <a:pt x="2554" y="2011"/>
                  </a:lnTo>
                  <a:lnTo>
                    <a:pt x="2632" y="2042"/>
                  </a:lnTo>
                  <a:lnTo>
                    <a:pt x="2708" y="2076"/>
                  </a:lnTo>
                  <a:lnTo>
                    <a:pt x="2781" y="2113"/>
                  </a:lnTo>
                  <a:lnTo>
                    <a:pt x="2850" y="2151"/>
                  </a:lnTo>
                  <a:lnTo>
                    <a:pt x="2916" y="2193"/>
                  </a:lnTo>
                  <a:lnTo>
                    <a:pt x="2949" y="2109"/>
                  </a:lnTo>
                  <a:lnTo>
                    <a:pt x="2976" y="2022"/>
                  </a:lnTo>
                  <a:lnTo>
                    <a:pt x="2998" y="1934"/>
                  </a:lnTo>
                  <a:lnTo>
                    <a:pt x="3015" y="1842"/>
                  </a:lnTo>
                  <a:lnTo>
                    <a:pt x="3025" y="1750"/>
                  </a:lnTo>
                  <a:lnTo>
                    <a:pt x="3028" y="1655"/>
                  </a:lnTo>
                  <a:lnTo>
                    <a:pt x="3025" y="1559"/>
                  </a:lnTo>
                  <a:lnTo>
                    <a:pt x="3015" y="1467"/>
                  </a:lnTo>
                  <a:lnTo>
                    <a:pt x="2998" y="1375"/>
                  </a:lnTo>
                  <a:lnTo>
                    <a:pt x="2976" y="1287"/>
                  </a:lnTo>
                  <a:lnTo>
                    <a:pt x="2949" y="1201"/>
                  </a:lnTo>
                  <a:lnTo>
                    <a:pt x="2916" y="1116"/>
                  </a:lnTo>
                  <a:close/>
                  <a:moveTo>
                    <a:pt x="417" y="1116"/>
                  </a:moveTo>
                  <a:lnTo>
                    <a:pt x="387" y="1188"/>
                  </a:lnTo>
                  <a:lnTo>
                    <a:pt x="362" y="1262"/>
                  </a:lnTo>
                  <a:lnTo>
                    <a:pt x="341" y="1337"/>
                  </a:lnTo>
                  <a:lnTo>
                    <a:pt x="325" y="1415"/>
                  </a:lnTo>
                  <a:lnTo>
                    <a:pt x="313" y="1493"/>
                  </a:lnTo>
                  <a:lnTo>
                    <a:pt x="306" y="1573"/>
                  </a:lnTo>
                  <a:lnTo>
                    <a:pt x="304" y="1655"/>
                  </a:lnTo>
                  <a:lnTo>
                    <a:pt x="306" y="1736"/>
                  </a:lnTo>
                  <a:lnTo>
                    <a:pt x="313" y="1816"/>
                  </a:lnTo>
                  <a:lnTo>
                    <a:pt x="325" y="1895"/>
                  </a:lnTo>
                  <a:lnTo>
                    <a:pt x="341" y="1972"/>
                  </a:lnTo>
                  <a:lnTo>
                    <a:pt x="362" y="2048"/>
                  </a:lnTo>
                  <a:lnTo>
                    <a:pt x="387" y="2122"/>
                  </a:lnTo>
                  <a:lnTo>
                    <a:pt x="417" y="2194"/>
                  </a:lnTo>
                  <a:lnTo>
                    <a:pt x="482" y="2152"/>
                  </a:lnTo>
                  <a:lnTo>
                    <a:pt x="551" y="2113"/>
                  </a:lnTo>
                  <a:lnTo>
                    <a:pt x="623" y="2076"/>
                  </a:lnTo>
                  <a:lnTo>
                    <a:pt x="699" y="2042"/>
                  </a:lnTo>
                  <a:lnTo>
                    <a:pt x="778" y="2011"/>
                  </a:lnTo>
                  <a:lnTo>
                    <a:pt x="767" y="1894"/>
                  </a:lnTo>
                  <a:lnTo>
                    <a:pt x="760" y="1776"/>
                  </a:lnTo>
                  <a:lnTo>
                    <a:pt x="758" y="1655"/>
                  </a:lnTo>
                  <a:lnTo>
                    <a:pt x="760" y="1533"/>
                  </a:lnTo>
                  <a:lnTo>
                    <a:pt x="766" y="1415"/>
                  </a:lnTo>
                  <a:lnTo>
                    <a:pt x="778" y="1298"/>
                  </a:lnTo>
                  <a:lnTo>
                    <a:pt x="699" y="1267"/>
                  </a:lnTo>
                  <a:lnTo>
                    <a:pt x="623" y="1234"/>
                  </a:lnTo>
                  <a:lnTo>
                    <a:pt x="551" y="1197"/>
                  </a:lnTo>
                  <a:lnTo>
                    <a:pt x="482" y="1158"/>
                  </a:lnTo>
                  <a:lnTo>
                    <a:pt x="417" y="1116"/>
                  </a:lnTo>
                  <a:close/>
                  <a:moveTo>
                    <a:pt x="1033" y="457"/>
                  </a:moveTo>
                  <a:lnTo>
                    <a:pt x="956" y="501"/>
                  </a:lnTo>
                  <a:lnTo>
                    <a:pt x="883" y="548"/>
                  </a:lnTo>
                  <a:lnTo>
                    <a:pt x="811" y="601"/>
                  </a:lnTo>
                  <a:lnTo>
                    <a:pt x="745" y="660"/>
                  </a:lnTo>
                  <a:lnTo>
                    <a:pt x="683" y="721"/>
                  </a:lnTo>
                  <a:lnTo>
                    <a:pt x="623" y="787"/>
                  </a:lnTo>
                  <a:lnTo>
                    <a:pt x="568" y="855"/>
                  </a:lnTo>
                  <a:lnTo>
                    <a:pt x="627" y="894"/>
                  </a:lnTo>
                  <a:lnTo>
                    <a:pt x="691" y="930"/>
                  </a:lnTo>
                  <a:lnTo>
                    <a:pt x="759" y="964"/>
                  </a:lnTo>
                  <a:lnTo>
                    <a:pt x="830" y="996"/>
                  </a:lnTo>
                  <a:lnTo>
                    <a:pt x="856" y="895"/>
                  </a:lnTo>
                  <a:lnTo>
                    <a:pt x="885" y="798"/>
                  </a:lnTo>
                  <a:lnTo>
                    <a:pt x="917" y="705"/>
                  </a:lnTo>
                  <a:lnTo>
                    <a:pt x="953" y="618"/>
                  </a:lnTo>
                  <a:lnTo>
                    <a:pt x="991" y="535"/>
                  </a:lnTo>
                  <a:lnTo>
                    <a:pt x="1033" y="457"/>
                  </a:lnTo>
                  <a:close/>
                  <a:moveTo>
                    <a:pt x="2297" y="456"/>
                  </a:moveTo>
                  <a:lnTo>
                    <a:pt x="2339" y="535"/>
                  </a:lnTo>
                  <a:lnTo>
                    <a:pt x="2378" y="618"/>
                  </a:lnTo>
                  <a:lnTo>
                    <a:pt x="2414" y="705"/>
                  </a:lnTo>
                  <a:lnTo>
                    <a:pt x="2447" y="798"/>
                  </a:lnTo>
                  <a:lnTo>
                    <a:pt x="2476" y="895"/>
                  </a:lnTo>
                  <a:lnTo>
                    <a:pt x="2501" y="996"/>
                  </a:lnTo>
                  <a:lnTo>
                    <a:pt x="2573" y="964"/>
                  </a:lnTo>
                  <a:lnTo>
                    <a:pt x="2640" y="930"/>
                  </a:lnTo>
                  <a:lnTo>
                    <a:pt x="2704" y="894"/>
                  </a:lnTo>
                  <a:lnTo>
                    <a:pt x="2763" y="855"/>
                  </a:lnTo>
                  <a:lnTo>
                    <a:pt x="2708" y="787"/>
                  </a:lnTo>
                  <a:lnTo>
                    <a:pt x="2650" y="721"/>
                  </a:lnTo>
                  <a:lnTo>
                    <a:pt x="2587" y="659"/>
                  </a:lnTo>
                  <a:lnTo>
                    <a:pt x="2520" y="601"/>
                  </a:lnTo>
                  <a:lnTo>
                    <a:pt x="2449" y="548"/>
                  </a:lnTo>
                  <a:lnTo>
                    <a:pt x="2374" y="501"/>
                  </a:lnTo>
                  <a:lnTo>
                    <a:pt x="2297" y="456"/>
                  </a:lnTo>
                  <a:close/>
                  <a:moveTo>
                    <a:pt x="1817" y="352"/>
                  </a:moveTo>
                  <a:lnTo>
                    <a:pt x="1817" y="1142"/>
                  </a:lnTo>
                  <a:lnTo>
                    <a:pt x="1919" y="1134"/>
                  </a:lnTo>
                  <a:lnTo>
                    <a:pt x="2020" y="1121"/>
                  </a:lnTo>
                  <a:lnTo>
                    <a:pt x="2117" y="1106"/>
                  </a:lnTo>
                  <a:lnTo>
                    <a:pt x="2212" y="1086"/>
                  </a:lnTo>
                  <a:lnTo>
                    <a:pt x="2190" y="997"/>
                  </a:lnTo>
                  <a:lnTo>
                    <a:pt x="2166" y="911"/>
                  </a:lnTo>
                  <a:lnTo>
                    <a:pt x="2139" y="831"/>
                  </a:lnTo>
                  <a:lnTo>
                    <a:pt x="2110" y="755"/>
                  </a:lnTo>
                  <a:lnTo>
                    <a:pt x="2078" y="686"/>
                  </a:lnTo>
                  <a:lnTo>
                    <a:pt x="2045" y="620"/>
                  </a:lnTo>
                  <a:lnTo>
                    <a:pt x="2010" y="561"/>
                  </a:lnTo>
                  <a:lnTo>
                    <a:pt x="1973" y="507"/>
                  </a:lnTo>
                  <a:lnTo>
                    <a:pt x="1936" y="459"/>
                  </a:lnTo>
                  <a:lnTo>
                    <a:pt x="1897" y="416"/>
                  </a:lnTo>
                  <a:lnTo>
                    <a:pt x="1857" y="381"/>
                  </a:lnTo>
                  <a:lnTo>
                    <a:pt x="1817" y="352"/>
                  </a:lnTo>
                  <a:close/>
                  <a:moveTo>
                    <a:pt x="1514" y="352"/>
                  </a:moveTo>
                  <a:lnTo>
                    <a:pt x="1474" y="381"/>
                  </a:lnTo>
                  <a:lnTo>
                    <a:pt x="1434" y="416"/>
                  </a:lnTo>
                  <a:lnTo>
                    <a:pt x="1396" y="459"/>
                  </a:lnTo>
                  <a:lnTo>
                    <a:pt x="1358" y="507"/>
                  </a:lnTo>
                  <a:lnTo>
                    <a:pt x="1321" y="561"/>
                  </a:lnTo>
                  <a:lnTo>
                    <a:pt x="1287" y="620"/>
                  </a:lnTo>
                  <a:lnTo>
                    <a:pt x="1253" y="686"/>
                  </a:lnTo>
                  <a:lnTo>
                    <a:pt x="1222" y="755"/>
                  </a:lnTo>
                  <a:lnTo>
                    <a:pt x="1192" y="831"/>
                  </a:lnTo>
                  <a:lnTo>
                    <a:pt x="1165" y="911"/>
                  </a:lnTo>
                  <a:lnTo>
                    <a:pt x="1141" y="997"/>
                  </a:lnTo>
                  <a:lnTo>
                    <a:pt x="1119" y="1086"/>
                  </a:lnTo>
                  <a:lnTo>
                    <a:pt x="1214" y="1106"/>
                  </a:lnTo>
                  <a:lnTo>
                    <a:pt x="1312" y="1121"/>
                  </a:lnTo>
                  <a:lnTo>
                    <a:pt x="1412" y="1134"/>
                  </a:lnTo>
                  <a:lnTo>
                    <a:pt x="1514" y="1142"/>
                  </a:lnTo>
                  <a:lnTo>
                    <a:pt x="1514" y="352"/>
                  </a:lnTo>
                  <a:close/>
                  <a:moveTo>
                    <a:pt x="1666" y="0"/>
                  </a:moveTo>
                  <a:lnTo>
                    <a:pt x="1666" y="0"/>
                  </a:lnTo>
                  <a:lnTo>
                    <a:pt x="1771" y="3"/>
                  </a:lnTo>
                  <a:lnTo>
                    <a:pt x="1874" y="13"/>
                  </a:lnTo>
                  <a:lnTo>
                    <a:pt x="1976" y="29"/>
                  </a:lnTo>
                  <a:lnTo>
                    <a:pt x="2075" y="51"/>
                  </a:lnTo>
                  <a:lnTo>
                    <a:pt x="2172" y="78"/>
                  </a:lnTo>
                  <a:lnTo>
                    <a:pt x="2268" y="112"/>
                  </a:lnTo>
                  <a:lnTo>
                    <a:pt x="2359" y="150"/>
                  </a:lnTo>
                  <a:lnTo>
                    <a:pt x="2448" y="195"/>
                  </a:lnTo>
                  <a:lnTo>
                    <a:pt x="2534" y="244"/>
                  </a:lnTo>
                  <a:lnTo>
                    <a:pt x="2616" y="297"/>
                  </a:lnTo>
                  <a:lnTo>
                    <a:pt x="2696" y="355"/>
                  </a:lnTo>
                  <a:lnTo>
                    <a:pt x="2771" y="418"/>
                  </a:lnTo>
                  <a:lnTo>
                    <a:pt x="2844" y="485"/>
                  </a:lnTo>
                  <a:lnTo>
                    <a:pt x="2911" y="557"/>
                  </a:lnTo>
                  <a:lnTo>
                    <a:pt x="2973" y="632"/>
                  </a:lnTo>
                  <a:lnTo>
                    <a:pt x="3033" y="710"/>
                  </a:lnTo>
                  <a:lnTo>
                    <a:pt x="3086" y="792"/>
                  </a:lnTo>
                  <a:lnTo>
                    <a:pt x="3136" y="877"/>
                  </a:lnTo>
                  <a:lnTo>
                    <a:pt x="3181" y="965"/>
                  </a:lnTo>
                  <a:lnTo>
                    <a:pt x="3219" y="1057"/>
                  </a:lnTo>
                  <a:lnTo>
                    <a:pt x="3253" y="1152"/>
                  </a:lnTo>
                  <a:lnTo>
                    <a:pt x="3280" y="1247"/>
                  </a:lnTo>
                  <a:lnTo>
                    <a:pt x="3302" y="1346"/>
                  </a:lnTo>
                  <a:lnTo>
                    <a:pt x="3319" y="1447"/>
                  </a:lnTo>
                  <a:lnTo>
                    <a:pt x="3328" y="1550"/>
                  </a:lnTo>
                  <a:lnTo>
                    <a:pt x="3331" y="1655"/>
                  </a:lnTo>
                  <a:lnTo>
                    <a:pt x="3328" y="1759"/>
                  </a:lnTo>
                  <a:lnTo>
                    <a:pt x="3319" y="1862"/>
                  </a:lnTo>
                  <a:lnTo>
                    <a:pt x="3302" y="1963"/>
                  </a:lnTo>
                  <a:lnTo>
                    <a:pt x="3280" y="2062"/>
                  </a:lnTo>
                  <a:lnTo>
                    <a:pt x="3253" y="2158"/>
                  </a:lnTo>
                  <a:lnTo>
                    <a:pt x="3219" y="2252"/>
                  </a:lnTo>
                  <a:lnTo>
                    <a:pt x="3181" y="2343"/>
                  </a:lnTo>
                  <a:lnTo>
                    <a:pt x="3136" y="2432"/>
                  </a:lnTo>
                  <a:lnTo>
                    <a:pt x="3086" y="2517"/>
                  </a:lnTo>
                  <a:lnTo>
                    <a:pt x="3033" y="2599"/>
                  </a:lnTo>
                  <a:lnTo>
                    <a:pt x="2973" y="2678"/>
                  </a:lnTo>
                  <a:lnTo>
                    <a:pt x="2911" y="2753"/>
                  </a:lnTo>
                  <a:lnTo>
                    <a:pt x="2844" y="2824"/>
                  </a:lnTo>
                  <a:lnTo>
                    <a:pt x="2771" y="2892"/>
                  </a:lnTo>
                  <a:lnTo>
                    <a:pt x="2696" y="2954"/>
                  </a:lnTo>
                  <a:lnTo>
                    <a:pt x="2616" y="3012"/>
                  </a:lnTo>
                  <a:lnTo>
                    <a:pt x="2534" y="3066"/>
                  </a:lnTo>
                  <a:lnTo>
                    <a:pt x="2448" y="3115"/>
                  </a:lnTo>
                  <a:lnTo>
                    <a:pt x="2359" y="3159"/>
                  </a:lnTo>
                  <a:lnTo>
                    <a:pt x="2268" y="3197"/>
                  </a:lnTo>
                  <a:lnTo>
                    <a:pt x="2172" y="3231"/>
                  </a:lnTo>
                  <a:lnTo>
                    <a:pt x="2075" y="3259"/>
                  </a:lnTo>
                  <a:lnTo>
                    <a:pt x="1976" y="3281"/>
                  </a:lnTo>
                  <a:lnTo>
                    <a:pt x="1874" y="3296"/>
                  </a:lnTo>
                  <a:lnTo>
                    <a:pt x="1771" y="3305"/>
                  </a:lnTo>
                  <a:lnTo>
                    <a:pt x="1666" y="3310"/>
                  </a:lnTo>
                  <a:lnTo>
                    <a:pt x="1576" y="3307"/>
                  </a:lnTo>
                  <a:lnTo>
                    <a:pt x="1488" y="3299"/>
                  </a:lnTo>
                  <a:lnTo>
                    <a:pt x="1400" y="3288"/>
                  </a:lnTo>
                  <a:lnTo>
                    <a:pt x="1314" y="3271"/>
                  </a:lnTo>
                  <a:lnTo>
                    <a:pt x="1230" y="3251"/>
                  </a:lnTo>
                  <a:lnTo>
                    <a:pt x="1313" y="3215"/>
                  </a:lnTo>
                  <a:lnTo>
                    <a:pt x="1392" y="3177"/>
                  </a:lnTo>
                  <a:lnTo>
                    <a:pt x="1469" y="3137"/>
                  </a:lnTo>
                  <a:lnTo>
                    <a:pt x="1540" y="3097"/>
                  </a:lnTo>
                  <a:lnTo>
                    <a:pt x="1608" y="3057"/>
                  </a:lnTo>
                  <a:lnTo>
                    <a:pt x="1670" y="3018"/>
                  </a:lnTo>
                  <a:lnTo>
                    <a:pt x="1678" y="3027"/>
                  </a:lnTo>
                  <a:lnTo>
                    <a:pt x="1709" y="3053"/>
                  </a:lnTo>
                  <a:lnTo>
                    <a:pt x="1741" y="3075"/>
                  </a:lnTo>
                  <a:lnTo>
                    <a:pt x="1777" y="3092"/>
                  </a:lnTo>
                  <a:lnTo>
                    <a:pt x="1814" y="3105"/>
                  </a:lnTo>
                  <a:lnTo>
                    <a:pt x="1853" y="3112"/>
                  </a:lnTo>
                  <a:lnTo>
                    <a:pt x="1893" y="3115"/>
                  </a:lnTo>
                  <a:lnTo>
                    <a:pt x="1924" y="3113"/>
                  </a:lnTo>
                  <a:lnTo>
                    <a:pt x="1956" y="3109"/>
                  </a:lnTo>
                  <a:lnTo>
                    <a:pt x="1986" y="3101"/>
                  </a:lnTo>
                  <a:lnTo>
                    <a:pt x="2025" y="3085"/>
                  </a:lnTo>
                  <a:lnTo>
                    <a:pt x="2061" y="3064"/>
                  </a:lnTo>
                  <a:lnTo>
                    <a:pt x="2094" y="3039"/>
                  </a:lnTo>
                  <a:lnTo>
                    <a:pt x="2122" y="3010"/>
                  </a:lnTo>
                  <a:lnTo>
                    <a:pt x="2147" y="2978"/>
                  </a:lnTo>
                  <a:lnTo>
                    <a:pt x="2167" y="2943"/>
                  </a:lnTo>
                  <a:lnTo>
                    <a:pt x="2182" y="2903"/>
                  </a:lnTo>
                  <a:lnTo>
                    <a:pt x="2192" y="2862"/>
                  </a:lnTo>
                  <a:lnTo>
                    <a:pt x="2348" y="1907"/>
                  </a:lnTo>
                  <a:lnTo>
                    <a:pt x="2351" y="1867"/>
                  </a:lnTo>
                  <a:lnTo>
                    <a:pt x="2350" y="1829"/>
                  </a:lnTo>
                  <a:lnTo>
                    <a:pt x="2344" y="1790"/>
                  </a:lnTo>
                  <a:lnTo>
                    <a:pt x="2333" y="1754"/>
                  </a:lnTo>
                  <a:lnTo>
                    <a:pt x="2317" y="1718"/>
                  </a:lnTo>
                  <a:lnTo>
                    <a:pt x="2296" y="1685"/>
                  </a:lnTo>
                  <a:lnTo>
                    <a:pt x="2272" y="1655"/>
                  </a:lnTo>
                  <a:lnTo>
                    <a:pt x="2272" y="1655"/>
                  </a:lnTo>
                  <a:lnTo>
                    <a:pt x="2270" y="1562"/>
                  </a:lnTo>
                  <a:lnTo>
                    <a:pt x="2266" y="1472"/>
                  </a:lnTo>
                  <a:lnTo>
                    <a:pt x="2258" y="1385"/>
                  </a:lnTo>
                  <a:lnTo>
                    <a:pt x="2151" y="1405"/>
                  </a:lnTo>
                  <a:lnTo>
                    <a:pt x="2043" y="1422"/>
                  </a:lnTo>
                  <a:lnTo>
                    <a:pt x="1931" y="1436"/>
                  </a:lnTo>
                  <a:lnTo>
                    <a:pt x="1817" y="1443"/>
                  </a:lnTo>
                  <a:lnTo>
                    <a:pt x="1817" y="1592"/>
                  </a:lnTo>
                  <a:lnTo>
                    <a:pt x="1514" y="1639"/>
                  </a:lnTo>
                  <a:lnTo>
                    <a:pt x="1514" y="1443"/>
                  </a:lnTo>
                  <a:lnTo>
                    <a:pt x="1401" y="1436"/>
                  </a:lnTo>
                  <a:lnTo>
                    <a:pt x="1289" y="1422"/>
                  </a:lnTo>
                  <a:lnTo>
                    <a:pt x="1180" y="1405"/>
                  </a:lnTo>
                  <a:lnTo>
                    <a:pt x="1073" y="1385"/>
                  </a:lnTo>
                  <a:lnTo>
                    <a:pt x="1066" y="1472"/>
                  </a:lnTo>
                  <a:lnTo>
                    <a:pt x="1062" y="1562"/>
                  </a:lnTo>
                  <a:lnTo>
                    <a:pt x="1061" y="1655"/>
                  </a:lnTo>
                  <a:lnTo>
                    <a:pt x="1061" y="1684"/>
                  </a:lnTo>
                  <a:lnTo>
                    <a:pt x="1062" y="1713"/>
                  </a:lnTo>
                  <a:lnTo>
                    <a:pt x="1039" y="1716"/>
                  </a:lnTo>
                  <a:lnTo>
                    <a:pt x="997" y="1727"/>
                  </a:lnTo>
                  <a:lnTo>
                    <a:pt x="958" y="1741"/>
                  </a:lnTo>
                  <a:lnTo>
                    <a:pt x="922" y="1761"/>
                  </a:lnTo>
                  <a:lnTo>
                    <a:pt x="890" y="1785"/>
                  </a:lnTo>
                  <a:lnTo>
                    <a:pt x="861" y="1814"/>
                  </a:lnTo>
                  <a:lnTo>
                    <a:pt x="835" y="1846"/>
                  </a:lnTo>
                  <a:lnTo>
                    <a:pt x="814" y="1882"/>
                  </a:lnTo>
                  <a:lnTo>
                    <a:pt x="799" y="1921"/>
                  </a:lnTo>
                  <a:lnTo>
                    <a:pt x="788" y="1962"/>
                  </a:lnTo>
                  <a:lnTo>
                    <a:pt x="784" y="2002"/>
                  </a:lnTo>
                  <a:lnTo>
                    <a:pt x="785" y="2044"/>
                  </a:lnTo>
                  <a:lnTo>
                    <a:pt x="793" y="2083"/>
                  </a:lnTo>
                  <a:lnTo>
                    <a:pt x="805" y="2122"/>
                  </a:lnTo>
                  <a:lnTo>
                    <a:pt x="822" y="2159"/>
                  </a:lnTo>
                  <a:lnTo>
                    <a:pt x="845" y="2194"/>
                  </a:lnTo>
                  <a:lnTo>
                    <a:pt x="872" y="2225"/>
                  </a:lnTo>
                  <a:lnTo>
                    <a:pt x="835" y="2267"/>
                  </a:lnTo>
                  <a:lnTo>
                    <a:pt x="801" y="2305"/>
                  </a:lnTo>
                  <a:lnTo>
                    <a:pt x="765" y="2341"/>
                  </a:lnTo>
                  <a:lnTo>
                    <a:pt x="695" y="2377"/>
                  </a:lnTo>
                  <a:lnTo>
                    <a:pt x="629" y="2414"/>
                  </a:lnTo>
                  <a:lnTo>
                    <a:pt x="568" y="2454"/>
                  </a:lnTo>
                  <a:lnTo>
                    <a:pt x="585" y="2475"/>
                  </a:lnTo>
                  <a:lnTo>
                    <a:pt x="603" y="2495"/>
                  </a:lnTo>
                  <a:lnTo>
                    <a:pt x="564" y="2527"/>
                  </a:lnTo>
                  <a:lnTo>
                    <a:pt x="529" y="2555"/>
                  </a:lnTo>
                  <a:lnTo>
                    <a:pt x="494" y="2579"/>
                  </a:lnTo>
                  <a:lnTo>
                    <a:pt x="463" y="2599"/>
                  </a:lnTo>
                  <a:lnTo>
                    <a:pt x="434" y="2616"/>
                  </a:lnTo>
                  <a:lnTo>
                    <a:pt x="408" y="2629"/>
                  </a:lnTo>
                  <a:lnTo>
                    <a:pt x="385" y="2639"/>
                  </a:lnTo>
                  <a:lnTo>
                    <a:pt x="365" y="2645"/>
                  </a:lnTo>
                  <a:lnTo>
                    <a:pt x="349" y="2648"/>
                  </a:lnTo>
                  <a:lnTo>
                    <a:pt x="339" y="2645"/>
                  </a:lnTo>
                  <a:lnTo>
                    <a:pt x="331" y="2642"/>
                  </a:lnTo>
                  <a:lnTo>
                    <a:pt x="276" y="2565"/>
                  </a:lnTo>
                  <a:lnTo>
                    <a:pt x="226" y="2486"/>
                  </a:lnTo>
                  <a:lnTo>
                    <a:pt x="180" y="2403"/>
                  </a:lnTo>
                  <a:lnTo>
                    <a:pt x="139" y="2317"/>
                  </a:lnTo>
                  <a:lnTo>
                    <a:pt x="104" y="2229"/>
                  </a:lnTo>
                  <a:lnTo>
                    <a:pt x="73" y="2139"/>
                  </a:lnTo>
                  <a:lnTo>
                    <a:pt x="47" y="2045"/>
                  </a:lnTo>
                  <a:lnTo>
                    <a:pt x="27" y="1950"/>
                  </a:lnTo>
                  <a:lnTo>
                    <a:pt x="13" y="1854"/>
                  </a:lnTo>
                  <a:lnTo>
                    <a:pt x="3" y="1755"/>
                  </a:lnTo>
                  <a:lnTo>
                    <a:pt x="0" y="1655"/>
                  </a:lnTo>
                  <a:lnTo>
                    <a:pt x="3" y="1550"/>
                  </a:lnTo>
                  <a:lnTo>
                    <a:pt x="14" y="1447"/>
                  </a:lnTo>
                  <a:lnTo>
                    <a:pt x="29" y="1346"/>
                  </a:lnTo>
                  <a:lnTo>
                    <a:pt x="51" y="1247"/>
                  </a:lnTo>
                  <a:lnTo>
                    <a:pt x="80" y="1152"/>
                  </a:lnTo>
                  <a:lnTo>
                    <a:pt x="113" y="1057"/>
                  </a:lnTo>
                  <a:lnTo>
                    <a:pt x="152" y="965"/>
                  </a:lnTo>
                  <a:lnTo>
                    <a:pt x="196" y="877"/>
                  </a:lnTo>
                  <a:lnTo>
                    <a:pt x="245" y="792"/>
                  </a:lnTo>
                  <a:lnTo>
                    <a:pt x="299" y="710"/>
                  </a:lnTo>
                  <a:lnTo>
                    <a:pt x="358" y="632"/>
                  </a:lnTo>
                  <a:lnTo>
                    <a:pt x="421" y="557"/>
                  </a:lnTo>
                  <a:lnTo>
                    <a:pt x="489" y="485"/>
                  </a:lnTo>
                  <a:lnTo>
                    <a:pt x="560" y="418"/>
                  </a:lnTo>
                  <a:lnTo>
                    <a:pt x="635" y="355"/>
                  </a:lnTo>
                  <a:lnTo>
                    <a:pt x="715" y="297"/>
                  </a:lnTo>
                  <a:lnTo>
                    <a:pt x="798" y="244"/>
                  </a:lnTo>
                  <a:lnTo>
                    <a:pt x="884" y="195"/>
                  </a:lnTo>
                  <a:lnTo>
                    <a:pt x="973" y="150"/>
                  </a:lnTo>
                  <a:lnTo>
                    <a:pt x="1065" y="112"/>
                  </a:lnTo>
                  <a:lnTo>
                    <a:pt x="1159" y="78"/>
                  </a:lnTo>
                  <a:lnTo>
                    <a:pt x="1256" y="51"/>
                  </a:lnTo>
                  <a:lnTo>
                    <a:pt x="1356" y="29"/>
                  </a:lnTo>
                  <a:lnTo>
                    <a:pt x="1457" y="13"/>
                  </a:lnTo>
                  <a:lnTo>
                    <a:pt x="1561" y="3"/>
                  </a:lnTo>
                  <a:lnTo>
                    <a:pt x="166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9" name="Google Shape;1179;p45"/>
            <p:cNvSpPr/>
            <p:nvPr/>
          </p:nvSpPr>
          <p:spPr>
            <a:xfrm>
              <a:off x="2822" y="2154"/>
              <a:ext cx="193" cy="139"/>
            </a:xfrm>
            <a:custGeom>
              <a:rect l="l" t="t" r="r" b="b"/>
              <a:pathLst>
                <a:path w="2125" h="1526" extrusionOk="0">
                  <a:moveTo>
                    <a:pt x="1973" y="151"/>
                  </a:moveTo>
                  <a:lnTo>
                    <a:pt x="1012" y="306"/>
                  </a:lnTo>
                  <a:lnTo>
                    <a:pt x="1200" y="494"/>
                  </a:lnTo>
                  <a:lnTo>
                    <a:pt x="1161" y="546"/>
                  </a:lnTo>
                  <a:lnTo>
                    <a:pt x="1149" y="563"/>
                  </a:lnTo>
                  <a:lnTo>
                    <a:pt x="1133" y="582"/>
                  </a:lnTo>
                  <a:lnTo>
                    <a:pt x="1114" y="606"/>
                  </a:lnTo>
                  <a:lnTo>
                    <a:pt x="1092" y="633"/>
                  </a:lnTo>
                  <a:lnTo>
                    <a:pt x="1068" y="663"/>
                  </a:lnTo>
                  <a:lnTo>
                    <a:pt x="1041" y="695"/>
                  </a:lnTo>
                  <a:lnTo>
                    <a:pt x="1011" y="729"/>
                  </a:lnTo>
                  <a:lnTo>
                    <a:pt x="979" y="765"/>
                  </a:lnTo>
                  <a:lnTo>
                    <a:pt x="945" y="803"/>
                  </a:lnTo>
                  <a:lnTo>
                    <a:pt x="909" y="840"/>
                  </a:lnTo>
                  <a:lnTo>
                    <a:pt x="871" y="879"/>
                  </a:lnTo>
                  <a:lnTo>
                    <a:pt x="833" y="917"/>
                  </a:lnTo>
                  <a:lnTo>
                    <a:pt x="792" y="956"/>
                  </a:lnTo>
                  <a:lnTo>
                    <a:pt x="751" y="993"/>
                  </a:lnTo>
                  <a:lnTo>
                    <a:pt x="708" y="1030"/>
                  </a:lnTo>
                  <a:lnTo>
                    <a:pt x="665" y="1064"/>
                  </a:lnTo>
                  <a:lnTo>
                    <a:pt x="621" y="1097"/>
                  </a:lnTo>
                  <a:lnTo>
                    <a:pt x="576" y="1127"/>
                  </a:lnTo>
                  <a:lnTo>
                    <a:pt x="531" y="1155"/>
                  </a:lnTo>
                  <a:lnTo>
                    <a:pt x="487" y="1179"/>
                  </a:lnTo>
                  <a:lnTo>
                    <a:pt x="442" y="1200"/>
                  </a:lnTo>
                  <a:lnTo>
                    <a:pt x="398" y="1218"/>
                  </a:lnTo>
                  <a:lnTo>
                    <a:pt x="354" y="1230"/>
                  </a:lnTo>
                  <a:lnTo>
                    <a:pt x="311" y="1239"/>
                  </a:lnTo>
                  <a:lnTo>
                    <a:pt x="269" y="1241"/>
                  </a:lnTo>
                  <a:lnTo>
                    <a:pt x="238" y="1240"/>
                  </a:lnTo>
                  <a:lnTo>
                    <a:pt x="208" y="1235"/>
                  </a:lnTo>
                  <a:lnTo>
                    <a:pt x="179" y="1227"/>
                  </a:lnTo>
                  <a:lnTo>
                    <a:pt x="151" y="1216"/>
                  </a:lnTo>
                  <a:lnTo>
                    <a:pt x="193" y="1253"/>
                  </a:lnTo>
                  <a:lnTo>
                    <a:pt x="237" y="1285"/>
                  </a:lnTo>
                  <a:lnTo>
                    <a:pt x="285" y="1313"/>
                  </a:lnTo>
                  <a:lnTo>
                    <a:pt x="335" y="1335"/>
                  </a:lnTo>
                  <a:lnTo>
                    <a:pt x="388" y="1353"/>
                  </a:lnTo>
                  <a:lnTo>
                    <a:pt x="444" y="1366"/>
                  </a:lnTo>
                  <a:lnTo>
                    <a:pt x="503" y="1373"/>
                  </a:lnTo>
                  <a:lnTo>
                    <a:pt x="564" y="1375"/>
                  </a:lnTo>
                  <a:lnTo>
                    <a:pt x="623" y="1373"/>
                  </a:lnTo>
                  <a:lnTo>
                    <a:pt x="682" y="1367"/>
                  </a:lnTo>
                  <a:lnTo>
                    <a:pt x="742" y="1357"/>
                  </a:lnTo>
                  <a:lnTo>
                    <a:pt x="801" y="1344"/>
                  </a:lnTo>
                  <a:lnTo>
                    <a:pt x="861" y="1328"/>
                  </a:lnTo>
                  <a:lnTo>
                    <a:pt x="921" y="1309"/>
                  </a:lnTo>
                  <a:lnTo>
                    <a:pt x="978" y="1289"/>
                  </a:lnTo>
                  <a:lnTo>
                    <a:pt x="1036" y="1266"/>
                  </a:lnTo>
                  <a:lnTo>
                    <a:pt x="1092" y="1242"/>
                  </a:lnTo>
                  <a:lnTo>
                    <a:pt x="1147" y="1216"/>
                  </a:lnTo>
                  <a:lnTo>
                    <a:pt x="1199" y="1190"/>
                  </a:lnTo>
                  <a:lnTo>
                    <a:pt x="1250" y="1163"/>
                  </a:lnTo>
                  <a:lnTo>
                    <a:pt x="1300" y="1136"/>
                  </a:lnTo>
                  <a:lnTo>
                    <a:pt x="1346" y="1110"/>
                  </a:lnTo>
                  <a:lnTo>
                    <a:pt x="1389" y="1084"/>
                  </a:lnTo>
                  <a:lnTo>
                    <a:pt x="1429" y="1058"/>
                  </a:lnTo>
                  <a:lnTo>
                    <a:pt x="1466" y="1034"/>
                  </a:lnTo>
                  <a:lnTo>
                    <a:pt x="1500" y="1012"/>
                  </a:lnTo>
                  <a:lnTo>
                    <a:pt x="1529" y="991"/>
                  </a:lnTo>
                  <a:lnTo>
                    <a:pt x="1555" y="973"/>
                  </a:lnTo>
                  <a:lnTo>
                    <a:pt x="1576" y="958"/>
                  </a:lnTo>
                  <a:lnTo>
                    <a:pt x="1628" y="919"/>
                  </a:lnTo>
                  <a:lnTo>
                    <a:pt x="1817" y="1107"/>
                  </a:lnTo>
                  <a:lnTo>
                    <a:pt x="1973" y="151"/>
                  </a:lnTo>
                  <a:close/>
                  <a:moveTo>
                    <a:pt x="1979" y="0"/>
                  </a:moveTo>
                  <a:lnTo>
                    <a:pt x="2007" y="4"/>
                  </a:lnTo>
                  <a:lnTo>
                    <a:pt x="2035" y="13"/>
                  </a:lnTo>
                  <a:lnTo>
                    <a:pt x="2059" y="26"/>
                  </a:lnTo>
                  <a:lnTo>
                    <a:pt x="2081" y="45"/>
                  </a:lnTo>
                  <a:lnTo>
                    <a:pt x="2099" y="67"/>
                  </a:lnTo>
                  <a:lnTo>
                    <a:pt x="2112" y="92"/>
                  </a:lnTo>
                  <a:lnTo>
                    <a:pt x="2120" y="119"/>
                  </a:lnTo>
                  <a:lnTo>
                    <a:pt x="2125" y="147"/>
                  </a:lnTo>
                  <a:lnTo>
                    <a:pt x="2123" y="175"/>
                  </a:lnTo>
                  <a:lnTo>
                    <a:pt x="1967" y="1131"/>
                  </a:lnTo>
                  <a:lnTo>
                    <a:pt x="1959" y="1158"/>
                  </a:lnTo>
                  <a:lnTo>
                    <a:pt x="1948" y="1183"/>
                  </a:lnTo>
                  <a:lnTo>
                    <a:pt x="1932" y="1204"/>
                  </a:lnTo>
                  <a:lnTo>
                    <a:pt x="1912" y="1223"/>
                  </a:lnTo>
                  <a:lnTo>
                    <a:pt x="1889" y="1239"/>
                  </a:lnTo>
                  <a:lnTo>
                    <a:pt x="1864" y="1249"/>
                  </a:lnTo>
                  <a:lnTo>
                    <a:pt x="1841" y="1255"/>
                  </a:lnTo>
                  <a:lnTo>
                    <a:pt x="1817" y="1256"/>
                  </a:lnTo>
                  <a:lnTo>
                    <a:pt x="1793" y="1255"/>
                  </a:lnTo>
                  <a:lnTo>
                    <a:pt x="1770" y="1249"/>
                  </a:lnTo>
                  <a:lnTo>
                    <a:pt x="1748" y="1241"/>
                  </a:lnTo>
                  <a:lnTo>
                    <a:pt x="1728" y="1228"/>
                  </a:lnTo>
                  <a:lnTo>
                    <a:pt x="1710" y="1213"/>
                  </a:lnTo>
                  <a:lnTo>
                    <a:pt x="1614" y="1116"/>
                  </a:lnTo>
                  <a:lnTo>
                    <a:pt x="1571" y="1145"/>
                  </a:lnTo>
                  <a:lnTo>
                    <a:pt x="1524" y="1176"/>
                  </a:lnTo>
                  <a:lnTo>
                    <a:pt x="1472" y="1209"/>
                  </a:lnTo>
                  <a:lnTo>
                    <a:pt x="1417" y="1243"/>
                  </a:lnTo>
                  <a:lnTo>
                    <a:pt x="1358" y="1277"/>
                  </a:lnTo>
                  <a:lnTo>
                    <a:pt x="1295" y="1310"/>
                  </a:lnTo>
                  <a:lnTo>
                    <a:pt x="1230" y="1344"/>
                  </a:lnTo>
                  <a:lnTo>
                    <a:pt x="1161" y="1376"/>
                  </a:lnTo>
                  <a:lnTo>
                    <a:pt x="1091" y="1407"/>
                  </a:lnTo>
                  <a:lnTo>
                    <a:pt x="1018" y="1435"/>
                  </a:lnTo>
                  <a:lnTo>
                    <a:pt x="945" y="1460"/>
                  </a:lnTo>
                  <a:lnTo>
                    <a:pt x="869" y="1483"/>
                  </a:lnTo>
                  <a:lnTo>
                    <a:pt x="793" y="1501"/>
                  </a:lnTo>
                  <a:lnTo>
                    <a:pt x="717" y="1514"/>
                  </a:lnTo>
                  <a:lnTo>
                    <a:pt x="640" y="1523"/>
                  </a:lnTo>
                  <a:lnTo>
                    <a:pt x="564" y="1526"/>
                  </a:lnTo>
                  <a:lnTo>
                    <a:pt x="496" y="1524"/>
                  </a:lnTo>
                  <a:lnTo>
                    <a:pt x="430" y="1515"/>
                  </a:lnTo>
                  <a:lnTo>
                    <a:pt x="367" y="1503"/>
                  </a:lnTo>
                  <a:lnTo>
                    <a:pt x="306" y="1485"/>
                  </a:lnTo>
                  <a:lnTo>
                    <a:pt x="249" y="1462"/>
                  </a:lnTo>
                  <a:lnTo>
                    <a:pt x="193" y="1435"/>
                  </a:lnTo>
                  <a:lnTo>
                    <a:pt x="141" y="1402"/>
                  </a:lnTo>
                  <a:lnTo>
                    <a:pt x="91" y="1365"/>
                  </a:lnTo>
                  <a:lnTo>
                    <a:pt x="44" y="1322"/>
                  </a:lnTo>
                  <a:lnTo>
                    <a:pt x="27" y="1301"/>
                  </a:lnTo>
                  <a:lnTo>
                    <a:pt x="14" y="1278"/>
                  </a:lnTo>
                  <a:lnTo>
                    <a:pt x="5" y="1254"/>
                  </a:lnTo>
                  <a:lnTo>
                    <a:pt x="0" y="1229"/>
                  </a:lnTo>
                  <a:lnTo>
                    <a:pt x="0" y="1203"/>
                  </a:lnTo>
                  <a:lnTo>
                    <a:pt x="5" y="1177"/>
                  </a:lnTo>
                  <a:lnTo>
                    <a:pt x="14" y="1152"/>
                  </a:lnTo>
                  <a:lnTo>
                    <a:pt x="28" y="1129"/>
                  </a:lnTo>
                  <a:lnTo>
                    <a:pt x="44" y="1110"/>
                  </a:lnTo>
                  <a:lnTo>
                    <a:pt x="65" y="1093"/>
                  </a:lnTo>
                  <a:lnTo>
                    <a:pt x="87" y="1081"/>
                  </a:lnTo>
                  <a:lnTo>
                    <a:pt x="112" y="1071"/>
                  </a:lnTo>
                  <a:lnTo>
                    <a:pt x="138" y="1067"/>
                  </a:lnTo>
                  <a:lnTo>
                    <a:pt x="165" y="1066"/>
                  </a:lnTo>
                  <a:lnTo>
                    <a:pt x="190" y="1070"/>
                  </a:lnTo>
                  <a:lnTo>
                    <a:pt x="215" y="1080"/>
                  </a:lnTo>
                  <a:lnTo>
                    <a:pt x="232" y="1086"/>
                  </a:lnTo>
                  <a:lnTo>
                    <a:pt x="250" y="1089"/>
                  </a:lnTo>
                  <a:lnTo>
                    <a:pt x="269" y="1090"/>
                  </a:lnTo>
                  <a:lnTo>
                    <a:pt x="302" y="1088"/>
                  </a:lnTo>
                  <a:lnTo>
                    <a:pt x="336" y="1080"/>
                  </a:lnTo>
                  <a:lnTo>
                    <a:pt x="372" y="1067"/>
                  </a:lnTo>
                  <a:lnTo>
                    <a:pt x="411" y="1050"/>
                  </a:lnTo>
                  <a:lnTo>
                    <a:pt x="451" y="1029"/>
                  </a:lnTo>
                  <a:lnTo>
                    <a:pt x="491" y="1004"/>
                  </a:lnTo>
                  <a:lnTo>
                    <a:pt x="533" y="975"/>
                  </a:lnTo>
                  <a:lnTo>
                    <a:pt x="576" y="942"/>
                  </a:lnTo>
                  <a:lnTo>
                    <a:pt x="619" y="908"/>
                  </a:lnTo>
                  <a:lnTo>
                    <a:pt x="663" y="869"/>
                  </a:lnTo>
                  <a:lnTo>
                    <a:pt x="707" y="830"/>
                  </a:lnTo>
                  <a:lnTo>
                    <a:pt x="750" y="787"/>
                  </a:lnTo>
                  <a:lnTo>
                    <a:pt x="794" y="744"/>
                  </a:lnTo>
                  <a:lnTo>
                    <a:pt x="837" y="698"/>
                  </a:lnTo>
                  <a:lnTo>
                    <a:pt x="879" y="651"/>
                  </a:lnTo>
                  <a:lnTo>
                    <a:pt x="921" y="603"/>
                  </a:lnTo>
                  <a:lnTo>
                    <a:pt x="960" y="555"/>
                  </a:lnTo>
                  <a:lnTo>
                    <a:pt x="1000" y="508"/>
                  </a:lnTo>
                  <a:lnTo>
                    <a:pt x="904" y="412"/>
                  </a:lnTo>
                  <a:lnTo>
                    <a:pt x="886" y="391"/>
                  </a:lnTo>
                  <a:lnTo>
                    <a:pt x="873" y="367"/>
                  </a:lnTo>
                  <a:lnTo>
                    <a:pt x="864" y="341"/>
                  </a:lnTo>
                  <a:lnTo>
                    <a:pt x="860" y="314"/>
                  </a:lnTo>
                  <a:lnTo>
                    <a:pt x="861" y="287"/>
                  </a:lnTo>
                  <a:lnTo>
                    <a:pt x="867" y="259"/>
                  </a:lnTo>
                  <a:lnTo>
                    <a:pt x="878" y="234"/>
                  </a:lnTo>
                  <a:lnTo>
                    <a:pt x="893" y="211"/>
                  </a:lnTo>
                  <a:lnTo>
                    <a:pt x="912" y="191"/>
                  </a:lnTo>
                  <a:lnTo>
                    <a:pt x="934" y="176"/>
                  </a:lnTo>
                  <a:lnTo>
                    <a:pt x="959" y="164"/>
                  </a:lnTo>
                  <a:lnTo>
                    <a:pt x="987" y="157"/>
                  </a:lnTo>
                  <a:lnTo>
                    <a:pt x="1949" y="2"/>
                  </a:lnTo>
                  <a:lnTo>
                    <a:pt x="1979"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80" name="Google Shape;1180;p45"/>
          <p:cNvGrpSpPr/>
          <p:nvPr/>
        </p:nvGrpSpPr>
        <p:grpSpPr>
          <a:xfrm>
            <a:off x="7328886" y="2853695"/>
            <a:ext cx="325053" cy="267123"/>
            <a:chOff x="5671" y="2059"/>
            <a:chExt cx="303" cy="249"/>
          </a:xfrm>
        </p:grpSpPr>
        <p:sp>
          <p:nvSpPr>
            <p:cNvPr id="1181" name="Google Shape;1181;p45"/>
            <p:cNvSpPr/>
            <p:nvPr/>
          </p:nvSpPr>
          <p:spPr>
            <a:xfrm>
              <a:off x="5671" y="2077"/>
              <a:ext cx="264" cy="231"/>
            </a:xfrm>
            <a:custGeom>
              <a:rect l="l" t="t" r="r" b="b"/>
              <a:pathLst>
                <a:path w="2905" h="2540" extrusionOk="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2" name="Google Shape;1182;p45"/>
            <p:cNvSpPr/>
            <p:nvPr/>
          </p:nvSpPr>
          <p:spPr>
            <a:xfrm>
              <a:off x="5880" y="2059"/>
              <a:ext cx="94" cy="93"/>
            </a:xfrm>
            <a:custGeom>
              <a:rect l="l" t="t" r="r" b="b"/>
              <a:pathLst>
                <a:path w="1031" h="1025" extrusionOk="0">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83" name="Google Shape;1183;p45"/>
          <p:cNvGrpSpPr/>
          <p:nvPr/>
        </p:nvGrpSpPr>
        <p:grpSpPr>
          <a:xfrm>
            <a:off x="7045000" y="4371044"/>
            <a:ext cx="325053" cy="322907"/>
            <a:chOff x="5686" y="2003"/>
            <a:chExt cx="303" cy="301"/>
          </a:xfrm>
        </p:grpSpPr>
        <p:sp>
          <p:nvSpPr>
            <p:cNvPr id="1184" name="Google Shape;1184;p45"/>
            <p:cNvSpPr/>
            <p:nvPr/>
          </p:nvSpPr>
          <p:spPr>
            <a:xfrm>
              <a:off x="5686" y="2003"/>
              <a:ext cx="303" cy="301"/>
            </a:xfrm>
            <a:custGeom>
              <a:rect l="l" t="t" r="r" b="b"/>
              <a:pathLst>
                <a:path w="3330" h="3310" extrusionOk="0">
                  <a:moveTo>
                    <a:pt x="1476" y="301"/>
                  </a:moveTo>
                  <a:lnTo>
                    <a:pt x="1398" y="303"/>
                  </a:lnTo>
                  <a:lnTo>
                    <a:pt x="1321" y="311"/>
                  </a:lnTo>
                  <a:lnTo>
                    <a:pt x="1245" y="324"/>
                  </a:lnTo>
                  <a:lnTo>
                    <a:pt x="1170" y="340"/>
                  </a:lnTo>
                  <a:lnTo>
                    <a:pt x="1098" y="362"/>
                  </a:lnTo>
                  <a:lnTo>
                    <a:pt x="1027" y="389"/>
                  </a:lnTo>
                  <a:lnTo>
                    <a:pt x="957" y="421"/>
                  </a:lnTo>
                  <a:lnTo>
                    <a:pt x="890" y="456"/>
                  </a:lnTo>
                  <a:lnTo>
                    <a:pt x="825" y="496"/>
                  </a:lnTo>
                  <a:lnTo>
                    <a:pt x="763" y="541"/>
                  </a:lnTo>
                  <a:lnTo>
                    <a:pt x="702" y="589"/>
                  </a:lnTo>
                  <a:lnTo>
                    <a:pt x="646" y="642"/>
                  </a:lnTo>
                  <a:lnTo>
                    <a:pt x="591" y="700"/>
                  </a:lnTo>
                  <a:lnTo>
                    <a:pt x="541" y="762"/>
                  </a:lnTo>
                  <a:lnTo>
                    <a:pt x="496" y="825"/>
                  </a:lnTo>
                  <a:lnTo>
                    <a:pt x="455" y="891"/>
                  </a:lnTo>
                  <a:lnTo>
                    <a:pt x="420" y="958"/>
                  </a:lnTo>
                  <a:lnTo>
                    <a:pt x="388" y="1028"/>
                  </a:lnTo>
                  <a:lnTo>
                    <a:pt x="362" y="1099"/>
                  </a:lnTo>
                  <a:lnTo>
                    <a:pt x="341" y="1170"/>
                  </a:lnTo>
                  <a:lnTo>
                    <a:pt x="325" y="1244"/>
                  </a:lnTo>
                  <a:lnTo>
                    <a:pt x="312" y="1318"/>
                  </a:lnTo>
                  <a:lnTo>
                    <a:pt x="306" y="1392"/>
                  </a:lnTo>
                  <a:lnTo>
                    <a:pt x="303" y="1467"/>
                  </a:lnTo>
                  <a:lnTo>
                    <a:pt x="306" y="1541"/>
                  </a:lnTo>
                  <a:lnTo>
                    <a:pt x="312" y="1615"/>
                  </a:lnTo>
                  <a:lnTo>
                    <a:pt x="325" y="1689"/>
                  </a:lnTo>
                  <a:lnTo>
                    <a:pt x="341" y="1762"/>
                  </a:lnTo>
                  <a:lnTo>
                    <a:pt x="362" y="1835"/>
                  </a:lnTo>
                  <a:lnTo>
                    <a:pt x="388" y="1906"/>
                  </a:lnTo>
                  <a:lnTo>
                    <a:pt x="420" y="1974"/>
                  </a:lnTo>
                  <a:lnTo>
                    <a:pt x="455" y="2043"/>
                  </a:lnTo>
                  <a:lnTo>
                    <a:pt x="496" y="2108"/>
                  </a:lnTo>
                  <a:lnTo>
                    <a:pt x="541" y="2172"/>
                  </a:lnTo>
                  <a:lnTo>
                    <a:pt x="591" y="2232"/>
                  </a:lnTo>
                  <a:lnTo>
                    <a:pt x="646" y="2290"/>
                  </a:lnTo>
                  <a:lnTo>
                    <a:pt x="702" y="2343"/>
                  </a:lnTo>
                  <a:lnTo>
                    <a:pt x="763" y="2392"/>
                  </a:lnTo>
                  <a:lnTo>
                    <a:pt x="825" y="2437"/>
                  </a:lnTo>
                  <a:lnTo>
                    <a:pt x="890" y="2478"/>
                  </a:lnTo>
                  <a:lnTo>
                    <a:pt x="957" y="2513"/>
                  </a:lnTo>
                  <a:lnTo>
                    <a:pt x="1027" y="2544"/>
                  </a:lnTo>
                  <a:lnTo>
                    <a:pt x="1098" y="2570"/>
                  </a:lnTo>
                  <a:lnTo>
                    <a:pt x="1170" y="2593"/>
                  </a:lnTo>
                  <a:lnTo>
                    <a:pt x="1245" y="2610"/>
                  </a:lnTo>
                  <a:lnTo>
                    <a:pt x="1321" y="2622"/>
                  </a:lnTo>
                  <a:lnTo>
                    <a:pt x="1398" y="2629"/>
                  </a:lnTo>
                  <a:lnTo>
                    <a:pt x="1476" y="2633"/>
                  </a:lnTo>
                  <a:lnTo>
                    <a:pt x="1554" y="2629"/>
                  </a:lnTo>
                  <a:lnTo>
                    <a:pt x="1631" y="2622"/>
                  </a:lnTo>
                  <a:lnTo>
                    <a:pt x="1707" y="2610"/>
                  </a:lnTo>
                  <a:lnTo>
                    <a:pt x="1781" y="2593"/>
                  </a:lnTo>
                  <a:lnTo>
                    <a:pt x="1854" y="2570"/>
                  </a:lnTo>
                  <a:lnTo>
                    <a:pt x="1925" y="2544"/>
                  </a:lnTo>
                  <a:lnTo>
                    <a:pt x="1994" y="2513"/>
                  </a:lnTo>
                  <a:lnTo>
                    <a:pt x="2061" y="2477"/>
                  </a:lnTo>
                  <a:lnTo>
                    <a:pt x="2126" y="2437"/>
                  </a:lnTo>
                  <a:lnTo>
                    <a:pt x="2189" y="2392"/>
                  </a:lnTo>
                  <a:lnTo>
                    <a:pt x="2249" y="2343"/>
                  </a:lnTo>
                  <a:lnTo>
                    <a:pt x="2305" y="2290"/>
                  </a:lnTo>
                  <a:lnTo>
                    <a:pt x="2359" y="2234"/>
                  </a:lnTo>
                  <a:lnTo>
                    <a:pt x="2408" y="2175"/>
                  </a:lnTo>
                  <a:lnTo>
                    <a:pt x="2453" y="2113"/>
                  </a:lnTo>
                  <a:lnTo>
                    <a:pt x="2493" y="2048"/>
                  </a:lnTo>
                  <a:lnTo>
                    <a:pt x="2529" y="1982"/>
                  </a:lnTo>
                  <a:lnTo>
                    <a:pt x="2561" y="1913"/>
                  </a:lnTo>
                  <a:lnTo>
                    <a:pt x="2587" y="1842"/>
                  </a:lnTo>
                  <a:lnTo>
                    <a:pt x="2609" y="1769"/>
                  </a:lnTo>
                  <a:lnTo>
                    <a:pt x="2627" y="1696"/>
                  </a:lnTo>
                  <a:lnTo>
                    <a:pt x="2639" y="1621"/>
                  </a:lnTo>
                  <a:lnTo>
                    <a:pt x="2647" y="1544"/>
                  </a:lnTo>
                  <a:lnTo>
                    <a:pt x="2649" y="1467"/>
                  </a:lnTo>
                  <a:lnTo>
                    <a:pt x="2647" y="1389"/>
                  </a:lnTo>
                  <a:lnTo>
                    <a:pt x="2639" y="1313"/>
                  </a:lnTo>
                  <a:lnTo>
                    <a:pt x="2627" y="1237"/>
                  </a:lnTo>
                  <a:lnTo>
                    <a:pt x="2609" y="1163"/>
                  </a:lnTo>
                  <a:lnTo>
                    <a:pt x="2587" y="1091"/>
                  </a:lnTo>
                  <a:lnTo>
                    <a:pt x="2561" y="1021"/>
                  </a:lnTo>
                  <a:lnTo>
                    <a:pt x="2529" y="952"/>
                  </a:lnTo>
                  <a:lnTo>
                    <a:pt x="2493" y="884"/>
                  </a:lnTo>
                  <a:lnTo>
                    <a:pt x="2453" y="820"/>
                  </a:lnTo>
                  <a:lnTo>
                    <a:pt x="2408" y="759"/>
                  </a:lnTo>
                  <a:lnTo>
                    <a:pt x="2359" y="699"/>
                  </a:lnTo>
                  <a:lnTo>
                    <a:pt x="2305" y="642"/>
                  </a:lnTo>
                  <a:lnTo>
                    <a:pt x="2249" y="589"/>
                  </a:lnTo>
                  <a:lnTo>
                    <a:pt x="2189" y="541"/>
                  </a:lnTo>
                  <a:lnTo>
                    <a:pt x="2126" y="496"/>
                  </a:lnTo>
                  <a:lnTo>
                    <a:pt x="2061" y="456"/>
                  </a:lnTo>
                  <a:lnTo>
                    <a:pt x="1994" y="421"/>
                  </a:lnTo>
                  <a:lnTo>
                    <a:pt x="1925" y="389"/>
                  </a:lnTo>
                  <a:lnTo>
                    <a:pt x="1854" y="362"/>
                  </a:lnTo>
                  <a:lnTo>
                    <a:pt x="1781" y="340"/>
                  </a:lnTo>
                  <a:lnTo>
                    <a:pt x="1707" y="324"/>
                  </a:lnTo>
                  <a:lnTo>
                    <a:pt x="1631" y="311"/>
                  </a:lnTo>
                  <a:lnTo>
                    <a:pt x="1554" y="303"/>
                  </a:lnTo>
                  <a:lnTo>
                    <a:pt x="1476" y="301"/>
                  </a:lnTo>
                  <a:close/>
                  <a:moveTo>
                    <a:pt x="1476" y="0"/>
                  </a:moveTo>
                  <a:lnTo>
                    <a:pt x="1476" y="0"/>
                  </a:lnTo>
                  <a:lnTo>
                    <a:pt x="1566" y="2"/>
                  </a:lnTo>
                  <a:lnTo>
                    <a:pt x="1656" y="11"/>
                  </a:lnTo>
                  <a:lnTo>
                    <a:pt x="1744" y="24"/>
                  </a:lnTo>
                  <a:lnTo>
                    <a:pt x="1831" y="43"/>
                  </a:lnTo>
                  <a:lnTo>
                    <a:pt x="1916" y="66"/>
                  </a:lnTo>
                  <a:lnTo>
                    <a:pt x="2000" y="95"/>
                  </a:lnTo>
                  <a:lnTo>
                    <a:pt x="2081" y="128"/>
                  </a:lnTo>
                  <a:lnTo>
                    <a:pt x="2161" y="167"/>
                  </a:lnTo>
                  <a:lnTo>
                    <a:pt x="2238" y="210"/>
                  </a:lnTo>
                  <a:lnTo>
                    <a:pt x="2313" y="258"/>
                  </a:lnTo>
                  <a:lnTo>
                    <a:pt x="2385" y="311"/>
                  </a:lnTo>
                  <a:lnTo>
                    <a:pt x="2454" y="369"/>
                  </a:lnTo>
                  <a:lnTo>
                    <a:pt x="2520" y="430"/>
                  </a:lnTo>
                  <a:lnTo>
                    <a:pt x="2582" y="495"/>
                  </a:lnTo>
                  <a:lnTo>
                    <a:pt x="2639" y="564"/>
                  </a:lnTo>
                  <a:lnTo>
                    <a:pt x="2693" y="636"/>
                  </a:lnTo>
                  <a:lnTo>
                    <a:pt x="2741" y="710"/>
                  </a:lnTo>
                  <a:lnTo>
                    <a:pt x="2784" y="787"/>
                  </a:lnTo>
                  <a:lnTo>
                    <a:pt x="2823" y="865"/>
                  </a:lnTo>
                  <a:lnTo>
                    <a:pt x="2857" y="946"/>
                  </a:lnTo>
                  <a:lnTo>
                    <a:pt x="2885" y="1029"/>
                  </a:lnTo>
                  <a:lnTo>
                    <a:pt x="2909" y="1114"/>
                  </a:lnTo>
                  <a:lnTo>
                    <a:pt x="2928" y="1201"/>
                  </a:lnTo>
                  <a:lnTo>
                    <a:pt x="2941" y="1288"/>
                  </a:lnTo>
                  <a:lnTo>
                    <a:pt x="2949" y="1376"/>
                  </a:lnTo>
                  <a:lnTo>
                    <a:pt x="2952" y="1467"/>
                  </a:lnTo>
                  <a:lnTo>
                    <a:pt x="2949" y="1556"/>
                  </a:lnTo>
                  <a:lnTo>
                    <a:pt x="2941" y="1645"/>
                  </a:lnTo>
                  <a:lnTo>
                    <a:pt x="2928" y="1732"/>
                  </a:lnTo>
                  <a:lnTo>
                    <a:pt x="2909" y="1818"/>
                  </a:lnTo>
                  <a:lnTo>
                    <a:pt x="2885" y="1903"/>
                  </a:lnTo>
                  <a:lnTo>
                    <a:pt x="2857" y="1985"/>
                  </a:lnTo>
                  <a:lnTo>
                    <a:pt x="2823" y="2066"/>
                  </a:lnTo>
                  <a:lnTo>
                    <a:pt x="2785" y="2144"/>
                  </a:lnTo>
                  <a:lnTo>
                    <a:pt x="2741" y="2220"/>
                  </a:lnTo>
                  <a:lnTo>
                    <a:pt x="2693" y="2294"/>
                  </a:lnTo>
                  <a:lnTo>
                    <a:pt x="2640" y="2365"/>
                  </a:lnTo>
                  <a:lnTo>
                    <a:pt x="2583" y="2434"/>
                  </a:lnTo>
                  <a:lnTo>
                    <a:pt x="2654" y="2505"/>
                  </a:lnTo>
                  <a:lnTo>
                    <a:pt x="2681" y="2504"/>
                  </a:lnTo>
                  <a:lnTo>
                    <a:pt x="2707" y="2508"/>
                  </a:lnTo>
                  <a:lnTo>
                    <a:pt x="2733" y="2516"/>
                  </a:lnTo>
                  <a:lnTo>
                    <a:pt x="2756" y="2530"/>
                  </a:lnTo>
                  <a:lnTo>
                    <a:pt x="2778" y="2547"/>
                  </a:lnTo>
                  <a:lnTo>
                    <a:pt x="3286" y="3053"/>
                  </a:lnTo>
                  <a:lnTo>
                    <a:pt x="3303" y="3074"/>
                  </a:lnTo>
                  <a:lnTo>
                    <a:pt x="3317" y="3096"/>
                  </a:lnTo>
                  <a:lnTo>
                    <a:pt x="3325" y="3120"/>
                  </a:lnTo>
                  <a:lnTo>
                    <a:pt x="3330" y="3145"/>
                  </a:lnTo>
                  <a:lnTo>
                    <a:pt x="3330" y="3171"/>
                  </a:lnTo>
                  <a:lnTo>
                    <a:pt x="3325" y="3196"/>
                  </a:lnTo>
                  <a:lnTo>
                    <a:pt x="3317" y="3221"/>
                  </a:lnTo>
                  <a:lnTo>
                    <a:pt x="3303" y="3244"/>
                  </a:lnTo>
                  <a:lnTo>
                    <a:pt x="3286" y="3265"/>
                  </a:lnTo>
                  <a:lnTo>
                    <a:pt x="3268" y="3281"/>
                  </a:lnTo>
                  <a:lnTo>
                    <a:pt x="3247" y="3293"/>
                  </a:lnTo>
                  <a:lnTo>
                    <a:pt x="3225" y="3302"/>
                  </a:lnTo>
                  <a:lnTo>
                    <a:pt x="3203" y="3308"/>
                  </a:lnTo>
                  <a:lnTo>
                    <a:pt x="3180" y="3310"/>
                  </a:lnTo>
                  <a:lnTo>
                    <a:pt x="3156" y="3308"/>
                  </a:lnTo>
                  <a:lnTo>
                    <a:pt x="3134" y="3302"/>
                  </a:lnTo>
                  <a:lnTo>
                    <a:pt x="3112" y="3293"/>
                  </a:lnTo>
                  <a:lnTo>
                    <a:pt x="3091" y="3281"/>
                  </a:lnTo>
                  <a:lnTo>
                    <a:pt x="3072" y="3265"/>
                  </a:lnTo>
                  <a:lnTo>
                    <a:pt x="2564" y="2759"/>
                  </a:lnTo>
                  <a:lnTo>
                    <a:pt x="2545" y="2739"/>
                  </a:lnTo>
                  <a:lnTo>
                    <a:pt x="2533" y="2715"/>
                  </a:lnTo>
                  <a:lnTo>
                    <a:pt x="2524" y="2690"/>
                  </a:lnTo>
                  <a:lnTo>
                    <a:pt x="2520" y="2664"/>
                  </a:lnTo>
                  <a:lnTo>
                    <a:pt x="2521" y="2638"/>
                  </a:lnTo>
                  <a:lnTo>
                    <a:pt x="2450" y="2567"/>
                  </a:lnTo>
                  <a:lnTo>
                    <a:pt x="2381" y="2623"/>
                  </a:lnTo>
                  <a:lnTo>
                    <a:pt x="2309" y="2676"/>
                  </a:lnTo>
                  <a:lnTo>
                    <a:pt x="2234" y="2723"/>
                  </a:lnTo>
                  <a:lnTo>
                    <a:pt x="2158" y="2767"/>
                  </a:lnTo>
                  <a:lnTo>
                    <a:pt x="2078" y="2805"/>
                  </a:lnTo>
                  <a:lnTo>
                    <a:pt x="1998" y="2839"/>
                  </a:lnTo>
                  <a:lnTo>
                    <a:pt x="1914" y="2867"/>
                  </a:lnTo>
                  <a:lnTo>
                    <a:pt x="1829" y="2891"/>
                  </a:lnTo>
                  <a:lnTo>
                    <a:pt x="1743" y="2909"/>
                  </a:lnTo>
                  <a:lnTo>
                    <a:pt x="1655" y="2923"/>
                  </a:lnTo>
                  <a:lnTo>
                    <a:pt x="1566" y="2930"/>
                  </a:lnTo>
                  <a:lnTo>
                    <a:pt x="1476" y="2933"/>
                  </a:lnTo>
                  <a:lnTo>
                    <a:pt x="1385" y="2930"/>
                  </a:lnTo>
                  <a:lnTo>
                    <a:pt x="1296" y="2923"/>
                  </a:lnTo>
                  <a:lnTo>
                    <a:pt x="1207" y="2909"/>
                  </a:lnTo>
                  <a:lnTo>
                    <a:pt x="1120" y="2891"/>
                  </a:lnTo>
                  <a:lnTo>
                    <a:pt x="1035" y="2867"/>
                  </a:lnTo>
                  <a:lnTo>
                    <a:pt x="952" y="2839"/>
                  </a:lnTo>
                  <a:lnTo>
                    <a:pt x="870" y="2804"/>
                  </a:lnTo>
                  <a:lnTo>
                    <a:pt x="790" y="2767"/>
                  </a:lnTo>
                  <a:lnTo>
                    <a:pt x="714" y="2723"/>
                  </a:lnTo>
                  <a:lnTo>
                    <a:pt x="639" y="2675"/>
                  </a:lnTo>
                  <a:lnTo>
                    <a:pt x="567" y="2622"/>
                  </a:lnTo>
                  <a:lnTo>
                    <a:pt x="498" y="2565"/>
                  </a:lnTo>
                  <a:lnTo>
                    <a:pt x="432" y="2504"/>
                  </a:lnTo>
                  <a:lnTo>
                    <a:pt x="368" y="2436"/>
                  </a:lnTo>
                  <a:lnTo>
                    <a:pt x="310" y="2365"/>
                  </a:lnTo>
                  <a:lnTo>
                    <a:pt x="255" y="2293"/>
                  </a:lnTo>
                  <a:lnTo>
                    <a:pt x="207" y="2217"/>
                  </a:lnTo>
                  <a:lnTo>
                    <a:pt x="164" y="2139"/>
                  </a:lnTo>
                  <a:lnTo>
                    <a:pt x="126" y="2060"/>
                  </a:lnTo>
                  <a:lnTo>
                    <a:pt x="92" y="1977"/>
                  </a:lnTo>
                  <a:lnTo>
                    <a:pt x="64" y="1895"/>
                  </a:lnTo>
                  <a:lnTo>
                    <a:pt x="41" y="1811"/>
                  </a:lnTo>
                  <a:lnTo>
                    <a:pt x="23" y="1726"/>
                  </a:lnTo>
                  <a:lnTo>
                    <a:pt x="10" y="1639"/>
                  </a:lnTo>
                  <a:lnTo>
                    <a:pt x="3" y="1553"/>
                  </a:lnTo>
                  <a:lnTo>
                    <a:pt x="0" y="1467"/>
                  </a:lnTo>
                  <a:lnTo>
                    <a:pt x="3" y="1380"/>
                  </a:lnTo>
                  <a:lnTo>
                    <a:pt x="10" y="1294"/>
                  </a:lnTo>
                  <a:lnTo>
                    <a:pt x="23" y="1208"/>
                  </a:lnTo>
                  <a:lnTo>
                    <a:pt x="41" y="1123"/>
                  </a:lnTo>
                  <a:lnTo>
                    <a:pt x="64" y="1038"/>
                  </a:lnTo>
                  <a:lnTo>
                    <a:pt x="92" y="955"/>
                  </a:lnTo>
                  <a:lnTo>
                    <a:pt x="126" y="874"/>
                  </a:lnTo>
                  <a:lnTo>
                    <a:pt x="164" y="794"/>
                  </a:lnTo>
                  <a:lnTo>
                    <a:pt x="207" y="717"/>
                  </a:lnTo>
                  <a:lnTo>
                    <a:pt x="255" y="641"/>
                  </a:lnTo>
                  <a:lnTo>
                    <a:pt x="310" y="568"/>
                  </a:lnTo>
                  <a:lnTo>
                    <a:pt x="368" y="497"/>
                  </a:lnTo>
                  <a:lnTo>
                    <a:pt x="432" y="430"/>
                  </a:lnTo>
                  <a:lnTo>
                    <a:pt x="498" y="369"/>
                  </a:lnTo>
                  <a:lnTo>
                    <a:pt x="567" y="311"/>
                  </a:lnTo>
                  <a:lnTo>
                    <a:pt x="639" y="258"/>
                  </a:lnTo>
                  <a:lnTo>
                    <a:pt x="714" y="210"/>
                  </a:lnTo>
                  <a:lnTo>
                    <a:pt x="790" y="167"/>
                  </a:lnTo>
                  <a:lnTo>
                    <a:pt x="870" y="128"/>
                  </a:lnTo>
                  <a:lnTo>
                    <a:pt x="952" y="95"/>
                  </a:lnTo>
                  <a:lnTo>
                    <a:pt x="1035" y="66"/>
                  </a:lnTo>
                  <a:lnTo>
                    <a:pt x="1120" y="43"/>
                  </a:lnTo>
                  <a:lnTo>
                    <a:pt x="1207" y="24"/>
                  </a:lnTo>
                  <a:lnTo>
                    <a:pt x="1296" y="11"/>
                  </a:lnTo>
                  <a:lnTo>
                    <a:pt x="1385" y="2"/>
                  </a:lnTo>
                  <a:lnTo>
                    <a:pt x="147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5" name="Google Shape;1185;p45"/>
            <p:cNvSpPr/>
            <p:nvPr/>
          </p:nvSpPr>
          <p:spPr>
            <a:xfrm>
              <a:off x="5806" y="2130"/>
              <a:ext cx="97" cy="82"/>
            </a:xfrm>
            <a:custGeom>
              <a:rect l="l" t="t" r="r" b="b"/>
              <a:pathLst>
                <a:path w="1060" h="902" extrusionOk="0">
                  <a:moveTo>
                    <a:pt x="531" y="0"/>
                  </a:moveTo>
                  <a:lnTo>
                    <a:pt x="548" y="2"/>
                  </a:lnTo>
                  <a:lnTo>
                    <a:pt x="565" y="7"/>
                  </a:lnTo>
                  <a:lnTo>
                    <a:pt x="579" y="17"/>
                  </a:lnTo>
                  <a:lnTo>
                    <a:pt x="1033" y="393"/>
                  </a:lnTo>
                  <a:lnTo>
                    <a:pt x="1044" y="404"/>
                  </a:lnTo>
                  <a:lnTo>
                    <a:pt x="1053" y="419"/>
                  </a:lnTo>
                  <a:lnTo>
                    <a:pt x="1059" y="435"/>
                  </a:lnTo>
                  <a:lnTo>
                    <a:pt x="1060" y="451"/>
                  </a:lnTo>
                  <a:lnTo>
                    <a:pt x="1059" y="467"/>
                  </a:lnTo>
                  <a:lnTo>
                    <a:pt x="1053" y="482"/>
                  </a:lnTo>
                  <a:lnTo>
                    <a:pt x="1044" y="497"/>
                  </a:lnTo>
                  <a:lnTo>
                    <a:pt x="1033" y="508"/>
                  </a:lnTo>
                  <a:lnTo>
                    <a:pt x="579" y="884"/>
                  </a:lnTo>
                  <a:lnTo>
                    <a:pt x="564" y="894"/>
                  </a:lnTo>
                  <a:lnTo>
                    <a:pt x="548" y="899"/>
                  </a:lnTo>
                  <a:lnTo>
                    <a:pt x="530" y="902"/>
                  </a:lnTo>
                  <a:lnTo>
                    <a:pt x="514" y="899"/>
                  </a:lnTo>
                  <a:lnTo>
                    <a:pt x="499" y="894"/>
                  </a:lnTo>
                  <a:lnTo>
                    <a:pt x="483" y="885"/>
                  </a:lnTo>
                  <a:lnTo>
                    <a:pt x="472" y="873"/>
                  </a:lnTo>
                  <a:lnTo>
                    <a:pt x="462" y="859"/>
                  </a:lnTo>
                  <a:lnTo>
                    <a:pt x="457" y="843"/>
                  </a:lnTo>
                  <a:lnTo>
                    <a:pt x="455" y="827"/>
                  </a:lnTo>
                  <a:lnTo>
                    <a:pt x="455" y="668"/>
                  </a:lnTo>
                  <a:lnTo>
                    <a:pt x="76" y="668"/>
                  </a:lnTo>
                  <a:lnTo>
                    <a:pt x="56" y="664"/>
                  </a:lnTo>
                  <a:lnTo>
                    <a:pt x="38" y="657"/>
                  </a:lnTo>
                  <a:lnTo>
                    <a:pt x="22" y="646"/>
                  </a:lnTo>
                  <a:lnTo>
                    <a:pt x="11" y="630"/>
                  </a:lnTo>
                  <a:lnTo>
                    <a:pt x="2" y="612"/>
                  </a:lnTo>
                  <a:lnTo>
                    <a:pt x="0" y="592"/>
                  </a:lnTo>
                  <a:lnTo>
                    <a:pt x="0" y="309"/>
                  </a:lnTo>
                  <a:lnTo>
                    <a:pt x="2" y="288"/>
                  </a:lnTo>
                  <a:lnTo>
                    <a:pt x="11" y="271"/>
                  </a:lnTo>
                  <a:lnTo>
                    <a:pt x="22" y="256"/>
                  </a:lnTo>
                  <a:lnTo>
                    <a:pt x="38" y="244"/>
                  </a:lnTo>
                  <a:lnTo>
                    <a:pt x="56" y="236"/>
                  </a:lnTo>
                  <a:lnTo>
                    <a:pt x="76" y="234"/>
                  </a:lnTo>
                  <a:lnTo>
                    <a:pt x="455" y="234"/>
                  </a:lnTo>
                  <a:lnTo>
                    <a:pt x="455" y="75"/>
                  </a:lnTo>
                  <a:lnTo>
                    <a:pt x="457" y="57"/>
                  </a:lnTo>
                  <a:lnTo>
                    <a:pt x="462" y="41"/>
                  </a:lnTo>
                  <a:lnTo>
                    <a:pt x="472" y="28"/>
                  </a:lnTo>
                  <a:lnTo>
                    <a:pt x="483" y="15"/>
                  </a:lnTo>
                  <a:lnTo>
                    <a:pt x="499" y="6"/>
                  </a:lnTo>
                  <a:lnTo>
                    <a:pt x="514" y="1"/>
                  </a:lnTo>
                  <a:lnTo>
                    <a:pt x="531"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6" name="Google Shape;1186;p45"/>
            <p:cNvSpPr/>
            <p:nvPr/>
          </p:nvSpPr>
          <p:spPr>
            <a:xfrm>
              <a:off x="5737" y="2061"/>
              <a:ext cx="97" cy="82"/>
            </a:xfrm>
            <a:custGeom>
              <a:rect l="l" t="t" r="r" b="b"/>
              <a:pathLst>
                <a:path w="1060" h="902" extrusionOk="0">
                  <a:moveTo>
                    <a:pt x="529" y="0"/>
                  </a:moveTo>
                  <a:lnTo>
                    <a:pt x="546" y="1"/>
                  </a:lnTo>
                  <a:lnTo>
                    <a:pt x="563" y="6"/>
                  </a:lnTo>
                  <a:lnTo>
                    <a:pt x="577" y="16"/>
                  </a:lnTo>
                  <a:lnTo>
                    <a:pt x="589" y="28"/>
                  </a:lnTo>
                  <a:lnTo>
                    <a:pt x="598" y="42"/>
                  </a:lnTo>
                  <a:lnTo>
                    <a:pt x="605" y="58"/>
                  </a:lnTo>
                  <a:lnTo>
                    <a:pt x="606" y="75"/>
                  </a:lnTo>
                  <a:lnTo>
                    <a:pt x="606" y="234"/>
                  </a:lnTo>
                  <a:lnTo>
                    <a:pt x="985" y="234"/>
                  </a:lnTo>
                  <a:lnTo>
                    <a:pt x="1004" y="236"/>
                  </a:lnTo>
                  <a:lnTo>
                    <a:pt x="1022" y="244"/>
                  </a:lnTo>
                  <a:lnTo>
                    <a:pt x="1038" y="256"/>
                  </a:lnTo>
                  <a:lnTo>
                    <a:pt x="1049" y="271"/>
                  </a:lnTo>
                  <a:lnTo>
                    <a:pt x="1058" y="289"/>
                  </a:lnTo>
                  <a:lnTo>
                    <a:pt x="1060" y="309"/>
                  </a:lnTo>
                  <a:lnTo>
                    <a:pt x="1060" y="592"/>
                  </a:lnTo>
                  <a:lnTo>
                    <a:pt x="1058" y="613"/>
                  </a:lnTo>
                  <a:lnTo>
                    <a:pt x="1049" y="630"/>
                  </a:lnTo>
                  <a:lnTo>
                    <a:pt x="1038" y="646"/>
                  </a:lnTo>
                  <a:lnTo>
                    <a:pt x="1022" y="657"/>
                  </a:lnTo>
                  <a:lnTo>
                    <a:pt x="1004" y="665"/>
                  </a:lnTo>
                  <a:lnTo>
                    <a:pt x="985" y="668"/>
                  </a:lnTo>
                  <a:lnTo>
                    <a:pt x="606" y="668"/>
                  </a:lnTo>
                  <a:lnTo>
                    <a:pt x="606" y="827"/>
                  </a:lnTo>
                  <a:lnTo>
                    <a:pt x="605" y="843"/>
                  </a:lnTo>
                  <a:lnTo>
                    <a:pt x="598" y="860"/>
                  </a:lnTo>
                  <a:lnTo>
                    <a:pt x="589" y="874"/>
                  </a:lnTo>
                  <a:lnTo>
                    <a:pt x="577" y="886"/>
                  </a:lnTo>
                  <a:lnTo>
                    <a:pt x="563" y="894"/>
                  </a:lnTo>
                  <a:lnTo>
                    <a:pt x="547" y="901"/>
                  </a:lnTo>
                  <a:lnTo>
                    <a:pt x="530" y="902"/>
                  </a:lnTo>
                  <a:lnTo>
                    <a:pt x="513" y="900"/>
                  </a:lnTo>
                  <a:lnTo>
                    <a:pt x="497" y="894"/>
                  </a:lnTo>
                  <a:lnTo>
                    <a:pt x="482" y="884"/>
                  </a:lnTo>
                  <a:lnTo>
                    <a:pt x="28" y="509"/>
                  </a:lnTo>
                  <a:lnTo>
                    <a:pt x="16" y="496"/>
                  </a:lnTo>
                  <a:lnTo>
                    <a:pt x="8" y="483"/>
                  </a:lnTo>
                  <a:lnTo>
                    <a:pt x="3" y="467"/>
                  </a:lnTo>
                  <a:lnTo>
                    <a:pt x="0" y="450"/>
                  </a:lnTo>
                  <a:lnTo>
                    <a:pt x="3" y="435"/>
                  </a:lnTo>
                  <a:lnTo>
                    <a:pt x="8" y="419"/>
                  </a:lnTo>
                  <a:lnTo>
                    <a:pt x="16" y="405"/>
                  </a:lnTo>
                  <a:lnTo>
                    <a:pt x="28" y="393"/>
                  </a:lnTo>
                  <a:lnTo>
                    <a:pt x="482" y="17"/>
                  </a:lnTo>
                  <a:lnTo>
                    <a:pt x="497" y="7"/>
                  </a:lnTo>
                  <a:lnTo>
                    <a:pt x="512" y="2"/>
                  </a:lnTo>
                  <a:lnTo>
                    <a:pt x="529"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87" name="Google Shape;1187;p45"/>
          <p:cNvGrpSpPr/>
          <p:nvPr/>
        </p:nvGrpSpPr>
        <p:grpSpPr>
          <a:xfrm>
            <a:off x="7162866" y="3583937"/>
            <a:ext cx="293942" cy="322907"/>
            <a:chOff x="6377" y="1988"/>
            <a:chExt cx="274" cy="301"/>
          </a:xfrm>
        </p:grpSpPr>
        <p:sp>
          <p:nvSpPr>
            <p:cNvPr id="1188" name="Google Shape;1188;p45"/>
            <p:cNvSpPr/>
            <p:nvPr/>
          </p:nvSpPr>
          <p:spPr>
            <a:xfrm>
              <a:off x="6422" y="2034"/>
              <a:ext cx="184" cy="255"/>
            </a:xfrm>
            <a:custGeom>
              <a:rect l="l" t="t" r="r" b="b"/>
              <a:pathLst>
                <a:path w="2029" h="2800" extrusionOk="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9" name="Google Shape;1189;p45"/>
            <p:cNvSpPr/>
            <p:nvPr/>
          </p:nvSpPr>
          <p:spPr>
            <a:xfrm>
              <a:off x="6508" y="1988"/>
              <a:ext cx="12" cy="29"/>
            </a:xfrm>
            <a:custGeom>
              <a:rect l="l" t="t" r="r" b="b"/>
              <a:pathLst>
                <a:path w="127" h="318" extrusionOk="0">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0" name="Google Shape;1190;p45"/>
            <p:cNvSpPr/>
            <p:nvPr/>
          </p:nvSpPr>
          <p:spPr>
            <a:xfrm>
              <a:off x="6443" y="2006"/>
              <a:ext cx="20" cy="26"/>
            </a:xfrm>
            <a:custGeom>
              <a:rect l="l" t="t" r="r" b="b"/>
              <a:pathLst>
                <a:path w="224" h="293" extrusionOk="0">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1" name="Google Shape;1191;p45"/>
            <p:cNvSpPr/>
            <p:nvPr/>
          </p:nvSpPr>
          <p:spPr>
            <a:xfrm>
              <a:off x="6395" y="2053"/>
              <a:ext cx="26" cy="21"/>
            </a:xfrm>
            <a:custGeom>
              <a:rect l="l" t="t" r="r" b="b"/>
              <a:pathLst>
                <a:path w="294" h="221" extrusionOk="0">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2" name="Google Shape;1192;p45"/>
            <p:cNvSpPr/>
            <p:nvPr/>
          </p:nvSpPr>
          <p:spPr>
            <a:xfrm>
              <a:off x="6377" y="2118"/>
              <a:ext cx="29" cy="12"/>
            </a:xfrm>
            <a:custGeom>
              <a:rect l="l" t="t" r="r" b="b"/>
              <a:pathLst>
                <a:path w="321" h="128" extrusionOk="0">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3" name="Google Shape;1193;p45"/>
            <p:cNvSpPr/>
            <p:nvPr/>
          </p:nvSpPr>
          <p:spPr>
            <a:xfrm>
              <a:off x="6395" y="2175"/>
              <a:ext cx="26" cy="20"/>
            </a:xfrm>
            <a:custGeom>
              <a:rect l="l" t="t" r="r" b="b"/>
              <a:pathLst>
                <a:path w="294" h="224" extrusionOk="0">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4" name="Google Shape;1194;p45"/>
            <p:cNvSpPr/>
            <p:nvPr/>
          </p:nvSpPr>
          <p:spPr>
            <a:xfrm>
              <a:off x="6607" y="2175"/>
              <a:ext cx="26" cy="20"/>
            </a:xfrm>
            <a:custGeom>
              <a:rect l="l" t="t" r="r" b="b"/>
              <a:pathLst>
                <a:path w="294" h="224" extrusionOk="0">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5" name="Google Shape;1195;p45"/>
            <p:cNvSpPr/>
            <p:nvPr/>
          </p:nvSpPr>
          <p:spPr>
            <a:xfrm>
              <a:off x="6622" y="2118"/>
              <a:ext cx="29" cy="12"/>
            </a:xfrm>
            <a:custGeom>
              <a:rect l="l" t="t" r="r" b="b"/>
              <a:pathLst>
                <a:path w="321" h="128" extrusionOk="0">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6" name="Google Shape;1196;p45"/>
            <p:cNvSpPr/>
            <p:nvPr/>
          </p:nvSpPr>
          <p:spPr>
            <a:xfrm>
              <a:off x="6607" y="2053"/>
              <a:ext cx="26" cy="21"/>
            </a:xfrm>
            <a:custGeom>
              <a:rect l="l" t="t" r="r" b="b"/>
              <a:pathLst>
                <a:path w="294" h="221" extrusionOk="0">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7" name="Google Shape;1197;p45"/>
            <p:cNvSpPr/>
            <p:nvPr/>
          </p:nvSpPr>
          <p:spPr>
            <a:xfrm>
              <a:off x="6565" y="2006"/>
              <a:ext cx="20" cy="26"/>
            </a:xfrm>
            <a:custGeom>
              <a:rect l="l" t="t" r="r" b="b"/>
              <a:pathLst>
                <a:path w="224" h="292" extrusionOk="0">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8" name="Google Shape;1198;p45"/>
            <p:cNvSpPr/>
            <p:nvPr/>
          </p:nvSpPr>
          <p:spPr>
            <a:xfrm>
              <a:off x="6500" y="2076"/>
              <a:ext cx="28" cy="90"/>
            </a:xfrm>
            <a:custGeom>
              <a:rect l="l" t="t" r="r" b="b"/>
              <a:pathLst>
                <a:path w="308" h="991" extrusionOk="0">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9" name="Google Shape;1199;p45"/>
            <p:cNvSpPr/>
            <p:nvPr/>
          </p:nvSpPr>
          <p:spPr>
            <a:xfrm>
              <a:off x="6499" y="2177"/>
              <a:ext cx="30" cy="29"/>
            </a:xfrm>
            <a:custGeom>
              <a:rect l="l" t="t" r="r" b="b"/>
              <a:pathLst>
                <a:path w="321" h="319" extrusionOk="0">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00" name="Google Shape;1200;p45"/>
          <p:cNvGrpSpPr/>
          <p:nvPr/>
        </p:nvGrpSpPr>
        <p:grpSpPr>
          <a:xfrm>
            <a:off x="6907129" y="5172316"/>
            <a:ext cx="287505" cy="322907"/>
            <a:chOff x="6692" y="2005"/>
            <a:chExt cx="268" cy="301"/>
          </a:xfrm>
        </p:grpSpPr>
        <p:sp>
          <p:nvSpPr>
            <p:cNvPr id="1201" name="Google Shape;1201;p45"/>
            <p:cNvSpPr/>
            <p:nvPr/>
          </p:nvSpPr>
          <p:spPr>
            <a:xfrm>
              <a:off x="6695" y="2005"/>
              <a:ext cx="265" cy="301"/>
            </a:xfrm>
            <a:custGeom>
              <a:rect l="l" t="t" r="r" b="b"/>
              <a:pathLst>
                <a:path w="2912" h="3309" extrusionOk="0">
                  <a:moveTo>
                    <a:pt x="149" y="0"/>
                  </a:moveTo>
                  <a:lnTo>
                    <a:pt x="2763" y="0"/>
                  </a:lnTo>
                  <a:lnTo>
                    <a:pt x="2793" y="3"/>
                  </a:lnTo>
                  <a:lnTo>
                    <a:pt x="2820" y="12"/>
                  </a:lnTo>
                  <a:lnTo>
                    <a:pt x="2846" y="26"/>
                  </a:lnTo>
                  <a:lnTo>
                    <a:pt x="2868" y="44"/>
                  </a:lnTo>
                  <a:lnTo>
                    <a:pt x="2887" y="67"/>
                  </a:lnTo>
                  <a:lnTo>
                    <a:pt x="2900" y="92"/>
                  </a:lnTo>
                  <a:lnTo>
                    <a:pt x="2909" y="121"/>
                  </a:lnTo>
                  <a:lnTo>
                    <a:pt x="2912" y="151"/>
                  </a:lnTo>
                  <a:lnTo>
                    <a:pt x="2909" y="178"/>
                  </a:lnTo>
                  <a:lnTo>
                    <a:pt x="2902" y="203"/>
                  </a:lnTo>
                  <a:lnTo>
                    <a:pt x="2892" y="227"/>
                  </a:lnTo>
                  <a:lnTo>
                    <a:pt x="2876" y="248"/>
                  </a:lnTo>
                  <a:lnTo>
                    <a:pt x="2859" y="266"/>
                  </a:lnTo>
                  <a:lnTo>
                    <a:pt x="2837" y="280"/>
                  </a:lnTo>
                  <a:lnTo>
                    <a:pt x="2837" y="2030"/>
                  </a:lnTo>
                  <a:lnTo>
                    <a:pt x="2835" y="2050"/>
                  </a:lnTo>
                  <a:lnTo>
                    <a:pt x="2827" y="2069"/>
                  </a:lnTo>
                  <a:lnTo>
                    <a:pt x="2815" y="2083"/>
                  </a:lnTo>
                  <a:lnTo>
                    <a:pt x="2800" y="2096"/>
                  </a:lnTo>
                  <a:lnTo>
                    <a:pt x="2782" y="2103"/>
                  </a:lnTo>
                  <a:lnTo>
                    <a:pt x="2763" y="2105"/>
                  </a:lnTo>
                  <a:lnTo>
                    <a:pt x="2153" y="2105"/>
                  </a:lnTo>
                  <a:lnTo>
                    <a:pt x="2422" y="3119"/>
                  </a:lnTo>
                  <a:lnTo>
                    <a:pt x="2426" y="3146"/>
                  </a:lnTo>
                  <a:lnTo>
                    <a:pt x="2426" y="3172"/>
                  </a:lnTo>
                  <a:lnTo>
                    <a:pt x="2421" y="3198"/>
                  </a:lnTo>
                  <a:lnTo>
                    <a:pt x="2413" y="3222"/>
                  </a:lnTo>
                  <a:lnTo>
                    <a:pt x="2400" y="3245"/>
                  </a:lnTo>
                  <a:lnTo>
                    <a:pt x="2384" y="3265"/>
                  </a:lnTo>
                  <a:lnTo>
                    <a:pt x="2364" y="3282"/>
                  </a:lnTo>
                  <a:lnTo>
                    <a:pt x="2341" y="3295"/>
                  </a:lnTo>
                  <a:lnTo>
                    <a:pt x="2315" y="3304"/>
                  </a:lnTo>
                  <a:lnTo>
                    <a:pt x="2297" y="3308"/>
                  </a:lnTo>
                  <a:lnTo>
                    <a:pt x="2277" y="3309"/>
                  </a:lnTo>
                  <a:lnTo>
                    <a:pt x="2249" y="3307"/>
                  </a:lnTo>
                  <a:lnTo>
                    <a:pt x="2223" y="3298"/>
                  </a:lnTo>
                  <a:lnTo>
                    <a:pt x="2199" y="3286"/>
                  </a:lnTo>
                  <a:lnTo>
                    <a:pt x="2176" y="3269"/>
                  </a:lnTo>
                  <a:lnTo>
                    <a:pt x="2157" y="3249"/>
                  </a:lnTo>
                  <a:lnTo>
                    <a:pt x="2143" y="3224"/>
                  </a:lnTo>
                  <a:lnTo>
                    <a:pt x="2133" y="3197"/>
                  </a:lnTo>
                  <a:lnTo>
                    <a:pt x="1864" y="2181"/>
                  </a:lnTo>
                  <a:lnTo>
                    <a:pt x="1048" y="2181"/>
                  </a:lnTo>
                  <a:lnTo>
                    <a:pt x="779" y="3197"/>
                  </a:lnTo>
                  <a:lnTo>
                    <a:pt x="770" y="3223"/>
                  </a:lnTo>
                  <a:lnTo>
                    <a:pt x="756" y="3245"/>
                  </a:lnTo>
                  <a:lnTo>
                    <a:pt x="740" y="3265"/>
                  </a:lnTo>
                  <a:lnTo>
                    <a:pt x="720" y="3282"/>
                  </a:lnTo>
                  <a:lnTo>
                    <a:pt x="698" y="3295"/>
                  </a:lnTo>
                  <a:lnTo>
                    <a:pt x="673" y="3303"/>
                  </a:lnTo>
                  <a:lnTo>
                    <a:pt x="649" y="3309"/>
                  </a:lnTo>
                  <a:lnTo>
                    <a:pt x="623" y="3309"/>
                  </a:lnTo>
                  <a:lnTo>
                    <a:pt x="596" y="3304"/>
                  </a:lnTo>
                  <a:lnTo>
                    <a:pt x="570" y="3295"/>
                  </a:lnTo>
                  <a:lnTo>
                    <a:pt x="547" y="3282"/>
                  </a:lnTo>
                  <a:lnTo>
                    <a:pt x="528" y="3265"/>
                  </a:lnTo>
                  <a:lnTo>
                    <a:pt x="512" y="3245"/>
                  </a:lnTo>
                  <a:lnTo>
                    <a:pt x="499" y="3222"/>
                  </a:lnTo>
                  <a:lnTo>
                    <a:pt x="491" y="3198"/>
                  </a:lnTo>
                  <a:lnTo>
                    <a:pt x="486" y="3173"/>
                  </a:lnTo>
                  <a:lnTo>
                    <a:pt x="486" y="3146"/>
                  </a:lnTo>
                  <a:lnTo>
                    <a:pt x="491" y="3119"/>
                  </a:lnTo>
                  <a:lnTo>
                    <a:pt x="758" y="2105"/>
                  </a:lnTo>
                  <a:lnTo>
                    <a:pt x="627" y="2105"/>
                  </a:lnTo>
                  <a:lnTo>
                    <a:pt x="669" y="2059"/>
                  </a:lnTo>
                  <a:lnTo>
                    <a:pt x="715" y="2009"/>
                  </a:lnTo>
                  <a:lnTo>
                    <a:pt x="763" y="1956"/>
                  </a:lnTo>
                  <a:lnTo>
                    <a:pt x="2688" y="1956"/>
                  </a:lnTo>
                  <a:lnTo>
                    <a:pt x="2688" y="301"/>
                  </a:lnTo>
                  <a:lnTo>
                    <a:pt x="223" y="301"/>
                  </a:lnTo>
                  <a:lnTo>
                    <a:pt x="223" y="1875"/>
                  </a:lnTo>
                  <a:lnTo>
                    <a:pt x="181" y="1915"/>
                  </a:lnTo>
                  <a:lnTo>
                    <a:pt x="142" y="1950"/>
                  </a:lnTo>
                  <a:lnTo>
                    <a:pt x="107" y="1984"/>
                  </a:lnTo>
                  <a:lnTo>
                    <a:pt x="75" y="2013"/>
                  </a:lnTo>
                  <a:lnTo>
                    <a:pt x="75" y="280"/>
                  </a:lnTo>
                  <a:lnTo>
                    <a:pt x="54" y="266"/>
                  </a:lnTo>
                  <a:lnTo>
                    <a:pt x="35" y="248"/>
                  </a:lnTo>
                  <a:lnTo>
                    <a:pt x="21" y="227"/>
                  </a:lnTo>
                  <a:lnTo>
                    <a:pt x="9" y="203"/>
                  </a:lnTo>
                  <a:lnTo>
                    <a:pt x="2" y="178"/>
                  </a:lnTo>
                  <a:lnTo>
                    <a:pt x="0" y="151"/>
                  </a:lnTo>
                  <a:lnTo>
                    <a:pt x="3" y="121"/>
                  </a:lnTo>
                  <a:lnTo>
                    <a:pt x="12" y="92"/>
                  </a:lnTo>
                  <a:lnTo>
                    <a:pt x="25" y="67"/>
                  </a:lnTo>
                  <a:lnTo>
                    <a:pt x="44" y="44"/>
                  </a:lnTo>
                  <a:lnTo>
                    <a:pt x="65" y="26"/>
                  </a:lnTo>
                  <a:lnTo>
                    <a:pt x="91" y="12"/>
                  </a:lnTo>
                  <a:lnTo>
                    <a:pt x="119" y="3"/>
                  </a:lnTo>
                  <a:lnTo>
                    <a:pt x="149"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2" name="Google Shape;1202;p45"/>
            <p:cNvSpPr/>
            <p:nvPr/>
          </p:nvSpPr>
          <p:spPr>
            <a:xfrm>
              <a:off x="6811" y="2092"/>
              <a:ext cx="27" cy="79"/>
            </a:xfrm>
            <a:custGeom>
              <a:rect l="l" t="t" r="r" b="b"/>
              <a:pathLst>
                <a:path w="299" h="864" extrusionOk="0">
                  <a:moveTo>
                    <a:pt x="150" y="0"/>
                  </a:moveTo>
                  <a:lnTo>
                    <a:pt x="180" y="3"/>
                  </a:lnTo>
                  <a:lnTo>
                    <a:pt x="208" y="12"/>
                  </a:lnTo>
                  <a:lnTo>
                    <a:pt x="233" y="25"/>
                  </a:lnTo>
                  <a:lnTo>
                    <a:pt x="255" y="44"/>
                  </a:lnTo>
                  <a:lnTo>
                    <a:pt x="273" y="67"/>
                  </a:lnTo>
                  <a:lnTo>
                    <a:pt x="287" y="92"/>
                  </a:lnTo>
                  <a:lnTo>
                    <a:pt x="296" y="120"/>
                  </a:lnTo>
                  <a:lnTo>
                    <a:pt x="299" y="151"/>
                  </a:lnTo>
                  <a:lnTo>
                    <a:pt x="299" y="715"/>
                  </a:lnTo>
                  <a:lnTo>
                    <a:pt x="296" y="745"/>
                  </a:lnTo>
                  <a:lnTo>
                    <a:pt x="287" y="773"/>
                  </a:lnTo>
                  <a:lnTo>
                    <a:pt x="273" y="799"/>
                  </a:lnTo>
                  <a:lnTo>
                    <a:pt x="255" y="821"/>
                  </a:lnTo>
                  <a:lnTo>
                    <a:pt x="233" y="840"/>
                  </a:lnTo>
                  <a:lnTo>
                    <a:pt x="208" y="853"/>
                  </a:lnTo>
                  <a:lnTo>
                    <a:pt x="180" y="861"/>
                  </a:lnTo>
                  <a:lnTo>
                    <a:pt x="150" y="864"/>
                  </a:lnTo>
                  <a:lnTo>
                    <a:pt x="119" y="861"/>
                  </a:lnTo>
                  <a:lnTo>
                    <a:pt x="91" y="853"/>
                  </a:lnTo>
                  <a:lnTo>
                    <a:pt x="66" y="840"/>
                  </a:lnTo>
                  <a:lnTo>
                    <a:pt x="44" y="821"/>
                  </a:lnTo>
                  <a:lnTo>
                    <a:pt x="26" y="799"/>
                  </a:lnTo>
                  <a:lnTo>
                    <a:pt x="12" y="773"/>
                  </a:lnTo>
                  <a:lnTo>
                    <a:pt x="3" y="745"/>
                  </a:lnTo>
                  <a:lnTo>
                    <a:pt x="0" y="715"/>
                  </a:lnTo>
                  <a:lnTo>
                    <a:pt x="0" y="151"/>
                  </a:lnTo>
                  <a:lnTo>
                    <a:pt x="3" y="120"/>
                  </a:lnTo>
                  <a:lnTo>
                    <a:pt x="12" y="92"/>
                  </a:lnTo>
                  <a:lnTo>
                    <a:pt x="26" y="67"/>
                  </a:lnTo>
                  <a:lnTo>
                    <a:pt x="44" y="44"/>
                  </a:lnTo>
                  <a:lnTo>
                    <a:pt x="66" y="25"/>
                  </a:lnTo>
                  <a:lnTo>
                    <a:pt x="91" y="12"/>
                  </a:lnTo>
                  <a:lnTo>
                    <a:pt x="119" y="3"/>
                  </a:lnTo>
                  <a:lnTo>
                    <a:pt x="15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3" name="Google Shape;1203;p45"/>
            <p:cNvSpPr/>
            <p:nvPr/>
          </p:nvSpPr>
          <p:spPr>
            <a:xfrm>
              <a:off x="6855" y="2045"/>
              <a:ext cx="27" cy="126"/>
            </a:xfrm>
            <a:custGeom>
              <a:rect l="l" t="t" r="r" b="b"/>
              <a:pathLst>
                <a:path w="298" h="1390" extrusionOk="0">
                  <a:moveTo>
                    <a:pt x="149" y="0"/>
                  </a:moveTo>
                  <a:lnTo>
                    <a:pt x="179" y="3"/>
                  </a:lnTo>
                  <a:lnTo>
                    <a:pt x="207" y="11"/>
                  </a:lnTo>
                  <a:lnTo>
                    <a:pt x="232" y="25"/>
                  </a:lnTo>
                  <a:lnTo>
                    <a:pt x="255" y="44"/>
                  </a:lnTo>
                  <a:lnTo>
                    <a:pt x="272" y="66"/>
                  </a:lnTo>
                  <a:lnTo>
                    <a:pt x="287" y="92"/>
                  </a:lnTo>
                  <a:lnTo>
                    <a:pt x="295" y="120"/>
                  </a:lnTo>
                  <a:lnTo>
                    <a:pt x="298" y="150"/>
                  </a:lnTo>
                  <a:lnTo>
                    <a:pt x="298" y="1241"/>
                  </a:lnTo>
                  <a:lnTo>
                    <a:pt x="295" y="1271"/>
                  </a:lnTo>
                  <a:lnTo>
                    <a:pt x="287" y="1299"/>
                  </a:lnTo>
                  <a:lnTo>
                    <a:pt x="272" y="1325"/>
                  </a:lnTo>
                  <a:lnTo>
                    <a:pt x="255" y="1347"/>
                  </a:lnTo>
                  <a:lnTo>
                    <a:pt x="232" y="1366"/>
                  </a:lnTo>
                  <a:lnTo>
                    <a:pt x="207" y="1379"/>
                  </a:lnTo>
                  <a:lnTo>
                    <a:pt x="179" y="1387"/>
                  </a:lnTo>
                  <a:lnTo>
                    <a:pt x="149" y="1390"/>
                  </a:lnTo>
                  <a:lnTo>
                    <a:pt x="118" y="1387"/>
                  </a:lnTo>
                  <a:lnTo>
                    <a:pt x="91" y="1379"/>
                  </a:lnTo>
                  <a:lnTo>
                    <a:pt x="66" y="1366"/>
                  </a:lnTo>
                  <a:lnTo>
                    <a:pt x="43" y="1347"/>
                  </a:lnTo>
                  <a:lnTo>
                    <a:pt x="26" y="1325"/>
                  </a:lnTo>
                  <a:lnTo>
                    <a:pt x="11" y="1299"/>
                  </a:lnTo>
                  <a:lnTo>
                    <a:pt x="3" y="1271"/>
                  </a:lnTo>
                  <a:lnTo>
                    <a:pt x="0" y="1241"/>
                  </a:lnTo>
                  <a:lnTo>
                    <a:pt x="0" y="150"/>
                  </a:lnTo>
                  <a:lnTo>
                    <a:pt x="3" y="120"/>
                  </a:lnTo>
                  <a:lnTo>
                    <a:pt x="11" y="92"/>
                  </a:lnTo>
                  <a:lnTo>
                    <a:pt x="26" y="66"/>
                  </a:lnTo>
                  <a:lnTo>
                    <a:pt x="43" y="44"/>
                  </a:lnTo>
                  <a:lnTo>
                    <a:pt x="66" y="25"/>
                  </a:lnTo>
                  <a:lnTo>
                    <a:pt x="91" y="11"/>
                  </a:lnTo>
                  <a:lnTo>
                    <a:pt x="118" y="3"/>
                  </a:lnTo>
                  <a:lnTo>
                    <a:pt x="149"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4" name="Google Shape;1204;p45"/>
            <p:cNvSpPr/>
            <p:nvPr/>
          </p:nvSpPr>
          <p:spPr>
            <a:xfrm>
              <a:off x="6899" y="2072"/>
              <a:ext cx="27" cy="99"/>
            </a:xfrm>
            <a:custGeom>
              <a:rect l="l" t="t" r="r" b="b"/>
              <a:pathLst>
                <a:path w="299" h="1089" extrusionOk="0">
                  <a:moveTo>
                    <a:pt x="150" y="0"/>
                  </a:moveTo>
                  <a:lnTo>
                    <a:pt x="180" y="3"/>
                  </a:lnTo>
                  <a:lnTo>
                    <a:pt x="208" y="11"/>
                  </a:lnTo>
                  <a:lnTo>
                    <a:pt x="232" y="26"/>
                  </a:lnTo>
                  <a:lnTo>
                    <a:pt x="255" y="43"/>
                  </a:lnTo>
                  <a:lnTo>
                    <a:pt x="273" y="66"/>
                  </a:lnTo>
                  <a:lnTo>
                    <a:pt x="287" y="91"/>
                  </a:lnTo>
                  <a:lnTo>
                    <a:pt x="295" y="119"/>
                  </a:lnTo>
                  <a:lnTo>
                    <a:pt x="299" y="149"/>
                  </a:lnTo>
                  <a:lnTo>
                    <a:pt x="299" y="940"/>
                  </a:lnTo>
                  <a:lnTo>
                    <a:pt x="295" y="970"/>
                  </a:lnTo>
                  <a:lnTo>
                    <a:pt x="287" y="998"/>
                  </a:lnTo>
                  <a:lnTo>
                    <a:pt x="273" y="1024"/>
                  </a:lnTo>
                  <a:lnTo>
                    <a:pt x="255" y="1046"/>
                  </a:lnTo>
                  <a:lnTo>
                    <a:pt x="232" y="1065"/>
                  </a:lnTo>
                  <a:lnTo>
                    <a:pt x="208" y="1078"/>
                  </a:lnTo>
                  <a:lnTo>
                    <a:pt x="180" y="1086"/>
                  </a:lnTo>
                  <a:lnTo>
                    <a:pt x="150" y="1089"/>
                  </a:lnTo>
                  <a:lnTo>
                    <a:pt x="119" y="1086"/>
                  </a:lnTo>
                  <a:lnTo>
                    <a:pt x="91" y="1078"/>
                  </a:lnTo>
                  <a:lnTo>
                    <a:pt x="66" y="1065"/>
                  </a:lnTo>
                  <a:lnTo>
                    <a:pt x="43" y="1046"/>
                  </a:lnTo>
                  <a:lnTo>
                    <a:pt x="26" y="1024"/>
                  </a:lnTo>
                  <a:lnTo>
                    <a:pt x="11" y="998"/>
                  </a:lnTo>
                  <a:lnTo>
                    <a:pt x="3" y="970"/>
                  </a:lnTo>
                  <a:lnTo>
                    <a:pt x="0" y="940"/>
                  </a:lnTo>
                  <a:lnTo>
                    <a:pt x="0" y="149"/>
                  </a:lnTo>
                  <a:lnTo>
                    <a:pt x="3" y="119"/>
                  </a:lnTo>
                  <a:lnTo>
                    <a:pt x="11" y="91"/>
                  </a:lnTo>
                  <a:lnTo>
                    <a:pt x="26" y="66"/>
                  </a:lnTo>
                  <a:lnTo>
                    <a:pt x="43" y="43"/>
                  </a:lnTo>
                  <a:lnTo>
                    <a:pt x="66" y="26"/>
                  </a:lnTo>
                  <a:lnTo>
                    <a:pt x="91" y="11"/>
                  </a:lnTo>
                  <a:lnTo>
                    <a:pt x="119" y="3"/>
                  </a:lnTo>
                  <a:lnTo>
                    <a:pt x="15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5" name="Google Shape;1205;p45"/>
            <p:cNvSpPr/>
            <p:nvPr/>
          </p:nvSpPr>
          <p:spPr>
            <a:xfrm>
              <a:off x="6692" y="2129"/>
              <a:ext cx="100" cy="100"/>
            </a:xfrm>
            <a:custGeom>
              <a:rect l="l" t="t" r="r" b="b"/>
              <a:pathLst>
                <a:path w="1095" h="1101" extrusionOk="0">
                  <a:moveTo>
                    <a:pt x="1052" y="0"/>
                  </a:moveTo>
                  <a:lnTo>
                    <a:pt x="1064" y="0"/>
                  </a:lnTo>
                  <a:lnTo>
                    <a:pt x="1074" y="3"/>
                  </a:lnTo>
                  <a:lnTo>
                    <a:pt x="1084" y="9"/>
                  </a:lnTo>
                  <a:lnTo>
                    <a:pt x="1091" y="19"/>
                  </a:lnTo>
                  <a:lnTo>
                    <a:pt x="1095" y="30"/>
                  </a:lnTo>
                  <a:lnTo>
                    <a:pt x="1095" y="41"/>
                  </a:lnTo>
                  <a:lnTo>
                    <a:pt x="1091" y="52"/>
                  </a:lnTo>
                  <a:lnTo>
                    <a:pt x="1084" y="62"/>
                  </a:lnTo>
                  <a:lnTo>
                    <a:pt x="1082" y="64"/>
                  </a:lnTo>
                  <a:lnTo>
                    <a:pt x="1077" y="69"/>
                  </a:lnTo>
                  <a:lnTo>
                    <a:pt x="1068" y="80"/>
                  </a:lnTo>
                  <a:lnTo>
                    <a:pt x="1055" y="93"/>
                  </a:lnTo>
                  <a:lnTo>
                    <a:pt x="1041" y="109"/>
                  </a:lnTo>
                  <a:lnTo>
                    <a:pt x="1022" y="129"/>
                  </a:lnTo>
                  <a:lnTo>
                    <a:pt x="1003" y="151"/>
                  </a:lnTo>
                  <a:lnTo>
                    <a:pt x="979" y="176"/>
                  </a:lnTo>
                  <a:lnTo>
                    <a:pt x="954" y="204"/>
                  </a:lnTo>
                  <a:lnTo>
                    <a:pt x="927" y="235"/>
                  </a:lnTo>
                  <a:lnTo>
                    <a:pt x="898" y="266"/>
                  </a:lnTo>
                  <a:lnTo>
                    <a:pt x="867" y="299"/>
                  </a:lnTo>
                  <a:lnTo>
                    <a:pt x="836" y="334"/>
                  </a:lnTo>
                  <a:lnTo>
                    <a:pt x="803" y="371"/>
                  </a:lnTo>
                  <a:lnTo>
                    <a:pt x="769" y="408"/>
                  </a:lnTo>
                  <a:lnTo>
                    <a:pt x="734" y="447"/>
                  </a:lnTo>
                  <a:lnTo>
                    <a:pt x="698" y="486"/>
                  </a:lnTo>
                  <a:lnTo>
                    <a:pt x="663" y="526"/>
                  </a:lnTo>
                  <a:lnTo>
                    <a:pt x="627" y="565"/>
                  </a:lnTo>
                  <a:lnTo>
                    <a:pt x="591" y="605"/>
                  </a:lnTo>
                  <a:lnTo>
                    <a:pt x="555" y="644"/>
                  </a:lnTo>
                  <a:lnTo>
                    <a:pt x="518" y="684"/>
                  </a:lnTo>
                  <a:lnTo>
                    <a:pt x="484" y="722"/>
                  </a:lnTo>
                  <a:lnTo>
                    <a:pt x="449" y="760"/>
                  </a:lnTo>
                  <a:lnTo>
                    <a:pt x="416" y="796"/>
                  </a:lnTo>
                  <a:lnTo>
                    <a:pt x="384" y="832"/>
                  </a:lnTo>
                  <a:lnTo>
                    <a:pt x="354" y="866"/>
                  </a:lnTo>
                  <a:lnTo>
                    <a:pt x="325" y="898"/>
                  </a:lnTo>
                  <a:lnTo>
                    <a:pt x="297" y="927"/>
                  </a:lnTo>
                  <a:lnTo>
                    <a:pt x="273" y="955"/>
                  </a:lnTo>
                  <a:lnTo>
                    <a:pt x="249" y="981"/>
                  </a:lnTo>
                  <a:lnTo>
                    <a:pt x="228" y="1003"/>
                  </a:lnTo>
                  <a:lnTo>
                    <a:pt x="211" y="1024"/>
                  </a:lnTo>
                  <a:lnTo>
                    <a:pt x="195" y="1041"/>
                  </a:lnTo>
                  <a:lnTo>
                    <a:pt x="183" y="1054"/>
                  </a:lnTo>
                  <a:lnTo>
                    <a:pt x="173" y="1065"/>
                  </a:lnTo>
                  <a:lnTo>
                    <a:pt x="167" y="1071"/>
                  </a:lnTo>
                  <a:lnTo>
                    <a:pt x="165" y="1073"/>
                  </a:lnTo>
                  <a:lnTo>
                    <a:pt x="148" y="1087"/>
                  </a:lnTo>
                  <a:lnTo>
                    <a:pt x="128" y="1097"/>
                  </a:lnTo>
                  <a:lnTo>
                    <a:pt x="107" y="1101"/>
                  </a:lnTo>
                  <a:lnTo>
                    <a:pt x="86" y="1101"/>
                  </a:lnTo>
                  <a:lnTo>
                    <a:pt x="65" y="1097"/>
                  </a:lnTo>
                  <a:lnTo>
                    <a:pt x="45" y="1087"/>
                  </a:lnTo>
                  <a:lnTo>
                    <a:pt x="28" y="1073"/>
                  </a:lnTo>
                  <a:lnTo>
                    <a:pt x="13" y="1055"/>
                  </a:lnTo>
                  <a:lnTo>
                    <a:pt x="5" y="1035"/>
                  </a:lnTo>
                  <a:lnTo>
                    <a:pt x="0" y="1015"/>
                  </a:lnTo>
                  <a:lnTo>
                    <a:pt x="0" y="993"/>
                  </a:lnTo>
                  <a:lnTo>
                    <a:pt x="5" y="972"/>
                  </a:lnTo>
                  <a:lnTo>
                    <a:pt x="13" y="952"/>
                  </a:lnTo>
                  <a:lnTo>
                    <a:pt x="28" y="935"/>
                  </a:lnTo>
                  <a:lnTo>
                    <a:pt x="30" y="932"/>
                  </a:lnTo>
                  <a:lnTo>
                    <a:pt x="36" y="926"/>
                  </a:lnTo>
                  <a:lnTo>
                    <a:pt x="46" y="917"/>
                  </a:lnTo>
                  <a:lnTo>
                    <a:pt x="60" y="905"/>
                  </a:lnTo>
                  <a:lnTo>
                    <a:pt x="76" y="890"/>
                  </a:lnTo>
                  <a:lnTo>
                    <a:pt x="97" y="871"/>
                  </a:lnTo>
                  <a:lnTo>
                    <a:pt x="120" y="850"/>
                  </a:lnTo>
                  <a:lnTo>
                    <a:pt x="145" y="827"/>
                  </a:lnTo>
                  <a:lnTo>
                    <a:pt x="172" y="801"/>
                  </a:lnTo>
                  <a:lnTo>
                    <a:pt x="202" y="774"/>
                  </a:lnTo>
                  <a:lnTo>
                    <a:pt x="233" y="745"/>
                  </a:lnTo>
                  <a:lnTo>
                    <a:pt x="267" y="714"/>
                  </a:lnTo>
                  <a:lnTo>
                    <a:pt x="303" y="682"/>
                  </a:lnTo>
                  <a:lnTo>
                    <a:pt x="339" y="649"/>
                  </a:lnTo>
                  <a:lnTo>
                    <a:pt x="376" y="614"/>
                  </a:lnTo>
                  <a:lnTo>
                    <a:pt x="414" y="579"/>
                  </a:lnTo>
                  <a:lnTo>
                    <a:pt x="453" y="542"/>
                  </a:lnTo>
                  <a:lnTo>
                    <a:pt x="493" y="507"/>
                  </a:lnTo>
                  <a:lnTo>
                    <a:pt x="532" y="471"/>
                  </a:lnTo>
                  <a:lnTo>
                    <a:pt x="571" y="434"/>
                  </a:lnTo>
                  <a:lnTo>
                    <a:pt x="610" y="398"/>
                  </a:lnTo>
                  <a:lnTo>
                    <a:pt x="650" y="362"/>
                  </a:lnTo>
                  <a:lnTo>
                    <a:pt x="688" y="327"/>
                  </a:lnTo>
                  <a:lnTo>
                    <a:pt x="725" y="293"/>
                  </a:lnTo>
                  <a:lnTo>
                    <a:pt x="761" y="260"/>
                  </a:lnTo>
                  <a:lnTo>
                    <a:pt x="796" y="227"/>
                  </a:lnTo>
                  <a:lnTo>
                    <a:pt x="829" y="196"/>
                  </a:lnTo>
                  <a:lnTo>
                    <a:pt x="861" y="167"/>
                  </a:lnTo>
                  <a:lnTo>
                    <a:pt x="890" y="140"/>
                  </a:lnTo>
                  <a:lnTo>
                    <a:pt x="918" y="115"/>
                  </a:lnTo>
                  <a:lnTo>
                    <a:pt x="943" y="92"/>
                  </a:lnTo>
                  <a:lnTo>
                    <a:pt x="966" y="71"/>
                  </a:lnTo>
                  <a:lnTo>
                    <a:pt x="985" y="53"/>
                  </a:lnTo>
                  <a:lnTo>
                    <a:pt x="1002" y="38"/>
                  </a:lnTo>
                  <a:lnTo>
                    <a:pt x="1015" y="26"/>
                  </a:lnTo>
                  <a:lnTo>
                    <a:pt x="1024" y="17"/>
                  </a:lnTo>
                  <a:lnTo>
                    <a:pt x="1031" y="11"/>
                  </a:lnTo>
                  <a:lnTo>
                    <a:pt x="1033" y="9"/>
                  </a:lnTo>
                  <a:lnTo>
                    <a:pt x="1042" y="3"/>
                  </a:lnTo>
                  <a:lnTo>
                    <a:pt x="105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07" name="Google Shape;1207;p45"/>
          <p:cNvSpPr/>
          <p:nvPr/>
        </p:nvSpPr>
        <p:spPr>
          <a:xfrm>
            <a:off x="2644775" y="1937415"/>
            <a:ext cx="4369631" cy="535531"/>
          </a:xfrm>
          <a:prstGeom prst="rect">
            <a:avLst/>
          </a:prstGeom>
          <a:noFill/>
          <a:ln>
            <a:noFill/>
          </a:ln>
        </p:spPr>
        <p:txBody>
          <a:bodyPr spcFirstLastPara="1" wrap="square" lIns="91425" tIns="45700" rIns="91425" bIns="45700" anchor="t" anchorCtr="0">
            <a:noAutofit/>
          </a:bodyPr>
          <a:lstStyle/>
          <a:p>
            <a:pPr lvl="0" algn="r">
              <a:lnSpc>
                <a:spcPct val="120000"/>
              </a:lnSpc>
              <a:buSzPts val="1200"/>
            </a:pPr>
            <a:r>
              <a:rPr lang="ru-RU" sz="1600">
                <a:latin typeface="Times New Roman" pitchFamily="18" charset="0"/>
                <a:cs typeface="Times New Roman" pitchFamily="18" charset="0"/>
              </a:rPr>
              <a:t>Р</a:t>
            </a:r>
            <a:r>
              <a:rPr lang="ru-RU" sz="1600" smtClean="0">
                <a:latin typeface="Times New Roman" pitchFamily="18" charset="0"/>
                <a:cs typeface="Times New Roman" pitchFamily="18" charset="0"/>
              </a:rPr>
              <a:t>ост </a:t>
            </a:r>
            <a:r>
              <a:rPr lang="ru-RU" sz="1600">
                <a:latin typeface="Times New Roman" pitchFamily="18" charset="0"/>
                <a:cs typeface="Times New Roman" pitchFamily="18" charset="0"/>
              </a:rPr>
              <a:t>чистой приведенной стоимости в среднем </a:t>
            </a:r>
            <a:endParaRPr sz="1600" b="0" i="0" u="none" strike="noStrike" cap="none">
              <a:solidFill>
                <a:schemeClr val="lt1"/>
              </a:solidFill>
              <a:latin typeface="Times New Roman" pitchFamily="18" charset="0"/>
              <a:ea typeface="Calibri"/>
              <a:cs typeface="Times New Roman" pitchFamily="18" charset="0"/>
              <a:sym typeface="Calibri"/>
            </a:endParaRPr>
          </a:p>
        </p:txBody>
      </p:sp>
      <p:sp>
        <p:nvSpPr>
          <p:cNvPr id="1208" name="Google Shape;1208;p45"/>
          <p:cNvSpPr txBox="1"/>
          <p:nvPr/>
        </p:nvSpPr>
        <p:spPr>
          <a:xfrm>
            <a:off x="2743199" y="2636725"/>
            <a:ext cx="3894353" cy="400200"/>
          </a:xfrm>
          <a:prstGeom prst="rect">
            <a:avLst/>
          </a:prstGeom>
          <a:noFill/>
          <a:ln>
            <a:noFill/>
          </a:ln>
        </p:spPr>
        <p:txBody>
          <a:bodyPr spcFirstLastPara="1" wrap="square" lIns="91425" tIns="45700" rIns="91425" bIns="45700" anchor="t" anchorCtr="0">
            <a:noAutofit/>
          </a:bodyPr>
          <a:lstStyle/>
          <a:p>
            <a:pPr lvl="0">
              <a:buSzPts val="2000"/>
            </a:pPr>
            <a:r>
              <a:rPr lang="ru-RU" sz="1800">
                <a:solidFill>
                  <a:schemeClr val="bg1"/>
                </a:solidFill>
              </a:rPr>
              <a:t>Р</a:t>
            </a:r>
            <a:r>
              <a:rPr lang="ru-RU" sz="1800" smtClean="0">
                <a:solidFill>
                  <a:schemeClr val="bg1"/>
                </a:solidFill>
              </a:rPr>
              <a:t>ост </a:t>
            </a:r>
            <a:r>
              <a:rPr lang="ru-RU" sz="1800">
                <a:solidFill>
                  <a:schemeClr val="bg1"/>
                </a:solidFill>
              </a:rPr>
              <a:t>производительности труда </a:t>
            </a:r>
            <a:endParaRPr sz="1800" b="0" i="0" u="none" strike="noStrike" cap="none">
              <a:solidFill>
                <a:schemeClr val="bg1"/>
              </a:solidFill>
              <a:sym typeface="Arial"/>
            </a:endParaRPr>
          </a:p>
        </p:txBody>
      </p:sp>
      <p:sp>
        <p:nvSpPr>
          <p:cNvPr id="1210" name="Google Shape;1210;p45"/>
          <p:cNvSpPr txBox="1"/>
          <p:nvPr/>
        </p:nvSpPr>
        <p:spPr>
          <a:xfrm>
            <a:off x="2758944" y="3429220"/>
            <a:ext cx="3529274" cy="339726"/>
          </a:xfrm>
          <a:prstGeom prst="rect">
            <a:avLst/>
          </a:prstGeom>
          <a:noFill/>
          <a:ln>
            <a:noFill/>
          </a:ln>
        </p:spPr>
        <p:txBody>
          <a:bodyPr spcFirstLastPara="1" wrap="square" lIns="91425" tIns="45700" rIns="91425" bIns="45700" anchor="t" anchorCtr="0">
            <a:noAutofit/>
          </a:bodyPr>
          <a:lstStyle/>
          <a:p>
            <a:pPr lvl="0">
              <a:buSzPts val="1800"/>
            </a:pPr>
            <a:r>
              <a:rPr lang="ru-RU">
                <a:solidFill>
                  <a:schemeClr val="bg1"/>
                </a:solidFill>
              </a:rPr>
              <a:t>С</a:t>
            </a:r>
            <a:r>
              <a:rPr lang="ru-RU" smtClean="0">
                <a:solidFill>
                  <a:schemeClr val="bg1"/>
                </a:solidFill>
              </a:rPr>
              <a:t>нижение </a:t>
            </a:r>
            <a:r>
              <a:rPr lang="ru-RU">
                <a:solidFill>
                  <a:schemeClr val="bg1"/>
                </a:solidFill>
              </a:rPr>
              <a:t>административных расходов </a:t>
            </a:r>
            <a:endParaRPr sz="1400" b="0" i="0" u="none" strike="noStrike" cap="none">
              <a:solidFill>
                <a:schemeClr val="bg1"/>
              </a:solidFill>
              <a:sym typeface="Arial"/>
            </a:endParaRPr>
          </a:p>
        </p:txBody>
      </p:sp>
      <p:sp>
        <p:nvSpPr>
          <p:cNvPr id="1211" name="Google Shape;1211;p45"/>
          <p:cNvSpPr/>
          <p:nvPr/>
        </p:nvSpPr>
        <p:spPr>
          <a:xfrm>
            <a:off x="2467293" y="3390750"/>
            <a:ext cx="2262188" cy="485069"/>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ct val="0"/>
              </a:spcBef>
              <a:spcAft>
                <a:spcPct val="0"/>
              </a:spcAft>
              <a:buClr>
                <a:srgbClr val="000000"/>
              </a:buClr>
              <a:buSzPts val="1100"/>
              <a:buFont typeface="Arial"/>
              <a:buNone/>
            </a:pPr>
            <a:endParaRPr sz="1100" b="0" i="0" u="none" strike="noStrike" cap="none">
              <a:solidFill>
                <a:schemeClr val="lt1"/>
              </a:solidFill>
              <a:latin typeface="Calibri"/>
              <a:ea typeface="Calibri"/>
              <a:cs typeface="Calibri"/>
              <a:sym typeface="Calibri"/>
            </a:endParaRPr>
          </a:p>
        </p:txBody>
      </p:sp>
      <p:sp>
        <p:nvSpPr>
          <p:cNvPr id="1212" name="Google Shape;1212;p45"/>
          <p:cNvSpPr txBox="1"/>
          <p:nvPr/>
        </p:nvSpPr>
        <p:spPr>
          <a:xfrm>
            <a:off x="2743199" y="3952497"/>
            <a:ext cx="2947975" cy="568736"/>
          </a:xfrm>
          <a:prstGeom prst="rect">
            <a:avLst/>
          </a:prstGeom>
          <a:noFill/>
          <a:ln>
            <a:noFill/>
          </a:ln>
        </p:spPr>
        <p:txBody>
          <a:bodyPr spcFirstLastPara="1" wrap="square" lIns="91425" tIns="45700" rIns="91425" bIns="45700" anchor="t" anchorCtr="0">
            <a:noAutofit/>
          </a:bodyPr>
          <a:lstStyle/>
          <a:p>
            <a:pPr lvl="0">
              <a:buSzPts val="1400"/>
            </a:pPr>
            <a:r>
              <a:rPr lang="ru-RU" smtClean="0">
                <a:solidFill>
                  <a:schemeClr val="bg1"/>
                </a:solidFill>
              </a:rPr>
              <a:t>Рост </a:t>
            </a:r>
            <a:r>
              <a:rPr lang="ru-RU">
                <a:solidFill>
                  <a:schemeClr val="bg1"/>
                </a:solidFill>
              </a:rPr>
              <a:t>внутренней нормы доходности </a:t>
            </a:r>
            <a:endParaRPr sz="1400" b="0" i="0" u="none" strike="noStrike" cap="none">
              <a:solidFill>
                <a:schemeClr val="bg1"/>
              </a:solidFill>
              <a:sym typeface="Arial"/>
            </a:endParaRPr>
          </a:p>
        </p:txBody>
      </p:sp>
      <p:sp>
        <p:nvSpPr>
          <p:cNvPr id="1213" name="Google Shape;1213;p45"/>
          <p:cNvSpPr/>
          <p:nvPr/>
        </p:nvSpPr>
        <p:spPr>
          <a:xfrm>
            <a:off x="2181784" y="4020354"/>
            <a:ext cx="2262188" cy="461665"/>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ct val="0"/>
              </a:spcBef>
              <a:spcAft>
                <a:spcPct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214" name="Google Shape;1214;p45"/>
          <p:cNvSpPr txBox="1"/>
          <p:nvPr/>
        </p:nvSpPr>
        <p:spPr>
          <a:xfrm>
            <a:off x="2743200" y="4693951"/>
            <a:ext cx="2359609" cy="507907"/>
          </a:xfrm>
          <a:prstGeom prst="rect">
            <a:avLst/>
          </a:prstGeom>
          <a:noFill/>
          <a:ln>
            <a:noFill/>
          </a:ln>
        </p:spPr>
        <p:txBody>
          <a:bodyPr spcFirstLastPara="1" wrap="square" lIns="91425" tIns="45700" rIns="91425" bIns="45700" anchor="t" anchorCtr="0">
            <a:noAutofit/>
          </a:bodyPr>
          <a:lstStyle/>
          <a:p>
            <a:pPr lvl="0">
              <a:buSzPts val="1100"/>
            </a:pPr>
            <a:r>
              <a:rPr lang="ru-RU">
                <a:solidFill>
                  <a:schemeClr val="bg1"/>
                </a:solidFill>
              </a:rPr>
              <a:t>Р</a:t>
            </a:r>
            <a:r>
              <a:rPr lang="ru-RU" smtClean="0">
                <a:solidFill>
                  <a:schemeClr val="bg1"/>
                </a:solidFill>
              </a:rPr>
              <a:t>ост </a:t>
            </a:r>
            <a:r>
              <a:rPr lang="ru-RU">
                <a:solidFill>
                  <a:schemeClr val="bg1"/>
                </a:solidFill>
              </a:rPr>
              <a:t>индекса рентабельности </a:t>
            </a:r>
            <a:endParaRPr sz="1400" b="0" i="0" u="none" strike="noStrike" cap="none">
              <a:solidFill>
                <a:schemeClr val="bg1"/>
              </a:solidFill>
              <a:sym typeface="Arial"/>
            </a:endParaRPr>
          </a:p>
        </p:txBody>
      </p:sp>
    </p:spTree>
    <p:extLst>
      <p:ext uri="{BB962C8B-B14F-4D97-AF65-F5344CB8AC3E}">
        <p14:creationId xmlns:p14="http://schemas.microsoft.com/office/powerpoint/2010/main" val="3477228696"/>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p:txBody>
          <a:bodyPr/>
          <a:lstStyle/>
          <a:p>
            <a:r>
              <a:rPr lang="ru-RU" smtClean="0"/>
              <a:t>Риск-менеджмент проекта</a:t>
            </a:r>
            <a:endParaRPr lang="ru-RU"/>
          </a:p>
        </p:txBody>
      </p:sp>
      <p:sp>
        <p:nvSpPr>
          <p:cNvPr id="4" name="Номер слайда 3"/>
          <p:cNvSpPr>
            <a:spLocks noGrp="1"/>
          </p:cNvSpPr>
          <p:nvPr>
            <p:ph type="sldNum" idx="12"/>
          </p:nvPr>
        </p:nvSpPr>
        <p:spPr/>
        <p:txBody>
          <a:bodyPr/>
          <a:lstStyle/>
          <a:p>
            <a:pPr marL="0" lvl="0" indent="0" algn="l" rtl="0">
              <a:spcBef>
                <a:spcPct val="0"/>
              </a:spcBef>
              <a:spcAft>
                <a:spcPct val="0"/>
              </a:spcAft>
              <a:buNone/>
            </a:pPr>
            <a:r>
              <a:rPr lang="en-GB" smtClean="0"/>
              <a:t>Page </a:t>
            </a:r>
            <a:fld id="{00000000-1234-1234-1234-123412341234}" type="slidenum">
              <a:rPr lang="en-GB" smtClean="0"/>
              <a:pPr marL="0" lvl="0" indent="0" algn="l" rtl="0">
                <a:spcBef>
                  <a:spcPct val="0"/>
                </a:spcBef>
                <a:spcAft>
                  <a:spcPct val="0"/>
                </a:spcAft>
                <a:buNone/>
              </a:pPr>
              <a:t>12</a:t>
            </a:fld>
            <a:endParaRPr lang="en-GB"/>
          </a:p>
        </p:txBody>
      </p:sp>
      <p:pic>
        <p:nvPicPr>
          <p:cNvPr id="5" name="Рисунок 4"/>
          <p:cNvPicPr/>
          <p:nvPr/>
        </p:nvPicPr>
        <p:blipFill>
          <a:blip r:embed="rId2"/>
          <a:stretch>
            <a:fillRect/>
          </a:stretch>
        </p:blipFill>
        <p:spPr>
          <a:xfrm>
            <a:off x="6257581" y="3778788"/>
            <a:ext cx="5802216" cy="2732182"/>
          </a:xfrm>
          <a:prstGeom prst="rect">
            <a:avLst/>
          </a:prstGeom>
          <a:ln>
            <a:noFill/>
          </a:ln>
          <a:effectLst>
            <a:outerShdw blurRad="292100" dist="139700" dir="2700000" algn="tl" rotWithShape="0">
              <a:srgbClr val="333333">
                <a:alpha val="65000"/>
              </a:srgbClr>
            </a:outerShdw>
          </a:effectLst>
        </p:spPr>
      </p:pic>
      <p:pic>
        <p:nvPicPr>
          <p:cNvPr id="6" name="Рисунок 5"/>
          <p:cNvPicPr/>
          <p:nvPr/>
        </p:nvPicPr>
        <p:blipFill>
          <a:blip r:embed="rId3"/>
          <a:stretch>
            <a:fillRect/>
          </a:stretch>
        </p:blipFill>
        <p:spPr>
          <a:xfrm>
            <a:off x="0" y="990426"/>
            <a:ext cx="6819440" cy="4358264"/>
          </a:xfrm>
          <a:prstGeom prst="rect">
            <a:avLst/>
          </a:prstGeom>
          <a:ln>
            <a:noFill/>
          </a:ln>
          <a:effectLst>
            <a:softEdge rad="112500"/>
          </a:effectLst>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2091"/>
        <p:cNvGrpSpPr/>
        <p:nvPr/>
      </p:nvGrpSpPr>
      <p:grpSpPr>
        <a:xfrm>
          <a:off x="0" y="0"/>
          <a:ext cx="0" cy="0"/>
        </a:xfrm>
      </p:grpSpPr>
      <p:sp>
        <p:nvSpPr>
          <p:cNvPr id="2093" name="Google Shape;2093;p87"/>
          <p:cNvSpPr/>
          <p:nvPr/>
        </p:nvSpPr>
        <p:spPr>
          <a:xfrm>
            <a:off x="798286" y="725714"/>
            <a:ext cx="10697028" cy="4189186"/>
          </a:xfrm>
          <a:prstGeom prst="rect">
            <a:avLst/>
          </a:prstGeom>
          <a:solidFill>
            <a:schemeClr val="accent3">
              <a:alpha val="84313"/>
            </a:schemeClr>
          </a:solidFill>
          <a:ln>
            <a:noFill/>
          </a:ln>
        </p:spPr>
        <p:txBody>
          <a:bodyPr spcFirstLastPara="1" wrap="square" lIns="108000" tIns="108000" rIns="108000" bIns="1080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4" name="Google Shape;2094;p87"/>
          <p:cNvSpPr/>
          <p:nvPr/>
        </p:nvSpPr>
        <p:spPr>
          <a:xfrm>
            <a:off x="798286" y="4986564"/>
            <a:ext cx="10697028" cy="1308100"/>
          </a:xfrm>
          <a:prstGeom prst="rect">
            <a:avLst/>
          </a:prstGeom>
          <a:solidFill>
            <a:srgbClr val="0C0C0C">
              <a:alpha val="84313"/>
            </a:srgbClr>
          </a:solidFill>
          <a:ln>
            <a:noFill/>
          </a:ln>
        </p:spPr>
        <p:txBody>
          <a:bodyPr spcFirstLastPara="1" wrap="square" lIns="108000" tIns="108000" rIns="108000" bIns="108000" anchor="ctr" anchorCtr="0">
            <a:noAutofit/>
          </a:bodyPr>
          <a:lstStyle/>
          <a:p>
            <a:pPr marL="0" marR="0" lvl="0" indent="0" algn="ctr" rtl="0">
              <a:lnSpc>
                <a:spcPct val="100000"/>
              </a:lnSpc>
              <a:spcBef>
                <a:spcPct val="0"/>
              </a:spcBef>
              <a:spcAft>
                <a:spcPct val="0"/>
              </a:spcAft>
              <a:buClr>
                <a:srgbClr val="000000"/>
              </a:buClr>
              <a:buSzPts val="32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87"/>
          <p:cNvSpPr txBox="1"/>
          <p:nvPr/>
        </p:nvSpPr>
        <p:spPr>
          <a:xfrm>
            <a:off x="1303099" y="1850811"/>
            <a:ext cx="5112216" cy="1938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6000"/>
              <a:buFont typeface="Arial"/>
              <a:buNone/>
            </a:pPr>
            <a:r>
              <a:rPr lang="ru-RU" sz="6000" b="1" smtClean="0">
                <a:solidFill>
                  <a:schemeClr val="lt1"/>
                </a:solidFill>
                <a:latin typeface="Open Sans"/>
                <a:ea typeface="Open Sans"/>
                <a:cs typeface="Open Sans"/>
                <a:sym typeface="Open Sans"/>
              </a:rPr>
              <a:t>Спасибо за</a:t>
            </a:r>
          </a:p>
          <a:p>
            <a:pPr marL="0" marR="0" lvl="0" indent="0" algn="l" rtl="0">
              <a:lnSpc>
                <a:spcPct val="100000"/>
              </a:lnSpc>
              <a:spcBef>
                <a:spcPct val="0"/>
              </a:spcBef>
              <a:spcAft>
                <a:spcPct val="0"/>
              </a:spcAft>
              <a:buClr>
                <a:srgbClr val="000000"/>
              </a:buClr>
              <a:buSzPts val="6000"/>
              <a:buFont typeface="Arial"/>
              <a:buNone/>
            </a:pPr>
            <a:r>
              <a:rPr lang="ru-RU" sz="6000" b="1" i="0" u="none" strike="noStrike" cap="none" smtClean="0">
                <a:solidFill>
                  <a:schemeClr val="lt1"/>
                </a:solidFill>
                <a:latin typeface="Open Sans"/>
                <a:ea typeface="Open Sans"/>
                <a:cs typeface="Open Sans"/>
                <a:sym typeface="Open Sans"/>
              </a:rPr>
              <a:t>Внимание</a:t>
            </a:r>
            <a:endParaRPr sz="1400" b="0" i="0" u="none" strike="noStrike" cap="none">
              <a:solidFill>
                <a:srgbClr val="000000"/>
              </a:solidFill>
              <a:latin typeface="Arial"/>
              <a:ea typeface="Arial"/>
              <a:cs typeface="Arial"/>
              <a:sym typeface="Arial"/>
            </a:endParaRPr>
          </a:p>
        </p:txBody>
      </p:sp>
      <p:cxnSp>
        <p:nvCxnSpPr>
          <p:cNvPr id="2096" name="Google Shape;2096;p87"/>
          <p:cNvCxnSpPr/>
          <p:nvPr/>
        </p:nvCxnSpPr>
        <p:spPr>
          <a:xfrm flipH="1">
            <a:off x="5820229" y="2032000"/>
            <a:ext cx="0" cy="1654629"/>
          </a:xfrm>
          <a:prstGeom prst="straightConnector1">
            <a:avLst/>
          </a:prstGeom>
          <a:noFill/>
          <a:ln w="9525" cap="flat" cmpd="sng">
            <a:solidFill>
              <a:schemeClr val="lt1"/>
            </a:solidFill>
            <a:prstDash val="solid"/>
            <a:miter lim="800000"/>
            <a:headEnd type="none" w="sm" len="sm"/>
            <a:tailEnd type="none" w="sm" len="sm"/>
          </a:ln>
        </p:spPr>
      </p:cxnSp>
      <p:sp>
        <p:nvSpPr>
          <p:cNvPr id="2097" name="Google Shape;2097;p87"/>
          <p:cNvSpPr/>
          <p:nvPr/>
        </p:nvSpPr>
        <p:spPr>
          <a:xfrm>
            <a:off x="6096000" y="1922325"/>
            <a:ext cx="5399314" cy="1631216"/>
          </a:xfrm>
          <a:prstGeom prst="rect">
            <a:avLst/>
          </a:prstGeom>
          <a:noFill/>
          <a:ln>
            <a:noFill/>
          </a:ln>
        </p:spPr>
        <p:txBody>
          <a:bodyPr spcFirstLastPara="1" wrap="square" lIns="91425" tIns="45700" rIns="91425" bIns="45700" anchor="t" anchorCtr="0">
            <a:noAutofit/>
          </a:bodyPr>
          <a:lstStyle/>
          <a:p>
            <a:r>
              <a:rPr lang="en-US" b="1" smtClean="0">
                <a:latin typeface="Times New Roman" pitchFamily="18" charset="0"/>
                <a:cs typeface="Times New Roman" pitchFamily="18" charset="0"/>
              </a:rPr>
              <a:t>                      </a:t>
            </a:r>
            <a:r>
              <a:rPr lang="ru-RU" b="1" smtClean="0">
                <a:solidFill>
                  <a:schemeClr val="bg1"/>
                </a:solidFill>
                <a:latin typeface="Times New Roman" pitchFamily="18" charset="0"/>
                <a:cs typeface="Times New Roman" pitchFamily="18" charset="0"/>
              </a:rPr>
              <a:t>Квалификационная работа</a:t>
            </a:r>
            <a:endParaRPr lang="en-US" b="1" smtClean="0">
              <a:solidFill>
                <a:schemeClr val="bg1"/>
              </a:solidFill>
              <a:latin typeface="Times New Roman" pitchFamily="18" charset="0"/>
              <a:cs typeface="Times New Roman" pitchFamily="18" charset="0"/>
            </a:endParaRPr>
          </a:p>
          <a:p>
            <a:endParaRPr lang="en-US" b="1" smtClean="0">
              <a:solidFill>
                <a:schemeClr val="bg1"/>
              </a:solidFill>
              <a:latin typeface="Times New Roman" pitchFamily="18" charset="0"/>
              <a:cs typeface="Times New Roman" pitchFamily="18" charset="0"/>
            </a:endParaRPr>
          </a:p>
          <a:p>
            <a:r>
              <a:rPr lang="ru-RU" b="1" smtClean="0">
                <a:solidFill>
                  <a:schemeClr val="bg1"/>
                </a:solidFill>
                <a:latin typeface="Times New Roman" pitchFamily="18" charset="0"/>
                <a:cs typeface="Times New Roman" pitchFamily="18" charset="0"/>
              </a:rPr>
              <a:t>Развитие </a:t>
            </a:r>
            <a:r>
              <a:rPr lang="ru-RU" b="1">
                <a:solidFill>
                  <a:schemeClr val="bg1"/>
                </a:solidFill>
                <a:latin typeface="Times New Roman" pitchFamily="18" charset="0"/>
                <a:cs typeface="Times New Roman" pitchFamily="18" charset="0"/>
              </a:rPr>
              <a:t>коммуникационной </a:t>
            </a:r>
            <a:r>
              <a:rPr lang="ru-RU" b="1" smtClean="0">
                <a:solidFill>
                  <a:schemeClr val="bg1"/>
                </a:solidFill>
                <a:latin typeface="Times New Roman" pitchFamily="18" charset="0"/>
                <a:cs typeface="Times New Roman" pitchFamily="18" charset="0"/>
              </a:rPr>
              <a:t>стратегии </a:t>
            </a:r>
            <a:r>
              <a:rPr lang="ru-RU" b="1">
                <a:solidFill>
                  <a:schemeClr val="bg1"/>
                </a:solidFill>
                <a:latin typeface="Times New Roman" pitchFamily="18" charset="0"/>
                <a:cs typeface="Times New Roman" pitchFamily="18" charset="0"/>
              </a:rPr>
              <a:t>организации </a:t>
            </a:r>
            <a:endParaRPr lang="en-US" b="1" smtClean="0">
              <a:solidFill>
                <a:schemeClr val="bg1"/>
              </a:solidFill>
              <a:latin typeface="Times New Roman" pitchFamily="18" charset="0"/>
              <a:cs typeface="Times New Roman" pitchFamily="18" charset="0"/>
            </a:endParaRPr>
          </a:p>
          <a:p>
            <a:endParaRPr lang="ru-RU" b="1">
              <a:solidFill>
                <a:schemeClr val="bg1"/>
              </a:solidFill>
              <a:latin typeface="Times New Roman" pitchFamily="18" charset="0"/>
              <a:cs typeface="Times New Roman" pitchFamily="18" charset="0"/>
            </a:endParaRPr>
          </a:p>
          <a:p>
            <a:r>
              <a:rPr lang="ru-RU" b="1">
                <a:solidFill>
                  <a:schemeClr val="bg1"/>
                </a:solidFill>
                <a:latin typeface="Times New Roman" pitchFamily="18" charset="0"/>
                <a:cs typeface="Times New Roman" pitchFamily="18" charset="0"/>
              </a:rPr>
              <a:t>Слушатель </a:t>
            </a:r>
            <a:r>
              <a:rPr lang="en-US" b="1" smtClean="0">
                <a:solidFill>
                  <a:schemeClr val="bg1"/>
                </a:solidFill>
                <a:latin typeface="Times New Roman" pitchFamily="18" charset="0"/>
                <a:cs typeface="Times New Roman" pitchFamily="18" charset="0"/>
              </a:rPr>
              <a:t>    </a:t>
            </a:r>
            <a:r>
              <a:rPr lang="ru-RU" b="1" smtClean="0">
                <a:solidFill>
                  <a:schemeClr val="bg1"/>
                </a:solidFill>
                <a:latin typeface="Times New Roman" pitchFamily="18" charset="0"/>
                <a:cs typeface="Times New Roman" pitchFamily="18" charset="0"/>
              </a:rPr>
              <a:t>Полещук </a:t>
            </a:r>
            <a:r>
              <a:rPr lang="ru-RU" b="1">
                <a:solidFill>
                  <a:schemeClr val="bg1"/>
                </a:solidFill>
                <a:latin typeface="Times New Roman" pitchFamily="18" charset="0"/>
                <a:cs typeface="Times New Roman" pitchFamily="18" charset="0"/>
              </a:rPr>
              <a:t>Геннадий Владимирович </a:t>
            </a:r>
            <a:r>
              <a:rPr lang="ru-RU" sz="2000" b="1">
                <a:solidFill>
                  <a:schemeClr val="bg1"/>
                </a:solidFill>
              </a:rPr>
              <a:t>	</a:t>
            </a:r>
            <a:endParaRPr lang="en-US" sz="2000" b="1" smtClean="0">
              <a:solidFill>
                <a:schemeClr val="bg1"/>
              </a:solidFill>
            </a:endParaRPr>
          </a:p>
          <a:p>
            <a:endParaRPr lang="ru-RU" sz="2000" b="1">
              <a:solidFill>
                <a:schemeClr val="bg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39111030"/>
              </p:ext>
            </p:extLst>
          </p:nvPr>
        </p:nvGraphicFramePr>
        <p:xfrm>
          <a:off x="642675" y="4986564"/>
          <a:ext cx="10355108" cy="1344930"/>
        </p:xfrm>
        <a:graphic>
          <a:graphicData uri="http://schemas.openxmlformats.org/drawingml/2006/table">
            <a:tbl>
              <a:tblPr>
                <a:tableStyleId>{8E45CE6F-0FF5-4A01-AEEE-345FE61939CD}</a:tableStyleId>
              </a:tblPr>
              <a:tblGrid>
                <a:gridCol w="2227240"/>
                <a:gridCol w="8127868"/>
              </a:tblGrid>
              <a:tr h="1075301">
                <a:tc>
                  <a:txBody>
                    <a:bodyPr/>
                    <a:lstStyle/>
                    <a:p>
                      <a:pPr>
                        <a:lnSpc>
                          <a:spcPct val="115000"/>
                        </a:lnSpc>
                        <a:spcAft>
                          <a:spcPts val="1000"/>
                        </a:spcAft>
                      </a:pPr>
                      <a:endParaRPr lang="ru-RU" sz="1200">
                        <a:effectLst/>
                        <a:latin typeface="AGOptimaCyr"/>
                        <a:ea typeface="Calibri"/>
                        <a:cs typeface="Times New Roman"/>
                      </a:endParaRPr>
                    </a:p>
                  </a:txBody>
                  <a:tcPr marL="68580" marR="68580" marT="0" marB="0"/>
                </a:tc>
                <a:tc>
                  <a:txBody>
                    <a:bodyPr/>
                    <a:lstStyle/>
                    <a:p>
                      <a:pPr algn="ctr">
                        <a:lnSpc>
                          <a:spcPct val="115000"/>
                        </a:lnSpc>
                        <a:spcAft>
                          <a:spcPts val="1000"/>
                        </a:spcAft>
                      </a:pPr>
                      <a:r>
                        <a:rPr lang="ru-RU" sz="1800">
                          <a:solidFill>
                            <a:schemeClr val="bg1"/>
                          </a:solidFill>
                          <a:effectLst/>
                        </a:rPr>
                        <a:t>МЕЖДУНАРОДНЫЙ ИНСТИТУТ РЫНКА</a:t>
                      </a:r>
                      <a:endParaRPr lang="ru-RU" sz="1100">
                        <a:solidFill>
                          <a:schemeClr val="bg1"/>
                        </a:solidFill>
                        <a:effectLst/>
                      </a:endParaRPr>
                    </a:p>
                    <a:p>
                      <a:pPr algn="ctr">
                        <a:lnSpc>
                          <a:spcPct val="115000"/>
                        </a:lnSpc>
                        <a:spcAft>
                          <a:spcPts val="1000"/>
                        </a:spcAft>
                      </a:pPr>
                      <a:r>
                        <a:rPr lang="ru-RU" sz="1400" smtClean="0">
                          <a:solidFill>
                            <a:schemeClr val="bg1"/>
                          </a:solidFill>
                          <a:effectLst/>
                        </a:rPr>
                        <a:t>Программа </a:t>
                      </a:r>
                      <a:r>
                        <a:rPr lang="ru-RU" sz="1400">
                          <a:solidFill>
                            <a:schemeClr val="bg1"/>
                          </a:solidFill>
                          <a:effectLst/>
                        </a:rPr>
                        <a:t>подготовки управленческих кадров </a:t>
                      </a:r>
                      <a:r>
                        <a:rPr lang="ru-RU" sz="1400" smtClean="0">
                          <a:solidFill>
                            <a:schemeClr val="bg1"/>
                          </a:solidFill>
                          <a:effectLst/>
                        </a:rPr>
                        <a:t> </a:t>
                      </a:r>
                      <a:r>
                        <a:rPr lang="ru-RU" sz="1400">
                          <a:solidFill>
                            <a:schemeClr val="bg1"/>
                          </a:solidFill>
                          <a:effectLst/>
                        </a:rPr>
                        <a:t>для организаций народного хозяйства РФ</a:t>
                      </a:r>
                    </a:p>
                    <a:p>
                      <a:pPr algn="ctr">
                        <a:lnSpc>
                          <a:spcPct val="115000"/>
                        </a:lnSpc>
                        <a:spcAft>
                          <a:spcPts val="1000"/>
                        </a:spcAft>
                      </a:pPr>
                      <a:r>
                        <a:rPr lang="ru-RU" sz="1200">
                          <a:solidFill>
                            <a:schemeClr val="bg1"/>
                          </a:solidFill>
                          <a:effectLst/>
                        </a:rPr>
                        <a:t>г. Самара</a:t>
                      </a:r>
                      <a:endParaRPr lang="ru-RU" sz="1100">
                        <a:solidFill>
                          <a:schemeClr val="bg1"/>
                        </a:solidFill>
                        <a:effectLst/>
                      </a:endParaRPr>
                    </a:p>
                    <a:p>
                      <a:pPr>
                        <a:lnSpc>
                          <a:spcPct val="115000"/>
                        </a:lnSpc>
                        <a:spcAft>
                          <a:spcPts val="1000"/>
                        </a:spcAft>
                      </a:pPr>
                      <a:r>
                        <a:rPr lang="ru-RU" sz="1100">
                          <a:effectLst/>
                        </a:rPr>
                        <a:t> </a:t>
                      </a:r>
                      <a:endParaRPr lang="ru-RU" sz="1100">
                        <a:effectLst/>
                        <a:latin typeface="Calibri"/>
                        <a:ea typeface="Calibri"/>
                        <a:cs typeface="Times New Roman"/>
                      </a:endParaRPr>
                    </a:p>
                  </a:txBody>
                  <a:tcPr marL="68580" marR="68580" marT="0" marB="0"/>
                </a:tc>
              </a:tr>
            </a:tbl>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1013283749"/>
              </p:ext>
            </p:extLst>
          </p:nvPr>
        </p:nvGraphicFramePr>
        <p:xfrm>
          <a:off x="949465" y="5135789"/>
          <a:ext cx="1143000" cy="1009650"/>
        </p:xfrm>
        <a:graphic>
          <a:graphicData uri="http://schemas.openxmlformats.org/presentationml/2006/ole">
            <mc:AlternateContent xmlns:mc="http://schemas.openxmlformats.org/markup-compatibility/2006">
              <mc:Choice xmlns:v="urn:schemas-microsoft-com:vml" Requires="v">
                <p:oleObj spid="_x0000_s1039" name="Picture" r:id="rId3" progId="Word.Picture.8">
                  <p:embed/>
                </p:oleObj>
              </mc:Choice>
              <mc:Fallback>
                <p:oleObj name="Picture" r:id="rId3" progId="Word.Picture.8">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949465" y="5135789"/>
                        <a:ext cx="1143000" cy="1009650"/>
                      </a:xfrm>
                      <a:prstGeom prst="rect">
                        <a:avLst/>
                      </a:prstGeom>
                      <a:noFill/>
                    </p:spPr>
                  </p:pic>
                </p:oleObj>
              </mc:Fallback>
            </mc:AlternateContent>
          </a:graphicData>
        </a:graphic>
      </p:graphicFrame>
      <p:cxnSp>
        <p:nvCxnSpPr>
          <p:cNvPr id="9" name="Line 5"/>
          <p:cNvCxnSpPr/>
          <p:nvPr/>
        </p:nvCxnSpPr>
        <p:spPr>
          <a:xfrm>
            <a:off x="3794125" y="4334409"/>
            <a:ext cx="4603750" cy="0"/>
          </a:xfrm>
          <a:prstGeom prst="straightConnector1">
            <a:avLst/>
          </a:prstGeom>
          <a:noFill/>
          <a:ln w="50804" cap="flat">
            <a:solidFill>
              <a:srgbClr val="000000"/>
            </a:solidFill>
            <a:prstDash val="solid"/>
            <a:round/>
          </a:ln>
        </p:spPr>
      </p:cxnSp>
      <p:cxnSp>
        <p:nvCxnSpPr>
          <p:cNvPr id="10" name="Line 6"/>
          <p:cNvCxnSpPr/>
          <p:nvPr/>
        </p:nvCxnSpPr>
        <p:spPr>
          <a:xfrm>
            <a:off x="3794125" y="4439691"/>
            <a:ext cx="4594225" cy="0"/>
          </a:xfrm>
          <a:prstGeom prst="straightConnector1">
            <a:avLst/>
          </a:prstGeom>
          <a:noFill/>
          <a:ln w="12701" cap="flat">
            <a:solidFill>
              <a:srgbClr val="000000"/>
            </a:solidFill>
            <a:prstDash val="solid"/>
            <a:round/>
          </a:ln>
        </p:spPr>
      </p:cxnSp>
    </p:spTree>
    <p:extLst>
      <p:ext uri="{BB962C8B-B14F-4D97-AF65-F5344CB8AC3E}">
        <p14:creationId xmlns:p14="http://schemas.microsoft.com/office/powerpoint/2010/main" val="111044628"/>
      </p:ext>
    </p:extLst>
  </p:cSld>
  <p:clrMapOvr>
    <a:masterClrMapping/>
  </p:clrMapOvr>
  <mc:AlternateContent xmlns:mc="http://schemas.openxmlformats.org/markup-compatibility/2006">
    <mc:Choice xmlns:p14="http://schemas.microsoft.com/office/powerpoint/2010/main" Requires="p14">
      <p:transition spd="slow" p14:dur="1500">
        <p:fade thruBlk="1"/>
      </p:transition>
    </mc:Choice>
    <mc:Fallback>
      <p:transition spd="slow">
        <p:fade thruBlk="1"/>
      </p:transition>
    </mc:Fallback>
  </mc:AlternateConten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 name="Picture 4" descr="http://images.huffingtonpost.com/2014-02-18-Ueli.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7867" y="-1453338"/>
            <a:ext cx="12987033" cy="865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18724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720"/>
        <p:cNvGrpSpPr/>
        <p:nvPr/>
      </p:nvGrpSpPr>
      <p:grpSpPr>
        <a:xfrm>
          <a:off x="0" y="0"/>
          <a:ext cx="0" cy="0"/>
        </a:xfrm>
      </p:grpSpPr>
      <p:sp>
        <p:nvSpPr>
          <p:cNvPr id="1721" name="Google Shape;1721;p68"/>
          <p:cNvSpPr/>
          <p:nvPr/>
        </p:nvSpPr>
        <p:spPr>
          <a:xfrm>
            <a:off x="6096000" y="1247775"/>
            <a:ext cx="5305425" cy="4924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2" name="Google Shape;1722;p68"/>
          <p:cNvSpPr txBox="1">
            <a:spLocks noGrp="1"/>
          </p:cNvSpPr>
          <p:nvPr>
            <p:ph type="ctrTitle"/>
          </p:nvPr>
        </p:nvSpPr>
        <p:spPr>
          <a:xfrm>
            <a:off x="1426959" y="558138"/>
            <a:ext cx="4536871" cy="1636322"/>
          </a:xfrm>
          <a:prstGeom prst="rect">
            <a:avLst/>
          </a:prstGeom>
          <a:noFill/>
          <a:ln>
            <a:noFill/>
          </a:ln>
        </p:spPr>
        <p:txBody>
          <a:bodyPr spcFirstLastPara="1" wrap="square" lIns="91425" tIns="45700" rIns="91425" bIns="45700" anchor="b" anchorCtr="0">
            <a:noAutofit/>
          </a:bodyPr>
          <a:lstStyle/>
          <a:p>
            <a:pPr lvl="0">
              <a:lnSpc>
                <a:spcPct val="150000"/>
              </a:lnSpc>
            </a:pPr>
            <a:r>
              <a:rPr lang="ru-RU" sz="1400" b="1">
                <a:solidFill>
                  <a:schemeClr val="tx1"/>
                </a:solidFill>
                <a:latin typeface="Times New Roman" pitchFamily="18" charset="0"/>
                <a:cs typeface="Times New Roman" pitchFamily="18" charset="0"/>
              </a:rPr>
              <a:t> </a:t>
            </a:r>
            <a:r>
              <a:rPr lang="ru-RU" sz="1400" b="1" smtClean="0">
                <a:solidFill>
                  <a:schemeClr val="tx1"/>
                </a:solidFill>
                <a:latin typeface="Times New Roman" pitchFamily="18" charset="0"/>
                <a:cs typeface="Times New Roman" pitchFamily="18" charset="0"/>
              </a:rPr>
              <a:t>       Цель </a:t>
            </a:r>
            <a:r>
              <a:rPr lang="ru-RU" sz="1400" b="1">
                <a:solidFill>
                  <a:schemeClr val="tx1"/>
                </a:solidFill>
                <a:latin typeface="Times New Roman" pitchFamily="18" charset="0"/>
                <a:cs typeface="Times New Roman" pitchFamily="18" charset="0"/>
              </a:rPr>
              <a:t>исследования: изучение вариантов и </a:t>
            </a:r>
            <a:r>
              <a:rPr lang="ru-RU" sz="1400" b="1" smtClean="0">
                <a:solidFill>
                  <a:schemeClr val="tx1"/>
                </a:solidFill>
                <a:latin typeface="Times New Roman" pitchFamily="18" charset="0"/>
                <a:cs typeface="Times New Roman" pitchFamily="18" charset="0"/>
              </a:rPr>
              <a:t>   возможностей </a:t>
            </a:r>
            <a:r>
              <a:rPr lang="ru-RU" sz="1400" b="1">
                <a:solidFill>
                  <a:schemeClr val="tx1"/>
                </a:solidFill>
                <a:latin typeface="Times New Roman" pitchFamily="18" charset="0"/>
                <a:cs typeface="Times New Roman" pitchFamily="18" charset="0"/>
              </a:rPr>
              <a:t>выстраивания коммуникаций с помощью средств и способов, которые удобны конкретной заинтересованной стороне</a:t>
            </a:r>
            <a:r>
              <a:rPr lang="ru-RU" sz="1400" b="1" smtClean="0">
                <a:solidFill>
                  <a:schemeClr val="tx1"/>
                </a:solidFill>
                <a:latin typeface="Times New Roman" pitchFamily="18" charset="0"/>
                <a:cs typeface="Times New Roman" pitchFamily="18" charset="0"/>
              </a:rPr>
              <a:t>.</a:t>
            </a:r>
            <a:br>
              <a:rPr lang="ru-RU" sz="1400" b="1">
                <a:solidFill>
                  <a:schemeClr val="tx1"/>
                </a:solidFill>
                <a:latin typeface="Times New Roman" pitchFamily="18" charset="0"/>
                <a:cs typeface="Times New Roman" pitchFamily="18" charset="0"/>
              </a:rPr>
            </a:br>
            <a:r>
              <a:rPr lang="ru-RU" sz="1400" b="1" smtClean="0">
                <a:solidFill>
                  <a:schemeClr val="tx1"/>
                </a:solidFill>
                <a:latin typeface="Times New Roman" pitchFamily="18" charset="0"/>
                <a:cs typeface="Times New Roman" pitchFamily="18" charset="0"/>
              </a:rPr>
              <a:t>	</a:t>
            </a:r>
            <a:endParaRPr sz="1400" b="0" i="0" u="none" strike="noStrike" cap="none">
              <a:solidFill>
                <a:srgbClr val="373737"/>
              </a:solidFill>
              <a:latin typeface="Times New Roman" pitchFamily="18" charset="0"/>
              <a:cs typeface="Times New Roman" pitchFamily="18" charset="0"/>
              <a:sym typeface="Open Sans"/>
            </a:endParaRPr>
          </a:p>
        </p:txBody>
      </p:sp>
      <p:sp>
        <p:nvSpPr>
          <p:cNvPr id="1723" name="Google Shape;1723;p68"/>
          <p:cNvSpPr txBox="1">
            <a:spLocks noGrp="1"/>
          </p:cNvSpPr>
          <p:nvPr>
            <p:ph type="subTitle" idx="1"/>
          </p:nvPr>
        </p:nvSpPr>
        <p:spPr>
          <a:xfrm>
            <a:off x="210394" y="2628298"/>
            <a:ext cx="9144000" cy="3750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ct val="0"/>
              </a:spcBef>
              <a:spcAft>
                <a:spcPct val="0"/>
              </a:spcAft>
              <a:buClr>
                <a:srgbClr val="A5A5A5"/>
              </a:buClr>
              <a:buSzPts val="1800"/>
              <a:buFont typeface="Arial"/>
              <a:buNone/>
            </a:pPr>
            <a:r>
              <a:rPr lang="ru-RU" sz="1800" b="0" i="1" u="none" strike="noStrike" cap="none" smtClean="0">
                <a:solidFill>
                  <a:srgbClr val="A5A5A5"/>
                </a:solidFill>
                <a:latin typeface="Calibri"/>
                <a:ea typeface="Calibri"/>
                <a:cs typeface="Calibri"/>
                <a:sym typeface="Calibri"/>
              </a:rPr>
              <a:t>ООО «Абсолют»</a:t>
            </a:r>
            <a:endParaRPr sz="1800" b="0" i="1" u="none" strike="noStrike" cap="none">
              <a:solidFill>
                <a:srgbClr val="A5A5A5"/>
              </a:solidFill>
              <a:latin typeface="Calibri"/>
              <a:ea typeface="Calibri"/>
              <a:cs typeface="Calibri"/>
              <a:sym typeface="Calibri"/>
            </a:endParaRPr>
          </a:p>
        </p:txBody>
      </p:sp>
      <p:sp>
        <p:nvSpPr>
          <p:cNvPr id="1726" name="Google Shape;1726;p68"/>
          <p:cNvSpPr/>
          <p:nvPr/>
        </p:nvSpPr>
        <p:spPr>
          <a:xfrm>
            <a:off x="118859" y="909877"/>
            <a:ext cx="1308100" cy="1308100"/>
          </a:xfrm>
          <a:prstGeom prst="ellipse">
            <a:avLst/>
          </a:prstGeom>
          <a:noFill/>
          <a:ln w="381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7" name="Google Shape;1727;p68"/>
          <p:cNvSpPr txBox="1"/>
          <p:nvPr/>
        </p:nvSpPr>
        <p:spPr>
          <a:xfrm>
            <a:off x="1873309" y="2043425"/>
            <a:ext cx="380056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2400"/>
              <a:buFont typeface="Arial"/>
              <a:buNone/>
            </a:pPr>
            <a:endParaRPr lang="ru-RU" b="1">
              <a:solidFill>
                <a:srgbClr val="3F3F3F"/>
              </a:solidFill>
              <a:latin typeface="Times New Roman" pitchFamily="18" charset="0"/>
              <a:ea typeface="Calibri"/>
              <a:cs typeface="Times New Roman" pitchFamily="18" charset="0"/>
              <a:sym typeface="Calibri"/>
            </a:endParaRPr>
          </a:p>
          <a:p>
            <a:pPr lvl="0">
              <a:buSzPts val="2400"/>
            </a:pPr>
            <a:r>
              <a:rPr lang="ru-RU" b="1">
                <a:solidFill>
                  <a:schemeClr val="tx1"/>
                </a:solidFill>
                <a:latin typeface="Times New Roman" pitchFamily="18" charset="0"/>
                <a:cs typeface="Times New Roman" pitchFamily="18" charset="0"/>
              </a:rPr>
              <a:t>Вариант решения: внедрение </a:t>
            </a:r>
            <a:r>
              <a:rPr lang="en-US" b="1">
                <a:solidFill>
                  <a:schemeClr val="tx1"/>
                </a:solidFill>
                <a:latin typeface="Times New Roman" pitchFamily="18" charset="0"/>
                <a:cs typeface="Times New Roman" pitchFamily="18" charset="0"/>
              </a:rPr>
              <a:t>CRM</a:t>
            </a:r>
            <a:endParaRPr lang="ru-RU" b="1" i="0" u="none" strike="noStrike" cap="none" smtClean="0">
              <a:solidFill>
                <a:srgbClr val="3F3F3F"/>
              </a:solidFill>
              <a:latin typeface="Times New Roman" pitchFamily="18" charset="0"/>
              <a:ea typeface="Calibri"/>
              <a:cs typeface="Times New Roman" pitchFamily="18" charset="0"/>
              <a:sym typeface="Calibri"/>
            </a:endParaRPr>
          </a:p>
        </p:txBody>
      </p:sp>
      <p:sp>
        <p:nvSpPr>
          <p:cNvPr id="1728" name="Google Shape;1728;p68"/>
          <p:cNvSpPr/>
          <p:nvPr/>
        </p:nvSpPr>
        <p:spPr>
          <a:xfrm>
            <a:off x="89013" y="3078760"/>
            <a:ext cx="5346139" cy="2762460"/>
          </a:xfrm>
          <a:prstGeom prst="rect">
            <a:avLst/>
          </a:prstGeom>
          <a:noFill/>
          <a:ln>
            <a:noFill/>
          </a:ln>
        </p:spPr>
        <p:txBody>
          <a:bodyPr spcFirstLastPara="1" wrap="square" lIns="91425" tIns="45700" rIns="91425" bIns="45700" anchor="t" anchorCtr="0">
            <a:noAutofit/>
          </a:bodyPr>
          <a:lstStyle/>
          <a:p>
            <a:r>
              <a:rPr lang="ru-RU" smtClean="0"/>
              <a:t>	Для </a:t>
            </a:r>
            <a:r>
              <a:rPr lang="ru-RU"/>
              <a:t>формирования стратегии предприятия необходимо провести предварительный анализ по всем направлениям, чтобы определить факторы внешней и внутренней среды, которые будут влиять на организацию в процессе ее деятельности</a:t>
            </a:r>
            <a:r>
              <a:rPr lang="ru-RU" smtClean="0"/>
              <a:t>.</a:t>
            </a:r>
          </a:p>
          <a:p>
            <a:endParaRPr lang="ru-RU"/>
          </a:p>
          <a:p>
            <a:r>
              <a:rPr lang="ru-RU" smtClean="0"/>
              <a:t>	Актуальность </a:t>
            </a:r>
            <a:r>
              <a:rPr lang="ru-RU"/>
              <a:t>исследования связана с тем, что, в связи с огромной конкуренцией на рынке необходим совершенно новый подход </a:t>
            </a:r>
            <a:r>
              <a:rPr lang="ru-RU" smtClean="0"/>
              <a:t>к построению коммуникаций с </a:t>
            </a:r>
            <a:r>
              <a:rPr lang="ru-RU"/>
              <a:t>помощью новых цифровых </a:t>
            </a:r>
            <a:r>
              <a:rPr lang="ru-RU" smtClean="0"/>
              <a:t>технологий.</a:t>
            </a:r>
            <a:endParaRPr lang="ru-RU"/>
          </a:p>
          <a:p>
            <a:pPr marL="0" marR="0" lvl="0" indent="0" algn="l" rtl="0">
              <a:lnSpc>
                <a:spcPct val="120000"/>
              </a:lnSpc>
              <a:spcBef>
                <a:spcPct val="0"/>
              </a:spcBef>
              <a:spcAft>
                <a:spcPct val="0"/>
              </a:spcAft>
              <a:buClr>
                <a:srgbClr val="000000"/>
              </a:buClr>
              <a:buSzPts val="1200"/>
              <a:buFont typeface="Arial"/>
              <a:buNone/>
            </a:pPr>
            <a:endParaRPr sz="1200" b="0" i="0" u="none" strike="noStrike" cap="none">
              <a:solidFill>
                <a:srgbClr val="595959"/>
              </a:solidFill>
              <a:latin typeface="Calibri"/>
              <a:ea typeface="Calibri"/>
              <a:cs typeface="Calibri"/>
              <a:sym typeface="Calibri"/>
            </a:endParaRPr>
          </a:p>
        </p:txBody>
      </p:sp>
      <p:sp>
        <p:nvSpPr>
          <p:cNvPr id="1729" name="Google Shape;1729;p68"/>
          <p:cNvSpPr/>
          <p:nvPr/>
        </p:nvSpPr>
        <p:spPr>
          <a:xfrm>
            <a:off x="391873" y="1125845"/>
            <a:ext cx="762072" cy="762072"/>
          </a:xfrm>
          <a:custGeom>
            <a:rect l="l" t="t" r="r" b="b"/>
            <a:pathLst>
              <a:path w="3265" h="3477" extrusionOk="0">
                <a:moveTo>
                  <a:pt x="1387" y="1471"/>
                </a:moveTo>
                <a:lnTo>
                  <a:pt x="1339" y="1478"/>
                </a:lnTo>
                <a:lnTo>
                  <a:pt x="1294" y="1489"/>
                </a:lnTo>
                <a:lnTo>
                  <a:pt x="1249" y="1505"/>
                </a:lnTo>
                <a:lnTo>
                  <a:pt x="1207" y="1526"/>
                </a:lnTo>
                <a:lnTo>
                  <a:pt x="1166" y="1551"/>
                </a:lnTo>
                <a:lnTo>
                  <a:pt x="1128" y="1581"/>
                </a:lnTo>
                <a:lnTo>
                  <a:pt x="1093" y="1615"/>
                </a:lnTo>
                <a:lnTo>
                  <a:pt x="1062" y="1652"/>
                </a:lnTo>
                <a:lnTo>
                  <a:pt x="1035" y="1690"/>
                </a:lnTo>
                <a:lnTo>
                  <a:pt x="1012" y="1732"/>
                </a:lnTo>
                <a:lnTo>
                  <a:pt x="992" y="1775"/>
                </a:lnTo>
                <a:lnTo>
                  <a:pt x="977" y="1820"/>
                </a:lnTo>
                <a:lnTo>
                  <a:pt x="966" y="1867"/>
                </a:lnTo>
                <a:lnTo>
                  <a:pt x="960" y="1915"/>
                </a:lnTo>
                <a:lnTo>
                  <a:pt x="957" y="1964"/>
                </a:lnTo>
                <a:lnTo>
                  <a:pt x="960" y="2013"/>
                </a:lnTo>
                <a:lnTo>
                  <a:pt x="966" y="2061"/>
                </a:lnTo>
                <a:lnTo>
                  <a:pt x="977" y="2108"/>
                </a:lnTo>
                <a:lnTo>
                  <a:pt x="992" y="2154"/>
                </a:lnTo>
                <a:lnTo>
                  <a:pt x="1012" y="2197"/>
                </a:lnTo>
                <a:lnTo>
                  <a:pt x="1035" y="2238"/>
                </a:lnTo>
                <a:lnTo>
                  <a:pt x="1062" y="2278"/>
                </a:lnTo>
                <a:lnTo>
                  <a:pt x="1093" y="2314"/>
                </a:lnTo>
                <a:lnTo>
                  <a:pt x="1127" y="2347"/>
                </a:lnTo>
                <a:lnTo>
                  <a:pt x="1164" y="2376"/>
                </a:lnTo>
                <a:lnTo>
                  <a:pt x="1202" y="2400"/>
                </a:lnTo>
                <a:lnTo>
                  <a:pt x="1243" y="2421"/>
                </a:lnTo>
                <a:lnTo>
                  <a:pt x="1286" y="2437"/>
                </a:lnTo>
                <a:lnTo>
                  <a:pt x="1329" y="2448"/>
                </a:lnTo>
                <a:lnTo>
                  <a:pt x="1375" y="2456"/>
                </a:lnTo>
                <a:lnTo>
                  <a:pt x="1421" y="2458"/>
                </a:lnTo>
                <a:lnTo>
                  <a:pt x="1467" y="2456"/>
                </a:lnTo>
                <a:lnTo>
                  <a:pt x="1512" y="2448"/>
                </a:lnTo>
                <a:lnTo>
                  <a:pt x="1556" y="2437"/>
                </a:lnTo>
                <a:lnTo>
                  <a:pt x="1599" y="2421"/>
                </a:lnTo>
                <a:lnTo>
                  <a:pt x="1640" y="2400"/>
                </a:lnTo>
                <a:lnTo>
                  <a:pt x="1678" y="2376"/>
                </a:lnTo>
                <a:lnTo>
                  <a:pt x="1715" y="2347"/>
                </a:lnTo>
                <a:lnTo>
                  <a:pt x="1749" y="2314"/>
                </a:lnTo>
                <a:lnTo>
                  <a:pt x="1781" y="2276"/>
                </a:lnTo>
                <a:lnTo>
                  <a:pt x="1809" y="2235"/>
                </a:lnTo>
                <a:lnTo>
                  <a:pt x="1833" y="2192"/>
                </a:lnTo>
                <a:lnTo>
                  <a:pt x="1852" y="2146"/>
                </a:lnTo>
                <a:lnTo>
                  <a:pt x="1867" y="2100"/>
                </a:lnTo>
                <a:lnTo>
                  <a:pt x="1877" y="2050"/>
                </a:lnTo>
                <a:lnTo>
                  <a:pt x="1883" y="2000"/>
                </a:lnTo>
                <a:lnTo>
                  <a:pt x="1807" y="2026"/>
                </a:lnTo>
                <a:lnTo>
                  <a:pt x="1730" y="2045"/>
                </a:lnTo>
                <a:lnTo>
                  <a:pt x="1651" y="2059"/>
                </a:lnTo>
                <a:lnTo>
                  <a:pt x="1571" y="2068"/>
                </a:lnTo>
                <a:lnTo>
                  <a:pt x="1490" y="2071"/>
                </a:lnTo>
                <a:lnTo>
                  <a:pt x="1417" y="2069"/>
                </a:lnTo>
                <a:lnTo>
                  <a:pt x="1393" y="2063"/>
                </a:lnTo>
                <a:lnTo>
                  <a:pt x="1372" y="2053"/>
                </a:lnTo>
                <a:lnTo>
                  <a:pt x="1352" y="2038"/>
                </a:lnTo>
                <a:lnTo>
                  <a:pt x="1337" y="2017"/>
                </a:lnTo>
                <a:lnTo>
                  <a:pt x="1327" y="1994"/>
                </a:lnTo>
                <a:lnTo>
                  <a:pt x="1323" y="1968"/>
                </a:lnTo>
                <a:lnTo>
                  <a:pt x="1321" y="1884"/>
                </a:lnTo>
                <a:lnTo>
                  <a:pt x="1324" y="1799"/>
                </a:lnTo>
                <a:lnTo>
                  <a:pt x="1332" y="1716"/>
                </a:lnTo>
                <a:lnTo>
                  <a:pt x="1345" y="1633"/>
                </a:lnTo>
                <a:lnTo>
                  <a:pt x="1363" y="1551"/>
                </a:lnTo>
                <a:lnTo>
                  <a:pt x="1387" y="1471"/>
                </a:lnTo>
                <a:close/>
                <a:moveTo>
                  <a:pt x="1421" y="664"/>
                </a:moveTo>
                <a:lnTo>
                  <a:pt x="1339" y="667"/>
                </a:lnTo>
                <a:lnTo>
                  <a:pt x="1260" y="676"/>
                </a:lnTo>
                <a:lnTo>
                  <a:pt x="1181" y="689"/>
                </a:lnTo>
                <a:lnTo>
                  <a:pt x="1103" y="709"/>
                </a:lnTo>
                <a:lnTo>
                  <a:pt x="1028" y="733"/>
                </a:lnTo>
                <a:lnTo>
                  <a:pt x="954" y="763"/>
                </a:lnTo>
                <a:lnTo>
                  <a:pt x="882" y="797"/>
                </a:lnTo>
                <a:lnTo>
                  <a:pt x="811" y="837"/>
                </a:lnTo>
                <a:lnTo>
                  <a:pt x="744" y="881"/>
                </a:lnTo>
                <a:lnTo>
                  <a:pt x="679" y="932"/>
                </a:lnTo>
                <a:lnTo>
                  <a:pt x="617" y="986"/>
                </a:lnTo>
                <a:lnTo>
                  <a:pt x="558" y="1045"/>
                </a:lnTo>
                <a:lnTo>
                  <a:pt x="502" y="1108"/>
                </a:lnTo>
                <a:lnTo>
                  <a:pt x="451" y="1175"/>
                </a:lnTo>
                <a:lnTo>
                  <a:pt x="405" y="1243"/>
                </a:lnTo>
                <a:lnTo>
                  <a:pt x="363" y="1316"/>
                </a:lnTo>
                <a:lnTo>
                  <a:pt x="325" y="1390"/>
                </a:lnTo>
                <a:lnTo>
                  <a:pt x="293" y="1467"/>
                </a:lnTo>
                <a:lnTo>
                  <a:pt x="264" y="1545"/>
                </a:lnTo>
                <a:lnTo>
                  <a:pt x="241" y="1626"/>
                </a:lnTo>
                <a:lnTo>
                  <a:pt x="223" y="1709"/>
                </a:lnTo>
                <a:lnTo>
                  <a:pt x="210" y="1792"/>
                </a:lnTo>
                <a:lnTo>
                  <a:pt x="202" y="1878"/>
                </a:lnTo>
                <a:lnTo>
                  <a:pt x="200" y="1964"/>
                </a:lnTo>
                <a:lnTo>
                  <a:pt x="202" y="2050"/>
                </a:lnTo>
                <a:lnTo>
                  <a:pt x="210" y="2136"/>
                </a:lnTo>
                <a:lnTo>
                  <a:pt x="223" y="2220"/>
                </a:lnTo>
                <a:lnTo>
                  <a:pt x="241" y="2302"/>
                </a:lnTo>
                <a:lnTo>
                  <a:pt x="264" y="2383"/>
                </a:lnTo>
                <a:lnTo>
                  <a:pt x="293" y="2462"/>
                </a:lnTo>
                <a:lnTo>
                  <a:pt x="325" y="2539"/>
                </a:lnTo>
                <a:lnTo>
                  <a:pt x="363" y="2614"/>
                </a:lnTo>
                <a:lnTo>
                  <a:pt x="405" y="2685"/>
                </a:lnTo>
                <a:lnTo>
                  <a:pt x="451" y="2754"/>
                </a:lnTo>
                <a:lnTo>
                  <a:pt x="502" y="2821"/>
                </a:lnTo>
                <a:lnTo>
                  <a:pt x="558" y="2884"/>
                </a:lnTo>
                <a:lnTo>
                  <a:pt x="617" y="2942"/>
                </a:lnTo>
                <a:lnTo>
                  <a:pt x="679" y="2997"/>
                </a:lnTo>
                <a:lnTo>
                  <a:pt x="744" y="3047"/>
                </a:lnTo>
                <a:lnTo>
                  <a:pt x="811" y="3092"/>
                </a:lnTo>
                <a:lnTo>
                  <a:pt x="882" y="3131"/>
                </a:lnTo>
                <a:lnTo>
                  <a:pt x="954" y="3166"/>
                </a:lnTo>
                <a:lnTo>
                  <a:pt x="1028" y="3196"/>
                </a:lnTo>
                <a:lnTo>
                  <a:pt x="1103" y="3221"/>
                </a:lnTo>
                <a:lnTo>
                  <a:pt x="1181" y="3240"/>
                </a:lnTo>
                <a:lnTo>
                  <a:pt x="1260" y="3254"/>
                </a:lnTo>
                <a:lnTo>
                  <a:pt x="1339" y="3261"/>
                </a:lnTo>
                <a:lnTo>
                  <a:pt x="1421" y="3264"/>
                </a:lnTo>
                <a:lnTo>
                  <a:pt x="1502" y="3261"/>
                </a:lnTo>
                <a:lnTo>
                  <a:pt x="1582" y="3254"/>
                </a:lnTo>
                <a:lnTo>
                  <a:pt x="1661" y="3240"/>
                </a:lnTo>
                <a:lnTo>
                  <a:pt x="1738" y="3221"/>
                </a:lnTo>
                <a:lnTo>
                  <a:pt x="1814" y="3196"/>
                </a:lnTo>
                <a:lnTo>
                  <a:pt x="1888" y="3166"/>
                </a:lnTo>
                <a:lnTo>
                  <a:pt x="1961" y="3131"/>
                </a:lnTo>
                <a:lnTo>
                  <a:pt x="2031" y="3092"/>
                </a:lnTo>
                <a:lnTo>
                  <a:pt x="2098" y="3047"/>
                </a:lnTo>
                <a:lnTo>
                  <a:pt x="2163" y="2997"/>
                </a:lnTo>
                <a:lnTo>
                  <a:pt x="2225" y="2942"/>
                </a:lnTo>
                <a:lnTo>
                  <a:pt x="2284" y="2884"/>
                </a:lnTo>
                <a:lnTo>
                  <a:pt x="2340" y="2821"/>
                </a:lnTo>
                <a:lnTo>
                  <a:pt x="2391" y="2754"/>
                </a:lnTo>
                <a:lnTo>
                  <a:pt x="2437" y="2685"/>
                </a:lnTo>
                <a:lnTo>
                  <a:pt x="2480" y="2614"/>
                </a:lnTo>
                <a:lnTo>
                  <a:pt x="2517" y="2539"/>
                </a:lnTo>
                <a:lnTo>
                  <a:pt x="2550" y="2462"/>
                </a:lnTo>
                <a:lnTo>
                  <a:pt x="2578" y="2383"/>
                </a:lnTo>
                <a:lnTo>
                  <a:pt x="2601" y="2302"/>
                </a:lnTo>
                <a:lnTo>
                  <a:pt x="2619" y="2220"/>
                </a:lnTo>
                <a:lnTo>
                  <a:pt x="2632" y="2136"/>
                </a:lnTo>
                <a:lnTo>
                  <a:pt x="2640" y="2050"/>
                </a:lnTo>
                <a:lnTo>
                  <a:pt x="2642" y="1964"/>
                </a:lnTo>
                <a:lnTo>
                  <a:pt x="2639" y="1872"/>
                </a:lnTo>
                <a:lnTo>
                  <a:pt x="2630" y="1782"/>
                </a:lnTo>
                <a:lnTo>
                  <a:pt x="2616" y="1693"/>
                </a:lnTo>
                <a:lnTo>
                  <a:pt x="2595" y="1606"/>
                </a:lnTo>
                <a:lnTo>
                  <a:pt x="2569" y="1520"/>
                </a:lnTo>
                <a:lnTo>
                  <a:pt x="2538" y="1437"/>
                </a:lnTo>
                <a:lnTo>
                  <a:pt x="2498" y="1504"/>
                </a:lnTo>
                <a:lnTo>
                  <a:pt x="2452" y="1569"/>
                </a:lnTo>
                <a:lnTo>
                  <a:pt x="2404" y="1631"/>
                </a:lnTo>
                <a:lnTo>
                  <a:pt x="2352" y="1691"/>
                </a:lnTo>
                <a:lnTo>
                  <a:pt x="2302" y="1741"/>
                </a:lnTo>
                <a:lnTo>
                  <a:pt x="2250" y="1787"/>
                </a:lnTo>
                <a:lnTo>
                  <a:pt x="2196" y="1831"/>
                </a:lnTo>
                <a:lnTo>
                  <a:pt x="2140" y="1870"/>
                </a:lnTo>
                <a:lnTo>
                  <a:pt x="2082" y="1908"/>
                </a:lnTo>
                <a:lnTo>
                  <a:pt x="2084" y="1967"/>
                </a:lnTo>
                <a:lnTo>
                  <a:pt x="2082" y="2027"/>
                </a:lnTo>
                <a:lnTo>
                  <a:pt x="2074" y="2087"/>
                </a:lnTo>
                <a:lnTo>
                  <a:pt x="2062" y="2145"/>
                </a:lnTo>
                <a:lnTo>
                  <a:pt x="2046" y="2203"/>
                </a:lnTo>
                <a:lnTo>
                  <a:pt x="2024" y="2260"/>
                </a:lnTo>
                <a:lnTo>
                  <a:pt x="1998" y="2314"/>
                </a:lnTo>
                <a:lnTo>
                  <a:pt x="1967" y="2366"/>
                </a:lnTo>
                <a:lnTo>
                  <a:pt x="1931" y="2416"/>
                </a:lnTo>
                <a:lnTo>
                  <a:pt x="1890" y="2464"/>
                </a:lnTo>
                <a:lnTo>
                  <a:pt x="1845" y="2507"/>
                </a:lnTo>
                <a:lnTo>
                  <a:pt x="1798" y="2545"/>
                </a:lnTo>
                <a:lnTo>
                  <a:pt x="1749" y="2578"/>
                </a:lnTo>
                <a:lnTo>
                  <a:pt x="1697" y="2606"/>
                </a:lnTo>
                <a:lnTo>
                  <a:pt x="1644" y="2630"/>
                </a:lnTo>
                <a:lnTo>
                  <a:pt x="1590" y="2648"/>
                </a:lnTo>
                <a:lnTo>
                  <a:pt x="1534" y="2661"/>
                </a:lnTo>
                <a:lnTo>
                  <a:pt x="1478" y="2668"/>
                </a:lnTo>
                <a:lnTo>
                  <a:pt x="1421" y="2670"/>
                </a:lnTo>
                <a:lnTo>
                  <a:pt x="1364" y="2668"/>
                </a:lnTo>
                <a:lnTo>
                  <a:pt x="1308" y="2661"/>
                </a:lnTo>
                <a:lnTo>
                  <a:pt x="1252" y="2648"/>
                </a:lnTo>
                <a:lnTo>
                  <a:pt x="1198" y="2630"/>
                </a:lnTo>
                <a:lnTo>
                  <a:pt x="1145" y="2606"/>
                </a:lnTo>
                <a:lnTo>
                  <a:pt x="1093" y="2578"/>
                </a:lnTo>
                <a:lnTo>
                  <a:pt x="1044" y="2545"/>
                </a:lnTo>
                <a:lnTo>
                  <a:pt x="996" y="2507"/>
                </a:lnTo>
                <a:lnTo>
                  <a:pt x="952" y="2464"/>
                </a:lnTo>
                <a:lnTo>
                  <a:pt x="911" y="2416"/>
                </a:lnTo>
                <a:lnTo>
                  <a:pt x="875" y="2366"/>
                </a:lnTo>
                <a:lnTo>
                  <a:pt x="844" y="2313"/>
                </a:lnTo>
                <a:lnTo>
                  <a:pt x="817" y="2258"/>
                </a:lnTo>
                <a:lnTo>
                  <a:pt x="796" y="2202"/>
                </a:lnTo>
                <a:lnTo>
                  <a:pt x="779" y="2143"/>
                </a:lnTo>
                <a:lnTo>
                  <a:pt x="767" y="2085"/>
                </a:lnTo>
                <a:lnTo>
                  <a:pt x="760" y="2025"/>
                </a:lnTo>
                <a:lnTo>
                  <a:pt x="757" y="1964"/>
                </a:lnTo>
                <a:lnTo>
                  <a:pt x="760" y="1904"/>
                </a:lnTo>
                <a:lnTo>
                  <a:pt x="767" y="1845"/>
                </a:lnTo>
                <a:lnTo>
                  <a:pt x="779" y="1785"/>
                </a:lnTo>
                <a:lnTo>
                  <a:pt x="796" y="1727"/>
                </a:lnTo>
                <a:lnTo>
                  <a:pt x="817" y="1670"/>
                </a:lnTo>
                <a:lnTo>
                  <a:pt x="844" y="1615"/>
                </a:lnTo>
                <a:lnTo>
                  <a:pt x="875" y="1562"/>
                </a:lnTo>
                <a:lnTo>
                  <a:pt x="911" y="1512"/>
                </a:lnTo>
                <a:lnTo>
                  <a:pt x="952" y="1465"/>
                </a:lnTo>
                <a:lnTo>
                  <a:pt x="996" y="1421"/>
                </a:lnTo>
                <a:lnTo>
                  <a:pt x="1043" y="1384"/>
                </a:lnTo>
                <a:lnTo>
                  <a:pt x="1092" y="1351"/>
                </a:lnTo>
                <a:lnTo>
                  <a:pt x="1144" y="1322"/>
                </a:lnTo>
                <a:lnTo>
                  <a:pt x="1196" y="1300"/>
                </a:lnTo>
                <a:lnTo>
                  <a:pt x="1251" y="1281"/>
                </a:lnTo>
                <a:lnTo>
                  <a:pt x="1306" y="1269"/>
                </a:lnTo>
                <a:lnTo>
                  <a:pt x="1362" y="1261"/>
                </a:lnTo>
                <a:lnTo>
                  <a:pt x="1419" y="1258"/>
                </a:lnTo>
                <a:lnTo>
                  <a:pt x="1475" y="1260"/>
                </a:lnTo>
                <a:lnTo>
                  <a:pt x="1509" y="1198"/>
                </a:lnTo>
                <a:lnTo>
                  <a:pt x="1547" y="1138"/>
                </a:lnTo>
                <a:lnTo>
                  <a:pt x="1587" y="1081"/>
                </a:lnTo>
                <a:lnTo>
                  <a:pt x="1631" y="1025"/>
                </a:lnTo>
                <a:lnTo>
                  <a:pt x="1678" y="973"/>
                </a:lnTo>
                <a:lnTo>
                  <a:pt x="1733" y="918"/>
                </a:lnTo>
                <a:lnTo>
                  <a:pt x="1791" y="865"/>
                </a:lnTo>
                <a:lnTo>
                  <a:pt x="1852" y="818"/>
                </a:lnTo>
                <a:lnTo>
                  <a:pt x="1915" y="776"/>
                </a:lnTo>
                <a:lnTo>
                  <a:pt x="1838" y="742"/>
                </a:lnTo>
                <a:lnTo>
                  <a:pt x="1758" y="714"/>
                </a:lnTo>
                <a:lnTo>
                  <a:pt x="1676" y="693"/>
                </a:lnTo>
                <a:lnTo>
                  <a:pt x="1592" y="677"/>
                </a:lnTo>
                <a:lnTo>
                  <a:pt x="1507" y="667"/>
                </a:lnTo>
                <a:lnTo>
                  <a:pt x="1421" y="664"/>
                </a:lnTo>
                <a:close/>
                <a:moveTo>
                  <a:pt x="2636" y="294"/>
                </a:moveTo>
                <a:lnTo>
                  <a:pt x="2435" y="508"/>
                </a:lnTo>
                <a:lnTo>
                  <a:pt x="2404" y="741"/>
                </a:lnTo>
                <a:lnTo>
                  <a:pt x="2399" y="762"/>
                </a:lnTo>
                <a:lnTo>
                  <a:pt x="2390" y="781"/>
                </a:lnTo>
                <a:lnTo>
                  <a:pt x="2378" y="798"/>
                </a:lnTo>
                <a:lnTo>
                  <a:pt x="2363" y="812"/>
                </a:lnTo>
                <a:lnTo>
                  <a:pt x="2345" y="823"/>
                </a:lnTo>
                <a:lnTo>
                  <a:pt x="2326" y="829"/>
                </a:lnTo>
                <a:lnTo>
                  <a:pt x="2255" y="848"/>
                </a:lnTo>
                <a:lnTo>
                  <a:pt x="2185" y="873"/>
                </a:lnTo>
                <a:lnTo>
                  <a:pt x="2118" y="903"/>
                </a:lnTo>
                <a:lnTo>
                  <a:pt x="2053" y="937"/>
                </a:lnTo>
                <a:lnTo>
                  <a:pt x="1991" y="976"/>
                </a:lnTo>
                <a:lnTo>
                  <a:pt x="1931" y="1021"/>
                </a:lnTo>
                <a:lnTo>
                  <a:pt x="1873" y="1069"/>
                </a:lnTo>
                <a:lnTo>
                  <a:pt x="1819" y="1124"/>
                </a:lnTo>
                <a:lnTo>
                  <a:pt x="1771" y="1178"/>
                </a:lnTo>
                <a:lnTo>
                  <a:pt x="1726" y="1237"/>
                </a:lnTo>
                <a:lnTo>
                  <a:pt x="1686" y="1297"/>
                </a:lnTo>
                <a:lnTo>
                  <a:pt x="1650" y="1360"/>
                </a:lnTo>
                <a:lnTo>
                  <a:pt x="1618" y="1426"/>
                </a:lnTo>
                <a:lnTo>
                  <a:pt x="1591" y="1495"/>
                </a:lnTo>
                <a:lnTo>
                  <a:pt x="1568" y="1565"/>
                </a:lnTo>
                <a:lnTo>
                  <a:pt x="1549" y="1637"/>
                </a:lnTo>
                <a:lnTo>
                  <a:pt x="1535" y="1709"/>
                </a:lnTo>
                <a:lnTo>
                  <a:pt x="1526" y="1783"/>
                </a:lnTo>
                <a:lnTo>
                  <a:pt x="1522" y="1857"/>
                </a:lnTo>
                <a:lnTo>
                  <a:pt x="1592" y="1853"/>
                </a:lnTo>
                <a:lnTo>
                  <a:pt x="1661" y="1842"/>
                </a:lnTo>
                <a:lnTo>
                  <a:pt x="1729" y="1828"/>
                </a:lnTo>
                <a:lnTo>
                  <a:pt x="1796" y="1808"/>
                </a:lnTo>
                <a:lnTo>
                  <a:pt x="1862" y="1784"/>
                </a:lnTo>
                <a:lnTo>
                  <a:pt x="1926" y="1754"/>
                </a:lnTo>
                <a:lnTo>
                  <a:pt x="1988" y="1720"/>
                </a:lnTo>
                <a:lnTo>
                  <a:pt x="2048" y="1681"/>
                </a:lnTo>
                <a:lnTo>
                  <a:pt x="2105" y="1639"/>
                </a:lnTo>
                <a:lnTo>
                  <a:pt x="2159" y="1592"/>
                </a:lnTo>
                <a:lnTo>
                  <a:pt x="2211" y="1541"/>
                </a:lnTo>
                <a:lnTo>
                  <a:pt x="2261" y="1483"/>
                </a:lnTo>
                <a:lnTo>
                  <a:pt x="2307" y="1422"/>
                </a:lnTo>
                <a:lnTo>
                  <a:pt x="2348" y="1359"/>
                </a:lnTo>
                <a:lnTo>
                  <a:pt x="2385" y="1292"/>
                </a:lnTo>
                <a:lnTo>
                  <a:pt x="2418" y="1223"/>
                </a:lnTo>
                <a:lnTo>
                  <a:pt x="2445" y="1151"/>
                </a:lnTo>
                <a:lnTo>
                  <a:pt x="2469" y="1078"/>
                </a:lnTo>
                <a:lnTo>
                  <a:pt x="2487" y="1003"/>
                </a:lnTo>
                <a:lnTo>
                  <a:pt x="2493" y="982"/>
                </a:lnTo>
                <a:lnTo>
                  <a:pt x="2503" y="962"/>
                </a:lnTo>
                <a:lnTo>
                  <a:pt x="2516" y="945"/>
                </a:lnTo>
                <a:lnTo>
                  <a:pt x="2532" y="933"/>
                </a:lnTo>
                <a:lnTo>
                  <a:pt x="2550" y="923"/>
                </a:lnTo>
                <a:lnTo>
                  <a:pt x="2571" y="918"/>
                </a:lnTo>
                <a:lnTo>
                  <a:pt x="2789" y="885"/>
                </a:lnTo>
                <a:lnTo>
                  <a:pt x="2989" y="670"/>
                </a:lnTo>
                <a:lnTo>
                  <a:pt x="2778" y="576"/>
                </a:lnTo>
                <a:lnTo>
                  <a:pt x="2761" y="567"/>
                </a:lnTo>
                <a:lnTo>
                  <a:pt x="2746" y="554"/>
                </a:lnTo>
                <a:lnTo>
                  <a:pt x="2733" y="538"/>
                </a:lnTo>
                <a:lnTo>
                  <a:pt x="2724" y="520"/>
                </a:lnTo>
                <a:lnTo>
                  <a:pt x="2636" y="294"/>
                </a:lnTo>
                <a:close/>
                <a:moveTo>
                  <a:pt x="2671" y="0"/>
                </a:moveTo>
                <a:lnTo>
                  <a:pt x="2690" y="2"/>
                </a:lnTo>
                <a:lnTo>
                  <a:pt x="2709" y="9"/>
                </a:lnTo>
                <a:lnTo>
                  <a:pt x="2726" y="18"/>
                </a:lnTo>
                <a:lnTo>
                  <a:pt x="2741" y="31"/>
                </a:lnTo>
                <a:lnTo>
                  <a:pt x="2754" y="47"/>
                </a:lnTo>
                <a:lnTo>
                  <a:pt x="2763" y="65"/>
                </a:lnTo>
                <a:lnTo>
                  <a:pt x="2892" y="397"/>
                </a:lnTo>
                <a:lnTo>
                  <a:pt x="3204" y="536"/>
                </a:lnTo>
                <a:lnTo>
                  <a:pt x="3222" y="545"/>
                </a:lnTo>
                <a:lnTo>
                  <a:pt x="3236" y="558"/>
                </a:lnTo>
                <a:lnTo>
                  <a:pt x="3249" y="574"/>
                </a:lnTo>
                <a:lnTo>
                  <a:pt x="3258" y="592"/>
                </a:lnTo>
                <a:lnTo>
                  <a:pt x="3264" y="613"/>
                </a:lnTo>
                <a:lnTo>
                  <a:pt x="3265" y="634"/>
                </a:lnTo>
                <a:lnTo>
                  <a:pt x="3264" y="654"/>
                </a:lnTo>
                <a:lnTo>
                  <a:pt x="3258" y="674"/>
                </a:lnTo>
                <a:lnTo>
                  <a:pt x="3249" y="693"/>
                </a:lnTo>
                <a:lnTo>
                  <a:pt x="3236" y="709"/>
                </a:lnTo>
                <a:lnTo>
                  <a:pt x="2906" y="1060"/>
                </a:lnTo>
                <a:lnTo>
                  <a:pt x="2890" y="1073"/>
                </a:lnTo>
                <a:lnTo>
                  <a:pt x="2871" y="1084"/>
                </a:lnTo>
                <a:lnTo>
                  <a:pt x="2850" y="1089"/>
                </a:lnTo>
                <a:lnTo>
                  <a:pt x="2666" y="1118"/>
                </a:lnTo>
                <a:lnTo>
                  <a:pt x="2644" y="1193"/>
                </a:lnTo>
                <a:lnTo>
                  <a:pt x="2685" y="1272"/>
                </a:lnTo>
                <a:lnTo>
                  <a:pt x="2721" y="1352"/>
                </a:lnTo>
                <a:lnTo>
                  <a:pt x="2752" y="1434"/>
                </a:lnTo>
                <a:lnTo>
                  <a:pt x="2779" y="1519"/>
                </a:lnTo>
                <a:lnTo>
                  <a:pt x="2801" y="1606"/>
                </a:lnTo>
                <a:lnTo>
                  <a:pt x="2819" y="1693"/>
                </a:lnTo>
                <a:lnTo>
                  <a:pt x="2831" y="1783"/>
                </a:lnTo>
                <a:lnTo>
                  <a:pt x="2839" y="1872"/>
                </a:lnTo>
                <a:lnTo>
                  <a:pt x="2841" y="1964"/>
                </a:lnTo>
                <a:lnTo>
                  <a:pt x="2839" y="2057"/>
                </a:lnTo>
                <a:lnTo>
                  <a:pt x="2831" y="2149"/>
                </a:lnTo>
                <a:lnTo>
                  <a:pt x="2818" y="2239"/>
                </a:lnTo>
                <a:lnTo>
                  <a:pt x="2800" y="2328"/>
                </a:lnTo>
                <a:lnTo>
                  <a:pt x="2778" y="2415"/>
                </a:lnTo>
                <a:lnTo>
                  <a:pt x="2750" y="2502"/>
                </a:lnTo>
                <a:lnTo>
                  <a:pt x="2717" y="2585"/>
                </a:lnTo>
                <a:lnTo>
                  <a:pt x="2680" y="2666"/>
                </a:lnTo>
                <a:lnTo>
                  <a:pt x="2638" y="2746"/>
                </a:lnTo>
                <a:lnTo>
                  <a:pt x="2592" y="2822"/>
                </a:lnTo>
                <a:lnTo>
                  <a:pt x="2541" y="2895"/>
                </a:lnTo>
                <a:lnTo>
                  <a:pt x="2486" y="2967"/>
                </a:lnTo>
                <a:lnTo>
                  <a:pt x="2425" y="3034"/>
                </a:lnTo>
                <a:lnTo>
                  <a:pt x="2362" y="3098"/>
                </a:lnTo>
                <a:lnTo>
                  <a:pt x="2296" y="3157"/>
                </a:lnTo>
                <a:lnTo>
                  <a:pt x="2226" y="3211"/>
                </a:lnTo>
                <a:lnTo>
                  <a:pt x="2155" y="3260"/>
                </a:lnTo>
                <a:lnTo>
                  <a:pt x="2081" y="3305"/>
                </a:lnTo>
                <a:lnTo>
                  <a:pt x="2004" y="3344"/>
                </a:lnTo>
                <a:lnTo>
                  <a:pt x="1926" y="3380"/>
                </a:lnTo>
                <a:lnTo>
                  <a:pt x="1845" y="3408"/>
                </a:lnTo>
                <a:lnTo>
                  <a:pt x="1763" y="3433"/>
                </a:lnTo>
                <a:lnTo>
                  <a:pt x="1679" y="3452"/>
                </a:lnTo>
                <a:lnTo>
                  <a:pt x="1594" y="3466"/>
                </a:lnTo>
                <a:lnTo>
                  <a:pt x="1508" y="3474"/>
                </a:lnTo>
                <a:lnTo>
                  <a:pt x="1421" y="3477"/>
                </a:lnTo>
                <a:lnTo>
                  <a:pt x="1333" y="3474"/>
                </a:lnTo>
                <a:lnTo>
                  <a:pt x="1247" y="3466"/>
                </a:lnTo>
                <a:lnTo>
                  <a:pt x="1163" y="3452"/>
                </a:lnTo>
                <a:lnTo>
                  <a:pt x="1079" y="3433"/>
                </a:lnTo>
                <a:lnTo>
                  <a:pt x="997" y="3408"/>
                </a:lnTo>
                <a:lnTo>
                  <a:pt x="917" y="3380"/>
                </a:lnTo>
                <a:lnTo>
                  <a:pt x="839" y="3344"/>
                </a:lnTo>
                <a:lnTo>
                  <a:pt x="761" y="3305"/>
                </a:lnTo>
                <a:lnTo>
                  <a:pt x="687" y="3260"/>
                </a:lnTo>
                <a:lnTo>
                  <a:pt x="615" y="3211"/>
                </a:lnTo>
                <a:lnTo>
                  <a:pt x="546" y="3157"/>
                </a:lnTo>
                <a:lnTo>
                  <a:pt x="480" y="3098"/>
                </a:lnTo>
                <a:lnTo>
                  <a:pt x="417" y="3034"/>
                </a:lnTo>
                <a:lnTo>
                  <a:pt x="357" y="2967"/>
                </a:lnTo>
                <a:lnTo>
                  <a:pt x="302" y="2895"/>
                </a:lnTo>
                <a:lnTo>
                  <a:pt x="250" y="2822"/>
                </a:lnTo>
                <a:lnTo>
                  <a:pt x="203" y="2746"/>
                </a:lnTo>
                <a:lnTo>
                  <a:pt x="162" y="2666"/>
                </a:lnTo>
                <a:lnTo>
                  <a:pt x="124" y="2585"/>
                </a:lnTo>
                <a:lnTo>
                  <a:pt x="92" y="2502"/>
                </a:lnTo>
                <a:lnTo>
                  <a:pt x="64" y="2415"/>
                </a:lnTo>
                <a:lnTo>
                  <a:pt x="41" y="2328"/>
                </a:lnTo>
                <a:lnTo>
                  <a:pt x="24" y="2239"/>
                </a:lnTo>
                <a:lnTo>
                  <a:pt x="11" y="2149"/>
                </a:lnTo>
                <a:lnTo>
                  <a:pt x="3" y="2057"/>
                </a:lnTo>
                <a:lnTo>
                  <a:pt x="0" y="1964"/>
                </a:lnTo>
                <a:lnTo>
                  <a:pt x="3" y="1871"/>
                </a:lnTo>
                <a:lnTo>
                  <a:pt x="11" y="1780"/>
                </a:lnTo>
                <a:lnTo>
                  <a:pt x="24" y="1689"/>
                </a:lnTo>
                <a:lnTo>
                  <a:pt x="41" y="1600"/>
                </a:lnTo>
                <a:lnTo>
                  <a:pt x="64" y="1513"/>
                </a:lnTo>
                <a:lnTo>
                  <a:pt x="92" y="1428"/>
                </a:lnTo>
                <a:lnTo>
                  <a:pt x="124" y="1343"/>
                </a:lnTo>
                <a:lnTo>
                  <a:pt x="162" y="1262"/>
                </a:lnTo>
                <a:lnTo>
                  <a:pt x="203" y="1183"/>
                </a:lnTo>
                <a:lnTo>
                  <a:pt x="250" y="1106"/>
                </a:lnTo>
                <a:lnTo>
                  <a:pt x="302" y="1033"/>
                </a:lnTo>
                <a:lnTo>
                  <a:pt x="357" y="962"/>
                </a:lnTo>
                <a:lnTo>
                  <a:pt x="417" y="894"/>
                </a:lnTo>
                <a:lnTo>
                  <a:pt x="480" y="831"/>
                </a:lnTo>
                <a:lnTo>
                  <a:pt x="546" y="772"/>
                </a:lnTo>
                <a:lnTo>
                  <a:pt x="615" y="718"/>
                </a:lnTo>
                <a:lnTo>
                  <a:pt x="687" y="668"/>
                </a:lnTo>
                <a:lnTo>
                  <a:pt x="761" y="623"/>
                </a:lnTo>
                <a:lnTo>
                  <a:pt x="839" y="584"/>
                </a:lnTo>
                <a:lnTo>
                  <a:pt x="917" y="550"/>
                </a:lnTo>
                <a:lnTo>
                  <a:pt x="997" y="520"/>
                </a:lnTo>
                <a:lnTo>
                  <a:pt x="1079" y="495"/>
                </a:lnTo>
                <a:lnTo>
                  <a:pt x="1163" y="476"/>
                </a:lnTo>
                <a:lnTo>
                  <a:pt x="1247" y="463"/>
                </a:lnTo>
                <a:lnTo>
                  <a:pt x="1333" y="455"/>
                </a:lnTo>
                <a:lnTo>
                  <a:pt x="1421" y="452"/>
                </a:lnTo>
                <a:lnTo>
                  <a:pt x="1507" y="455"/>
                </a:lnTo>
                <a:lnTo>
                  <a:pt x="1592" y="462"/>
                </a:lnTo>
                <a:lnTo>
                  <a:pt x="1676" y="476"/>
                </a:lnTo>
                <a:lnTo>
                  <a:pt x="1758" y="494"/>
                </a:lnTo>
                <a:lnTo>
                  <a:pt x="1839" y="518"/>
                </a:lnTo>
                <a:lnTo>
                  <a:pt x="1919" y="546"/>
                </a:lnTo>
                <a:lnTo>
                  <a:pt x="1997" y="581"/>
                </a:lnTo>
                <a:lnTo>
                  <a:pt x="2072" y="619"/>
                </a:lnTo>
                <a:lnTo>
                  <a:pt x="2145" y="663"/>
                </a:lnTo>
                <a:lnTo>
                  <a:pt x="2216" y="639"/>
                </a:lnTo>
                <a:lnTo>
                  <a:pt x="2242" y="443"/>
                </a:lnTo>
                <a:lnTo>
                  <a:pt x="2248" y="421"/>
                </a:lnTo>
                <a:lnTo>
                  <a:pt x="2257" y="400"/>
                </a:lnTo>
                <a:lnTo>
                  <a:pt x="2271" y="382"/>
                </a:lnTo>
                <a:lnTo>
                  <a:pt x="2601" y="31"/>
                </a:lnTo>
                <a:lnTo>
                  <a:pt x="2616" y="18"/>
                </a:lnTo>
                <a:lnTo>
                  <a:pt x="2633" y="9"/>
                </a:lnTo>
                <a:lnTo>
                  <a:pt x="2651" y="2"/>
                </a:lnTo>
                <a:lnTo>
                  <a:pt x="2671" y="0"/>
                </a:lnTo>
                <a:close/>
              </a:path>
            </a:pathLst>
          </a:custGeom>
          <a:solidFill>
            <a:srgbClr val="3F3F3F"/>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0" name="Google Shape;1730;p68"/>
          <p:cNvSpPr/>
          <p:nvPr/>
        </p:nvSpPr>
        <p:spPr>
          <a:xfrm>
            <a:off x="7207252" y="1887917"/>
            <a:ext cx="1308100" cy="1308100"/>
          </a:xfrm>
          <a:prstGeom prst="ellipse">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1" name="Google Shape;1731;p68"/>
          <p:cNvSpPr txBox="1"/>
          <p:nvPr/>
        </p:nvSpPr>
        <p:spPr>
          <a:xfrm>
            <a:off x="7207252" y="3487429"/>
            <a:ext cx="2989123"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2400"/>
              <a:buFont typeface="Arial"/>
              <a:buNone/>
            </a:pPr>
            <a:r>
              <a:rPr lang="en-GB" sz="2400" b="1" i="0" u="none" strike="noStrike" cap="none">
                <a:solidFill>
                  <a:schemeClr val="lt1"/>
                </a:solidFill>
                <a:latin typeface="Calibri"/>
                <a:ea typeface="Calibri"/>
                <a:cs typeface="Calibri"/>
                <a:sym typeface="Calibri"/>
              </a:rPr>
              <a:t>SOMETHING ABOUT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400"/>
              <a:buFont typeface="Arial"/>
              <a:buNone/>
            </a:pPr>
            <a:r>
              <a:rPr lang="en-GB" sz="2400" b="1" i="0" u="none" strike="noStrike" cap="none">
                <a:solidFill>
                  <a:schemeClr val="lt1"/>
                </a:solidFill>
                <a:latin typeface="Calibri"/>
                <a:ea typeface="Calibri"/>
                <a:cs typeface="Calibri"/>
                <a:sym typeface="Calibri"/>
              </a:rPr>
              <a:t>TARGET</a:t>
            </a:r>
            <a:endParaRPr sz="1400" b="0" i="0" u="none" strike="noStrike" cap="none">
              <a:solidFill>
                <a:srgbClr val="000000"/>
              </a:solidFill>
              <a:latin typeface="Arial"/>
              <a:ea typeface="Arial"/>
              <a:cs typeface="Arial"/>
              <a:sym typeface="Arial"/>
            </a:endParaRPr>
          </a:p>
        </p:txBody>
      </p:sp>
      <p:sp>
        <p:nvSpPr>
          <p:cNvPr id="1732" name="Google Shape;1732;p68"/>
          <p:cNvSpPr/>
          <p:nvPr/>
        </p:nvSpPr>
        <p:spPr>
          <a:xfrm>
            <a:off x="7207252" y="4352333"/>
            <a:ext cx="3790948" cy="142192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ct val="0"/>
              </a:spcBef>
              <a:spcAft>
                <a:spcPct val="0"/>
              </a:spcAft>
              <a:buClr>
                <a:srgbClr val="000000"/>
              </a:buClr>
              <a:buSzPts val="1200"/>
              <a:buFont typeface="Arial"/>
              <a:buNone/>
            </a:pPr>
            <a:r>
              <a:rPr lang="en-GB" sz="1200" b="0" i="0" u="none" strike="noStrike" cap="none">
                <a:solidFill>
                  <a:schemeClr val="lt1"/>
                </a:solidFill>
                <a:latin typeface="Calibri"/>
                <a:ea typeface="Calibri"/>
                <a:cs typeface="Calibri"/>
                <a:sym typeface="Calibri"/>
              </a:rPr>
              <a:t>Lorem ipsum dolor sit amet, t the majority have suffered alteration in some form, by injected humour, or randomised. Lorem ipsum dolor sit amet, t the majority have suffered alteration in some form, by injected humour, or randomised.</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ct val="0"/>
              </a:spcBef>
              <a:spcAft>
                <a:spcPct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733" name="Google Shape;1733;p68"/>
          <p:cNvSpPr/>
          <p:nvPr/>
        </p:nvSpPr>
        <p:spPr>
          <a:xfrm>
            <a:off x="7531101" y="2217977"/>
            <a:ext cx="658814" cy="656445"/>
          </a:xfrm>
          <a:custGeom>
            <a:rect l="l" t="t" r="r" b="b"/>
            <a:pathLst>
              <a:path w="3332" h="3316" extrusionOk="0">
                <a:moveTo>
                  <a:pt x="1022" y="2759"/>
                </a:moveTo>
                <a:lnTo>
                  <a:pt x="939" y="2775"/>
                </a:lnTo>
                <a:lnTo>
                  <a:pt x="856" y="2784"/>
                </a:lnTo>
                <a:lnTo>
                  <a:pt x="771" y="2787"/>
                </a:lnTo>
                <a:lnTo>
                  <a:pt x="721" y="2786"/>
                </a:lnTo>
                <a:lnTo>
                  <a:pt x="673" y="2783"/>
                </a:lnTo>
                <a:lnTo>
                  <a:pt x="738" y="2837"/>
                </a:lnTo>
                <a:lnTo>
                  <a:pt x="805" y="2886"/>
                </a:lnTo>
                <a:lnTo>
                  <a:pt x="876" y="2933"/>
                </a:lnTo>
                <a:lnTo>
                  <a:pt x="949" y="2975"/>
                </a:lnTo>
                <a:lnTo>
                  <a:pt x="1025" y="3013"/>
                </a:lnTo>
                <a:lnTo>
                  <a:pt x="1104" y="3047"/>
                </a:lnTo>
                <a:lnTo>
                  <a:pt x="1184" y="3077"/>
                </a:lnTo>
                <a:lnTo>
                  <a:pt x="1266" y="3102"/>
                </a:lnTo>
                <a:lnTo>
                  <a:pt x="1199" y="3021"/>
                </a:lnTo>
                <a:lnTo>
                  <a:pt x="1135" y="2937"/>
                </a:lnTo>
                <a:lnTo>
                  <a:pt x="1076" y="2849"/>
                </a:lnTo>
                <a:lnTo>
                  <a:pt x="1022" y="2759"/>
                </a:lnTo>
                <a:close/>
                <a:moveTo>
                  <a:pt x="1520" y="2553"/>
                </a:moveTo>
                <a:lnTo>
                  <a:pt x="1257" y="2679"/>
                </a:lnTo>
                <a:lnTo>
                  <a:pt x="1218" y="2696"/>
                </a:lnTo>
                <a:lnTo>
                  <a:pt x="1179" y="2711"/>
                </a:lnTo>
                <a:lnTo>
                  <a:pt x="1230" y="2791"/>
                </a:lnTo>
                <a:lnTo>
                  <a:pt x="1283" y="2868"/>
                </a:lnTo>
                <a:lnTo>
                  <a:pt x="1340" y="2942"/>
                </a:lnTo>
                <a:lnTo>
                  <a:pt x="1401" y="3014"/>
                </a:lnTo>
                <a:lnTo>
                  <a:pt x="1465" y="3083"/>
                </a:lnTo>
                <a:lnTo>
                  <a:pt x="1533" y="3150"/>
                </a:lnTo>
                <a:lnTo>
                  <a:pt x="1586" y="3154"/>
                </a:lnTo>
                <a:lnTo>
                  <a:pt x="1586" y="2619"/>
                </a:lnTo>
                <a:lnTo>
                  <a:pt x="1520" y="2553"/>
                </a:lnTo>
                <a:close/>
                <a:moveTo>
                  <a:pt x="2430" y="2519"/>
                </a:moveTo>
                <a:lnTo>
                  <a:pt x="2389" y="2609"/>
                </a:lnTo>
                <a:lnTo>
                  <a:pt x="2344" y="2697"/>
                </a:lnTo>
                <a:lnTo>
                  <a:pt x="2296" y="2782"/>
                </a:lnTo>
                <a:lnTo>
                  <a:pt x="2245" y="2866"/>
                </a:lnTo>
                <a:lnTo>
                  <a:pt x="2189" y="2947"/>
                </a:lnTo>
                <a:lnTo>
                  <a:pt x="2129" y="3026"/>
                </a:lnTo>
                <a:lnTo>
                  <a:pt x="2066" y="3102"/>
                </a:lnTo>
                <a:lnTo>
                  <a:pt x="2157" y="3074"/>
                </a:lnTo>
                <a:lnTo>
                  <a:pt x="2246" y="3041"/>
                </a:lnTo>
                <a:lnTo>
                  <a:pt x="2331" y="3001"/>
                </a:lnTo>
                <a:lnTo>
                  <a:pt x="2414" y="2957"/>
                </a:lnTo>
                <a:lnTo>
                  <a:pt x="2494" y="2908"/>
                </a:lnTo>
                <a:lnTo>
                  <a:pt x="2571" y="2855"/>
                </a:lnTo>
                <a:lnTo>
                  <a:pt x="2643" y="2796"/>
                </a:lnTo>
                <a:lnTo>
                  <a:pt x="2712" y="2734"/>
                </a:lnTo>
                <a:lnTo>
                  <a:pt x="2646" y="2674"/>
                </a:lnTo>
                <a:lnTo>
                  <a:pt x="2576" y="2618"/>
                </a:lnTo>
                <a:lnTo>
                  <a:pt x="2505" y="2567"/>
                </a:lnTo>
                <a:lnTo>
                  <a:pt x="2430" y="2519"/>
                </a:lnTo>
                <a:close/>
                <a:moveTo>
                  <a:pt x="2004" y="2351"/>
                </a:moveTo>
                <a:lnTo>
                  <a:pt x="2004" y="2546"/>
                </a:lnTo>
                <a:lnTo>
                  <a:pt x="2001" y="2577"/>
                </a:lnTo>
                <a:lnTo>
                  <a:pt x="1995" y="2606"/>
                </a:lnTo>
                <a:lnTo>
                  <a:pt x="1983" y="2633"/>
                </a:lnTo>
                <a:lnTo>
                  <a:pt x="1969" y="2659"/>
                </a:lnTo>
                <a:lnTo>
                  <a:pt x="1951" y="2682"/>
                </a:lnTo>
                <a:lnTo>
                  <a:pt x="1930" y="2702"/>
                </a:lnTo>
                <a:lnTo>
                  <a:pt x="1905" y="2719"/>
                </a:lnTo>
                <a:lnTo>
                  <a:pt x="1878" y="2733"/>
                </a:lnTo>
                <a:lnTo>
                  <a:pt x="1845" y="2743"/>
                </a:lnTo>
                <a:lnTo>
                  <a:pt x="1812" y="2749"/>
                </a:lnTo>
                <a:lnTo>
                  <a:pt x="1778" y="2748"/>
                </a:lnTo>
                <a:lnTo>
                  <a:pt x="1746" y="2741"/>
                </a:lnTo>
                <a:lnTo>
                  <a:pt x="1746" y="3154"/>
                </a:lnTo>
                <a:lnTo>
                  <a:pt x="1799" y="3150"/>
                </a:lnTo>
                <a:lnTo>
                  <a:pt x="1868" y="3082"/>
                </a:lnTo>
                <a:lnTo>
                  <a:pt x="1933" y="3011"/>
                </a:lnTo>
                <a:lnTo>
                  <a:pt x="1995" y="2938"/>
                </a:lnTo>
                <a:lnTo>
                  <a:pt x="2054" y="2862"/>
                </a:lnTo>
                <a:lnTo>
                  <a:pt x="2107" y="2783"/>
                </a:lnTo>
                <a:lnTo>
                  <a:pt x="2158" y="2701"/>
                </a:lnTo>
                <a:lnTo>
                  <a:pt x="2205" y="2618"/>
                </a:lnTo>
                <a:lnTo>
                  <a:pt x="2249" y="2533"/>
                </a:lnTo>
                <a:lnTo>
                  <a:pt x="2287" y="2445"/>
                </a:lnTo>
                <a:lnTo>
                  <a:pt x="2218" y="2417"/>
                </a:lnTo>
                <a:lnTo>
                  <a:pt x="2148" y="2392"/>
                </a:lnTo>
                <a:lnTo>
                  <a:pt x="2076" y="2369"/>
                </a:lnTo>
                <a:lnTo>
                  <a:pt x="2004" y="2351"/>
                </a:lnTo>
                <a:close/>
                <a:moveTo>
                  <a:pt x="832" y="1540"/>
                </a:moveTo>
                <a:lnTo>
                  <a:pt x="821" y="1542"/>
                </a:lnTo>
                <a:lnTo>
                  <a:pt x="811" y="1545"/>
                </a:lnTo>
                <a:lnTo>
                  <a:pt x="804" y="1550"/>
                </a:lnTo>
                <a:lnTo>
                  <a:pt x="799" y="1556"/>
                </a:lnTo>
                <a:lnTo>
                  <a:pt x="795" y="1562"/>
                </a:lnTo>
                <a:lnTo>
                  <a:pt x="793" y="1566"/>
                </a:lnTo>
                <a:lnTo>
                  <a:pt x="791" y="1574"/>
                </a:lnTo>
                <a:lnTo>
                  <a:pt x="790" y="1582"/>
                </a:lnTo>
                <a:lnTo>
                  <a:pt x="790" y="1592"/>
                </a:lnTo>
                <a:lnTo>
                  <a:pt x="794" y="1603"/>
                </a:lnTo>
                <a:lnTo>
                  <a:pt x="802" y="1614"/>
                </a:lnTo>
                <a:lnTo>
                  <a:pt x="979" y="1789"/>
                </a:lnTo>
                <a:lnTo>
                  <a:pt x="991" y="1805"/>
                </a:lnTo>
                <a:lnTo>
                  <a:pt x="999" y="1822"/>
                </a:lnTo>
                <a:lnTo>
                  <a:pt x="1002" y="1841"/>
                </a:lnTo>
                <a:lnTo>
                  <a:pt x="1000" y="1861"/>
                </a:lnTo>
                <a:lnTo>
                  <a:pt x="994" y="1880"/>
                </a:lnTo>
                <a:lnTo>
                  <a:pt x="987" y="1894"/>
                </a:lnTo>
                <a:lnTo>
                  <a:pt x="952" y="1961"/>
                </a:lnTo>
                <a:lnTo>
                  <a:pt x="913" y="2026"/>
                </a:lnTo>
                <a:lnTo>
                  <a:pt x="871" y="2086"/>
                </a:lnTo>
                <a:lnTo>
                  <a:pt x="825" y="2144"/>
                </a:lnTo>
                <a:lnTo>
                  <a:pt x="775" y="2197"/>
                </a:lnTo>
                <a:lnTo>
                  <a:pt x="722" y="2249"/>
                </a:lnTo>
                <a:lnTo>
                  <a:pt x="667" y="2296"/>
                </a:lnTo>
                <a:lnTo>
                  <a:pt x="609" y="2339"/>
                </a:lnTo>
                <a:lnTo>
                  <a:pt x="547" y="2378"/>
                </a:lnTo>
                <a:lnTo>
                  <a:pt x="483" y="2414"/>
                </a:lnTo>
                <a:lnTo>
                  <a:pt x="417" y="2444"/>
                </a:lnTo>
                <a:lnTo>
                  <a:pt x="348" y="2471"/>
                </a:lnTo>
                <a:lnTo>
                  <a:pt x="277" y="2494"/>
                </a:lnTo>
                <a:lnTo>
                  <a:pt x="341" y="2528"/>
                </a:lnTo>
                <a:lnTo>
                  <a:pt x="408" y="2558"/>
                </a:lnTo>
                <a:lnTo>
                  <a:pt x="477" y="2583"/>
                </a:lnTo>
                <a:lnTo>
                  <a:pt x="547" y="2602"/>
                </a:lnTo>
                <a:lnTo>
                  <a:pt x="618" y="2615"/>
                </a:lnTo>
                <a:lnTo>
                  <a:pt x="689" y="2624"/>
                </a:lnTo>
                <a:lnTo>
                  <a:pt x="762" y="2627"/>
                </a:lnTo>
                <a:lnTo>
                  <a:pt x="834" y="2625"/>
                </a:lnTo>
                <a:lnTo>
                  <a:pt x="906" y="2618"/>
                </a:lnTo>
                <a:lnTo>
                  <a:pt x="979" y="2605"/>
                </a:lnTo>
                <a:lnTo>
                  <a:pt x="1050" y="2587"/>
                </a:lnTo>
                <a:lnTo>
                  <a:pt x="1120" y="2563"/>
                </a:lnTo>
                <a:lnTo>
                  <a:pt x="1188" y="2534"/>
                </a:lnTo>
                <a:lnTo>
                  <a:pt x="1503" y="2386"/>
                </a:lnTo>
                <a:lnTo>
                  <a:pt x="1521" y="2379"/>
                </a:lnTo>
                <a:lnTo>
                  <a:pt x="1540" y="2378"/>
                </a:lnTo>
                <a:lnTo>
                  <a:pt x="1560" y="2381"/>
                </a:lnTo>
                <a:lnTo>
                  <a:pt x="1578" y="2390"/>
                </a:lnTo>
                <a:lnTo>
                  <a:pt x="1593" y="2402"/>
                </a:lnTo>
                <a:lnTo>
                  <a:pt x="1770" y="2577"/>
                </a:lnTo>
                <a:lnTo>
                  <a:pt x="1781" y="2585"/>
                </a:lnTo>
                <a:lnTo>
                  <a:pt x="1791" y="2589"/>
                </a:lnTo>
                <a:lnTo>
                  <a:pt x="1802" y="2590"/>
                </a:lnTo>
                <a:lnTo>
                  <a:pt x="1811" y="2588"/>
                </a:lnTo>
                <a:lnTo>
                  <a:pt x="1817" y="2586"/>
                </a:lnTo>
                <a:lnTo>
                  <a:pt x="1822" y="2584"/>
                </a:lnTo>
                <a:lnTo>
                  <a:pt x="1827" y="2580"/>
                </a:lnTo>
                <a:lnTo>
                  <a:pt x="1833" y="2575"/>
                </a:lnTo>
                <a:lnTo>
                  <a:pt x="1838" y="2568"/>
                </a:lnTo>
                <a:lnTo>
                  <a:pt x="1842" y="2558"/>
                </a:lnTo>
                <a:lnTo>
                  <a:pt x="1843" y="2546"/>
                </a:lnTo>
                <a:lnTo>
                  <a:pt x="1843" y="1584"/>
                </a:lnTo>
                <a:lnTo>
                  <a:pt x="1841" y="1569"/>
                </a:lnTo>
                <a:lnTo>
                  <a:pt x="1835" y="1558"/>
                </a:lnTo>
                <a:lnTo>
                  <a:pt x="1826" y="1548"/>
                </a:lnTo>
                <a:lnTo>
                  <a:pt x="1814" y="1542"/>
                </a:lnTo>
                <a:lnTo>
                  <a:pt x="1801" y="1540"/>
                </a:lnTo>
                <a:lnTo>
                  <a:pt x="832" y="1540"/>
                </a:lnTo>
                <a:close/>
                <a:moveTo>
                  <a:pt x="2344" y="1019"/>
                </a:moveTo>
                <a:lnTo>
                  <a:pt x="2263" y="1053"/>
                </a:lnTo>
                <a:lnTo>
                  <a:pt x="2181" y="1082"/>
                </a:lnTo>
                <a:lnTo>
                  <a:pt x="2096" y="1106"/>
                </a:lnTo>
                <a:lnTo>
                  <a:pt x="2011" y="1127"/>
                </a:lnTo>
                <a:lnTo>
                  <a:pt x="1924" y="1143"/>
                </a:lnTo>
                <a:lnTo>
                  <a:pt x="1835" y="1154"/>
                </a:lnTo>
                <a:lnTo>
                  <a:pt x="1746" y="1160"/>
                </a:lnTo>
                <a:lnTo>
                  <a:pt x="1746" y="1381"/>
                </a:lnTo>
                <a:lnTo>
                  <a:pt x="1801" y="1381"/>
                </a:lnTo>
                <a:lnTo>
                  <a:pt x="1833" y="1383"/>
                </a:lnTo>
                <a:lnTo>
                  <a:pt x="1865" y="1391"/>
                </a:lnTo>
                <a:lnTo>
                  <a:pt x="1893" y="1404"/>
                </a:lnTo>
                <a:lnTo>
                  <a:pt x="1920" y="1420"/>
                </a:lnTo>
                <a:lnTo>
                  <a:pt x="1944" y="1440"/>
                </a:lnTo>
                <a:lnTo>
                  <a:pt x="1964" y="1464"/>
                </a:lnTo>
                <a:lnTo>
                  <a:pt x="1980" y="1491"/>
                </a:lnTo>
                <a:lnTo>
                  <a:pt x="1993" y="1520"/>
                </a:lnTo>
                <a:lnTo>
                  <a:pt x="2001" y="1550"/>
                </a:lnTo>
                <a:lnTo>
                  <a:pt x="2004" y="1584"/>
                </a:lnTo>
                <a:lnTo>
                  <a:pt x="2004" y="2187"/>
                </a:lnTo>
                <a:lnTo>
                  <a:pt x="2091" y="2208"/>
                </a:lnTo>
                <a:lnTo>
                  <a:pt x="2177" y="2233"/>
                </a:lnTo>
                <a:lnTo>
                  <a:pt x="2261" y="2262"/>
                </a:lnTo>
                <a:lnTo>
                  <a:pt x="2343" y="2296"/>
                </a:lnTo>
                <a:lnTo>
                  <a:pt x="2375" y="2192"/>
                </a:lnTo>
                <a:lnTo>
                  <a:pt x="2400" y="2087"/>
                </a:lnTo>
                <a:lnTo>
                  <a:pt x="2420" y="1981"/>
                </a:lnTo>
                <a:lnTo>
                  <a:pt x="2435" y="1874"/>
                </a:lnTo>
                <a:lnTo>
                  <a:pt x="2444" y="1766"/>
                </a:lnTo>
                <a:lnTo>
                  <a:pt x="2447" y="1656"/>
                </a:lnTo>
                <a:lnTo>
                  <a:pt x="2444" y="1547"/>
                </a:lnTo>
                <a:lnTo>
                  <a:pt x="2435" y="1440"/>
                </a:lnTo>
                <a:lnTo>
                  <a:pt x="2420" y="1333"/>
                </a:lnTo>
                <a:lnTo>
                  <a:pt x="2400" y="1227"/>
                </a:lnTo>
                <a:lnTo>
                  <a:pt x="2375" y="1123"/>
                </a:lnTo>
                <a:lnTo>
                  <a:pt x="2344" y="1019"/>
                </a:lnTo>
                <a:close/>
                <a:moveTo>
                  <a:pt x="988" y="1019"/>
                </a:moveTo>
                <a:lnTo>
                  <a:pt x="961" y="1108"/>
                </a:lnTo>
                <a:lnTo>
                  <a:pt x="938" y="1198"/>
                </a:lnTo>
                <a:lnTo>
                  <a:pt x="919" y="1289"/>
                </a:lnTo>
                <a:lnTo>
                  <a:pt x="904" y="1381"/>
                </a:lnTo>
                <a:lnTo>
                  <a:pt x="1586" y="1381"/>
                </a:lnTo>
                <a:lnTo>
                  <a:pt x="1586" y="1160"/>
                </a:lnTo>
                <a:lnTo>
                  <a:pt x="1497" y="1154"/>
                </a:lnTo>
                <a:lnTo>
                  <a:pt x="1408" y="1142"/>
                </a:lnTo>
                <a:lnTo>
                  <a:pt x="1322" y="1127"/>
                </a:lnTo>
                <a:lnTo>
                  <a:pt x="1236" y="1106"/>
                </a:lnTo>
                <a:lnTo>
                  <a:pt x="1151" y="1081"/>
                </a:lnTo>
                <a:lnTo>
                  <a:pt x="1069" y="1053"/>
                </a:lnTo>
                <a:lnTo>
                  <a:pt x="988" y="1019"/>
                </a:lnTo>
                <a:close/>
                <a:moveTo>
                  <a:pt x="2821" y="698"/>
                </a:moveTo>
                <a:lnTo>
                  <a:pt x="2759" y="755"/>
                </a:lnTo>
                <a:lnTo>
                  <a:pt x="2695" y="808"/>
                </a:lnTo>
                <a:lnTo>
                  <a:pt x="2628" y="858"/>
                </a:lnTo>
                <a:lnTo>
                  <a:pt x="2560" y="904"/>
                </a:lnTo>
                <a:lnTo>
                  <a:pt x="2489" y="947"/>
                </a:lnTo>
                <a:lnTo>
                  <a:pt x="2519" y="1045"/>
                </a:lnTo>
                <a:lnTo>
                  <a:pt x="2545" y="1144"/>
                </a:lnTo>
                <a:lnTo>
                  <a:pt x="2568" y="1245"/>
                </a:lnTo>
                <a:lnTo>
                  <a:pt x="2585" y="1346"/>
                </a:lnTo>
                <a:lnTo>
                  <a:pt x="2597" y="1449"/>
                </a:lnTo>
                <a:lnTo>
                  <a:pt x="2604" y="1552"/>
                </a:lnTo>
                <a:lnTo>
                  <a:pt x="2606" y="1656"/>
                </a:lnTo>
                <a:lnTo>
                  <a:pt x="2604" y="1761"/>
                </a:lnTo>
                <a:lnTo>
                  <a:pt x="2597" y="1865"/>
                </a:lnTo>
                <a:lnTo>
                  <a:pt x="2584" y="1968"/>
                </a:lnTo>
                <a:lnTo>
                  <a:pt x="2568" y="2070"/>
                </a:lnTo>
                <a:lnTo>
                  <a:pt x="2545" y="2170"/>
                </a:lnTo>
                <a:lnTo>
                  <a:pt x="2519" y="2270"/>
                </a:lnTo>
                <a:lnTo>
                  <a:pt x="2488" y="2368"/>
                </a:lnTo>
                <a:lnTo>
                  <a:pt x="2559" y="2411"/>
                </a:lnTo>
                <a:lnTo>
                  <a:pt x="2628" y="2457"/>
                </a:lnTo>
                <a:lnTo>
                  <a:pt x="2695" y="2507"/>
                </a:lnTo>
                <a:lnTo>
                  <a:pt x="2759" y="2560"/>
                </a:lnTo>
                <a:lnTo>
                  <a:pt x="2821" y="2617"/>
                </a:lnTo>
                <a:lnTo>
                  <a:pt x="2879" y="2544"/>
                </a:lnTo>
                <a:lnTo>
                  <a:pt x="2932" y="2468"/>
                </a:lnTo>
                <a:lnTo>
                  <a:pt x="2979" y="2389"/>
                </a:lnTo>
                <a:lnTo>
                  <a:pt x="3023" y="2306"/>
                </a:lnTo>
                <a:lnTo>
                  <a:pt x="3062" y="2221"/>
                </a:lnTo>
                <a:lnTo>
                  <a:pt x="3094" y="2133"/>
                </a:lnTo>
                <a:lnTo>
                  <a:pt x="3122" y="2042"/>
                </a:lnTo>
                <a:lnTo>
                  <a:pt x="3143" y="1949"/>
                </a:lnTo>
                <a:lnTo>
                  <a:pt x="3158" y="1854"/>
                </a:lnTo>
                <a:lnTo>
                  <a:pt x="3168" y="1757"/>
                </a:lnTo>
                <a:lnTo>
                  <a:pt x="3171" y="1657"/>
                </a:lnTo>
                <a:lnTo>
                  <a:pt x="3168" y="1559"/>
                </a:lnTo>
                <a:lnTo>
                  <a:pt x="3158" y="1462"/>
                </a:lnTo>
                <a:lnTo>
                  <a:pt x="3143" y="1367"/>
                </a:lnTo>
                <a:lnTo>
                  <a:pt x="3122" y="1274"/>
                </a:lnTo>
                <a:lnTo>
                  <a:pt x="3094" y="1183"/>
                </a:lnTo>
                <a:lnTo>
                  <a:pt x="3062" y="1095"/>
                </a:lnTo>
                <a:lnTo>
                  <a:pt x="3023" y="1009"/>
                </a:lnTo>
                <a:lnTo>
                  <a:pt x="2979" y="926"/>
                </a:lnTo>
                <a:lnTo>
                  <a:pt x="2932" y="847"/>
                </a:lnTo>
                <a:lnTo>
                  <a:pt x="2879" y="771"/>
                </a:lnTo>
                <a:lnTo>
                  <a:pt x="2821" y="698"/>
                </a:lnTo>
                <a:close/>
                <a:moveTo>
                  <a:pt x="511" y="698"/>
                </a:moveTo>
                <a:lnTo>
                  <a:pt x="453" y="771"/>
                </a:lnTo>
                <a:lnTo>
                  <a:pt x="400" y="847"/>
                </a:lnTo>
                <a:lnTo>
                  <a:pt x="353" y="926"/>
                </a:lnTo>
                <a:lnTo>
                  <a:pt x="309" y="1009"/>
                </a:lnTo>
                <a:lnTo>
                  <a:pt x="270" y="1095"/>
                </a:lnTo>
                <a:lnTo>
                  <a:pt x="238" y="1183"/>
                </a:lnTo>
                <a:lnTo>
                  <a:pt x="210" y="1274"/>
                </a:lnTo>
                <a:lnTo>
                  <a:pt x="189" y="1367"/>
                </a:lnTo>
                <a:lnTo>
                  <a:pt x="173" y="1462"/>
                </a:lnTo>
                <a:lnTo>
                  <a:pt x="164" y="1559"/>
                </a:lnTo>
                <a:lnTo>
                  <a:pt x="161" y="1657"/>
                </a:lnTo>
                <a:lnTo>
                  <a:pt x="163" y="1745"/>
                </a:lnTo>
                <a:lnTo>
                  <a:pt x="171" y="1831"/>
                </a:lnTo>
                <a:lnTo>
                  <a:pt x="183" y="1916"/>
                </a:lnTo>
                <a:lnTo>
                  <a:pt x="200" y="2000"/>
                </a:lnTo>
                <a:lnTo>
                  <a:pt x="222" y="2081"/>
                </a:lnTo>
                <a:lnTo>
                  <a:pt x="248" y="2161"/>
                </a:lnTo>
                <a:lnTo>
                  <a:pt x="278" y="2239"/>
                </a:lnTo>
                <a:lnTo>
                  <a:pt x="313" y="2315"/>
                </a:lnTo>
                <a:lnTo>
                  <a:pt x="377" y="2287"/>
                </a:lnTo>
                <a:lnTo>
                  <a:pt x="439" y="2256"/>
                </a:lnTo>
                <a:lnTo>
                  <a:pt x="499" y="2220"/>
                </a:lnTo>
                <a:lnTo>
                  <a:pt x="555" y="2180"/>
                </a:lnTo>
                <a:lnTo>
                  <a:pt x="609" y="2136"/>
                </a:lnTo>
                <a:lnTo>
                  <a:pt x="659" y="2088"/>
                </a:lnTo>
                <a:lnTo>
                  <a:pt x="706" y="2037"/>
                </a:lnTo>
                <a:lnTo>
                  <a:pt x="750" y="1981"/>
                </a:lnTo>
                <a:lnTo>
                  <a:pt x="736" y="1874"/>
                </a:lnTo>
                <a:lnTo>
                  <a:pt x="728" y="1766"/>
                </a:lnTo>
                <a:lnTo>
                  <a:pt x="689" y="1726"/>
                </a:lnTo>
                <a:lnTo>
                  <a:pt x="669" y="1703"/>
                </a:lnTo>
                <a:lnTo>
                  <a:pt x="652" y="1678"/>
                </a:lnTo>
                <a:lnTo>
                  <a:pt x="641" y="1651"/>
                </a:lnTo>
                <a:lnTo>
                  <a:pt x="633" y="1623"/>
                </a:lnTo>
                <a:lnTo>
                  <a:pt x="629" y="1594"/>
                </a:lnTo>
                <a:lnTo>
                  <a:pt x="630" y="1564"/>
                </a:lnTo>
                <a:lnTo>
                  <a:pt x="635" y="1535"/>
                </a:lnTo>
                <a:lnTo>
                  <a:pt x="644" y="1506"/>
                </a:lnTo>
                <a:lnTo>
                  <a:pt x="657" y="1479"/>
                </a:lnTo>
                <a:lnTo>
                  <a:pt x="675" y="1456"/>
                </a:lnTo>
                <a:lnTo>
                  <a:pt x="694" y="1435"/>
                </a:lnTo>
                <a:lnTo>
                  <a:pt x="715" y="1418"/>
                </a:lnTo>
                <a:lnTo>
                  <a:pt x="740" y="1404"/>
                </a:lnTo>
                <a:lnTo>
                  <a:pt x="757" y="1286"/>
                </a:lnTo>
                <a:lnTo>
                  <a:pt x="779" y="1172"/>
                </a:lnTo>
                <a:lnTo>
                  <a:pt x="809" y="1058"/>
                </a:lnTo>
                <a:lnTo>
                  <a:pt x="843" y="947"/>
                </a:lnTo>
                <a:lnTo>
                  <a:pt x="772" y="904"/>
                </a:lnTo>
                <a:lnTo>
                  <a:pt x="704" y="858"/>
                </a:lnTo>
                <a:lnTo>
                  <a:pt x="637" y="808"/>
                </a:lnTo>
                <a:lnTo>
                  <a:pt x="573" y="754"/>
                </a:lnTo>
                <a:lnTo>
                  <a:pt x="511" y="698"/>
                </a:lnTo>
                <a:close/>
                <a:moveTo>
                  <a:pt x="2069" y="214"/>
                </a:moveTo>
                <a:lnTo>
                  <a:pt x="2132" y="290"/>
                </a:lnTo>
                <a:lnTo>
                  <a:pt x="2191" y="369"/>
                </a:lnTo>
                <a:lnTo>
                  <a:pt x="2247" y="450"/>
                </a:lnTo>
                <a:lnTo>
                  <a:pt x="2299" y="533"/>
                </a:lnTo>
                <a:lnTo>
                  <a:pt x="2346" y="619"/>
                </a:lnTo>
                <a:lnTo>
                  <a:pt x="2390" y="706"/>
                </a:lnTo>
                <a:lnTo>
                  <a:pt x="2431" y="796"/>
                </a:lnTo>
                <a:lnTo>
                  <a:pt x="2505" y="748"/>
                </a:lnTo>
                <a:lnTo>
                  <a:pt x="2577" y="698"/>
                </a:lnTo>
                <a:lnTo>
                  <a:pt x="2646" y="642"/>
                </a:lnTo>
                <a:lnTo>
                  <a:pt x="2712" y="582"/>
                </a:lnTo>
                <a:lnTo>
                  <a:pt x="2643" y="520"/>
                </a:lnTo>
                <a:lnTo>
                  <a:pt x="2571" y="461"/>
                </a:lnTo>
                <a:lnTo>
                  <a:pt x="2495" y="408"/>
                </a:lnTo>
                <a:lnTo>
                  <a:pt x="2415" y="359"/>
                </a:lnTo>
                <a:lnTo>
                  <a:pt x="2333" y="315"/>
                </a:lnTo>
                <a:lnTo>
                  <a:pt x="2248" y="276"/>
                </a:lnTo>
                <a:lnTo>
                  <a:pt x="2159" y="243"/>
                </a:lnTo>
                <a:lnTo>
                  <a:pt x="2069" y="214"/>
                </a:lnTo>
                <a:close/>
                <a:moveTo>
                  <a:pt x="1263" y="214"/>
                </a:moveTo>
                <a:lnTo>
                  <a:pt x="1173" y="243"/>
                </a:lnTo>
                <a:lnTo>
                  <a:pt x="1084" y="276"/>
                </a:lnTo>
                <a:lnTo>
                  <a:pt x="999" y="315"/>
                </a:lnTo>
                <a:lnTo>
                  <a:pt x="917" y="359"/>
                </a:lnTo>
                <a:lnTo>
                  <a:pt x="837" y="408"/>
                </a:lnTo>
                <a:lnTo>
                  <a:pt x="761" y="461"/>
                </a:lnTo>
                <a:lnTo>
                  <a:pt x="688" y="519"/>
                </a:lnTo>
                <a:lnTo>
                  <a:pt x="620" y="582"/>
                </a:lnTo>
                <a:lnTo>
                  <a:pt x="686" y="641"/>
                </a:lnTo>
                <a:lnTo>
                  <a:pt x="755" y="698"/>
                </a:lnTo>
                <a:lnTo>
                  <a:pt x="827" y="748"/>
                </a:lnTo>
                <a:lnTo>
                  <a:pt x="901" y="796"/>
                </a:lnTo>
                <a:lnTo>
                  <a:pt x="942" y="706"/>
                </a:lnTo>
                <a:lnTo>
                  <a:pt x="986" y="619"/>
                </a:lnTo>
                <a:lnTo>
                  <a:pt x="1033" y="533"/>
                </a:lnTo>
                <a:lnTo>
                  <a:pt x="1085" y="450"/>
                </a:lnTo>
                <a:lnTo>
                  <a:pt x="1141" y="369"/>
                </a:lnTo>
                <a:lnTo>
                  <a:pt x="1200" y="290"/>
                </a:lnTo>
                <a:lnTo>
                  <a:pt x="1263" y="214"/>
                </a:lnTo>
                <a:close/>
                <a:moveTo>
                  <a:pt x="1746" y="162"/>
                </a:moveTo>
                <a:lnTo>
                  <a:pt x="1746" y="1000"/>
                </a:lnTo>
                <a:lnTo>
                  <a:pt x="1840" y="992"/>
                </a:lnTo>
                <a:lnTo>
                  <a:pt x="1934" y="979"/>
                </a:lnTo>
                <a:lnTo>
                  <a:pt x="2025" y="960"/>
                </a:lnTo>
                <a:lnTo>
                  <a:pt x="2115" y="935"/>
                </a:lnTo>
                <a:lnTo>
                  <a:pt x="2202" y="905"/>
                </a:lnTo>
                <a:lnTo>
                  <a:pt x="2288" y="870"/>
                </a:lnTo>
                <a:lnTo>
                  <a:pt x="2250" y="783"/>
                </a:lnTo>
                <a:lnTo>
                  <a:pt x="2207" y="698"/>
                </a:lnTo>
                <a:lnTo>
                  <a:pt x="2160" y="614"/>
                </a:lnTo>
                <a:lnTo>
                  <a:pt x="2109" y="533"/>
                </a:lnTo>
                <a:lnTo>
                  <a:pt x="2056" y="454"/>
                </a:lnTo>
                <a:lnTo>
                  <a:pt x="1998" y="378"/>
                </a:lnTo>
                <a:lnTo>
                  <a:pt x="1936" y="304"/>
                </a:lnTo>
                <a:lnTo>
                  <a:pt x="1871" y="234"/>
                </a:lnTo>
                <a:lnTo>
                  <a:pt x="1802" y="166"/>
                </a:lnTo>
                <a:lnTo>
                  <a:pt x="1746" y="162"/>
                </a:lnTo>
                <a:close/>
                <a:moveTo>
                  <a:pt x="1586" y="162"/>
                </a:moveTo>
                <a:lnTo>
                  <a:pt x="1530" y="166"/>
                </a:lnTo>
                <a:lnTo>
                  <a:pt x="1461" y="234"/>
                </a:lnTo>
                <a:lnTo>
                  <a:pt x="1396" y="304"/>
                </a:lnTo>
                <a:lnTo>
                  <a:pt x="1334" y="378"/>
                </a:lnTo>
                <a:lnTo>
                  <a:pt x="1276" y="454"/>
                </a:lnTo>
                <a:lnTo>
                  <a:pt x="1222" y="533"/>
                </a:lnTo>
                <a:lnTo>
                  <a:pt x="1172" y="614"/>
                </a:lnTo>
                <a:lnTo>
                  <a:pt x="1125" y="697"/>
                </a:lnTo>
                <a:lnTo>
                  <a:pt x="1082" y="782"/>
                </a:lnTo>
                <a:lnTo>
                  <a:pt x="1044" y="869"/>
                </a:lnTo>
                <a:lnTo>
                  <a:pt x="1130" y="905"/>
                </a:lnTo>
                <a:lnTo>
                  <a:pt x="1217" y="935"/>
                </a:lnTo>
                <a:lnTo>
                  <a:pt x="1307" y="960"/>
                </a:lnTo>
                <a:lnTo>
                  <a:pt x="1398" y="979"/>
                </a:lnTo>
                <a:lnTo>
                  <a:pt x="1492" y="992"/>
                </a:lnTo>
                <a:lnTo>
                  <a:pt x="1586" y="1000"/>
                </a:lnTo>
                <a:lnTo>
                  <a:pt x="1586" y="162"/>
                </a:lnTo>
                <a:close/>
                <a:moveTo>
                  <a:pt x="1665" y="0"/>
                </a:moveTo>
                <a:lnTo>
                  <a:pt x="1767" y="3"/>
                </a:lnTo>
                <a:lnTo>
                  <a:pt x="1867" y="12"/>
                </a:lnTo>
                <a:lnTo>
                  <a:pt x="1965" y="27"/>
                </a:lnTo>
                <a:lnTo>
                  <a:pt x="2061" y="48"/>
                </a:lnTo>
                <a:lnTo>
                  <a:pt x="2155" y="73"/>
                </a:lnTo>
                <a:lnTo>
                  <a:pt x="2247" y="104"/>
                </a:lnTo>
                <a:lnTo>
                  <a:pt x="2336" y="141"/>
                </a:lnTo>
                <a:lnTo>
                  <a:pt x="2422" y="181"/>
                </a:lnTo>
                <a:lnTo>
                  <a:pt x="2506" y="227"/>
                </a:lnTo>
                <a:lnTo>
                  <a:pt x="2587" y="277"/>
                </a:lnTo>
                <a:lnTo>
                  <a:pt x="2664" y="332"/>
                </a:lnTo>
                <a:lnTo>
                  <a:pt x="2738" y="390"/>
                </a:lnTo>
                <a:lnTo>
                  <a:pt x="2810" y="453"/>
                </a:lnTo>
                <a:lnTo>
                  <a:pt x="2877" y="520"/>
                </a:lnTo>
                <a:lnTo>
                  <a:pt x="2940" y="591"/>
                </a:lnTo>
                <a:lnTo>
                  <a:pt x="2999" y="664"/>
                </a:lnTo>
                <a:lnTo>
                  <a:pt x="3053" y="741"/>
                </a:lnTo>
                <a:lnTo>
                  <a:pt x="3104" y="822"/>
                </a:lnTo>
                <a:lnTo>
                  <a:pt x="3150" y="905"/>
                </a:lnTo>
                <a:lnTo>
                  <a:pt x="3191" y="991"/>
                </a:lnTo>
                <a:lnTo>
                  <a:pt x="3227" y="1080"/>
                </a:lnTo>
                <a:lnTo>
                  <a:pt x="3259" y="1171"/>
                </a:lnTo>
                <a:lnTo>
                  <a:pt x="3284" y="1265"/>
                </a:lnTo>
                <a:lnTo>
                  <a:pt x="3304" y="1360"/>
                </a:lnTo>
                <a:lnTo>
                  <a:pt x="3320" y="1457"/>
                </a:lnTo>
                <a:lnTo>
                  <a:pt x="3329" y="1557"/>
                </a:lnTo>
                <a:lnTo>
                  <a:pt x="3332" y="1657"/>
                </a:lnTo>
                <a:lnTo>
                  <a:pt x="3329" y="1759"/>
                </a:lnTo>
                <a:lnTo>
                  <a:pt x="3320" y="1858"/>
                </a:lnTo>
                <a:lnTo>
                  <a:pt x="3304" y="1956"/>
                </a:lnTo>
                <a:lnTo>
                  <a:pt x="3284" y="2051"/>
                </a:lnTo>
                <a:lnTo>
                  <a:pt x="3259" y="2145"/>
                </a:lnTo>
                <a:lnTo>
                  <a:pt x="3227" y="2236"/>
                </a:lnTo>
                <a:lnTo>
                  <a:pt x="3191" y="2324"/>
                </a:lnTo>
                <a:lnTo>
                  <a:pt x="3150" y="2411"/>
                </a:lnTo>
                <a:lnTo>
                  <a:pt x="3104" y="2494"/>
                </a:lnTo>
                <a:lnTo>
                  <a:pt x="3053" y="2574"/>
                </a:lnTo>
                <a:lnTo>
                  <a:pt x="2999" y="2651"/>
                </a:lnTo>
                <a:lnTo>
                  <a:pt x="2940" y="2725"/>
                </a:lnTo>
                <a:lnTo>
                  <a:pt x="2877" y="2795"/>
                </a:lnTo>
                <a:lnTo>
                  <a:pt x="2810" y="2862"/>
                </a:lnTo>
                <a:lnTo>
                  <a:pt x="2738" y="2926"/>
                </a:lnTo>
                <a:lnTo>
                  <a:pt x="2664" y="2984"/>
                </a:lnTo>
                <a:lnTo>
                  <a:pt x="2587" y="3039"/>
                </a:lnTo>
                <a:lnTo>
                  <a:pt x="2506" y="3088"/>
                </a:lnTo>
                <a:lnTo>
                  <a:pt x="2422" y="3135"/>
                </a:lnTo>
                <a:lnTo>
                  <a:pt x="2336" y="3175"/>
                </a:lnTo>
                <a:lnTo>
                  <a:pt x="2247" y="3212"/>
                </a:lnTo>
                <a:lnTo>
                  <a:pt x="2155" y="3243"/>
                </a:lnTo>
                <a:lnTo>
                  <a:pt x="2061" y="3268"/>
                </a:lnTo>
                <a:lnTo>
                  <a:pt x="1965" y="3289"/>
                </a:lnTo>
                <a:lnTo>
                  <a:pt x="1867" y="3304"/>
                </a:lnTo>
                <a:lnTo>
                  <a:pt x="1767" y="3313"/>
                </a:lnTo>
                <a:lnTo>
                  <a:pt x="1665" y="3316"/>
                </a:lnTo>
                <a:lnTo>
                  <a:pt x="1564" y="3313"/>
                </a:lnTo>
                <a:lnTo>
                  <a:pt x="1464" y="3304"/>
                </a:lnTo>
                <a:lnTo>
                  <a:pt x="1366" y="3289"/>
                </a:lnTo>
                <a:lnTo>
                  <a:pt x="1269" y="3268"/>
                </a:lnTo>
                <a:lnTo>
                  <a:pt x="1176" y="3242"/>
                </a:lnTo>
                <a:lnTo>
                  <a:pt x="1083" y="3211"/>
                </a:lnTo>
                <a:lnTo>
                  <a:pt x="994" y="3174"/>
                </a:lnTo>
                <a:lnTo>
                  <a:pt x="907" y="3133"/>
                </a:lnTo>
                <a:lnTo>
                  <a:pt x="823" y="3087"/>
                </a:lnTo>
                <a:lnTo>
                  <a:pt x="743" y="3037"/>
                </a:lnTo>
                <a:lnTo>
                  <a:pt x="665" y="2981"/>
                </a:lnTo>
                <a:lnTo>
                  <a:pt x="590" y="2922"/>
                </a:lnTo>
                <a:lnTo>
                  <a:pt x="519" y="2859"/>
                </a:lnTo>
                <a:lnTo>
                  <a:pt x="452" y="2792"/>
                </a:lnTo>
                <a:lnTo>
                  <a:pt x="389" y="2721"/>
                </a:lnTo>
                <a:lnTo>
                  <a:pt x="316" y="2693"/>
                </a:lnTo>
                <a:lnTo>
                  <a:pt x="245" y="2659"/>
                </a:lnTo>
                <a:lnTo>
                  <a:pt x="177" y="2620"/>
                </a:lnTo>
                <a:lnTo>
                  <a:pt x="110" y="2576"/>
                </a:lnTo>
                <a:lnTo>
                  <a:pt x="47" y="2527"/>
                </a:lnTo>
                <a:lnTo>
                  <a:pt x="29" y="2513"/>
                </a:lnTo>
                <a:lnTo>
                  <a:pt x="16" y="2499"/>
                </a:lnTo>
                <a:lnTo>
                  <a:pt x="7" y="2484"/>
                </a:lnTo>
                <a:lnTo>
                  <a:pt x="1" y="2465"/>
                </a:lnTo>
                <a:lnTo>
                  <a:pt x="0" y="2447"/>
                </a:lnTo>
                <a:lnTo>
                  <a:pt x="4" y="2429"/>
                </a:lnTo>
                <a:lnTo>
                  <a:pt x="11" y="2412"/>
                </a:lnTo>
                <a:lnTo>
                  <a:pt x="22" y="2397"/>
                </a:lnTo>
                <a:lnTo>
                  <a:pt x="37" y="2385"/>
                </a:lnTo>
                <a:lnTo>
                  <a:pt x="53" y="2376"/>
                </a:lnTo>
                <a:lnTo>
                  <a:pt x="71" y="2372"/>
                </a:lnTo>
                <a:lnTo>
                  <a:pt x="115" y="2366"/>
                </a:lnTo>
                <a:lnTo>
                  <a:pt x="156" y="2359"/>
                </a:lnTo>
                <a:lnTo>
                  <a:pt x="121" y="2278"/>
                </a:lnTo>
                <a:lnTo>
                  <a:pt x="90" y="2194"/>
                </a:lnTo>
                <a:lnTo>
                  <a:pt x="63" y="2109"/>
                </a:lnTo>
                <a:lnTo>
                  <a:pt x="41" y="2022"/>
                </a:lnTo>
                <a:lnTo>
                  <a:pt x="23" y="1934"/>
                </a:lnTo>
                <a:lnTo>
                  <a:pt x="10" y="1844"/>
                </a:lnTo>
                <a:lnTo>
                  <a:pt x="3" y="1751"/>
                </a:lnTo>
                <a:lnTo>
                  <a:pt x="0" y="1657"/>
                </a:lnTo>
                <a:lnTo>
                  <a:pt x="3" y="1557"/>
                </a:lnTo>
                <a:lnTo>
                  <a:pt x="12" y="1457"/>
                </a:lnTo>
                <a:lnTo>
                  <a:pt x="27" y="1360"/>
                </a:lnTo>
                <a:lnTo>
                  <a:pt x="48" y="1265"/>
                </a:lnTo>
                <a:lnTo>
                  <a:pt x="73" y="1171"/>
                </a:lnTo>
                <a:lnTo>
                  <a:pt x="105" y="1080"/>
                </a:lnTo>
                <a:lnTo>
                  <a:pt x="141" y="991"/>
                </a:lnTo>
                <a:lnTo>
                  <a:pt x="182" y="905"/>
                </a:lnTo>
                <a:lnTo>
                  <a:pt x="228" y="822"/>
                </a:lnTo>
                <a:lnTo>
                  <a:pt x="278" y="741"/>
                </a:lnTo>
                <a:lnTo>
                  <a:pt x="333" y="664"/>
                </a:lnTo>
                <a:lnTo>
                  <a:pt x="392" y="591"/>
                </a:lnTo>
                <a:lnTo>
                  <a:pt x="455" y="520"/>
                </a:lnTo>
                <a:lnTo>
                  <a:pt x="522" y="453"/>
                </a:lnTo>
                <a:lnTo>
                  <a:pt x="593" y="390"/>
                </a:lnTo>
                <a:lnTo>
                  <a:pt x="668" y="332"/>
                </a:lnTo>
                <a:lnTo>
                  <a:pt x="745" y="277"/>
                </a:lnTo>
                <a:lnTo>
                  <a:pt x="826" y="227"/>
                </a:lnTo>
                <a:lnTo>
                  <a:pt x="909" y="181"/>
                </a:lnTo>
                <a:lnTo>
                  <a:pt x="996" y="141"/>
                </a:lnTo>
                <a:lnTo>
                  <a:pt x="1085" y="104"/>
                </a:lnTo>
                <a:lnTo>
                  <a:pt x="1177" y="73"/>
                </a:lnTo>
                <a:lnTo>
                  <a:pt x="1271" y="48"/>
                </a:lnTo>
                <a:lnTo>
                  <a:pt x="1367" y="27"/>
                </a:lnTo>
                <a:lnTo>
                  <a:pt x="1465" y="12"/>
                </a:lnTo>
                <a:lnTo>
                  <a:pt x="1565" y="3"/>
                </a:lnTo>
                <a:lnTo>
                  <a:pt x="16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 name="Рисунок 14" descr="https://sovman.ru/images/articles/4/5_clip_image002.jpg"/>
          <p:cNvPicPr/>
          <p:nvPr/>
        </p:nvPicPr>
        <p:blipFill>
          <a:blip r:embed="rId3">
            <a:extLst>
              <a:ext uri="{28A0092B-C50C-407E-A947-70E740481C1C}">
                <a14:useLocalDpi xmlns:a14="http://schemas.microsoft.com/office/drawing/2010/main" val="0"/>
              </a:ext>
            </a:extLst>
          </a:blip>
          <a:stretch>
            <a:fillRect/>
          </a:stretch>
        </p:blipFill>
        <p:spPr bwMode="auto">
          <a:xfrm>
            <a:off x="5673870" y="230385"/>
            <a:ext cx="6415632" cy="6146139"/>
          </a:xfrm>
          <a:prstGeom prst="rect">
            <a:avLst/>
          </a:prstGeom>
          <a:noFill/>
          <a:ln>
            <a:noFill/>
          </a:ln>
        </p:spPr>
      </p:pic>
      <p:sp>
        <p:nvSpPr>
          <p:cNvPr id="2" name="Прямоугольник 1"/>
          <p:cNvSpPr/>
          <p:nvPr/>
        </p:nvSpPr>
        <p:spPr>
          <a:xfrm>
            <a:off x="279239" y="1882298"/>
            <a:ext cx="2295440" cy="830997"/>
          </a:xfrm>
          <a:prstGeom prst="rect">
            <a:avLst/>
          </a:prstGeom>
        </p:spPr>
        <p:txBody>
          <a:bodyPr wrap="square">
            <a:spAutoFit/>
          </a:bodyPr>
          <a:lstStyle/>
          <a:p>
            <a:pPr lvl="0">
              <a:buSzPts val="2400"/>
            </a:pPr>
            <a:endParaRPr lang="ru-RU" sz="2400" b="1" smtClean="0">
              <a:solidFill>
                <a:srgbClr val="0070C0"/>
              </a:solidFill>
              <a:latin typeface="Calibri"/>
              <a:ea typeface="Calibri"/>
              <a:cs typeface="Calibri"/>
              <a:sym typeface="Calibri"/>
            </a:endParaRPr>
          </a:p>
          <a:p>
            <a:pPr lvl="0">
              <a:buSzPts val="2400"/>
            </a:pPr>
            <a:r>
              <a:rPr lang="ru-RU" sz="2400" b="1" smtClean="0">
                <a:solidFill>
                  <a:srgbClr val="0070C0"/>
                </a:solidFill>
                <a:latin typeface="Calibri"/>
                <a:ea typeface="Calibri"/>
                <a:cs typeface="Calibri"/>
                <a:sym typeface="Calibri"/>
              </a:rPr>
              <a:t>Цель</a:t>
            </a:r>
            <a:endParaRPr lang="ru-RU" sz="2400"/>
          </a:p>
        </p:txBody>
      </p:sp>
    </p:spTree>
    <p:extLst>
      <p:ext uri="{BB962C8B-B14F-4D97-AF65-F5344CB8AC3E}">
        <p14:creationId xmlns:p14="http://schemas.microsoft.com/office/powerpoint/2010/main" val="14644498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p:txBody>
          <a:bodyPr/>
          <a:lstStyle/>
          <a:p>
            <a:r>
              <a:rPr lang="ru-RU" smtClean="0"/>
              <a:t>Анализ макроокружения ООО «Абсолют»</a:t>
            </a:r>
            <a:endParaRPr lang="ru-RU"/>
          </a:p>
        </p:txBody>
      </p:sp>
      <p:graphicFrame>
        <p:nvGraphicFramePr>
          <p:cNvPr id="5" name="Таблица 4"/>
          <p:cNvGraphicFramePr>
            <a:graphicFrameLocks noGrp="1"/>
          </p:cNvGraphicFramePr>
          <p:nvPr/>
        </p:nvGraphicFramePr>
        <p:xfrm>
          <a:off x="1167790" y="1470466"/>
          <a:ext cx="9463487" cy="4145280"/>
        </p:xfrm>
        <a:graphic>
          <a:graphicData uri="http://schemas.openxmlformats.org/drawingml/2006/table">
            <a:tbl>
              <a:tblPr/>
              <a:tblGrid>
                <a:gridCol w="4012312"/>
                <a:gridCol w="887893"/>
                <a:gridCol w="3792101"/>
                <a:gridCol w="771181"/>
              </a:tblGrid>
              <a:tr h="0">
                <a:tc gridSpan="2">
                  <a:txBody>
                    <a:bodyPr/>
                    <a:lstStyle/>
                    <a:p>
                      <a:pPr algn="just">
                        <a:lnSpc>
                          <a:spcPct val="100000"/>
                        </a:lnSpc>
                        <a:spcAft>
                          <a:spcPct val="0"/>
                        </a:spcAft>
                      </a:pPr>
                      <a:r>
                        <a:rPr lang="ru-RU" sz="1600">
                          <a:solidFill>
                            <a:srgbClr val="000000"/>
                          </a:solidFill>
                          <a:latin typeface="Times New Roman"/>
                          <a:ea typeface="Times New Roman"/>
                          <a:cs typeface="Times New Roman"/>
                        </a:rPr>
                        <a:t>ПОЛИТИЧЕСКИЕ</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gridSpan="2">
                  <a:txBody>
                    <a:bodyPr/>
                    <a:lstStyle/>
                    <a:p>
                      <a:pPr algn="just">
                        <a:lnSpc>
                          <a:spcPct val="100000"/>
                        </a:lnSpc>
                        <a:spcAft>
                          <a:spcPct val="0"/>
                        </a:spcAft>
                      </a:pPr>
                      <a:r>
                        <a:rPr lang="ru-RU" sz="1600">
                          <a:solidFill>
                            <a:srgbClr val="000000"/>
                          </a:solidFill>
                          <a:latin typeface="Times New Roman"/>
                          <a:ea typeface="Times New Roman"/>
                          <a:cs typeface="Times New Roman"/>
                        </a:rPr>
                        <a:t>ЭКОНОМИЧЕСКИЕ</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hMerge="1">
                  <a:txBody>
                    <a:bodyPr/>
                    <a:lstStyle/>
                    <a:p>
                      <a:endParaRPr lang="ru-RU"/>
                    </a:p>
                  </a:txBody>
                  <a:tcPr/>
                </a:tc>
              </a:tr>
              <a:tr h="0">
                <a:tc>
                  <a:txBody>
                    <a:bodyPr/>
                    <a:lstStyle/>
                    <a:p>
                      <a:pPr algn="just">
                        <a:lnSpc>
                          <a:spcPct val="100000"/>
                        </a:lnSpc>
                        <a:spcAft>
                          <a:spcPct val="0"/>
                        </a:spcAft>
                      </a:pPr>
                      <a:r>
                        <a:rPr lang="ru-RU" sz="1600">
                          <a:solidFill>
                            <a:srgbClr val="000000"/>
                          </a:solidFill>
                          <a:latin typeface="Times New Roman"/>
                          <a:ea typeface="Times New Roman"/>
                          <a:cs typeface="Times New Roman"/>
                        </a:rPr>
                        <a:t>Фактор</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Times New Roman"/>
                          <a:cs typeface="Times New Roman"/>
                        </a:rPr>
                        <a:t>Вес</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Times New Roman"/>
                          <a:cs typeface="Times New Roman"/>
                        </a:rPr>
                        <a:t>Фактор</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Times New Roman"/>
                          <a:cs typeface="Times New Roman"/>
                        </a:rPr>
                        <a:t>Вес</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ct val="0"/>
                        </a:spcAft>
                      </a:pPr>
                      <a:r>
                        <a:rPr lang="ru-RU" sz="1600">
                          <a:solidFill>
                            <a:srgbClr val="000000"/>
                          </a:solidFill>
                          <a:latin typeface="Times New Roman"/>
                          <a:ea typeface="Times New Roman"/>
                          <a:cs typeface="Times New Roman"/>
                        </a:rPr>
                        <a:t>Внешнеэкономические проблемы (запреты выезда или въезда в различные страны)</a:t>
                      </a:r>
                      <a:endParaRPr lang="ru-RU" sz="1600">
                        <a:latin typeface="Calibri"/>
                        <a:ea typeface="Calibri"/>
                        <a:cs typeface="Times New Roman"/>
                      </a:endParaRPr>
                    </a:p>
                  </a:txBody>
                  <a:tcPr marL="46499" marR="464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Times New Roman"/>
                          <a:cs typeface="Times New Roman"/>
                        </a:rPr>
                        <a:t> </a:t>
                      </a:r>
                      <a:r>
                        <a:rPr lang="ru-RU" sz="1600" b="1">
                          <a:solidFill>
                            <a:srgbClr val="000000"/>
                          </a:solidFill>
                          <a:latin typeface="Times New Roman"/>
                          <a:ea typeface="Times New Roman"/>
                          <a:cs typeface="Times New Roman"/>
                        </a:rPr>
                        <a:t>0,11 </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Calibri"/>
                          <a:cs typeface="Times New Roman"/>
                        </a:rPr>
                        <a:t>Степень открытости и глобализации экономики</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b="1">
                          <a:solidFill>
                            <a:srgbClr val="000000"/>
                          </a:solidFill>
                          <a:latin typeface="Times New Roman"/>
                          <a:ea typeface="Times New Roman"/>
                          <a:cs typeface="Times New Roman"/>
                        </a:rPr>
                        <a:t> 0,11 </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ct val="0"/>
                        </a:spcAft>
                      </a:pPr>
                      <a:r>
                        <a:rPr lang="ru-RU" sz="1600">
                          <a:solidFill>
                            <a:srgbClr val="000000"/>
                          </a:solidFill>
                          <a:latin typeface="Times New Roman"/>
                          <a:ea typeface="Calibri"/>
                          <a:cs typeface="Times New Roman"/>
                        </a:rPr>
                        <a:t>Общая экономическая ситуация в стране</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b="1">
                          <a:solidFill>
                            <a:srgbClr val="000000"/>
                          </a:solidFill>
                          <a:latin typeface="Times New Roman"/>
                          <a:ea typeface="Times New Roman"/>
                          <a:cs typeface="Times New Roman"/>
                        </a:rPr>
                        <a:t> 0,09 </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Calibri"/>
                          <a:cs typeface="Times New Roman"/>
                        </a:rPr>
                        <a:t>Наличие продукта и услуги в родном городе</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b="1">
                          <a:solidFill>
                            <a:srgbClr val="000000"/>
                          </a:solidFill>
                          <a:latin typeface="Times New Roman"/>
                          <a:ea typeface="Times New Roman"/>
                          <a:cs typeface="Times New Roman"/>
                        </a:rPr>
                        <a:t> 0, 1 </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ct val="0"/>
                        </a:spcAft>
                      </a:pPr>
                      <a:r>
                        <a:rPr lang="ru-RU" sz="1600">
                          <a:solidFill>
                            <a:srgbClr val="000000"/>
                          </a:solidFill>
                          <a:latin typeface="Times New Roman"/>
                          <a:ea typeface="Calibri"/>
                          <a:cs typeface="Times New Roman"/>
                        </a:rPr>
                        <a:t>Протекционистские меры на уровне стран</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Times New Roman"/>
                          <a:cs typeface="Times New Roman"/>
                        </a:rPr>
                        <a:t> 0,07 </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Calibri"/>
                          <a:cs typeface="Times New Roman"/>
                        </a:rPr>
                        <a:t>Квалифицированный персонал. Угроза переманивания</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Times New Roman"/>
                          <a:cs typeface="Times New Roman"/>
                        </a:rPr>
                        <a:t> 0,09 </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just">
                        <a:lnSpc>
                          <a:spcPct val="100000"/>
                        </a:lnSpc>
                        <a:spcAft>
                          <a:spcPct val="0"/>
                        </a:spcAft>
                      </a:pPr>
                      <a:r>
                        <a:rPr lang="ru-RU" sz="1600">
                          <a:solidFill>
                            <a:srgbClr val="000000"/>
                          </a:solidFill>
                          <a:latin typeface="Times New Roman"/>
                          <a:ea typeface="Times New Roman"/>
                          <a:cs typeface="Times New Roman"/>
                        </a:rPr>
                        <a:t>СОЦИАЛЬНО-КУЛЬТУРНЫЕ</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ru-RU"/>
                    </a:p>
                  </a:txBody>
                  <a:tcPr/>
                </a:tc>
                <a:tc gridSpan="2">
                  <a:txBody>
                    <a:bodyPr/>
                    <a:lstStyle/>
                    <a:p>
                      <a:pPr algn="just">
                        <a:lnSpc>
                          <a:spcPct val="100000"/>
                        </a:lnSpc>
                        <a:spcAft>
                          <a:spcPct val="0"/>
                        </a:spcAft>
                      </a:pPr>
                      <a:r>
                        <a:rPr lang="ru-RU" sz="1600">
                          <a:solidFill>
                            <a:srgbClr val="000000"/>
                          </a:solidFill>
                          <a:latin typeface="Times New Roman"/>
                          <a:ea typeface="Times New Roman"/>
                          <a:cs typeface="Times New Roman"/>
                        </a:rPr>
                        <a:t>ТЕХНОЛОГИЧЕСКИЕ</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hMerge="1">
                  <a:txBody>
                    <a:bodyPr/>
                    <a:lstStyle/>
                    <a:p>
                      <a:endParaRPr lang="ru-RU"/>
                    </a:p>
                  </a:txBody>
                  <a:tcPr/>
                </a:tc>
              </a:tr>
              <a:tr h="0">
                <a:tc>
                  <a:txBody>
                    <a:bodyPr/>
                    <a:lstStyle/>
                    <a:p>
                      <a:pPr algn="just">
                        <a:lnSpc>
                          <a:spcPct val="100000"/>
                        </a:lnSpc>
                        <a:spcAft>
                          <a:spcPct val="0"/>
                        </a:spcAft>
                      </a:pPr>
                      <a:r>
                        <a:rPr lang="ru-RU" sz="1600">
                          <a:solidFill>
                            <a:srgbClr val="000000"/>
                          </a:solidFill>
                          <a:latin typeface="Times New Roman"/>
                          <a:ea typeface="Times New Roman"/>
                          <a:cs typeface="Times New Roman"/>
                        </a:rPr>
                        <a:t>Фактор</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Times New Roman"/>
                          <a:cs typeface="Times New Roman"/>
                        </a:rPr>
                        <a:t>Вес</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Times New Roman"/>
                          <a:cs typeface="Times New Roman"/>
                        </a:rPr>
                        <a:t>Фактор</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Times New Roman"/>
                          <a:cs typeface="Times New Roman"/>
                        </a:rPr>
                        <a:t>Вес</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ct val="0"/>
                        </a:spcAft>
                      </a:pPr>
                      <a:r>
                        <a:rPr lang="ru-RU" sz="1600">
                          <a:solidFill>
                            <a:srgbClr val="000000"/>
                          </a:solidFill>
                          <a:latin typeface="Times New Roman"/>
                          <a:ea typeface="Calibri"/>
                          <a:cs typeface="Times New Roman"/>
                        </a:rPr>
                        <a:t>Отношение сотрудников труду, карьере</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b="1">
                          <a:solidFill>
                            <a:srgbClr val="000000"/>
                          </a:solidFill>
                          <a:latin typeface="Times New Roman"/>
                          <a:ea typeface="Times New Roman"/>
                          <a:cs typeface="Times New Roman"/>
                        </a:rPr>
                        <a:t> 0,1 </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Calibri"/>
                          <a:cs typeface="Times New Roman"/>
                        </a:rPr>
                        <a:t>Поддержка + ведение клиенткой базы надлежащая работа с базой</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b="1">
                          <a:solidFill>
                            <a:srgbClr val="000000"/>
                          </a:solidFill>
                          <a:latin typeface="Times New Roman"/>
                          <a:ea typeface="Times New Roman"/>
                          <a:cs typeface="Times New Roman"/>
                        </a:rPr>
                        <a:t> 0,11 </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ct val="0"/>
                        </a:spcAft>
                      </a:pPr>
                      <a:r>
                        <a:rPr lang="ru-RU" sz="1600">
                          <a:solidFill>
                            <a:srgbClr val="000000"/>
                          </a:solidFill>
                          <a:latin typeface="Times New Roman"/>
                          <a:ea typeface="Calibri"/>
                          <a:cs typeface="Times New Roman"/>
                        </a:rPr>
                        <a:t>Образ жизни и привычки потребителей. Уровень жизни населения, зарплатные ожидания</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b="1">
                          <a:solidFill>
                            <a:srgbClr val="000000"/>
                          </a:solidFill>
                          <a:latin typeface="Times New Roman"/>
                          <a:ea typeface="Times New Roman"/>
                          <a:cs typeface="Times New Roman"/>
                        </a:rPr>
                        <a:t> 0,07 </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Calibri"/>
                          <a:cs typeface="Times New Roman"/>
                        </a:rPr>
                        <a:t>Расходы на ОНЛАЙН</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b="1">
                          <a:solidFill>
                            <a:srgbClr val="000000"/>
                          </a:solidFill>
                          <a:latin typeface="Times New Roman"/>
                          <a:ea typeface="Times New Roman"/>
                          <a:cs typeface="Times New Roman"/>
                        </a:rPr>
                        <a:t> 0,11 </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ct val="0"/>
                        </a:spcAft>
                      </a:pPr>
                      <a:r>
                        <a:rPr lang="ru-RU" sz="1600">
                          <a:solidFill>
                            <a:srgbClr val="000000"/>
                          </a:solidFill>
                          <a:latin typeface="Times New Roman"/>
                          <a:ea typeface="Calibri"/>
                          <a:cs typeface="Times New Roman"/>
                        </a:rPr>
                        <a:t>Восприятие потребителями под воздействием рекламы и новостей</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Times New Roman"/>
                          <a:cs typeface="Times New Roman"/>
                        </a:rPr>
                        <a:t> 0,06 </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Calibri"/>
                          <a:cs typeface="Times New Roman"/>
                        </a:rPr>
                        <a:t>Степень открытости потребителя к общению</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ct val="0"/>
                        </a:spcAft>
                      </a:pPr>
                      <a:r>
                        <a:rPr lang="ru-RU" sz="1600">
                          <a:solidFill>
                            <a:srgbClr val="000000"/>
                          </a:solidFill>
                          <a:latin typeface="Times New Roman"/>
                          <a:ea typeface="Times New Roman"/>
                          <a:cs typeface="Times New Roman"/>
                        </a:rPr>
                        <a:t> 0,07 </a:t>
                      </a:r>
                      <a:endParaRPr lang="ru-RU" sz="1600">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673100" y="427492"/>
            <a:ext cx="11236134" cy="590323"/>
          </a:xfrm>
        </p:spPr>
        <p:txBody>
          <a:bodyPr/>
          <a:lstStyle/>
          <a:p>
            <a:r>
              <a:rPr lang="ru-RU" smtClean="0"/>
              <a:t>Анализ конкурентного окружения компании «Абсолют» </a:t>
            </a:r>
            <a:endParaRPr lang="ru-RU"/>
          </a:p>
        </p:txBody>
      </p:sp>
      <p:graphicFrame>
        <p:nvGraphicFramePr>
          <p:cNvPr id="5" name="Таблица 4"/>
          <p:cNvGraphicFramePr>
            <a:graphicFrameLocks noGrp="1"/>
          </p:cNvGraphicFramePr>
          <p:nvPr/>
        </p:nvGraphicFramePr>
        <p:xfrm>
          <a:off x="892367" y="1299990"/>
          <a:ext cx="10113484" cy="4892803"/>
        </p:xfrm>
        <a:graphic>
          <a:graphicData uri="http://schemas.openxmlformats.org/drawingml/2006/table">
            <a:tbl>
              <a:tblPr/>
              <a:tblGrid>
                <a:gridCol w="2992602"/>
                <a:gridCol w="1436178"/>
                <a:gridCol w="5684704"/>
              </a:tblGrid>
              <a:tr h="119559">
                <a:tc>
                  <a:txBody>
                    <a:bodyPr/>
                    <a:lstStyle/>
                    <a:p>
                      <a:pPr algn="just">
                        <a:lnSpc>
                          <a:spcPct val="115000"/>
                        </a:lnSpc>
                        <a:spcAft>
                          <a:spcPct val="0"/>
                        </a:spcAft>
                      </a:pPr>
                      <a:r>
                        <a:rPr lang="ru-RU" sz="1600" b="1">
                          <a:solidFill>
                            <a:srgbClr val="000000"/>
                          </a:solidFill>
                          <a:latin typeface="Times New Roman"/>
                          <a:ea typeface="Calibri"/>
                          <a:cs typeface="Times New Roman"/>
                        </a:rPr>
                        <a:t>Параметр</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ct val="0"/>
                        </a:spcAft>
                      </a:pPr>
                      <a:r>
                        <a:rPr lang="ru-RU" sz="1600" b="1">
                          <a:solidFill>
                            <a:srgbClr val="000000"/>
                          </a:solidFill>
                          <a:latin typeface="Times New Roman"/>
                          <a:ea typeface="Calibri"/>
                          <a:cs typeface="Times New Roman"/>
                        </a:rPr>
                        <a:t>Значение</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ct val="0"/>
                        </a:spcAft>
                      </a:pPr>
                      <a:r>
                        <a:rPr lang="ru-RU" sz="1600" b="1">
                          <a:solidFill>
                            <a:srgbClr val="000000"/>
                          </a:solidFill>
                          <a:latin typeface="Times New Roman"/>
                          <a:ea typeface="Calibri"/>
                          <a:cs typeface="Times New Roman"/>
                        </a:rPr>
                        <a:t>Описание</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167">
                <a:tc>
                  <a:txBody>
                    <a:bodyPr/>
                    <a:lstStyle/>
                    <a:p>
                      <a:pPr algn="l">
                        <a:lnSpc>
                          <a:spcPct val="115000"/>
                        </a:lnSpc>
                        <a:spcAft>
                          <a:spcPct val="0"/>
                        </a:spcAft>
                      </a:pPr>
                      <a:r>
                        <a:rPr lang="ru-RU" sz="1600">
                          <a:solidFill>
                            <a:srgbClr val="000000"/>
                          </a:solidFill>
                          <a:latin typeface="Times New Roman"/>
                          <a:ea typeface="Calibri"/>
                          <a:cs typeface="Times New Roman"/>
                        </a:rPr>
                        <a:t>Угроза со стороны товаров-заменителей</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ct val="0"/>
                        </a:spcAft>
                      </a:pPr>
                      <a:r>
                        <a:rPr lang="ru-RU" sz="1600">
                          <a:solidFill>
                            <a:srgbClr val="000000"/>
                          </a:solidFill>
                          <a:latin typeface="Times New Roman"/>
                          <a:ea typeface="Calibri"/>
                          <a:cs typeface="Times New Roman"/>
                        </a:rPr>
                        <a:t>Высокий</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ct val="0"/>
                        </a:spcAft>
                      </a:pPr>
                      <a:r>
                        <a:rPr lang="ru-RU" sz="1600">
                          <a:solidFill>
                            <a:srgbClr val="000000"/>
                          </a:solidFill>
                          <a:latin typeface="Times New Roman"/>
                          <a:ea typeface="Calibri"/>
                          <a:cs typeface="Times New Roman"/>
                        </a:rPr>
                        <a:t>Компания не обладает уникальным предложением на рынке, клиент всегда может получить услугу у конкурента</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6752">
                <a:tc>
                  <a:txBody>
                    <a:bodyPr/>
                    <a:lstStyle/>
                    <a:p>
                      <a:pPr algn="l">
                        <a:lnSpc>
                          <a:spcPct val="115000"/>
                        </a:lnSpc>
                        <a:spcAft>
                          <a:spcPct val="0"/>
                        </a:spcAft>
                      </a:pPr>
                      <a:r>
                        <a:rPr lang="ru-RU" sz="1600">
                          <a:solidFill>
                            <a:srgbClr val="000000"/>
                          </a:solidFill>
                          <a:latin typeface="Times New Roman"/>
                          <a:ea typeface="Calibri"/>
                          <a:cs typeface="Times New Roman"/>
                        </a:rPr>
                        <a:t>Угрозы внутриотраслевой конкуренции</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ct val="0"/>
                        </a:spcAft>
                      </a:pPr>
                      <a:r>
                        <a:rPr lang="ru-RU" sz="1600">
                          <a:solidFill>
                            <a:srgbClr val="000000"/>
                          </a:solidFill>
                          <a:latin typeface="Times New Roman"/>
                          <a:ea typeface="Calibri"/>
                          <a:cs typeface="Times New Roman"/>
                        </a:rPr>
                        <a:t>Высокий</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ct val="0"/>
                        </a:spcAft>
                      </a:pPr>
                      <a:r>
                        <a:rPr lang="ru-RU" sz="1600">
                          <a:solidFill>
                            <a:srgbClr val="000000"/>
                          </a:solidFill>
                          <a:latin typeface="Times New Roman"/>
                          <a:ea typeface="Calibri"/>
                          <a:cs typeface="Times New Roman"/>
                        </a:rPr>
                        <a:t>Рынок компании является высоко конкурентным и перспективным. Возможность полного сравнения товаров и услуг разных фирм. Есть ограничения в повышении цен.</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556">
                <a:tc>
                  <a:txBody>
                    <a:bodyPr/>
                    <a:lstStyle/>
                    <a:p>
                      <a:pPr algn="l">
                        <a:lnSpc>
                          <a:spcPct val="115000"/>
                        </a:lnSpc>
                        <a:spcAft>
                          <a:spcPct val="0"/>
                        </a:spcAft>
                      </a:pPr>
                      <a:r>
                        <a:rPr lang="ru-RU" sz="1600">
                          <a:solidFill>
                            <a:srgbClr val="000000"/>
                          </a:solidFill>
                          <a:latin typeface="Times New Roman"/>
                          <a:ea typeface="Calibri"/>
                          <a:cs typeface="Times New Roman"/>
                        </a:rPr>
                        <a:t>Угроза со стороны новых игроков</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ct val="0"/>
                        </a:spcAft>
                      </a:pPr>
                      <a:r>
                        <a:rPr lang="ru-RU" sz="1600">
                          <a:solidFill>
                            <a:srgbClr val="000000"/>
                          </a:solidFill>
                          <a:latin typeface="Times New Roman"/>
                          <a:ea typeface="Calibri"/>
                          <a:cs typeface="Times New Roman"/>
                        </a:rPr>
                        <a:t>Средний</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ct val="0"/>
                        </a:spcAft>
                      </a:pPr>
                      <a:r>
                        <a:rPr lang="ru-RU" sz="1600">
                          <a:solidFill>
                            <a:srgbClr val="000000"/>
                          </a:solidFill>
                          <a:latin typeface="Times New Roman"/>
                          <a:ea typeface="Calibri"/>
                          <a:cs typeface="Times New Roman"/>
                        </a:rPr>
                        <a:t>Высок риск входа новых игроков. Новые компании появляются постоянно из-за низких барьеров входа и низкого уровня первоначальных инвестиций.</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819">
                <a:tc>
                  <a:txBody>
                    <a:bodyPr/>
                    <a:lstStyle/>
                    <a:p>
                      <a:pPr algn="l">
                        <a:lnSpc>
                          <a:spcPct val="115000"/>
                        </a:lnSpc>
                        <a:spcAft>
                          <a:spcPct val="0"/>
                        </a:spcAft>
                      </a:pPr>
                      <a:r>
                        <a:rPr lang="ru-RU" sz="1600">
                          <a:solidFill>
                            <a:srgbClr val="000000"/>
                          </a:solidFill>
                          <a:latin typeface="Times New Roman"/>
                          <a:ea typeface="Calibri"/>
                          <a:cs typeface="Times New Roman"/>
                        </a:rPr>
                        <a:t>Угроза потери текущих клиентов</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ct val="0"/>
                        </a:spcAft>
                      </a:pPr>
                      <a:r>
                        <a:rPr lang="ru-RU" sz="1600">
                          <a:solidFill>
                            <a:srgbClr val="000000"/>
                          </a:solidFill>
                          <a:latin typeface="Times New Roman"/>
                          <a:ea typeface="Calibri"/>
                          <a:cs typeface="Times New Roman"/>
                        </a:rPr>
                        <a:t>Высокий</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ct val="0"/>
                        </a:spcAft>
                      </a:pPr>
                      <a:r>
                        <a:rPr lang="ru-RU" sz="1600">
                          <a:solidFill>
                            <a:srgbClr val="000000"/>
                          </a:solidFill>
                          <a:latin typeface="Times New Roman"/>
                          <a:ea typeface="Calibri"/>
                          <a:cs typeface="Times New Roman"/>
                        </a:rPr>
                        <a:t>Портфель клиентов обладает высокими рисками (при уходе ключевых клиентов - значимое падение продаж). Существование менее качественных, но экономичных предложений. Неудовлетворенность текущим уровнем работ по отдельным направлениям.</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778">
                <a:tc>
                  <a:txBody>
                    <a:bodyPr/>
                    <a:lstStyle/>
                    <a:p>
                      <a:pPr algn="l">
                        <a:lnSpc>
                          <a:spcPct val="115000"/>
                        </a:lnSpc>
                        <a:spcAft>
                          <a:spcPct val="0"/>
                        </a:spcAft>
                      </a:pPr>
                      <a:r>
                        <a:rPr lang="ru-RU" sz="1600">
                          <a:solidFill>
                            <a:srgbClr val="000000"/>
                          </a:solidFill>
                          <a:latin typeface="Times New Roman"/>
                          <a:ea typeface="Calibri"/>
                          <a:cs typeface="Times New Roman"/>
                        </a:rPr>
                        <a:t>Угроза нестабильности поставщиков</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ct val="0"/>
                        </a:spcAft>
                      </a:pPr>
                      <a:r>
                        <a:rPr lang="ru-RU" sz="1600">
                          <a:solidFill>
                            <a:srgbClr val="000000"/>
                          </a:solidFill>
                          <a:latin typeface="Times New Roman"/>
                          <a:ea typeface="Calibri"/>
                          <a:cs typeface="Times New Roman"/>
                        </a:rPr>
                        <a:t>Высокий</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ct val="0"/>
                        </a:spcAft>
                      </a:pPr>
                      <a:r>
                        <a:rPr lang="ru-RU" sz="1600">
                          <a:solidFill>
                            <a:srgbClr val="000000"/>
                          </a:solidFill>
                          <a:latin typeface="Times New Roman"/>
                          <a:ea typeface="Calibri"/>
                          <a:cs typeface="Times New Roman"/>
                        </a:rPr>
                        <a:t>Монопольные условия со стороны поставщиков</a:t>
                      </a:r>
                      <a:endParaRPr lang="ru-RU" sz="1600">
                        <a:latin typeface="Calibri"/>
                        <a:ea typeface="Calibri"/>
                        <a:cs typeface="Times New Roman"/>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570"/>
        <p:cNvGrpSpPr/>
        <p:nvPr/>
      </p:nvGrpSpPr>
      <p:grpSpPr>
        <a:xfrm>
          <a:off x="0" y="0"/>
          <a:ext cx="0" cy="0"/>
        </a:xfrm>
      </p:grpSpPr>
      <p:sp>
        <p:nvSpPr>
          <p:cNvPr id="1571" name="Google Shape;1571;p62"/>
          <p:cNvSpPr txBox="1">
            <a:spLocks noGrp="1"/>
          </p:cNvSpPr>
          <p:nvPr>
            <p:ph type="ctrTitle"/>
          </p:nvPr>
        </p:nvSpPr>
        <p:spPr>
          <a:xfrm>
            <a:off x="132202" y="427492"/>
            <a:ext cx="12059797" cy="861481"/>
          </a:xfrm>
          <a:prstGeom prst="rect">
            <a:avLst/>
          </a:prstGeom>
          <a:noFill/>
          <a:ln>
            <a:noFill/>
          </a:ln>
        </p:spPr>
        <p:txBody>
          <a:bodyPr spcFirstLastPara="1" wrap="square" lIns="91425" tIns="45700" rIns="91425" bIns="45700" anchor="b" anchorCtr="0">
            <a:noAutofit/>
          </a:bodyPr>
          <a:lstStyle/>
          <a:p>
            <a:pPr algn="ctr"/>
            <a:r>
              <a:rPr lang="ru-RU" sz="2800" b="0" i="0" u="none" strike="noStrike" cap="none" smtClean="0">
                <a:solidFill>
                  <a:srgbClr val="373737"/>
                </a:solidFill>
                <a:latin typeface="Open Sans"/>
                <a:ea typeface="Open Sans"/>
                <a:cs typeface="Open Sans"/>
                <a:sym typeface="Open Sans"/>
              </a:rPr>
              <a:t>            Концепци</a:t>
            </a:r>
            <a:r>
              <a:rPr lang="ru-RU" smtClean="0"/>
              <a:t>я изменений к</a:t>
            </a:r>
            <a:r>
              <a:rPr lang="ru-RU" sz="2800" b="0" i="0" u="none" strike="noStrike" cap="none" smtClean="0">
                <a:solidFill>
                  <a:srgbClr val="373737"/>
                </a:solidFill>
                <a:latin typeface="Open Sans"/>
                <a:ea typeface="Open Sans"/>
                <a:cs typeface="Open Sans"/>
                <a:sym typeface="Open Sans"/>
              </a:rPr>
              <a:t>оммуникационной стратегии </a:t>
            </a:r>
            <a:r>
              <a:rPr lang="ru-RU" smtClean="0">
                <a:sym typeface="Calibri"/>
              </a:rPr>
              <a:t>ООО</a:t>
            </a:r>
            <a:r>
              <a:rPr lang="ru-RU" i="1" smtClean="0">
                <a:solidFill>
                  <a:srgbClr val="A5A5A5"/>
                </a:solidFill>
                <a:latin typeface="Calibri"/>
                <a:ea typeface="Calibri"/>
                <a:cs typeface="Calibri"/>
                <a:sym typeface="Calibri"/>
              </a:rPr>
              <a:t> </a:t>
            </a:r>
            <a:r>
              <a:rPr lang="ru-RU" smtClean="0"/>
              <a:t>«Абсолют»</a:t>
            </a:r>
            <a:endParaRPr sz="2800" b="0" i="0" u="none" strike="noStrike" cap="none">
              <a:solidFill>
                <a:srgbClr val="373737"/>
              </a:solidFill>
              <a:latin typeface="Open Sans"/>
              <a:ea typeface="Open Sans"/>
              <a:cs typeface="Open Sans"/>
              <a:sym typeface="Open Sans"/>
            </a:endParaRPr>
          </a:p>
        </p:txBody>
      </p:sp>
      <p:sp>
        <p:nvSpPr>
          <p:cNvPr id="1576" name="Google Shape;1576;p62"/>
          <p:cNvSpPr/>
          <p:nvPr/>
        </p:nvSpPr>
        <p:spPr>
          <a:xfrm>
            <a:off x="5496792" y="2182818"/>
            <a:ext cx="5605317" cy="26776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200"/>
              <a:buFont typeface="Arial"/>
              <a:buNone/>
            </a:pPr>
            <a:r>
              <a:rPr lang="en-GB" sz="1200" b="0" i="0" u="none" strike="noStrike" cap="none">
                <a:solidFill>
                  <a:srgbClr val="3F3F3F"/>
                </a:solidFill>
                <a:latin typeface="Calibri"/>
                <a:ea typeface="Calibri"/>
                <a:cs typeface="Calibri"/>
                <a:sym typeface="Calibri"/>
              </a:rPr>
              <a:t>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200"/>
              <a:buFont typeface="Arial"/>
              <a:buNone/>
            </a:pPr>
            <a:endParaRPr sz="1200" b="0" i="0" u="none" strike="noStrike" cap="none">
              <a:solidFill>
                <a:srgbClr val="3F3F3F"/>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r>
              <a:rPr lang="en-GB" sz="1200" b="0" i="0" u="none" strike="noStrike" cap="none">
                <a:solidFill>
                  <a:srgbClr val="3F3F3F"/>
                </a:solidFill>
                <a:latin typeface="Calibri"/>
                <a:ea typeface="Calibri"/>
                <a:cs typeface="Calibri"/>
                <a:sym typeface="Calibri"/>
              </a:rPr>
              <a:t>All the Lorem Ipsum generators on the Internet. injected humour, or randomised words which don't look even slightly believable. If you are going to use a passage of Lorem Ipsum, you need to be sure there isn't anything embarrassing hidden in the middle of text. All the Lorem Ipsum generators on the Internet. injected humour, or randomised words which don't look even slightly believable.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200"/>
              <a:buFont typeface="Arial"/>
              <a:buNone/>
            </a:pPr>
            <a:endParaRPr sz="1200" b="0" i="0" u="none" strike="noStrike" cap="none">
              <a:solidFill>
                <a:srgbClr val="3F3F3F"/>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r>
              <a:rPr lang="en-GB" sz="1200" b="0" i="0" u="none" strike="noStrike" cap="none">
                <a:solidFill>
                  <a:srgbClr val="3F3F3F"/>
                </a:solidFill>
                <a:latin typeface="Calibri"/>
                <a:ea typeface="Calibri"/>
                <a:cs typeface="Calibri"/>
                <a:sym typeface="Calibri"/>
              </a:rPr>
              <a:t>If you are going to use a passage of Lorem Ipsum, you need to be sure there isn't anything embarrassing hidden in the middle of text. All the Lorem Ipsum generators on the Internet.</a:t>
            </a:r>
            <a:endParaRPr sz="1400" b="0" i="0" u="none" strike="noStrike" cap="none">
              <a:solidFill>
                <a:srgbClr val="000000"/>
              </a:solidFill>
              <a:latin typeface="Arial"/>
              <a:ea typeface="Arial"/>
              <a:cs typeface="Arial"/>
              <a:sym typeface="Arial"/>
            </a:endParaRPr>
          </a:p>
        </p:txBody>
      </p:sp>
      <p:cxnSp>
        <p:nvCxnSpPr>
          <p:cNvPr id="1577" name="Google Shape;1577;p62"/>
          <p:cNvCxnSpPr/>
          <p:nvPr/>
        </p:nvCxnSpPr>
        <p:spPr>
          <a:xfrm flipH="1">
            <a:off x="4950691" y="2197100"/>
            <a:ext cx="0" cy="1581150"/>
          </a:xfrm>
          <a:prstGeom prst="straightConnector1">
            <a:avLst/>
          </a:prstGeom>
          <a:noFill/>
          <a:ln w="76200" cap="flat" cmpd="sng">
            <a:solidFill>
              <a:schemeClr val="accent1"/>
            </a:solidFill>
            <a:prstDash val="solid"/>
            <a:miter lim="800000"/>
            <a:headEnd type="none" w="sm" len="sm"/>
            <a:tailEnd type="none" w="sm" len="sm"/>
          </a:ln>
        </p:spPr>
      </p:cxnSp>
      <p:pic>
        <p:nvPicPr>
          <p:cNvPr id="9" name="Рисунок 8" descr="https://esputnik.com/photos/shares/Blog/article/content-map.png"/>
          <p:cNvPicPr/>
          <p:nvPr/>
        </p:nvPicPr>
        <p:blipFill>
          <a:blip r:embed="rId3">
            <a:extLst>
              <a:ext uri="{28A0092B-C50C-407E-A947-70E740481C1C}">
                <a14:useLocalDpi xmlns:a14="http://schemas.microsoft.com/office/drawing/2010/main" val="0"/>
              </a:ext>
            </a:extLst>
          </a:blip>
          <a:stretch>
            <a:fillRect/>
          </a:stretch>
        </p:blipFill>
        <p:spPr bwMode="auto">
          <a:xfrm>
            <a:off x="727113" y="1351369"/>
            <a:ext cx="11394757" cy="4766209"/>
          </a:xfrm>
          <a:prstGeom prst="rect">
            <a:avLst/>
          </a:prstGeom>
          <a:noFill/>
          <a:ln>
            <a:noFill/>
          </a:ln>
        </p:spPr>
      </p:pic>
    </p:spTree>
    <p:extLst>
      <p:ext uri="{BB962C8B-B14F-4D97-AF65-F5344CB8AC3E}">
        <p14:creationId xmlns:p14="http://schemas.microsoft.com/office/powerpoint/2010/main" val="28506273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132202" y="427492"/>
            <a:ext cx="12059798" cy="590323"/>
          </a:xfrm>
        </p:spPr>
        <p:txBody>
          <a:bodyPr/>
          <a:lstStyle/>
          <a:p>
            <a:pPr lvl="0"/>
            <a:r>
              <a:rPr lang="ru-RU" smtClean="0"/>
              <a:t>Этапы внедрения коммуникационных изменений в ООО «Абсолют»</a:t>
            </a:r>
            <a:endParaRPr lang="ru-RU"/>
          </a:p>
        </p:txBody>
      </p:sp>
      <p:sp>
        <p:nvSpPr>
          <p:cNvPr id="4" name="Номер слайда 3"/>
          <p:cNvSpPr>
            <a:spLocks noGrp="1"/>
          </p:cNvSpPr>
          <p:nvPr>
            <p:ph type="sldNum" idx="12"/>
          </p:nvPr>
        </p:nvSpPr>
        <p:spPr/>
        <p:txBody>
          <a:bodyPr/>
          <a:lstStyle/>
          <a:p>
            <a:pPr marL="0" lvl="0" indent="0" algn="l" rtl="0">
              <a:spcBef>
                <a:spcPct val="0"/>
              </a:spcBef>
              <a:spcAft>
                <a:spcPct val="0"/>
              </a:spcAft>
              <a:buNone/>
            </a:pPr>
            <a:r>
              <a:rPr lang="en-GB" smtClean="0"/>
              <a:t>Page </a:t>
            </a:r>
            <a:fld id="{00000000-1234-1234-1234-123412341234}" type="slidenum">
              <a:rPr lang="en-GB" smtClean="0"/>
              <a:pPr marL="0" lvl="0" indent="0" algn="l" rtl="0">
                <a:spcBef>
                  <a:spcPct val="0"/>
                </a:spcBef>
                <a:spcAft>
                  <a:spcPct val="0"/>
                </a:spcAft>
                <a:buNone/>
              </a:pPr>
              <a:t>6</a:t>
            </a:fld>
            <a:endParaRPr lang="en-GB"/>
          </a:p>
        </p:txBody>
      </p:sp>
      <p:pic>
        <p:nvPicPr>
          <p:cNvPr id="5" name="Picture 2" descr="Этапы проекта CRM 1">
            <a:hlinkClick r:id="rId3"/>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4057" y="1153036"/>
            <a:ext cx="9676222" cy="53964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p:txBody>
          <a:bodyPr/>
          <a:lstStyle/>
          <a:p>
            <a:pPr lvl="0"/>
            <a:r>
              <a:rPr lang="ru-RU" smtClean="0"/>
              <a:t>Основные этапы и сроки проекта </a:t>
            </a:r>
            <a:endParaRPr lang="ru-RU"/>
          </a:p>
        </p:txBody>
      </p:sp>
      <p:sp>
        <p:nvSpPr>
          <p:cNvPr id="3" name="Подзаголовок 2"/>
          <p:cNvSpPr>
            <a:spLocks noGrp="1"/>
          </p:cNvSpPr>
          <p:nvPr>
            <p:ph type="subTitle" idx="1"/>
          </p:nvPr>
        </p:nvSpPr>
        <p:spPr/>
        <p:txBody>
          <a:bodyPr/>
          <a:lstStyle/>
          <a:p>
            <a:endParaRPr lang="ru-RU"/>
          </a:p>
        </p:txBody>
      </p:sp>
      <p:sp>
        <p:nvSpPr>
          <p:cNvPr id="4" name="Номер слайда 3"/>
          <p:cNvSpPr>
            <a:spLocks noGrp="1"/>
          </p:cNvSpPr>
          <p:nvPr>
            <p:ph type="sldNum" idx="12"/>
          </p:nvPr>
        </p:nvSpPr>
        <p:spPr/>
        <p:txBody>
          <a:bodyPr/>
          <a:lstStyle/>
          <a:p>
            <a:pPr marL="0" lvl="0" indent="0" algn="l" rtl="0">
              <a:spcBef>
                <a:spcPct val="0"/>
              </a:spcBef>
              <a:spcAft>
                <a:spcPct val="0"/>
              </a:spcAft>
              <a:buNone/>
            </a:pPr>
            <a:r>
              <a:rPr lang="en-GB" smtClean="0"/>
              <a:t>Page </a:t>
            </a:r>
            <a:fld id="{00000000-1234-1234-1234-123412341234}" type="slidenum">
              <a:rPr lang="en-GB" smtClean="0"/>
              <a:pPr marL="0" lvl="0" indent="0" algn="l" rtl="0">
                <a:spcBef>
                  <a:spcPct val="0"/>
                </a:spcBef>
                <a:spcAft>
                  <a:spcPct val="0"/>
                </a:spcAft>
                <a:buNone/>
              </a:pPr>
              <a:t>7</a:t>
            </a:fld>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88701" y="2691329"/>
            <a:ext cx="7371332" cy="416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p:nvPr/>
        </p:nvPicPr>
        <p:blipFill>
          <a:blip r:embed="rId3">
            <a:extLst>
              <a:ext uri="{28A0092B-C50C-407E-A947-70E740481C1C}">
                <a14:useLocalDpi xmlns:a14="http://schemas.microsoft.com/office/drawing/2010/main" val="0"/>
              </a:ext>
            </a:extLst>
          </a:blip>
          <a:stretch>
            <a:fillRect/>
          </a:stretch>
        </p:blipFill>
        <p:spPr bwMode="auto">
          <a:xfrm>
            <a:off x="653436" y="1040290"/>
            <a:ext cx="10385465" cy="2319855"/>
          </a:xfrm>
          <a:prstGeom prst="rect">
            <a:avLst/>
          </a:prstGeom>
          <a:noFill/>
          <a:ln>
            <a:noFill/>
          </a:ln>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245"/>
        <p:cNvGrpSpPr/>
        <p:nvPr/>
      </p:nvGrpSpPr>
      <p:grpSpPr>
        <a:xfrm>
          <a:off x="0" y="0"/>
          <a:ext cx="0" cy="0"/>
        </a:xfrm>
      </p:grpSpPr>
      <p:sp>
        <p:nvSpPr>
          <p:cNvPr id="246" name="Google Shape;246;p41"/>
          <p:cNvSpPr txBox="1">
            <a:spLocks noGrp="1"/>
          </p:cNvSpPr>
          <p:nvPr>
            <p:ph type="ctrTitle"/>
          </p:nvPr>
        </p:nvSpPr>
        <p:spPr>
          <a:xfrm>
            <a:off x="673100" y="427492"/>
            <a:ext cx="9144000" cy="590400"/>
          </a:xfrm>
          <a:prstGeom prst="rect">
            <a:avLst/>
          </a:prstGeom>
          <a:noFill/>
          <a:ln>
            <a:noFill/>
          </a:ln>
        </p:spPr>
        <p:txBody>
          <a:bodyPr spcFirstLastPara="1" wrap="square" lIns="91431" tIns="45699" rIns="91431" bIns="45699" anchor="b" anchorCtr="0">
            <a:noAutofit/>
          </a:bodyPr>
          <a:lstStyle/>
          <a:p>
            <a:pPr>
              <a:buSzPts val="2100"/>
            </a:pPr>
            <a:r>
              <a:rPr lang="en-GB"/>
              <a:t>Какие задачи решает </a:t>
            </a:r>
            <a:r>
              <a:rPr lang="en-GB" smtClean="0"/>
              <a:t> </a:t>
            </a:r>
            <a:r>
              <a:rPr lang="en-GB"/>
              <a:t>CRM </a:t>
            </a:r>
            <a:r>
              <a:rPr lang="ru-RU" smtClean="0"/>
              <a:t>в  </a:t>
            </a:r>
            <a:r>
              <a:rPr lang="en-GB" smtClean="0"/>
              <a:t>ООО </a:t>
            </a:r>
            <a:r>
              <a:rPr lang="en-GB"/>
              <a:t>“Абсолют”</a:t>
            </a:r>
            <a:endParaRPr/>
          </a:p>
        </p:txBody>
      </p:sp>
      <p:sp>
        <p:nvSpPr>
          <p:cNvPr id="247" name="Google Shape;247;p41"/>
          <p:cNvSpPr txBox="1">
            <a:spLocks noGrp="1"/>
          </p:cNvSpPr>
          <p:nvPr>
            <p:ph type="subTitle" idx="1"/>
          </p:nvPr>
        </p:nvSpPr>
        <p:spPr>
          <a:xfrm>
            <a:off x="673100" y="970191"/>
            <a:ext cx="9144000" cy="375200"/>
          </a:xfrm>
          <a:prstGeom prst="rect">
            <a:avLst/>
          </a:prstGeom>
          <a:noFill/>
          <a:ln>
            <a:noFill/>
          </a:ln>
        </p:spPr>
        <p:txBody>
          <a:bodyPr spcFirstLastPara="1" wrap="square" lIns="91431" tIns="45699" rIns="91431" bIns="45699" anchor="t" anchorCtr="0">
            <a:noAutofit/>
          </a:bodyPr>
          <a:lstStyle/>
          <a:p>
            <a:pPr>
              <a:spcBef>
                <a:spcPct val="0"/>
              </a:spcBef>
              <a:buSzPts val="1400"/>
            </a:pPr>
            <a:r>
              <a:rPr lang="en-GB"/>
              <a:t>Для бизнеса агентств </a:t>
            </a:r>
            <a:endParaRPr sz="1900"/>
          </a:p>
        </p:txBody>
      </p:sp>
      <p:sp>
        <p:nvSpPr>
          <p:cNvPr id="248" name="Google Shape;248;p41"/>
          <p:cNvSpPr/>
          <p:nvPr/>
        </p:nvSpPr>
        <p:spPr>
          <a:xfrm>
            <a:off x="1181173" y="1794269"/>
            <a:ext cx="646112" cy="646112"/>
          </a:xfrm>
          <a:custGeom>
            <a:rect l="l" t="t" r="r" b="b"/>
            <a:pathLst>
              <a:path w="141" h="141" extrusionOk="0">
                <a:moveTo>
                  <a:pt x="70" y="0"/>
                </a:moveTo>
                <a:cubicBezTo>
                  <a:pt x="31" y="0"/>
                  <a:pt x="0" y="31"/>
                  <a:pt x="0" y="70"/>
                </a:cubicBezTo>
                <a:cubicBezTo>
                  <a:pt x="0" y="109"/>
                  <a:pt x="31" y="141"/>
                  <a:pt x="70" y="141"/>
                </a:cubicBezTo>
                <a:cubicBezTo>
                  <a:pt x="109" y="141"/>
                  <a:pt x="141" y="109"/>
                  <a:pt x="141" y="70"/>
                </a:cubicBezTo>
                <a:cubicBezTo>
                  <a:pt x="141" y="31"/>
                  <a:pt x="109" y="0"/>
                  <a:pt x="70" y="0"/>
                </a:cubicBezTo>
                <a:close/>
                <a:moveTo>
                  <a:pt x="111" y="48"/>
                </a:moveTo>
                <a:cubicBezTo>
                  <a:pt x="60" y="101"/>
                  <a:pt x="60" y="101"/>
                  <a:pt x="60" y="101"/>
                </a:cubicBezTo>
                <a:cubicBezTo>
                  <a:pt x="59" y="102"/>
                  <a:pt x="59" y="102"/>
                  <a:pt x="58" y="102"/>
                </a:cubicBezTo>
                <a:cubicBezTo>
                  <a:pt x="57" y="102"/>
                  <a:pt x="56" y="102"/>
                  <a:pt x="55" y="101"/>
                </a:cubicBezTo>
                <a:cubicBezTo>
                  <a:pt x="30" y="75"/>
                  <a:pt x="30" y="75"/>
                  <a:pt x="30" y="75"/>
                </a:cubicBezTo>
                <a:cubicBezTo>
                  <a:pt x="30" y="74"/>
                  <a:pt x="30" y="74"/>
                  <a:pt x="30" y="74"/>
                </a:cubicBezTo>
                <a:cubicBezTo>
                  <a:pt x="29" y="73"/>
                  <a:pt x="29" y="72"/>
                  <a:pt x="29" y="72"/>
                </a:cubicBezTo>
                <a:cubicBezTo>
                  <a:pt x="29" y="71"/>
                  <a:pt x="29" y="70"/>
                  <a:pt x="30" y="69"/>
                </a:cubicBezTo>
                <a:cubicBezTo>
                  <a:pt x="34" y="65"/>
                  <a:pt x="34" y="65"/>
                  <a:pt x="34" y="65"/>
                </a:cubicBezTo>
                <a:cubicBezTo>
                  <a:pt x="36" y="64"/>
                  <a:pt x="37" y="64"/>
                  <a:pt x="39" y="65"/>
                </a:cubicBezTo>
                <a:cubicBezTo>
                  <a:pt x="39" y="65"/>
                  <a:pt x="39" y="65"/>
                  <a:pt x="39" y="65"/>
                </a:cubicBezTo>
                <a:cubicBezTo>
                  <a:pt x="57" y="84"/>
                  <a:pt x="57" y="84"/>
                  <a:pt x="57" y="84"/>
                </a:cubicBezTo>
                <a:cubicBezTo>
                  <a:pt x="57" y="85"/>
                  <a:pt x="58" y="85"/>
                  <a:pt x="59" y="84"/>
                </a:cubicBezTo>
                <a:cubicBezTo>
                  <a:pt x="102" y="40"/>
                  <a:pt x="102" y="40"/>
                  <a:pt x="102" y="40"/>
                </a:cubicBezTo>
                <a:cubicBezTo>
                  <a:pt x="102" y="40"/>
                  <a:pt x="102" y="40"/>
                  <a:pt x="102" y="40"/>
                </a:cubicBezTo>
                <a:cubicBezTo>
                  <a:pt x="103" y="38"/>
                  <a:pt x="105" y="38"/>
                  <a:pt x="107" y="40"/>
                </a:cubicBezTo>
                <a:cubicBezTo>
                  <a:pt x="111" y="44"/>
                  <a:pt x="111" y="44"/>
                  <a:pt x="111" y="44"/>
                </a:cubicBezTo>
                <a:cubicBezTo>
                  <a:pt x="112" y="45"/>
                  <a:pt x="112" y="47"/>
                  <a:pt x="111" y="48"/>
                </a:cubicBezTo>
                <a:close/>
                <a:moveTo>
                  <a:pt x="111" y="48"/>
                </a:moveTo>
                <a:cubicBezTo>
                  <a:pt x="111" y="48"/>
                  <a:pt x="111" y="48"/>
                  <a:pt x="111" y="48"/>
                </a:cubicBezTo>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31" tIns="45699" rIns="91431" bIns="45699" anchor="t" anchorCtr="0">
            <a:noAutofit/>
          </a:bodyPr>
          <a:lstStyle/>
          <a:p>
            <a:pPr>
              <a:buSzPts val="1400"/>
            </a:pPr>
            <a:endParaRPr sz="1900">
              <a:solidFill>
                <a:srgbClr val="3F3F3F"/>
              </a:solidFill>
              <a:latin typeface="Calibri"/>
              <a:ea typeface="Calibri"/>
              <a:cs typeface="Calibri"/>
              <a:sym typeface="Calibri"/>
            </a:endParaRPr>
          </a:p>
        </p:txBody>
      </p:sp>
      <p:sp>
        <p:nvSpPr>
          <p:cNvPr id="249" name="Google Shape;249;p41"/>
          <p:cNvSpPr txBox="1"/>
          <p:nvPr/>
        </p:nvSpPr>
        <p:spPr>
          <a:xfrm>
            <a:off x="1929927" y="1781632"/>
            <a:ext cx="3867600" cy="400000"/>
          </a:xfrm>
          <a:prstGeom prst="rect">
            <a:avLst/>
          </a:prstGeom>
          <a:noFill/>
          <a:ln>
            <a:noFill/>
          </a:ln>
        </p:spPr>
        <p:txBody>
          <a:bodyPr spcFirstLastPara="1" wrap="square" lIns="91431" tIns="45699" rIns="91431" bIns="45699" anchor="t" anchorCtr="0">
            <a:noAutofit/>
          </a:bodyPr>
          <a:lstStyle/>
          <a:p>
            <a:pPr>
              <a:buSzPts val="1500"/>
            </a:pPr>
            <a:r>
              <a:rPr lang="en-GB" b="1">
                <a:solidFill>
                  <a:schemeClr val="dk1"/>
                </a:solidFill>
                <a:latin typeface="Times New Roman"/>
                <a:ea typeface="Times New Roman"/>
                <a:cs typeface="Times New Roman"/>
                <a:sym typeface="Times New Roman"/>
              </a:rPr>
              <a:t>Не забыть каждого </a:t>
            </a:r>
            <a:r>
              <a:rPr lang="en-GB" b="1" smtClean="0">
                <a:solidFill>
                  <a:schemeClr val="dk1"/>
                </a:solidFill>
                <a:latin typeface="Times New Roman"/>
                <a:ea typeface="Times New Roman"/>
                <a:cs typeface="Times New Roman"/>
                <a:sym typeface="Times New Roman"/>
              </a:rPr>
              <a:t>клиента</a:t>
            </a:r>
            <a:r>
              <a:rPr lang="ru-RU" b="1" smtClean="0">
                <a:solidFill>
                  <a:schemeClr val="dk1"/>
                </a:solidFill>
                <a:latin typeface="Times New Roman"/>
                <a:ea typeface="Times New Roman"/>
                <a:cs typeface="Times New Roman"/>
                <a:sym typeface="Times New Roman"/>
              </a:rPr>
              <a:t> </a:t>
            </a:r>
            <a:r>
              <a:rPr lang="en-GB" b="1" smtClean="0">
                <a:solidFill>
                  <a:schemeClr val="dk1"/>
                </a:solidFill>
                <a:latin typeface="Times New Roman"/>
                <a:ea typeface="Times New Roman"/>
                <a:cs typeface="Times New Roman"/>
                <a:sym typeface="Times New Roman"/>
              </a:rPr>
              <a:t>. </a:t>
            </a:r>
            <a:endParaRPr sz="2300" b="1">
              <a:latin typeface="Times New Roman"/>
              <a:ea typeface="Times New Roman"/>
              <a:cs typeface="Times New Roman"/>
              <a:sym typeface="Times New Roman"/>
            </a:endParaRPr>
          </a:p>
        </p:txBody>
      </p:sp>
      <p:sp>
        <p:nvSpPr>
          <p:cNvPr id="250" name="Google Shape;250;p41"/>
          <p:cNvSpPr/>
          <p:nvPr/>
        </p:nvSpPr>
        <p:spPr>
          <a:xfrm>
            <a:off x="2066361" y="2151159"/>
            <a:ext cx="3476683" cy="207387"/>
          </a:xfrm>
          <a:prstGeom prst="rect">
            <a:avLst/>
          </a:prstGeom>
          <a:noFill/>
          <a:ln>
            <a:noFill/>
          </a:ln>
        </p:spPr>
        <p:txBody>
          <a:bodyPr spcFirstLastPara="1" wrap="square" lIns="91431" tIns="45699" rIns="91431" bIns="45699" anchor="t" anchorCtr="0">
            <a:noAutofit/>
          </a:bodyPr>
          <a:lstStyle/>
          <a:p>
            <a:pPr algn="just">
              <a:lnSpc>
                <a:spcPct val="150000"/>
              </a:lnSpc>
              <a:spcBef>
                <a:spcPts val="1600"/>
              </a:spcBef>
              <a:spcAft>
                <a:spcPts val="1600"/>
              </a:spcAft>
              <a:buClr>
                <a:schemeClr val="dk1"/>
              </a:buClr>
              <a:buSzPts val="1100"/>
            </a:pPr>
            <a:r>
              <a:rPr lang="en-GB" sz="1000" smtClean="0">
                <a:solidFill>
                  <a:schemeClr val="dk1"/>
                </a:solidFill>
                <a:latin typeface="Times New Roman" pitchFamily="18" charset="0"/>
                <a:ea typeface="Calibri"/>
                <a:cs typeface="Times New Roman" pitchFamily="18" charset="0"/>
                <a:sym typeface="Calibri"/>
              </a:rPr>
              <a:t>. </a:t>
            </a:r>
            <a:endParaRPr sz="1000">
              <a:solidFill>
                <a:schemeClr val="dk1"/>
              </a:solidFill>
              <a:latin typeface="Times New Roman" pitchFamily="18" charset="0"/>
              <a:ea typeface="Calibri"/>
              <a:cs typeface="Times New Roman" pitchFamily="18" charset="0"/>
              <a:sym typeface="Calibri"/>
            </a:endParaRPr>
          </a:p>
        </p:txBody>
      </p:sp>
      <p:sp>
        <p:nvSpPr>
          <p:cNvPr id="251" name="Google Shape;251;p41"/>
          <p:cNvSpPr/>
          <p:nvPr/>
        </p:nvSpPr>
        <p:spPr>
          <a:xfrm>
            <a:off x="1181173" y="3200331"/>
            <a:ext cx="646112" cy="646112"/>
          </a:xfrm>
          <a:custGeom>
            <a:rect l="l" t="t" r="r" b="b"/>
            <a:pathLst>
              <a:path w="141" h="141" extrusionOk="0">
                <a:moveTo>
                  <a:pt x="70" y="0"/>
                </a:moveTo>
                <a:cubicBezTo>
                  <a:pt x="31" y="0"/>
                  <a:pt x="0" y="31"/>
                  <a:pt x="0" y="70"/>
                </a:cubicBezTo>
                <a:cubicBezTo>
                  <a:pt x="0" y="109"/>
                  <a:pt x="31" y="141"/>
                  <a:pt x="70" y="141"/>
                </a:cubicBezTo>
                <a:cubicBezTo>
                  <a:pt x="109" y="141"/>
                  <a:pt x="141" y="109"/>
                  <a:pt x="141" y="70"/>
                </a:cubicBezTo>
                <a:cubicBezTo>
                  <a:pt x="141" y="31"/>
                  <a:pt x="109" y="0"/>
                  <a:pt x="70" y="0"/>
                </a:cubicBezTo>
                <a:close/>
                <a:moveTo>
                  <a:pt x="111" y="48"/>
                </a:moveTo>
                <a:cubicBezTo>
                  <a:pt x="60" y="101"/>
                  <a:pt x="60" y="101"/>
                  <a:pt x="60" y="101"/>
                </a:cubicBezTo>
                <a:cubicBezTo>
                  <a:pt x="59" y="102"/>
                  <a:pt x="59" y="102"/>
                  <a:pt x="58" y="102"/>
                </a:cubicBezTo>
                <a:cubicBezTo>
                  <a:pt x="57" y="102"/>
                  <a:pt x="56" y="102"/>
                  <a:pt x="55" y="101"/>
                </a:cubicBezTo>
                <a:cubicBezTo>
                  <a:pt x="30" y="75"/>
                  <a:pt x="30" y="75"/>
                  <a:pt x="30" y="75"/>
                </a:cubicBezTo>
                <a:cubicBezTo>
                  <a:pt x="30" y="74"/>
                  <a:pt x="30" y="74"/>
                  <a:pt x="30" y="74"/>
                </a:cubicBezTo>
                <a:cubicBezTo>
                  <a:pt x="29" y="73"/>
                  <a:pt x="29" y="72"/>
                  <a:pt x="29" y="72"/>
                </a:cubicBezTo>
                <a:cubicBezTo>
                  <a:pt x="29" y="71"/>
                  <a:pt x="29" y="70"/>
                  <a:pt x="30" y="69"/>
                </a:cubicBezTo>
                <a:cubicBezTo>
                  <a:pt x="34" y="65"/>
                  <a:pt x="34" y="65"/>
                  <a:pt x="34" y="65"/>
                </a:cubicBezTo>
                <a:cubicBezTo>
                  <a:pt x="36" y="64"/>
                  <a:pt x="37" y="64"/>
                  <a:pt x="39" y="65"/>
                </a:cubicBezTo>
                <a:cubicBezTo>
                  <a:pt x="39" y="65"/>
                  <a:pt x="39" y="65"/>
                  <a:pt x="39" y="65"/>
                </a:cubicBezTo>
                <a:cubicBezTo>
                  <a:pt x="57" y="84"/>
                  <a:pt x="57" y="84"/>
                  <a:pt x="57" y="84"/>
                </a:cubicBezTo>
                <a:cubicBezTo>
                  <a:pt x="57" y="85"/>
                  <a:pt x="58" y="85"/>
                  <a:pt x="59" y="84"/>
                </a:cubicBezTo>
                <a:cubicBezTo>
                  <a:pt x="102" y="40"/>
                  <a:pt x="102" y="40"/>
                  <a:pt x="102" y="40"/>
                </a:cubicBezTo>
                <a:cubicBezTo>
                  <a:pt x="102" y="40"/>
                  <a:pt x="102" y="40"/>
                  <a:pt x="102" y="40"/>
                </a:cubicBezTo>
                <a:cubicBezTo>
                  <a:pt x="103" y="38"/>
                  <a:pt x="105" y="38"/>
                  <a:pt x="107" y="40"/>
                </a:cubicBezTo>
                <a:cubicBezTo>
                  <a:pt x="111" y="44"/>
                  <a:pt x="111" y="44"/>
                  <a:pt x="111" y="44"/>
                </a:cubicBezTo>
                <a:cubicBezTo>
                  <a:pt x="112" y="45"/>
                  <a:pt x="112" y="47"/>
                  <a:pt x="111" y="48"/>
                </a:cubicBezTo>
                <a:close/>
                <a:moveTo>
                  <a:pt x="111" y="48"/>
                </a:moveTo>
                <a:cubicBezTo>
                  <a:pt x="111" y="48"/>
                  <a:pt x="111" y="48"/>
                  <a:pt x="111" y="48"/>
                </a:cubicBezTo>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31" tIns="45699" rIns="91431" bIns="45699" anchor="t" anchorCtr="0">
            <a:noAutofit/>
          </a:bodyPr>
          <a:lstStyle/>
          <a:p>
            <a:pPr>
              <a:buSzPts val="1400"/>
            </a:pPr>
            <a:endParaRPr sz="1900">
              <a:solidFill>
                <a:srgbClr val="3F3F3F"/>
              </a:solidFill>
              <a:latin typeface="Calibri"/>
              <a:ea typeface="Calibri"/>
              <a:cs typeface="Calibri"/>
              <a:sym typeface="Calibri"/>
            </a:endParaRPr>
          </a:p>
        </p:txBody>
      </p:sp>
      <p:sp>
        <p:nvSpPr>
          <p:cNvPr id="252" name="Google Shape;252;p41"/>
          <p:cNvSpPr txBox="1"/>
          <p:nvPr/>
        </p:nvSpPr>
        <p:spPr>
          <a:xfrm>
            <a:off x="1910869" y="3119332"/>
            <a:ext cx="3867600" cy="400000"/>
          </a:xfrm>
          <a:prstGeom prst="rect">
            <a:avLst/>
          </a:prstGeom>
          <a:noFill/>
          <a:ln>
            <a:noFill/>
          </a:ln>
        </p:spPr>
        <p:txBody>
          <a:bodyPr spcFirstLastPara="1" wrap="square" lIns="91431" tIns="45699" rIns="91431" bIns="45699" anchor="t" anchorCtr="0">
            <a:noAutofit/>
          </a:bodyPr>
          <a:lstStyle/>
          <a:p>
            <a:pPr>
              <a:buSzPts val="1500"/>
            </a:pPr>
            <a:r>
              <a:rPr lang="en-GB" b="1">
                <a:solidFill>
                  <a:srgbClr val="3F3F3F"/>
                </a:solidFill>
                <a:latin typeface="Times New Roman"/>
                <a:ea typeface="Times New Roman"/>
                <a:cs typeface="Times New Roman"/>
                <a:sym typeface="Times New Roman"/>
              </a:rPr>
              <a:t>Телефония, email, сайт</a:t>
            </a:r>
            <a:endParaRPr b="1" i="0" u="none" strike="noStrike" cap="none">
              <a:solidFill>
                <a:schemeClr val="accent1"/>
              </a:solidFill>
              <a:latin typeface="Times New Roman"/>
              <a:ea typeface="Times New Roman"/>
              <a:cs typeface="Times New Roman"/>
              <a:sym typeface="Times New Roman"/>
            </a:endParaRPr>
          </a:p>
        </p:txBody>
      </p:sp>
      <p:sp>
        <p:nvSpPr>
          <p:cNvPr id="253" name="Google Shape;253;p41"/>
          <p:cNvSpPr/>
          <p:nvPr/>
        </p:nvSpPr>
        <p:spPr>
          <a:xfrm>
            <a:off x="1953073" y="3424863"/>
            <a:ext cx="4017200" cy="757200"/>
          </a:xfrm>
          <a:prstGeom prst="rect">
            <a:avLst/>
          </a:prstGeom>
          <a:noFill/>
          <a:ln>
            <a:noFill/>
          </a:ln>
        </p:spPr>
        <p:txBody>
          <a:bodyPr spcFirstLastPara="1" wrap="square" lIns="91431" tIns="45699" rIns="91431" bIns="45699" anchor="t" anchorCtr="0">
            <a:noAutofit/>
          </a:bodyPr>
          <a:lstStyle/>
          <a:p>
            <a:pPr>
              <a:lnSpc>
                <a:spcPct val="120000"/>
              </a:lnSpc>
              <a:buSzPts val="900"/>
            </a:pPr>
            <a:r>
              <a:rPr lang="en-GB" sz="1000">
                <a:latin typeface="Times New Roman" pitchFamily="18" charset="0"/>
                <a:cs typeface="Times New Roman" pitchFamily="18" charset="0"/>
                <a:sym typeface="Calibri"/>
              </a:rPr>
              <a:t>Подключите к системе любого вашего провайдера телефонии. Настраивайте сценарии обработки и скрипты продаж прямо в CRM. </a:t>
            </a:r>
            <a:r>
              <a:rPr lang="ru-RU" sz="1000">
                <a:latin typeface="Times New Roman" pitchFamily="18" charset="0"/>
                <a:cs typeface="Times New Roman" pitchFamily="18" charset="0"/>
                <a:sym typeface="Calibri"/>
              </a:rPr>
              <a:t>Интеграция.</a:t>
            </a:r>
            <a:r>
              <a:rPr lang="ru-RU" sz="1000">
                <a:latin typeface="Times New Roman" pitchFamily="18" charset="0"/>
                <a:cs typeface="Times New Roman" pitchFamily="18" charset="0"/>
              </a:rPr>
              <a:t> Сбор маркетинговой информации</a:t>
            </a:r>
            <a:endParaRPr sz="1000">
              <a:latin typeface="Times New Roman" pitchFamily="18" charset="0"/>
              <a:cs typeface="Times New Roman" pitchFamily="18" charset="0"/>
            </a:endParaRPr>
          </a:p>
        </p:txBody>
      </p:sp>
      <p:sp>
        <p:nvSpPr>
          <p:cNvPr id="254" name="Google Shape;254;p41"/>
          <p:cNvSpPr/>
          <p:nvPr/>
        </p:nvSpPr>
        <p:spPr>
          <a:xfrm>
            <a:off x="1181173" y="4606525"/>
            <a:ext cx="646112" cy="646112"/>
          </a:xfrm>
          <a:custGeom>
            <a:rect l="l" t="t" r="r" b="b"/>
            <a:pathLst>
              <a:path w="141" h="141" extrusionOk="0">
                <a:moveTo>
                  <a:pt x="70" y="0"/>
                </a:moveTo>
                <a:cubicBezTo>
                  <a:pt x="31" y="0"/>
                  <a:pt x="0" y="31"/>
                  <a:pt x="0" y="70"/>
                </a:cubicBezTo>
                <a:cubicBezTo>
                  <a:pt x="0" y="109"/>
                  <a:pt x="31" y="141"/>
                  <a:pt x="70" y="141"/>
                </a:cubicBezTo>
                <a:cubicBezTo>
                  <a:pt x="109" y="141"/>
                  <a:pt x="141" y="109"/>
                  <a:pt x="141" y="70"/>
                </a:cubicBezTo>
                <a:cubicBezTo>
                  <a:pt x="141" y="31"/>
                  <a:pt x="109" y="0"/>
                  <a:pt x="70" y="0"/>
                </a:cubicBezTo>
                <a:close/>
                <a:moveTo>
                  <a:pt x="111" y="48"/>
                </a:moveTo>
                <a:cubicBezTo>
                  <a:pt x="60" y="101"/>
                  <a:pt x="60" y="101"/>
                  <a:pt x="60" y="101"/>
                </a:cubicBezTo>
                <a:cubicBezTo>
                  <a:pt x="59" y="102"/>
                  <a:pt x="59" y="102"/>
                  <a:pt x="58" y="102"/>
                </a:cubicBezTo>
                <a:cubicBezTo>
                  <a:pt x="57" y="102"/>
                  <a:pt x="56" y="102"/>
                  <a:pt x="55" y="101"/>
                </a:cubicBezTo>
                <a:cubicBezTo>
                  <a:pt x="30" y="75"/>
                  <a:pt x="30" y="75"/>
                  <a:pt x="30" y="75"/>
                </a:cubicBezTo>
                <a:cubicBezTo>
                  <a:pt x="30" y="74"/>
                  <a:pt x="30" y="74"/>
                  <a:pt x="30" y="74"/>
                </a:cubicBezTo>
                <a:cubicBezTo>
                  <a:pt x="29" y="73"/>
                  <a:pt x="29" y="72"/>
                  <a:pt x="29" y="72"/>
                </a:cubicBezTo>
                <a:cubicBezTo>
                  <a:pt x="29" y="71"/>
                  <a:pt x="29" y="70"/>
                  <a:pt x="30" y="69"/>
                </a:cubicBezTo>
                <a:cubicBezTo>
                  <a:pt x="34" y="65"/>
                  <a:pt x="34" y="65"/>
                  <a:pt x="34" y="65"/>
                </a:cubicBezTo>
                <a:cubicBezTo>
                  <a:pt x="36" y="64"/>
                  <a:pt x="37" y="64"/>
                  <a:pt x="39" y="65"/>
                </a:cubicBezTo>
                <a:cubicBezTo>
                  <a:pt x="39" y="65"/>
                  <a:pt x="39" y="65"/>
                  <a:pt x="39" y="65"/>
                </a:cubicBezTo>
                <a:cubicBezTo>
                  <a:pt x="57" y="84"/>
                  <a:pt x="57" y="84"/>
                  <a:pt x="57" y="84"/>
                </a:cubicBezTo>
                <a:cubicBezTo>
                  <a:pt x="57" y="85"/>
                  <a:pt x="58" y="85"/>
                  <a:pt x="59" y="84"/>
                </a:cubicBezTo>
                <a:cubicBezTo>
                  <a:pt x="102" y="40"/>
                  <a:pt x="102" y="40"/>
                  <a:pt x="102" y="40"/>
                </a:cubicBezTo>
                <a:cubicBezTo>
                  <a:pt x="102" y="40"/>
                  <a:pt x="102" y="40"/>
                  <a:pt x="102" y="40"/>
                </a:cubicBezTo>
                <a:cubicBezTo>
                  <a:pt x="103" y="38"/>
                  <a:pt x="105" y="38"/>
                  <a:pt x="107" y="40"/>
                </a:cubicBezTo>
                <a:cubicBezTo>
                  <a:pt x="111" y="44"/>
                  <a:pt x="111" y="44"/>
                  <a:pt x="111" y="44"/>
                </a:cubicBezTo>
                <a:cubicBezTo>
                  <a:pt x="112" y="45"/>
                  <a:pt x="112" y="47"/>
                  <a:pt x="111" y="48"/>
                </a:cubicBezTo>
                <a:close/>
                <a:moveTo>
                  <a:pt x="111" y="48"/>
                </a:moveTo>
                <a:cubicBezTo>
                  <a:pt x="111" y="48"/>
                  <a:pt x="111" y="48"/>
                  <a:pt x="111" y="48"/>
                </a:cubicBezTo>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31" tIns="45699" rIns="91431" bIns="45699" anchor="t" anchorCtr="0">
            <a:noAutofit/>
          </a:bodyPr>
          <a:lstStyle/>
          <a:p>
            <a:pPr>
              <a:buSzPts val="1400"/>
            </a:pPr>
            <a:endParaRPr sz="1900">
              <a:solidFill>
                <a:srgbClr val="3F3F3F"/>
              </a:solidFill>
              <a:latin typeface="Calibri"/>
              <a:ea typeface="Calibri"/>
              <a:cs typeface="Calibri"/>
              <a:sym typeface="Calibri"/>
            </a:endParaRPr>
          </a:p>
        </p:txBody>
      </p:sp>
      <p:sp>
        <p:nvSpPr>
          <p:cNvPr id="255" name="Google Shape;255;p41"/>
          <p:cNvSpPr txBox="1"/>
          <p:nvPr/>
        </p:nvSpPr>
        <p:spPr>
          <a:xfrm>
            <a:off x="1932819" y="4366339"/>
            <a:ext cx="3632177" cy="480371"/>
          </a:xfrm>
          <a:prstGeom prst="rect">
            <a:avLst/>
          </a:prstGeom>
          <a:noFill/>
          <a:ln>
            <a:noFill/>
          </a:ln>
        </p:spPr>
        <p:txBody>
          <a:bodyPr spcFirstLastPara="1" wrap="square" lIns="91431" tIns="45699" rIns="91431" bIns="45699" anchor="t" anchorCtr="0">
            <a:noAutofit/>
          </a:bodyPr>
          <a:lstStyle/>
          <a:p>
            <a:pPr>
              <a:buSzPts val="1500"/>
            </a:pPr>
            <a:endParaRPr b="1">
              <a:solidFill>
                <a:srgbClr val="3F3F3F"/>
              </a:solidFill>
            </a:endParaRPr>
          </a:p>
          <a:p>
            <a:pPr>
              <a:buSzPts val="1500"/>
            </a:pPr>
            <a:r>
              <a:rPr lang="en-GB" b="1">
                <a:solidFill>
                  <a:srgbClr val="3F3F3F"/>
                </a:solidFill>
                <a:latin typeface="Times New Roman"/>
                <a:ea typeface="Times New Roman"/>
                <a:cs typeface="Times New Roman"/>
                <a:sym typeface="Times New Roman"/>
              </a:rPr>
              <a:t>Выгрузка на сайт и соцсети </a:t>
            </a:r>
            <a:endParaRPr i="0" u="none" strike="noStrike" cap="none">
              <a:solidFill>
                <a:srgbClr val="000000"/>
              </a:solidFill>
              <a:latin typeface="Times New Roman"/>
              <a:ea typeface="Times New Roman"/>
              <a:cs typeface="Times New Roman"/>
              <a:sym typeface="Times New Roman"/>
            </a:endParaRPr>
          </a:p>
        </p:txBody>
      </p:sp>
      <p:sp>
        <p:nvSpPr>
          <p:cNvPr id="256" name="Google Shape;256;p41"/>
          <p:cNvSpPr/>
          <p:nvPr/>
        </p:nvSpPr>
        <p:spPr>
          <a:xfrm>
            <a:off x="1910851" y="4830936"/>
            <a:ext cx="4017200" cy="927200"/>
          </a:xfrm>
          <a:prstGeom prst="rect">
            <a:avLst/>
          </a:prstGeom>
          <a:noFill/>
          <a:ln>
            <a:noFill/>
          </a:ln>
        </p:spPr>
        <p:txBody>
          <a:bodyPr spcFirstLastPara="1" wrap="square" lIns="91431" tIns="45699" rIns="91431" bIns="45699" anchor="t" anchorCtr="0">
            <a:noAutofit/>
          </a:bodyPr>
          <a:lstStyle/>
          <a:p>
            <a:pPr>
              <a:lnSpc>
                <a:spcPct val="120000"/>
              </a:lnSpc>
              <a:buSzPts val="900"/>
            </a:pPr>
            <a:r>
              <a:rPr lang="en-GB" sz="1000">
                <a:latin typeface="Times New Roman" pitchFamily="18" charset="0"/>
                <a:cs typeface="Times New Roman" pitchFamily="18" charset="0"/>
                <a:sym typeface="Calibri"/>
              </a:rPr>
              <a:t>Возможность выгрузки всей информации на сайт и соцсети . Также большое количество вспомогательного функционала позволяет оптимально контролировать </a:t>
            </a:r>
            <a:endParaRPr sz="1000">
              <a:latin typeface="Times New Roman" pitchFamily="18" charset="0"/>
              <a:cs typeface="Times New Roman" pitchFamily="18" charset="0"/>
            </a:endParaRPr>
          </a:p>
        </p:txBody>
      </p:sp>
      <p:sp>
        <p:nvSpPr>
          <p:cNvPr id="257" name="Google Shape;257;p41"/>
          <p:cNvSpPr/>
          <p:nvPr/>
        </p:nvSpPr>
        <p:spPr>
          <a:xfrm>
            <a:off x="6413503" y="1794269"/>
            <a:ext cx="646112" cy="646112"/>
          </a:xfrm>
          <a:custGeom>
            <a:rect l="l" t="t" r="r" b="b"/>
            <a:pathLst>
              <a:path w="141" h="141" extrusionOk="0">
                <a:moveTo>
                  <a:pt x="70" y="0"/>
                </a:moveTo>
                <a:cubicBezTo>
                  <a:pt x="31" y="0"/>
                  <a:pt x="0" y="31"/>
                  <a:pt x="0" y="70"/>
                </a:cubicBezTo>
                <a:cubicBezTo>
                  <a:pt x="0" y="109"/>
                  <a:pt x="31" y="141"/>
                  <a:pt x="70" y="141"/>
                </a:cubicBezTo>
                <a:cubicBezTo>
                  <a:pt x="109" y="141"/>
                  <a:pt x="141" y="109"/>
                  <a:pt x="141" y="70"/>
                </a:cubicBezTo>
                <a:cubicBezTo>
                  <a:pt x="141" y="31"/>
                  <a:pt x="109" y="0"/>
                  <a:pt x="70" y="0"/>
                </a:cubicBezTo>
                <a:close/>
                <a:moveTo>
                  <a:pt x="111" y="48"/>
                </a:moveTo>
                <a:cubicBezTo>
                  <a:pt x="60" y="101"/>
                  <a:pt x="60" y="101"/>
                  <a:pt x="60" y="101"/>
                </a:cubicBezTo>
                <a:cubicBezTo>
                  <a:pt x="59" y="102"/>
                  <a:pt x="59" y="102"/>
                  <a:pt x="58" y="102"/>
                </a:cubicBezTo>
                <a:cubicBezTo>
                  <a:pt x="57" y="102"/>
                  <a:pt x="56" y="102"/>
                  <a:pt x="55" y="101"/>
                </a:cubicBezTo>
                <a:cubicBezTo>
                  <a:pt x="30" y="75"/>
                  <a:pt x="30" y="75"/>
                  <a:pt x="30" y="75"/>
                </a:cubicBezTo>
                <a:cubicBezTo>
                  <a:pt x="30" y="74"/>
                  <a:pt x="30" y="74"/>
                  <a:pt x="30" y="74"/>
                </a:cubicBezTo>
                <a:cubicBezTo>
                  <a:pt x="29" y="73"/>
                  <a:pt x="29" y="72"/>
                  <a:pt x="29" y="72"/>
                </a:cubicBezTo>
                <a:cubicBezTo>
                  <a:pt x="29" y="71"/>
                  <a:pt x="29" y="70"/>
                  <a:pt x="30" y="69"/>
                </a:cubicBezTo>
                <a:cubicBezTo>
                  <a:pt x="34" y="65"/>
                  <a:pt x="34" y="65"/>
                  <a:pt x="34" y="65"/>
                </a:cubicBezTo>
                <a:cubicBezTo>
                  <a:pt x="36" y="64"/>
                  <a:pt x="37" y="64"/>
                  <a:pt x="39" y="65"/>
                </a:cubicBezTo>
                <a:cubicBezTo>
                  <a:pt x="39" y="65"/>
                  <a:pt x="39" y="65"/>
                  <a:pt x="39" y="65"/>
                </a:cubicBezTo>
                <a:cubicBezTo>
                  <a:pt x="57" y="84"/>
                  <a:pt x="57" y="84"/>
                  <a:pt x="57" y="84"/>
                </a:cubicBezTo>
                <a:cubicBezTo>
                  <a:pt x="57" y="85"/>
                  <a:pt x="58" y="85"/>
                  <a:pt x="59" y="84"/>
                </a:cubicBezTo>
                <a:cubicBezTo>
                  <a:pt x="102" y="40"/>
                  <a:pt x="102" y="40"/>
                  <a:pt x="102" y="40"/>
                </a:cubicBezTo>
                <a:cubicBezTo>
                  <a:pt x="102" y="40"/>
                  <a:pt x="102" y="40"/>
                  <a:pt x="102" y="40"/>
                </a:cubicBezTo>
                <a:cubicBezTo>
                  <a:pt x="103" y="38"/>
                  <a:pt x="105" y="38"/>
                  <a:pt x="107" y="40"/>
                </a:cubicBezTo>
                <a:cubicBezTo>
                  <a:pt x="111" y="44"/>
                  <a:pt x="111" y="44"/>
                  <a:pt x="111" y="44"/>
                </a:cubicBezTo>
                <a:cubicBezTo>
                  <a:pt x="112" y="45"/>
                  <a:pt x="112" y="47"/>
                  <a:pt x="111" y="48"/>
                </a:cubicBezTo>
                <a:close/>
                <a:moveTo>
                  <a:pt x="111" y="48"/>
                </a:moveTo>
                <a:cubicBezTo>
                  <a:pt x="111" y="48"/>
                  <a:pt x="111" y="48"/>
                  <a:pt x="111" y="48"/>
                </a:cubicBezTo>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31" tIns="45699" rIns="91431" bIns="45699" anchor="t" anchorCtr="0">
            <a:noAutofit/>
          </a:bodyPr>
          <a:lstStyle/>
          <a:p>
            <a:pPr>
              <a:buSzPts val="1400"/>
            </a:pPr>
            <a:endParaRPr sz="1900">
              <a:solidFill>
                <a:srgbClr val="3F3F3F"/>
              </a:solidFill>
              <a:latin typeface="Calibri"/>
              <a:ea typeface="Calibri"/>
              <a:cs typeface="Calibri"/>
              <a:sym typeface="Calibri"/>
            </a:endParaRPr>
          </a:p>
        </p:txBody>
      </p:sp>
      <p:sp>
        <p:nvSpPr>
          <p:cNvPr id="258" name="Google Shape;258;p41"/>
          <p:cNvSpPr txBox="1"/>
          <p:nvPr/>
        </p:nvSpPr>
        <p:spPr>
          <a:xfrm>
            <a:off x="7143200" y="1713267"/>
            <a:ext cx="4394400" cy="400000"/>
          </a:xfrm>
          <a:prstGeom prst="rect">
            <a:avLst/>
          </a:prstGeom>
          <a:noFill/>
          <a:ln>
            <a:noFill/>
          </a:ln>
        </p:spPr>
        <p:txBody>
          <a:bodyPr spcFirstLastPara="1" wrap="square" lIns="91431" tIns="45699" rIns="91431" bIns="45699" anchor="t" anchorCtr="0">
            <a:noAutofit/>
          </a:bodyPr>
          <a:lstStyle/>
          <a:p>
            <a:pPr>
              <a:buSzPts val="1500"/>
            </a:pPr>
            <a:r>
              <a:rPr lang="en-GB" b="1">
                <a:solidFill>
                  <a:srgbClr val="3F3F3F"/>
                </a:solidFill>
                <a:latin typeface="Times New Roman"/>
                <a:ea typeface="Times New Roman"/>
                <a:cs typeface="Times New Roman"/>
                <a:sym typeface="Times New Roman"/>
              </a:rPr>
              <a:t>Вся история работы с клиентами</a:t>
            </a:r>
            <a:endParaRPr i="0" u="none" strike="noStrike" cap="none">
              <a:solidFill>
                <a:srgbClr val="000000"/>
              </a:solidFill>
              <a:latin typeface="Times New Roman"/>
              <a:ea typeface="Times New Roman"/>
              <a:cs typeface="Times New Roman"/>
              <a:sym typeface="Times New Roman"/>
            </a:endParaRPr>
          </a:p>
        </p:txBody>
      </p:sp>
      <p:sp>
        <p:nvSpPr>
          <p:cNvPr id="259" name="Google Shape;259;p41"/>
          <p:cNvSpPr/>
          <p:nvPr/>
        </p:nvSpPr>
        <p:spPr>
          <a:xfrm>
            <a:off x="7185400" y="2018800"/>
            <a:ext cx="4457600" cy="927200"/>
          </a:xfrm>
          <a:prstGeom prst="rect">
            <a:avLst/>
          </a:prstGeom>
          <a:noFill/>
          <a:ln>
            <a:noFill/>
          </a:ln>
        </p:spPr>
        <p:txBody>
          <a:bodyPr spcFirstLastPara="1" wrap="square" lIns="91431" tIns="45699" rIns="91431" bIns="45699" anchor="t" anchorCtr="0">
            <a:noAutofit/>
          </a:bodyPr>
          <a:lstStyle/>
          <a:p>
            <a:pPr>
              <a:lnSpc>
                <a:spcPct val="120000"/>
              </a:lnSpc>
              <a:buSzPts val="900"/>
            </a:pPr>
            <a:r>
              <a:rPr lang="en-GB" sz="1000">
                <a:latin typeface="Times New Roman" pitchFamily="18" charset="0"/>
                <a:cs typeface="Times New Roman" pitchFamily="18" charset="0"/>
                <a:sym typeface="Times New Roman"/>
              </a:rPr>
              <a:t>Все обращения клиентов по объектам фиксируются в системе.  </a:t>
            </a:r>
            <a:r>
              <a:rPr lang="ru-RU" sz="1000" smtClean="0">
                <a:latin typeface="Times New Roman" pitchFamily="18" charset="0"/>
                <a:cs typeface="Times New Roman" pitchFamily="18" charset="0"/>
                <a:sym typeface="Times New Roman"/>
              </a:rPr>
              <a:t>В</a:t>
            </a:r>
            <a:r>
              <a:rPr lang="en-GB" sz="1000" smtClean="0">
                <a:latin typeface="Times New Roman" pitchFamily="18" charset="0"/>
                <a:cs typeface="Times New Roman" pitchFamily="18" charset="0"/>
                <a:sym typeface="Times New Roman"/>
              </a:rPr>
              <a:t>сегда буд</a:t>
            </a:r>
            <a:r>
              <a:rPr lang="ru-RU" sz="1000">
                <a:latin typeface="Times New Roman" pitchFamily="18" charset="0"/>
                <a:cs typeface="Times New Roman" pitchFamily="18" charset="0"/>
                <a:sym typeface="Times New Roman"/>
              </a:rPr>
              <a:t>е</a:t>
            </a:r>
            <a:r>
              <a:rPr lang="en-GB" sz="1000" smtClean="0">
                <a:latin typeface="Times New Roman" pitchFamily="18" charset="0"/>
                <a:cs typeface="Times New Roman" pitchFamily="18" charset="0"/>
                <a:sym typeface="Times New Roman"/>
              </a:rPr>
              <a:t>т вид</a:t>
            </a:r>
            <a:r>
              <a:rPr lang="ru-RU" sz="1000" smtClean="0">
                <a:latin typeface="Times New Roman" pitchFamily="18" charset="0"/>
                <a:cs typeface="Times New Roman" pitchFamily="18" charset="0"/>
                <a:sym typeface="Times New Roman"/>
              </a:rPr>
              <a:t>на</a:t>
            </a:r>
            <a:r>
              <a:rPr lang="en-GB" sz="1000" smtClean="0">
                <a:latin typeface="Times New Roman" pitchFamily="18" charset="0"/>
                <a:cs typeface="Times New Roman" pitchFamily="18" charset="0"/>
                <a:sym typeface="Times New Roman"/>
              </a:rPr>
              <a:t> вс</a:t>
            </a:r>
            <a:r>
              <a:rPr lang="ru-RU" sz="1000" smtClean="0">
                <a:latin typeface="Times New Roman" pitchFamily="18" charset="0"/>
                <a:cs typeface="Times New Roman" pitchFamily="18" charset="0"/>
                <a:sym typeface="Times New Roman"/>
              </a:rPr>
              <a:t>я</a:t>
            </a:r>
            <a:r>
              <a:rPr lang="en-GB" sz="1000" smtClean="0">
                <a:latin typeface="Times New Roman" pitchFamily="18" charset="0"/>
                <a:cs typeface="Times New Roman" pitchFamily="18" charset="0"/>
                <a:sym typeface="Times New Roman"/>
              </a:rPr>
              <a:t> истори</a:t>
            </a:r>
            <a:r>
              <a:rPr lang="ru-RU" sz="1000" smtClean="0">
                <a:latin typeface="Times New Roman" pitchFamily="18" charset="0"/>
                <a:cs typeface="Times New Roman" pitchFamily="18" charset="0"/>
                <a:sym typeface="Times New Roman"/>
              </a:rPr>
              <a:t>я</a:t>
            </a:r>
            <a:r>
              <a:rPr lang="en-GB" sz="1000" smtClean="0">
                <a:latin typeface="Times New Roman" pitchFamily="18" charset="0"/>
                <a:cs typeface="Times New Roman" pitchFamily="18" charset="0"/>
                <a:sym typeface="Times New Roman"/>
              </a:rPr>
              <a:t> </a:t>
            </a:r>
            <a:r>
              <a:rPr lang="en-GB" sz="1000">
                <a:latin typeface="Times New Roman" pitchFamily="18" charset="0"/>
                <a:cs typeface="Times New Roman" pitchFamily="18" charset="0"/>
                <a:sym typeface="Times New Roman"/>
              </a:rPr>
              <a:t>взаимодействия по всем каналам коммуникации. </a:t>
            </a:r>
            <a:r>
              <a:rPr lang="ru-RU" sz="1000" smtClean="0">
                <a:latin typeface="Times New Roman" pitchFamily="18" charset="0"/>
                <a:cs typeface="Times New Roman" pitchFamily="18" charset="0"/>
                <a:sym typeface="Times New Roman"/>
              </a:rPr>
              <a:t>Возможно </a:t>
            </a:r>
            <a:r>
              <a:rPr lang="ru-RU" sz="1000">
                <a:latin typeface="Times New Roman" pitchFamily="18" charset="0"/>
                <a:cs typeface="Times New Roman" pitchFamily="18" charset="0"/>
                <a:sym typeface="Times New Roman"/>
              </a:rPr>
              <a:t>п</a:t>
            </a:r>
            <a:r>
              <a:rPr lang="en-GB" sz="1000" smtClean="0">
                <a:latin typeface="Times New Roman" pitchFamily="18" charset="0"/>
                <a:cs typeface="Times New Roman" pitchFamily="18" charset="0"/>
                <a:sym typeface="Times New Roman"/>
              </a:rPr>
              <a:t>онять </a:t>
            </a:r>
            <a:r>
              <a:rPr lang="en-GB" sz="1000">
                <a:latin typeface="Times New Roman" pitchFamily="18" charset="0"/>
                <a:cs typeface="Times New Roman" pitchFamily="18" charset="0"/>
                <a:sym typeface="Times New Roman"/>
              </a:rPr>
              <a:t>и проработать ошибки по каждому запросу клиента. </a:t>
            </a:r>
            <a:endParaRPr sz="1000">
              <a:latin typeface="Times New Roman" pitchFamily="18" charset="0"/>
              <a:cs typeface="Times New Roman" pitchFamily="18" charset="0"/>
              <a:sym typeface="Times New Roman"/>
            </a:endParaRPr>
          </a:p>
          <a:p>
            <a:pPr>
              <a:lnSpc>
                <a:spcPct val="120000"/>
              </a:lnSpc>
              <a:buSzPts val="900"/>
            </a:pPr>
            <a:endParaRPr sz="1100">
              <a:solidFill>
                <a:srgbClr val="595959"/>
              </a:solidFill>
              <a:latin typeface="Calibri"/>
              <a:ea typeface="Calibri"/>
              <a:cs typeface="Calibri"/>
              <a:sym typeface="Calibri"/>
            </a:endParaRPr>
          </a:p>
        </p:txBody>
      </p:sp>
      <p:sp>
        <p:nvSpPr>
          <p:cNvPr id="260" name="Google Shape;260;p41"/>
          <p:cNvSpPr/>
          <p:nvPr/>
        </p:nvSpPr>
        <p:spPr>
          <a:xfrm>
            <a:off x="6413503" y="3200331"/>
            <a:ext cx="646112" cy="646112"/>
          </a:xfrm>
          <a:custGeom>
            <a:rect l="l" t="t" r="r" b="b"/>
            <a:pathLst>
              <a:path w="141" h="141" extrusionOk="0">
                <a:moveTo>
                  <a:pt x="70" y="0"/>
                </a:moveTo>
                <a:cubicBezTo>
                  <a:pt x="31" y="0"/>
                  <a:pt x="0" y="31"/>
                  <a:pt x="0" y="70"/>
                </a:cubicBezTo>
                <a:cubicBezTo>
                  <a:pt x="0" y="109"/>
                  <a:pt x="31" y="141"/>
                  <a:pt x="70" y="141"/>
                </a:cubicBezTo>
                <a:cubicBezTo>
                  <a:pt x="109" y="141"/>
                  <a:pt x="141" y="109"/>
                  <a:pt x="141" y="70"/>
                </a:cubicBezTo>
                <a:cubicBezTo>
                  <a:pt x="141" y="31"/>
                  <a:pt x="109" y="0"/>
                  <a:pt x="70" y="0"/>
                </a:cubicBezTo>
                <a:close/>
                <a:moveTo>
                  <a:pt x="111" y="48"/>
                </a:moveTo>
                <a:cubicBezTo>
                  <a:pt x="60" y="101"/>
                  <a:pt x="60" y="101"/>
                  <a:pt x="60" y="101"/>
                </a:cubicBezTo>
                <a:cubicBezTo>
                  <a:pt x="59" y="102"/>
                  <a:pt x="59" y="102"/>
                  <a:pt x="58" y="102"/>
                </a:cubicBezTo>
                <a:cubicBezTo>
                  <a:pt x="57" y="102"/>
                  <a:pt x="56" y="102"/>
                  <a:pt x="55" y="101"/>
                </a:cubicBezTo>
                <a:cubicBezTo>
                  <a:pt x="30" y="75"/>
                  <a:pt x="30" y="75"/>
                  <a:pt x="30" y="75"/>
                </a:cubicBezTo>
                <a:cubicBezTo>
                  <a:pt x="30" y="74"/>
                  <a:pt x="30" y="74"/>
                  <a:pt x="30" y="74"/>
                </a:cubicBezTo>
                <a:cubicBezTo>
                  <a:pt x="29" y="73"/>
                  <a:pt x="29" y="72"/>
                  <a:pt x="29" y="72"/>
                </a:cubicBezTo>
                <a:cubicBezTo>
                  <a:pt x="29" y="71"/>
                  <a:pt x="29" y="70"/>
                  <a:pt x="30" y="69"/>
                </a:cubicBezTo>
                <a:cubicBezTo>
                  <a:pt x="34" y="65"/>
                  <a:pt x="34" y="65"/>
                  <a:pt x="34" y="65"/>
                </a:cubicBezTo>
                <a:cubicBezTo>
                  <a:pt x="36" y="64"/>
                  <a:pt x="37" y="64"/>
                  <a:pt x="39" y="65"/>
                </a:cubicBezTo>
                <a:cubicBezTo>
                  <a:pt x="39" y="65"/>
                  <a:pt x="39" y="65"/>
                  <a:pt x="39" y="65"/>
                </a:cubicBezTo>
                <a:cubicBezTo>
                  <a:pt x="57" y="84"/>
                  <a:pt x="57" y="84"/>
                  <a:pt x="57" y="84"/>
                </a:cubicBezTo>
                <a:cubicBezTo>
                  <a:pt x="57" y="85"/>
                  <a:pt x="58" y="85"/>
                  <a:pt x="59" y="84"/>
                </a:cubicBezTo>
                <a:cubicBezTo>
                  <a:pt x="102" y="40"/>
                  <a:pt x="102" y="40"/>
                  <a:pt x="102" y="40"/>
                </a:cubicBezTo>
                <a:cubicBezTo>
                  <a:pt x="102" y="40"/>
                  <a:pt x="102" y="40"/>
                  <a:pt x="102" y="40"/>
                </a:cubicBezTo>
                <a:cubicBezTo>
                  <a:pt x="103" y="38"/>
                  <a:pt x="105" y="38"/>
                  <a:pt x="107" y="40"/>
                </a:cubicBezTo>
                <a:cubicBezTo>
                  <a:pt x="111" y="44"/>
                  <a:pt x="111" y="44"/>
                  <a:pt x="111" y="44"/>
                </a:cubicBezTo>
                <a:cubicBezTo>
                  <a:pt x="112" y="45"/>
                  <a:pt x="112" y="47"/>
                  <a:pt x="111" y="48"/>
                </a:cubicBezTo>
                <a:close/>
                <a:moveTo>
                  <a:pt x="111" y="48"/>
                </a:moveTo>
                <a:cubicBezTo>
                  <a:pt x="111" y="48"/>
                  <a:pt x="111" y="48"/>
                  <a:pt x="111" y="48"/>
                </a:cubicBezTo>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31" tIns="45699" rIns="91431" bIns="45699" anchor="t" anchorCtr="0">
            <a:noAutofit/>
          </a:bodyPr>
          <a:lstStyle/>
          <a:p>
            <a:pPr>
              <a:buSzPts val="1400"/>
            </a:pPr>
            <a:endParaRPr sz="1900">
              <a:solidFill>
                <a:srgbClr val="3F3F3F"/>
              </a:solidFill>
              <a:latin typeface="Calibri"/>
              <a:ea typeface="Calibri"/>
              <a:cs typeface="Calibri"/>
              <a:sym typeface="Calibri"/>
            </a:endParaRPr>
          </a:p>
        </p:txBody>
      </p:sp>
      <p:sp>
        <p:nvSpPr>
          <p:cNvPr id="261" name="Google Shape;261;p41"/>
          <p:cNvSpPr txBox="1"/>
          <p:nvPr/>
        </p:nvSpPr>
        <p:spPr>
          <a:xfrm>
            <a:off x="7185400" y="3119333"/>
            <a:ext cx="4394400" cy="449600"/>
          </a:xfrm>
          <a:prstGeom prst="rect">
            <a:avLst/>
          </a:prstGeom>
          <a:noFill/>
          <a:ln>
            <a:noFill/>
          </a:ln>
        </p:spPr>
        <p:txBody>
          <a:bodyPr spcFirstLastPara="1" wrap="square" lIns="91431" tIns="45699" rIns="91431" bIns="45699" anchor="t" anchorCtr="0">
            <a:noAutofit/>
          </a:bodyPr>
          <a:lstStyle/>
          <a:p>
            <a:pPr>
              <a:buSzPts val="1500"/>
            </a:pPr>
            <a:r>
              <a:rPr lang="en-GB" b="1">
                <a:solidFill>
                  <a:schemeClr val="dk1"/>
                </a:solidFill>
                <a:latin typeface="Times New Roman"/>
                <a:ea typeface="Times New Roman"/>
                <a:cs typeface="Times New Roman"/>
                <a:sym typeface="Times New Roman"/>
              </a:rPr>
              <a:t>Свобода от всех отчетов и анализа</a:t>
            </a:r>
            <a:endParaRPr b="1">
              <a:latin typeface="Times New Roman"/>
              <a:ea typeface="Times New Roman"/>
              <a:cs typeface="Times New Roman"/>
              <a:sym typeface="Times New Roman"/>
            </a:endParaRPr>
          </a:p>
        </p:txBody>
      </p:sp>
      <p:sp>
        <p:nvSpPr>
          <p:cNvPr id="262" name="Google Shape;262;p41"/>
          <p:cNvSpPr/>
          <p:nvPr/>
        </p:nvSpPr>
        <p:spPr>
          <a:xfrm>
            <a:off x="7185400" y="3319332"/>
            <a:ext cx="4017200" cy="757200"/>
          </a:xfrm>
          <a:prstGeom prst="rect">
            <a:avLst/>
          </a:prstGeom>
          <a:noFill/>
          <a:ln>
            <a:noFill/>
          </a:ln>
        </p:spPr>
        <p:txBody>
          <a:bodyPr spcFirstLastPara="1" wrap="square" lIns="91431" tIns="45699" rIns="91431" bIns="45699" anchor="t" anchorCtr="0">
            <a:noAutofit/>
          </a:bodyPr>
          <a:lstStyle/>
          <a:p>
            <a:pPr>
              <a:lnSpc>
                <a:spcPct val="120000"/>
              </a:lnSpc>
              <a:buSzPts val="900"/>
            </a:pPr>
            <a:r>
              <a:rPr lang="en-GB" sz="1000">
                <a:latin typeface="Times New Roman" pitchFamily="18" charset="0"/>
                <a:cs typeface="Times New Roman" pitchFamily="18" charset="0"/>
                <a:sym typeface="Calibri"/>
              </a:rPr>
              <a:t>Система автоматически подберет объекты под заявки покупателей, уведомит </a:t>
            </a:r>
            <a:r>
              <a:rPr lang="ru-RU" sz="1000">
                <a:latin typeface="Times New Roman" pitchFamily="18" charset="0"/>
                <a:cs typeface="Times New Roman" pitchFamily="18" charset="0"/>
                <a:sym typeface="Calibri"/>
              </a:rPr>
              <a:t>н</a:t>
            </a:r>
            <a:r>
              <a:rPr lang="en-GB" sz="1000">
                <a:latin typeface="Times New Roman" pitchFamily="18" charset="0"/>
                <a:cs typeface="Times New Roman" pitchFamily="18" charset="0"/>
                <a:sym typeface="Calibri"/>
              </a:rPr>
              <a:t>ас о новых стыковках, а также поможет быстро сформировать презентацию и в красивом виде отправить клиенту.</a:t>
            </a:r>
            <a:endParaRPr sz="1000">
              <a:latin typeface="Times New Roman" pitchFamily="18" charset="0"/>
              <a:cs typeface="Times New Roman" pitchFamily="18" charset="0"/>
            </a:endParaRPr>
          </a:p>
        </p:txBody>
      </p:sp>
      <p:sp>
        <p:nvSpPr>
          <p:cNvPr id="263" name="Google Shape;263;p41"/>
          <p:cNvSpPr/>
          <p:nvPr/>
        </p:nvSpPr>
        <p:spPr>
          <a:xfrm>
            <a:off x="6413503" y="4606525"/>
            <a:ext cx="646112" cy="646112"/>
          </a:xfrm>
          <a:custGeom>
            <a:rect l="l" t="t" r="r" b="b"/>
            <a:pathLst>
              <a:path w="141" h="141" extrusionOk="0">
                <a:moveTo>
                  <a:pt x="70" y="0"/>
                </a:moveTo>
                <a:cubicBezTo>
                  <a:pt x="31" y="0"/>
                  <a:pt x="0" y="31"/>
                  <a:pt x="0" y="70"/>
                </a:cubicBezTo>
                <a:cubicBezTo>
                  <a:pt x="0" y="109"/>
                  <a:pt x="31" y="141"/>
                  <a:pt x="70" y="141"/>
                </a:cubicBezTo>
                <a:cubicBezTo>
                  <a:pt x="109" y="141"/>
                  <a:pt x="141" y="109"/>
                  <a:pt x="141" y="70"/>
                </a:cubicBezTo>
                <a:cubicBezTo>
                  <a:pt x="141" y="31"/>
                  <a:pt x="109" y="0"/>
                  <a:pt x="70" y="0"/>
                </a:cubicBezTo>
                <a:close/>
                <a:moveTo>
                  <a:pt x="111" y="48"/>
                </a:moveTo>
                <a:cubicBezTo>
                  <a:pt x="60" y="101"/>
                  <a:pt x="60" y="101"/>
                  <a:pt x="60" y="101"/>
                </a:cubicBezTo>
                <a:cubicBezTo>
                  <a:pt x="59" y="102"/>
                  <a:pt x="59" y="102"/>
                  <a:pt x="58" y="102"/>
                </a:cubicBezTo>
                <a:cubicBezTo>
                  <a:pt x="57" y="102"/>
                  <a:pt x="56" y="102"/>
                  <a:pt x="55" y="101"/>
                </a:cubicBezTo>
                <a:cubicBezTo>
                  <a:pt x="30" y="75"/>
                  <a:pt x="30" y="75"/>
                  <a:pt x="30" y="75"/>
                </a:cubicBezTo>
                <a:cubicBezTo>
                  <a:pt x="30" y="74"/>
                  <a:pt x="30" y="74"/>
                  <a:pt x="30" y="74"/>
                </a:cubicBezTo>
                <a:cubicBezTo>
                  <a:pt x="29" y="73"/>
                  <a:pt x="29" y="72"/>
                  <a:pt x="29" y="72"/>
                </a:cubicBezTo>
                <a:cubicBezTo>
                  <a:pt x="29" y="71"/>
                  <a:pt x="29" y="70"/>
                  <a:pt x="30" y="69"/>
                </a:cubicBezTo>
                <a:cubicBezTo>
                  <a:pt x="34" y="65"/>
                  <a:pt x="34" y="65"/>
                  <a:pt x="34" y="65"/>
                </a:cubicBezTo>
                <a:cubicBezTo>
                  <a:pt x="36" y="64"/>
                  <a:pt x="37" y="64"/>
                  <a:pt x="39" y="65"/>
                </a:cubicBezTo>
                <a:cubicBezTo>
                  <a:pt x="39" y="65"/>
                  <a:pt x="39" y="65"/>
                  <a:pt x="39" y="65"/>
                </a:cubicBezTo>
                <a:cubicBezTo>
                  <a:pt x="57" y="84"/>
                  <a:pt x="57" y="84"/>
                  <a:pt x="57" y="84"/>
                </a:cubicBezTo>
                <a:cubicBezTo>
                  <a:pt x="57" y="85"/>
                  <a:pt x="58" y="85"/>
                  <a:pt x="59" y="84"/>
                </a:cubicBezTo>
                <a:cubicBezTo>
                  <a:pt x="102" y="40"/>
                  <a:pt x="102" y="40"/>
                  <a:pt x="102" y="40"/>
                </a:cubicBezTo>
                <a:cubicBezTo>
                  <a:pt x="102" y="40"/>
                  <a:pt x="102" y="40"/>
                  <a:pt x="102" y="40"/>
                </a:cubicBezTo>
                <a:cubicBezTo>
                  <a:pt x="103" y="38"/>
                  <a:pt x="105" y="38"/>
                  <a:pt x="107" y="40"/>
                </a:cubicBezTo>
                <a:cubicBezTo>
                  <a:pt x="111" y="44"/>
                  <a:pt x="111" y="44"/>
                  <a:pt x="111" y="44"/>
                </a:cubicBezTo>
                <a:cubicBezTo>
                  <a:pt x="112" y="45"/>
                  <a:pt x="112" y="47"/>
                  <a:pt x="111" y="48"/>
                </a:cubicBezTo>
                <a:close/>
                <a:moveTo>
                  <a:pt x="111" y="48"/>
                </a:moveTo>
                <a:cubicBezTo>
                  <a:pt x="111" y="48"/>
                  <a:pt x="111" y="48"/>
                  <a:pt x="111" y="48"/>
                </a:cubicBezTo>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31" tIns="45699" rIns="91431" bIns="45699" anchor="t" anchorCtr="0">
            <a:noAutofit/>
          </a:bodyPr>
          <a:lstStyle/>
          <a:p>
            <a:pPr>
              <a:buSzPts val="1400"/>
            </a:pPr>
            <a:endParaRPr sz="1900">
              <a:solidFill>
                <a:srgbClr val="3F3F3F"/>
              </a:solidFill>
              <a:latin typeface="Calibri"/>
              <a:ea typeface="Calibri"/>
              <a:cs typeface="Calibri"/>
              <a:sym typeface="Calibri"/>
            </a:endParaRPr>
          </a:p>
        </p:txBody>
      </p:sp>
      <p:sp>
        <p:nvSpPr>
          <p:cNvPr id="264" name="Google Shape;264;p41"/>
          <p:cNvSpPr txBox="1"/>
          <p:nvPr/>
        </p:nvSpPr>
        <p:spPr>
          <a:xfrm>
            <a:off x="7258603" y="4458216"/>
            <a:ext cx="4163600" cy="590400"/>
          </a:xfrm>
          <a:prstGeom prst="rect">
            <a:avLst/>
          </a:prstGeom>
          <a:noFill/>
          <a:ln>
            <a:noFill/>
          </a:ln>
        </p:spPr>
        <p:txBody>
          <a:bodyPr spcFirstLastPara="1" wrap="square" lIns="91431" tIns="45699" rIns="91431" bIns="45699" anchor="t" anchorCtr="0">
            <a:noAutofit/>
          </a:bodyPr>
          <a:lstStyle/>
          <a:p>
            <a:pPr>
              <a:buSzPts val="1500"/>
            </a:pPr>
            <a:r>
              <a:rPr lang="en-GB" b="1">
                <a:solidFill>
                  <a:schemeClr val="dk1"/>
                </a:solidFill>
                <a:latin typeface="Times New Roman"/>
                <a:ea typeface="Times New Roman"/>
                <a:cs typeface="Times New Roman"/>
                <a:sym typeface="Times New Roman"/>
              </a:rPr>
              <a:t>Избавиться от бумажной документации, заполняемой вручную</a:t>
            </a:r>
            <a:endParaRPr b="1">
              <a:latin typeface="Times New Roman"/>
              <a:ea typeface="Times New Roman"/>
              <a:cs typeface="Times New Roman"/>
              <a:sym typeface="Times New Roman"/>
            </a:endParaRPr>
          </a:p>
        </p:txBody>
      </p:sp>
      <p:sp>
        <p:nvSpPr>
          <p:cNvPr id="265" name="Google Shape;265;p41"/>
          <p:cNvSpPr/>
          <p:nvPr/>
        </p:nvSpPr>
        <p:spPr>
          <a:xfrm>
            <a:off x="7258603" y="4915940"/>
            <a:ext cx="4017200" cy="757200"/>
          </a:xfrm>
          <a:prstGeom prst="rect">
            <a:avLst/>
          </a:prstGeom>
          <a:noFill/>
          <a:ln>
            <a:noFill/>
          </a:ln>
        </p:spPr>
        <p:txBody>
          <a:bodyPr spcFirstLastPara="1" wrap="square" lIns="91431" tIns="45699" rIns="91431" bIns="45699" anchor="t" anchorCtr="0">
            <a:noAutofit/>
          </a:bodyPr>
          <a:lstStyle/>
          <a:p>
            <a:pPr>
              <a:lnSpc>
                <a:spcPct val="120000"/>
              </a:lnSpc>
              <a:buSzPts val="900"/>
            </a:pPr>
            <a:r>
              <a:rPr lang="en-GB" sz="1100">
                <a:latin typeface="Times New Roman" pitchFamily="18" charset="0"/>
                <a:cs typeface="Times New Roman" pitchFamily="18" charset="0"/>
                <a:sym typeface="Times New Roman"/>
              </a:rPr>
              <a:t>Сделать рабочий день менеджера полностью прозрачным для руководства.Шаблоны .Повысить продажи. </a:t>
            </a:r>
            <a:endParaRPr sz="1100">
              <a:latin typeface="Times New Roman" pitchFamily="18" charset="0"/>
              <a:cs typeface="Times New Roman" pitchFamily="18" charset="0"/>
              <a:sym typeface="Times New Roman"/>
            </a:endParaRPr>
          </a:p>
        </p:txBody>
      </p:sp>
      <p:sp>
        <p:nvSpPr>
          <p:cNvPr id="266" name="Google Shape;266;p41"/>
          <p:cNvSpPr txBox="1"/>
          <p:nvPr/>
        </p:nvSpPr>
        <p:spPr>
          <a:xfrm>
            <a:off x="525982" y="5956400"/>
            <a:ext cx="11666018" cy="646000"/>
          </a:xfrm>
          <a:prstGeom prst="rect">
            <a:avLst/>
          </a:prstGeom>
          <a:noFill/>
          <a:ln>
            <a:noFill/>
          </a:ln>
        </p:spPr>
        <p:txBody>
          <a:bodyPr spcFirstLastPara="1" wrap="square" lIns="121897" tIns="121897" rIns="121897" bIns="121897" anchor="t" anchorCtr="0">
            <a:noAutofit/>
          </a:bodyPr>
          <a:lstStyle/>
          <a:p>
            <a:pPr algn="ctr"/>
            <a:r>
              <a:rPr lang="en-GB" sz="1500">
                <a:solidFill>
                  <a:schemeClr val="dk1"/>
                </a:solidFill>
                <a:latin typeface="Times New Roman"/>
                <a:ea typeface="Times New Roman"/>
                <a:cs typeface="Times New Roman"/>
                <a:sym typeface="Times New Roman"/>
              </a:rPr>
              <a:t>Но не стоит обманываться еще в самом начале! Продавать за менеджеров программа не будет! Она сделает этот процесс более удобным. </a:t>
            </a:r>
            <a:r>
              <a:rPr lang="en-GB" sz="1500" smtClean="0">
                <a:solidFill>
                  <a:schemeClr val="dk1"/>
                </a:solidFill>
                <a:latin typeface="Times New Roman"/>
                <a:ea typeface="Times New Roman"/>
                <a:cs typeface="Times New Roman"/>
                <a:sym typeface="Times New Roman"/>
              </a:rPr>
              <a:t>Необходимо </a:t>
            </a:r>
            <a:r>
              <a:rPr lang="en-GB" sz="1500">
                <a:solidFill>
                  <a:schemeClr val="dk1"/>
                </a:solidFill>
                <a:latin typeface="Times New Roman"/>
                <a:ea typeface="Times New Roman"/>
                <a:cs typeface="Times New Roman"/>
                <a:sym typeface="Times New Roman"/>
              </a:rPr>
              <a:t>уделять внимание персоналу и климату внутри коллектива .</a:t>
            </a:r>
            <a:endParaRPr>
              <a:latin typeface="Times New Roman"/>
              <a:ea typeface="Times New Roman"/>
              <a:cs typeface="Times New Roman"/>
              <a:sym typeface="Times New Roman"/>
            </a:endParaRPr>
          </a:p>
        </p:txBody>
      </p:sp>
      <p:sp>
        <p:nvSpPr>
          <p:cNvPr id="2" name="Прямоугольник 1"/>
          <p:cNvSpPr/>
          <p:nvPr/>
        </p:nvSpPr>
        <p:spPr>
          <a:xfrm>
            <a:off x="1910851" y="2018800"/>
            <a:ext cx="3723373" cy="400110"/>
          </a:xfrm>
          <a:prstGeom prst="rect">
            <a:avLst/>
          </a:prstGeom>
        </p:spPr>
        <p:txBody>
          <a:bodyPr wrap="square">
            <a:spAutoFit/>
          </a:bodyPr>
          <a:lstStyle/>
          <a:p>
            <a:r>
              <a:rPr lang="en-GB" sz="1000">
                <a:latin typeface="Times New Roman" pitchFamily="18" charset="0"/>
                <a:cs typeface="Times New Roman" pitchFamily="18" charset="0"/>
                <a:sym typeface="Calibri"/>
              </a:rPr>
              <a:t>Сохран</a:t>
            </a:r>
            <a:r>
              <a:rPr lang="ru-RU" sz="1000">
                <a:latin typeface="Times New Roman" pitchFamily="18" charset="0"/>
                <a:cs typeface="Times New Roman" pitchFamily="18" charset="0"/>
                <a:sym typeface="Calibri"/>
              </a:rPr>
              <a:t>ять</a:t>
            </a:r>
            <a:r>
              <a:rPr lang="en-GB" sz="1000">
                <a:latin typeface="Times New Roman" pitchFamily="18" charset="0"/>
                <a:cs typeface="Times New Roman" pitchFamily="18" charset="0"/>
                <a:sym typeface="Calibri"/>
              </a:rPr>
              <a:t> всю историю общения с клиентом</a:t>
            </a:r>
            <a:r>
              <a:rPr lang="ru-RU" sz="1000">
                <a:latin typeface="Times New Roman" pitchFamily="18" charset="0"/>
                <a:cs typeface="Times New Roman" pitchFamily="18" charset="0"/>
                <a:sym typeface="Calibri"/>
              </a:rPr>
              <a:t>.</a:t>
            </a:r>
            <a:r>
              <a:rPr lang="en-GB" sz="1000">
                <a:latin typeface="Times New Roman" pitchFamily="18" charset="0"/>
                <a:cs typeface="Times New Roman" pitchFamily="18" charset="0"/>
                <a:sym typeface="Calibri"/>
              </a:rPr>
              <a:t> </a:t>
            </a:r>
            <a:endParaRPr lang="ru-RU" sz="1000" smtClean="0">
              <a:latin typeface="Times New Roman" pitchFamily="18" charset="0"/>
              <a:cs typeface="Times New Roman" pitchFamily="18" charset="0"/>
              <a:sym typeface="Calibri"/>
            </a:endParaRPr>
          </a:p>
          <a:p>
            <a:r>
              <a:rPr lang="en-GB" sz="1000" smtClean="0">
                <a:latin typeface="Times New Roman" pitchFamily="18" charset="0"/>
                <a:cs typeface="Times New Roman" pitchFamily="18" charset="0"/>
                <a:sym typeface="Calibri"/>
              </a:rPr>
              <a:t>Вс</a:t>
            </a:r>
            <a:r>
              <a:rPr lang="ru-RU" sz="1000" smtClean="0">
                <a:latin typeface="Times New Roman" pitchFamily="18" charset="0"/>
                <a:cs typeface="Times New Roman" pitchFamily="18" charset="0"/>
                <a:sym typeface="Calibri"/>
              </a:rPr>
              <a:t>я</a:t>
            </a:r>
            <a:r>
              <a:rPr lang="en-GB" sz="1000" smtClean="0">
                <a:latin typeface="Times New Roman" pitchFamily="18" charset="0"/>
                <a:cs typeface="Times New Roman" pitchFamily="18" charset="0"/>
                <a:sym typeface="Calibri"/>
              </a:rPr>
              <a:t> </a:t>
            </a:r>
            <a:r>
              <a:rPr lang="en-GB" sz="1000">
                <a:latin typeface="Times New Roman" pitchFamily="18" charset="0"/>
                <a:cs typeface="Times New Roman" pitchFamily="18" charset="0"/>
                <a:sym typeface="Calibri"/>
              </a:rPr>
              <a:t>историю звонков и запись разговоров </a:t>
            </a:r>
            <a:r>
              <a:rPr lang="en-GB" sz="1000" smtClean="0">
                <a:latin typeface="Times New Roman" pitchFamily="18" charset="0"/>
                <a:cs typeface="Times New Roman" pitchFamily="18" charset="0"/>
                <a:sym typeface="Calibri"/>
              </a:rPr>
              <a:t> </a:t>
            </a:r>
            <a:r>
              <a:rPr lang="en-GB" sz="1000">
                <a:latin typeface="Times New Roman" pitchFamily="18" charset="0"/>
                <a:cs typeface="Times New Roman" pitchFamily="18" charset="0"/>
                <a:sym typeface="Calibri"/>
              </a:rPr>
              <a:t>в карточке </a:t>
            </a:r>
            <a:r>
              <a:rPr lang="en-GB" sz="1000" smtClean="0">
                <a:latin typeface="Times New Roman" pitchFamily="18" charset="0"/>
                <a:cs typeface="Times New Roman" pitchFamily="18" charset="0"/>
                <a:sym typeface="Calibri"/>
              </a:rPr>
              <a:t>клиента</a:t>
            </a:r>
            <a:r>
              <a:rPr lang="ru-RU" sz="1000" smtClean="0">
                <a:latin typeface="Times New Roman" pitchFamily="18" charset="0"/>
                <a:cs typeface="Times New Roman" pitchFamily="18" charset="0"/>
                <a:sym typeface="Calibri"/>
              </a:rPr>
              <a:t>.  </a:t>
            </a:r>
            <a:endParaRPr lang="ru-RU" sz="1000">
              <a:latin typeface="Times New Roman" pitchFamily="18" charset="0"/>
              <a:cs typeface="Times New Roman" pitchFamily="18" charset="0"/>
            </a:endParaRPr>
          </a:p>
        </p:txBody>
      </p:sp>
    </p:spTree>
    <p:extLst>
      <p:ext uri="{BB962C8B-B14F-4D97-AF65-F5344CB8AC3E}">
        <p14:creationId xmlns:p14="http://schemas.microsoft.com/office/powerpoint/2010/main" val="32997411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377"/>
        <p:cNvGrpSpPr/>
        <p:nvPr/>
      </p:nvGrpSpPr>
      <p:grpSpPr>
        <a:xfrm>
          <a:off x="0" y="0"/>
          <a:ext cx="0" cy="0"/>
        </a:xfrm>
      </p:grpSpPr>
      <p:pic>
        <p:nvPicPr>
          <p:cNvPr id="1378" name="Google Shape;1378;p54"/>
          <p:cNvPicPr preferRelativeResize="0"/>
          <p:nvPr/>
        </p:nvPicPr>
        <p:blipFill>
          <a:blip r:embed="rId3">
            <a:alphaModFix/>
          </a:blip>
          <a:stretch>
            <a:fillRect/>
          </a:stretch>
        </p:blipFill>
        <p:spPr>
          <a:xfrm>
            <a:off x="4966301" y="1730294"/>
            <a:ext cx="6080153" cy="4457500"/>
          </a:xfrm>
          <a:prstGeom prst="rect">
            <a:avLst/>
          </a:prstGeom>
          <a:noFill/>
          <a:ln>
            <a:noFill/>
          </a:ln>
        </p:spPr>
      </p:pic>
      <p:sp>
        <p:nvSpPr>
          <p:cNvPr id="1379" name="Google Shape;1379;p54"/>
          <p:cNvSpPr txBox="1">
            <a:spLocks noGrp="1"/>
          </p:cNvSpPr>
          <p:nvPr>
            <p:ph type="ctrTitle"/>
          </p:nvPr>
        </p:nvSpPr>
        <p:spPr>
          <a:xfrm>
            <a:off x="461246" y="427492"/>
            <a:ext cx="3366378" cy="61638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ct val="0"/>
              </a:spcBef>
              <a:spcAft>
                <a:spcPct val="0"/>
              </a:spcAft>
              <a:buClr>
                <a:srgbClr val="373737"/>
              </a:buClr>
              <a:buSzPts val="2800"/>
              <a:buFont typeface="Open Sans"/>
              <a:buNone/>
            </a:pPr>
            <a:r>
              <a:rPr lang="ru-RU" smtClean="0"/>
              <a:t>Внедрённая </a:t>
            </a:r>
            <a:r>
              <a:rPr lang="en-US" smtClean="0"/>
              <a:t>CRM</a:t>
            </a:r>
            <a:endParaRPr sz="2800" b="0" i="0" u="none" strike="noStrike" cap="none">
              <a:solidFill>
                <a:srgbClr val="373737"/>
              </a:solidFill>
              <a:latin typeface="Open Sans"/>
              <a:ea typeface="Open Sans"/>
              <a:cs typeface="Open Sans"/>
              <a:sym typeface="Open Sans"/>
            </a:endParaRPr>
          </a:p>
        </p:txBody>
      </p:sp>
      <p:sp>
        <p:nvSpPr>
          <p:cNvPr id="1380" name="Google Shape;1380;p54"/>
          <p:cNvSpPr txBox="1">
            <a:spLocks noGrp="1"/>
          </p:cNvSpPr>
          <p:nvPr>
            <p:ph type="subTitle" idx="1"/>
          </p:nvPr>
        </p:nvSpPr>
        <p:spPr>
          <a:xfrm>
            <a:off x="673100" y="970190"/>
            <a:ext cx="9144000" cy="375029"/>
          </a:xfrm>
          <a:prstGeom prst="rect">
            <a:avLst/>
          </a:prstGeom>
          <a:noFill/>
          <a:ln>
            <a:noFill/>
          </a:ln>
        </p:spPr>
        <p:txBody>
          <a:bodyPr spcFirstLastPara="1" wrap="square" lIns="91425" tIns="45700" rIns="91425" bIns="45700" anchor="t" anchorCtr="0">
            <a:noAutofit/>
          </a:bodyPr>
          <a:lstStyle/>
          <a:p>
            <a:pPr lvl="0">
              <a:spcBef>
                <a:spcPct val="0"/>
              </a:spcBef>
            </a:pPr>
            <a:r>
              <a:rPr lang="en-GB" smtClean="0"/>
              <a:t>alternativa.intrumnet.com</a:t>
            </a:r>
            <a:endParaRPr sz="1800" b="0" i="1" u="none" strike="noStrike" cap="none">
              <a:solidFill>
                <a:srgbClr val="A5A5A5"/>
              </a:solidFill>
              <a:latin typeface="Calibri"/>
              <a:ea typeface="Calibri"/>
              <a:cs typeface="Calibri"/>
              <a:sym typeface="Calibri"/>
            </a:endParaRPr>
          </a:p>
        </p:txBody>
      </p:sp>
      <p:sp>
        <p:nvSpPr>
          <p:cNvPr id="1383" name="Google Shape;1383;p54"/>
          <p:cNvSpPr/>
          <p:nvPr/>
        </p:nvSpPr>
        <p:spPr>
          <a:xfrm>
            <a:off x="884177" y="1887917"/>
            <a:ext cx="771183" cy="77118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1384" name="Google Shape;1384;p54"/>
          <p:cNvSpPr txBox="1"/>
          <p:nvPr/>
        </p:nvSpPr>
        <p:spPr>
          <a:xfrm>
            <a:off x="1480843" y="1851956"/>
            <a:ext cx="2597544" cy="2864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600"/>
              <a:buFont typeface="Arial"/>
              <a:buNone/>
            </a:pPr>
            <a:r>
              <a:rPr lang="ru-RU" sz="1600" b="1" i="0" u="none" strike="noStrike" cap="none" smtClean="0">
                <a:solidFill>
                  <a:srgbClr val="3F3F3F"/>
                </a:solidFill>
                <a:latin typeface="Calibri"/>
                <a:ea typeface="Calibri"/>
                <a:cs typeface="Calibri"/>
                <a:sym typeface="Calibri"/>
              </a:rPr>
              <a:t> Внешние коммуникации</a:t>
            </a:r>
            <a:endParaRPr sz="1400" b="0" i="0" u="none" strike="noStrike" cap="none">
              <a:solidFill>
                <a:srgbClr val="000000"/>
              </a:solidFill>
              <a:latin typeface="Arial"/>
              <a:ea typeface="Arial"/>
              <a:cs typeface="Arial"/>
              <a:sym typeface="Arial"/>
            </a:endParaRPr>
          </a:p>
        </p:txBody>
      </p:sp>
      <p:sp>
        <p:nvSpPr>
          <p:cNvPr id="1385" name="Google Shape;1385;p54"/>
          <p:cNvSpPr/>
          <p:nvPr/>
        </p:nvSpPr>
        <p:spPr>
          <a:xfrm>
            <a:off x="1688187" y="2138370"/>
            <a:ext cx="2219399"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ct val="0"/>
              </a:spcBef>
              <a:spcAft>
                <a:spcPct val="0"/>
              </a:spcAft>
              <a:buClr>
                <a:srgbClr val="000000"/>
              </a:buClr>
              <a:buSzPts val="1200"/>
              <a:buFont typeface="Arial"/>
              <a:buNone/>
            </a:pPr>
            <a:r>
              <a:rPr lang="en-US" sz="1200" smtClean="0">
                <a:solidFill>
                  <a:srgbClr val="595959"/>
                </a:solidFill>
                <a:latin typeface="Calibri"/>
                <a:ea typeface="Calibri"/>
                <a:cs typeface="Calibri"/>
                <a:sym typeface="Calibri"/>
              </a:rPr>
              <a:t>IP </a:t>
            </a:r>
            <a:r>
              <a:rPr lang="ru-RU" sz="1200" smtClean="0">
                <a:solidFill>
                  <a:srgbClr val="595959"/>
                </a:solidFill>
                <a:latin typeface="Calibri"/>
                <a:ea typeface="Calibri"/>
                <a:cs typeface="Calibri"/>
                <a:sym typeface="Calibri"/>
              </a:rPr>
              <a:t>телефония </a:t>
            </a:r>
            <a:r>
              <a:rPr lang="en-US" sz="1200" smtClean="0">
                <a:solidFill>
                  <a:srgbClr val="595959"/>
                </a:solidFill>
                <a:latin typeface="Calibri"/>
                <a:ea typeface="Calibri"/>
                <a:cs typeface="Calibri"/>
                <a:sym typeface="Calibri"/>
              </a:rPr>
              <a:t>|</a:t>
            </a:r>
            <a:r>
              <a:rPr lang="ru-RU" sz="1200" smtClean="0">
                <a:solidFill>
                  <a:srgbClr val="595959"/>
                </a:solidFill>
                <a:latin typeface="Calibri"/>
                <a:ea typeface="Calibri"/>
                <a:cs typeface="Calibri"/>
                <a:sym typeface="Calibri"/>
              </a:rPr>
              <a:t>Почта</a:t>
            </a:r>
            <a:r>
              <a:rPr lang="en-US" sz="1200" smtClean="0">
                <a:solidFill>
                  <a:srgbClr val="595959"/>
                </a:solidFill>
                <a:latin typeface="Calibri"/>
                <a:ea typeface="Calibri"/>
                <a:cs typeface="Calibri"/>
                <a:sym typeface="Calibri"/>
              </a:rPr>
              <a:t>|</a:t>
            </a:r>
            <a:r>
              <a:rPr lang="ru-RU" sz="1200">
                <a:solidFill>
                  <a:srgbClr val="595959"/>
                </a:solidFill>
                <a:latin typeface="Calibri"/>
                <a:ea typeface="Calibri"/>
                <a:cs typeface="Calibri"/>
                <a:sym typeface="Calibri"/>
              </a:rPr>
              <a:t>К</a:t>
            </a:r>
            <a:r>
              <a:rPr lang="ru-RU" sz="1200" smtClean="0">
                <a:solidFill>
                  <a:srgbClr val="595959"/>
                </a:solidFill>
                <a:latin typeface="Calibri"/>
                <a:ea typeface="Calibri"/>
                <a:cs typeface="Calibri"/>
                <a:sym typeface="Calibri"/>
              </a:rPr>
              <a:t>арточка клиента</a:t>
            </a:r>
            <a:r>
              <a:rPr lang="en-US" sz="1200" smtClean="0">
                <a:solidFill>
                  <a:srgbClr val="595959"/>
                </a:solidFill>
                <a:latin typeface="Calibri"/>
                <a:ea typeface="Calibri"/>
                <a:cs typeface="Calibri"/>
                <a:sym typeface="Calibri"/>
              </a:rPr>
              <a:t>|</a:t>
            </a:r>
            <a:r>
              <a:rPr lang="ru-RU" sz="1200" smtClean="0">
                <a:solidFill>
                  <a:srgbClr val="595959"/>
                </a:solidFill>
                <a:latin typeface="Calibri"/>
                <a:ea typeface="Calibri"/>
                <a:cs typeface="Calibri"/>
                <a:sym typeface="Calibri"/>
              </a:rPr>
              <a:t>Сайт</a:t>
            </a:r>
            <a:r>
              <a:rPr lang="en-US" sz="1200" smtClean="0">
                <a:solidFill>
                  <a:srgbClr val="595959"/>
                </a:solidFill>
                <a:latin typeface="Calibri"/>
                <a:ea typeface="Calibri"/>
                <a:cs typeface="Calibri"/>
                <a:sym typeface="Calibri"/>
              </a:rPr>
              <a:t>|</a:t>
            </a:r>
            <a:r>
              <a:rPr lang="ru-RU" sz="1200" smtClean="0">
                <a:solidFill>
                  <a:srgbClr val="595959"/>
                </a:solidFill>
                <a:latin typeface="Calibri"/>
                <a:ea typeface="Calibri"/>
                <a:cs typeface="Calibri"/>
                <a:sym typeface="Calibri"/>
              </a:rPr>
              <a:t>Соцсети </a:t>
            </a:r>
            <a:endParaRPr sz="1200" b="0" i="0" u="none" strike="noStrike" cap="none">
              <a:solidFill>
                <a:srgbClr val="595959"/>
              </a:solidFill>
              <a:latin typeface="Calibri"/>
              <a:ea typeface="Calibri"/>
              <a:cs typeface="Calibri"/>
              <a:sym typeface="Calibri"/>
            </a:endParaRPr>
          </a:p>
        </p:txBody>
      </p:sp>
      <p:sp>
        <p:nvSpPr>
          <p:cNvPr id="1386" name="Google Shape;1386;p54"/>
          <p:cNvSpPr/>
          <p:nvPr/>
        </p:nvSpPr>
        <p:spPr>
          <a:xfrm>
            <a:off x="872390" y="2909553"/>
            <a:ext cx="771183" cy="771183"/>
          </a:xfrm>
          <a:prstGeom prst="ellipse">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1387" name="Google Shape;1387;p54"/>
          <p:cNvSpPr txBox="1"/>
          <p:nvPr/>
        </p:nvSpPr>
        <p:spPr>
          <a:xfrm>
            <a:off x="1521303" y="2909550"/>
            <a:ext cx="2654187"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600"/>
              <a:buFont typeface="Arial"/>
              <a:buNone/>
            </a:pPr>
            <a:r>
              <a:rPr lang="ru-RU" b="1" smtClean="0">
                <a:solidFill>
                  <a:srgbClr val="3F3F3F"/>
                </a:solidFill>
                <a:latin typeface="Calibri"/>
                <a:sym typeface="Calibri"/>
              </a:rPr>
              <a:t>Внутренние коммуникации</a:t>
            </a:r>
            <a:endParaRPr b="0" i="0" u="none" strike="noStrike" cap="none">
              <a:solidFill>
                <a:srgbClr val="000000"/>
              </a:solidFill>
              <a:sym typeface="Arial"/>
            </a:endParaRPr>
          </a:p>
        </p:txBody>
      </p:sp>
      <p:sp>
        <p:nvSpPr>
          <p:cNvPr id="1388" name="Google Shape;1388;p54"/>
          <p:cNvSpPr/>
          <p:nvPr/>
        </p:nvSpPr>
        <p:spPr>
          <a:xfrm>
            <a:off x="1676400" y="3160006"/>
            <a:ext cx="2219399"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ct val="0"/>
              </a:spcBef>
              <a:spcAft>
                <a:spcPct val="0"/>
              </a:spcAft>
              <a:buClr>
                <a:srgbClr val="000000"/>
              </a:buClr>
              <a:buSzPts val="1200"/>
              <a:buFont typeface="Arial"/>
              <a:buNone/>
            </a:pPr>
            <a:r>
              <a:rPr lang="ru-RU" sz="1200" b="0" i="0" u="none" strike="noStrike" cap="none" smtClean="0">
                <a:solidFill>
                  <a:srgbClr val="595959"/>
                </a:solidFill>
                <a:latin typeface="Calibri"/>
                <a:ea typeface="Calibri"/>
                <a:cs typeface="Calibri"/>
                <a:sym typeface="Calibri"/>
              </a:rPr>
              <a:t>Связь между сотрудниками и партнёрами внутри системы </a:t>
            </a:r>
            <a:endParaRPr sz="1200" b="0" i="0" u="none" strike="noStrike" cap="none">
              <a:solidFill>
                <a:srgbClr val="595959"/>
              </a:solidFill>
              <a:latin typeface="Calibri"/>
              <a:ea typeface="Calibri"/>
              <a:cs typeface="Calibri"/>
              <a:sym typeface="Calibri"/>
            </a:endParaRPr>
          </a:p>
        </p:txBody>
      </p:sp>
      <p:sp>
        <p:nvSpPr>
          <p:cNvPr id="1389" name="Google Shape;1389;p54"/>
          <p:cNvSpPr/>
          <p:nvPr/>
        </p:nvSpPr>
        <p:spPr>
          <a:xfrm>
            <a:off x="895964" y="3948448"/>
            <a:ext cx="771183" cy="771183"/>
          </a:xfrm>
          <a:prstGeom prst="ellipse">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1390" name="Google Shape;1390;p54"/>
          <p:cNvSpPr txBox="1"/>
          <p:nvPr/>
        </p:nvSpPr>
        <p:spPr>
          <a:xfrm>
            <a:off x="1710053" y="3948450"/>
            <a:ext cx="19338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600"/>
              <a:buFont typeface="Arial"/>
              <a:buNone/>
            </a:pPr>
            <a:r>
              <a:rPr lang="ru-RU" sz="1600" b="1" i="0" u="none" strike="noStrike" cap="none" smtClean="0">
                <a:solidFill>
                  <a:srgbClr val="3F3F3F"/>
                </a:solidFill>
                <a:latin typeface="Calibri"/>
                <a:ea typeface="Calibri"/>
                <a:cs typeface="Calibri"/>
                <a:sym typeface="Calibri"/>
              </a:rPr>
              <a:t>Аналитика </a:t>
            </a:r>
            <a:endParaRPr sz="1400" b="0" i="0" u="none" strike="noStrike" cap="none">
              <a:solidFill>
                <a:srgbClr val="000000"/>
              </a:solidFill>
              <a:latin typeface="Arial"/>
              <a:ea typeface="Arial"/>
              <a:cs typeface="Arial"/>
              <a:sym typeface="Arial"/>
            </a:endParaRPr>
          </a:p>
        </p:txBody>
      </p:sp>
      <p:sp>
        <p:nvSpPr>
          <p:cNvPr id="1391" name="Google Shape;1391;p54"/>
          <p:cNvSpPr/>
          <p:nvPr/>
        </p:nvSpPr>
        <p:spPr>
          <a:xfrm>
            <a:off x="1643574" y="4198901"/>
            <a:ext cx="2275800"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ct val="0"/>
              </a:spcBef>
              <a:spcAft>
                <a:spcPct val="0"/>
              </a:spcAft>
              <a:buClr>
                <a:srgbClr val="000000"/>
              </a:buClr>
              <a:buSzPts val="1200"/>
              <a:buFont typeface="Arial"/>
              <a:buNone/>
            </a:pPr>
            <a:r>
              <a:rPr lang="ru-RU" sz="1100" b="0" i="0" u="none" strike="noStrike" cap="none" smtClean="0">
                <a:solidFill>
                  <a:srgbClr val="595959"/>
                </a:solidFill>
                <a:latin typeface="Calibri"/>
                <a:ea typeface="Calibri"/>
                <a:cs typeface="Calibri"/>
                <a:sym typeface="Calibri"/>
              </a:rPr>
              <a:t>Глубокая аналитика по базе клиентов  и по сотрудникам</a:t>
            </a:r>
            <a:endParaRPr sz="1100" b="0" i="0" u="none" strike="noStrike" cap="none">
              <a:solidFill>
                <a:srgbClr val="595959"/>
              </a:solidFill>
              <a:latin typeface="Calibri"/>
              <a:ea typeface="Calibri"/>
              <a:cs typeface="Calibri"/>
              <a:sym typeface="Calibri"/>
            </a:endParaRPr>
          </a:p>
        </p:txBody>
      </p:sp>
      <p:sp>
        <p:nvSpPr>
          <p:cNvPr id="1392" name="Google Shape;1392;p54"/>
          <p:cNvSpPr/>
          <p:nvPr/>
        </p:nvSpPr>
        <p:spPr>
          <a:xfrm>
            <a:off x="884177" y="4970084"/>
            <a:ext cx="771183" cy="771183"/>
          </a:xfrm>
          <a:prstGeom prst="ellipse">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1393" name="Google Shape;1393;p54"/>
          <p:cNvSpPr txBox="1"/>
          <p:nvPr/>
        </p:nvSpPr>
        <p:spPr>
          <a:xfrm>
            <a:off x="1698245" y="4970075"/>
            <a:ext cx="21810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600"/>
              <a:buFont typeface="Arial"/>
              <a:buNone/>
            </a:pPr>
            <a:r>
              <a:rPr lang="ru-RU" sz="1600" b="1" i="0" u="none" strike="noStrike" cap="none" smtClean="0">
                <a:solidFill>
                  <a:srgbClr val="3F3F3F"/>
                </a:solidFill>
                <a:latin typeface="Calibri"/>
                <a:ea typeface="Calibri"/>
                <a:cs typeface="Calibri"/>
                <a:sym typeface="Calibri"/>
              </a:rPr>
              <a:t>Маркетинг Реклама</a:t>
            </a:r>
            <a:endParaRPr sz="1400" b="0" i="0" u="none" strike="noStrike" cap="none">
              <a:solidFill>
                <a:srgbClr val="000000"/>
              </a:solidFill>
              <a:latin typeface="Arial"/>
              <a:ea typeface="Arial"/>
              <a:cs typeface="Arial"/>
              <a:sym typeface="Arial"/>
            </a:endParaRPr>
          </a:p>
        </p:txBody>
      </p:sp>
      <p:sp>
        <p:nvSpPr>
          <p:cNvPr id="1394" name="Google Shape;1394;p54"/>
          <p:cNvSpPr/>
          <p:nvPr/>
        </p:nvSpPr>
        <p:spPr>
          <a:xfrm>
            <a:off x="1688187" y="5220537"/>
            <a:ext cx="2219399" cy="75947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ct val="0"/>
              </a:spcBef>
              <a:spcAft>
                <a:spcPct val="0"/>
              </a:spcAft>
              <a:buClr>
                <a:srgbClr val="000000"/>
              </a:buClr>
              <a:buSzPts val="1200"/>
              <a:buFont typeface="Arial"/>
              <a:buNone/>
            </a:pPr>
            <a:r>
              <a:rPr lang="ru-RU" sz="1200" b="0" i="0" u="none" strike="noStrike" cap="none" smtClean="0">
                <a:solidFill>
                  <a:srgbClr val="595959"/>
                </a:solidFill>
                <a:latin typeface="Calibri"/>
                <a:ea typeface="Calibri"/>
                <a:cs typeface="Calibri"/>
                <a:sym typeface="Calibri"/>
              </a:rPr>
              <a:t>Контроль за рекламными кампания и маркетинговыми инструментами </a:t>
            </a:r>
            <a:endParaRPr sz="1200" b="0" i="0" u="none" strike="noStrike" cap="none">
              <a:solidFill>
                <a:srgbClr val="595959"/>
              </a:solidFill>
              <a:latin typeface="Calibri"/>
              <a:ea typeface="Calibri"/>
              <a:cs typeface="Calibri"/>
              <a:sym typeface="Calibri"/>
            </a:endParaRPr>
          </a:p>
        </p:txBody>
      </p:sp>
      <p:sp>
        <p:nvSpPr>
          <p:cNvPr id="1395" name="Google Shape;1395;p54"/>
          <p:cNvSpPr txBox="1"/>
          <p:nvPr/>
        </p:nvSpPr>
        <p:spPr>
          <a:xfrm>
            <a:off x="7538323" y="3728221"/>
            <a:ext cx="936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2400"/>
              <a:buFont typeface="Arial"/>
              <a:buNone/>
            </a:pPr>
            <a:r>
              <a:rPr lang="en-GB" sz="2400" b="1" i="0" u="none" strike="noStrike" cap="none">
                <a:solidFill>
                  <a:srgbClr val="3F3F3F"/>
                </a:solidFill>
                <a:latin typeface="Calibri"/>
                <a:ea typeface="Calibri"/>
                <a:cs typeface="Calibri"/>
                <a:sym typeface="Calibri"/>
              </a:rPr>
              <a:t>SALES</a:t>
            </a:r>
            <a:endParaRPr sz="1400" b="0" i="0" u="none" strike="noStrike" cap="none">
              <a:solidFill>
                <a:srgbClr val="000000"/>
              </a:solidFill>
              <a:latin typeface="Arial"/>
              <a:ea typeface="Arial"/>
              <a:cs typeface="Arial"/>
              <a:sym typeface="Arial"/>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27624" y="143862"/>
            <a:ext cx="8286154" cy="636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301380"/>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Office Theme">
  <a:themeElements>
    <a:clrScheme name="Master color scheme">
      <a:dk1>
        <a:srgbClr val="000000"/>
      </a:dk1>
      <a:lt1>
        <a:srgbClr val="FFFFFF"/>
      </a:lt1>
      <a:dk2>
        <a:srgbClr val="44546A"/>
      </a:dk2>
      <a:lt2>
        <a:srgbClr val="E7E6E6"/>
      </a:lt2>
      <a:accent1>
        <a:srgbClr val="0070C0"/>
      </a:accent1>
      <a:accent2>
        <a:srgbClr val="C8C8C8"/>
      </a:accent2>
      <a:accent3>
        <a:srgbClr val="A5A5A5"/>
      </a:accent3>
      <a:accent4>
        <a:srgbClr val="7D7D7D"/>
      </a:accent4>
      <a:accent5>
        <a:srgbClr val="5A5A5A"/>
      </a:accent5>
      <a:accent6>
        <a:srgbClr val="282828"/>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Произвольный</PresentationFormat>
  <Paragraphs>81</Paragraphs>
  <Slides>14</Slides>
  <Notes>7</Notes>
  <TotalTime>910</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Office Theme</vt:lpstr>
      <vt:lpstr>Slide 1</vt:lpstr>
      <vt:lpstr>        Цель исследования: изучение вариантов и    возможностей выстраивания коммуникаций с помощью средств и способов, которые удобны конкретной заинтересованной стороне.	</vt:lpstr>
      <vt:lpstr>Анализ макроокружения ООО «Абсолют»</vt:lpstr>
      <vt:lpstr>Анализ конкурентного окружения компании «Абсолют» </vt:lpstr>
      <vt:lpstr>            Концепция изменений коммуникационной стратегии ООО «Абсолют»</vt:lpstr>
      <vt:lpstr>Этапы внедрения коммуникационных изменений в ООО «Абсолют»</vt:lpstr>
      <vt:lpstr>Основные этапы и сроки проекта </vt:lpstr>
      <vt:lpstr>Какие задачи решает  CRM в  ООО “Абсолют”</vt:lpstr>
      <vt:lpstr>Внедрённая CRM</vt:lpstr>
      <vt:lpstr>Затраты на внедрение </vt:lpstr>
      <vt:lpstr>Оценка экономической эффективности проекта</vt:lpstr>
      <vt:lpstr>Риск-менеджмент проекта</vt:lpstr>
      <vt:lpstr>Slide 13</vt:lpstr>
      <vt:lpstr>Slide 14</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Презентация PowerPoint</dc:title>
  <dc:creator>HOME</dc:creator>
  <cp:lastModifiedBy>Александр</cp:lastModifiedBy>
  <cp:revision>53</cp:revision>
  <cp:lastPrinted>2020-11-09T15:54:29.000</cp:lastPrinted>
  <dcterms:modified xsi:type="dcterms:W3CDTF">2020-12-09T06:16:44Z</dcterms:modified>
</cp:coreProperties>
</file>