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3" r:id="rId2"/>
    <p:sldId id="282" r:id="rId3"/>
    <p:sldId id="274" r:id="rId4"/>
    <p:sldId id="276" r:id="rId5"/>
    <p:sldId id="278" r:id="rId6"/>
    <p:sldId id="275" r:id="rId7"/>
    <p:sldId id="279" r:id="rId8"/>
    <p:sldId id="280" r:id="rId9"/>
    <p:sldId id="281" r:id="rId10"/>
  </p:sldIdLst>
  <p:sldSz cx="9906000" cy="6858000" type="A4"/>
  <p:notesSz cx="6797675" cy="9928225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2233C"/>
    <a:srgbClr val="DF2121"/>
    <a:srgbClr val="FF3300"/>
    <a:srgbClr val="FF0000"/>
    <a:srgbClr val="CC00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1" autoAdjust="0"/>
    <p:restoredTop sz="93031" autoAdjust="0"/>
  </p:normalViewPr>
  <p:slideViewPr>
    <p:cSldViewPr>
      <p:cViewPr>
        <p:scale>
          <a:sx n="75" d="100"/>
          <a:sy n="75" d="100"/>
        </p:scale>
        <p:origin x="-912" y="-1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20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98474B-80EB-40FA-9794-2B32A58087C8}" type="datetimeFigureOut">
              <a:rPr lang="ru-RU"/>
              <a:pPr>
                <a:defRPr/>
              </a:pPr>
              <a:t>06.11.2007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900856-EC04-493D-9C24-F6074AC05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75298C-560D-4095-AF65-083224709363}" type="datetimeFigureOut">
              <a:rPr lang="ru-RU"/>
              <a:pPr>
                <a:defRPr/>
              </a:pPr>
              <a:t>06.11.2007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22488C-A24F-4C40-A90B-52A39AFA2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401C8184-9399-4C68-B267-4DF2A5D77841}" type="slidenum">
              <a:rPr lang="ru-RU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40870305-1BB1-47DD-B6C4-092BC96DFCE4}" type="slidenum">
              <a:rPr lang="ru-RU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87871412-B60B-4FB2-A394-79BBCE63D469}" type="slidenum">
              <a:rPr lang="ru-RU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2C9827-797A-4178-97C2-910DA096E15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9F9B2F84-23F4-4D01-B919-75238DA3FAB9}" type="slidenum">
              <a:rPr lang="ru-RU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 userDrawn="1"/>
        </p:nvSpPr>
        <p:spPr bwMode="auto">
          <a:xfrm>
            <a:off x="6105525" y="271463"/>
            <a:ext cx="34988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chemeClr val="bg1"/>
                </a:solidFill>
                <a:latin typeface="Tahoma" pitchFamily="34" charset="0"/>
              </a:rPr>
              <a:t>Всегда в движении!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40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544" y="2348880"/>
            <a:ext cx="842010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3"/>
          <p:cNvCxnSpPr/>
          <p:nvPr userDrawn="1"/>
        </p:nvCxnSpPr>
        <p:spPr>
          <a:xfrm>
            <a:off x="8955088" y="6524625"/>
            <a:ext cx="966787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6"/>
          <p:cNvCxnSpPr/>
          <p:nvPr userDrawn="1"/>
        </p:nvCxnSpPr>
        <p:spPr>
          <a:xfrm>
            <a:off x="344488" y="333375"/>
            <a:ext cx="0" cy="574675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4"/>
          <p:cNvCxnSpPr/>
          <p:nvPr userDrawn="1"/>
        </p:nvCxnSpPr>
        <p:spPr>
          <a:xfrm flipH="1">
            <a:off x="488950" y="836613"/>
            <a:ext cx="87852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329363"/>
            <a:ext cx="16922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/>
          </p:nvPr>
        </p:nvSpPr>
        <p:spPr>
          <a:xfrm>
            <a:off x="352872" y="3717032"/>
            <a:ext cx="9280648" cy="1800200"/>
          </a:xfrm>
        </p:spPr>
        <p:txBody>
          <a:bodyPr>
            <a:no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9201150" y="6553200"/>
            <a:ext cx="431800" cy="260350"/>
          </a:xfrm>
          <a:prstGeom prst="rect">
            <a:avLst/>
          </a:prstGeom>
        </p:spPr>
        <p:txBody>
          <a:bodyPr lIns="91429" tIns="45715" rIns="91429" bIns="45715"/>
          <a:lstStyle>
            <a:lvl1pPr defTabSz="914296" fontAlgn="auto">
              <a:spcBef>
                <a:spcPts val="0"/>
              </a:spcBef>
              <a:spcAft>
                <a:spcPts val="0"/>
              </a:spcAft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  <a:endParaRPr lang="ru-RU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14"/>
          <p:cNvCxnSpPr/>
          <p:nvPr userDrawn="1"/>
        </p:nvCxnSpPr>
        <p:spPr>
          <a:xfrm>
            <a:off x="344488" y="333375"/>
            <a:ext cx="0" cy="574675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20"/>
          <p:cNvCxnSpPr/>
          <p:nvPr userDrawn="1"/>
        </p:nvCxnSpPr>
        <p:spPr>
          <a:xfrm>
            <a:off x="8955088" y="6524625"/>
            <a:ext cx="966787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23"/>
          <p:cNvCxnSpPr/>
          <p:nvPr userDrawn="1"/>
        </p:nvCxnSpPr>
        <p:spPr>
          <a:xfrm flipH="1">
            <a:off x="488950" y="836613"/>
            <a:ext cx="8785225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329363"/>
            <a:ext cx="16922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42925" y="1484313"/>
            <a:ext cx="2085975" cy="130016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771775" y="1484313"/>
            <a:ext cx="2085975" cy="130016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5010150" y="1484313"/>
            <a:ext cx="2085975" cy="130016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7248525" y="1484313"/>
            <a:ext cx="2085975" cy="130016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9201150" y="6553200"/>
            <a:ext cx="431800" cy="260350"/>
          </a:xfrm>
          <a:prstGeom prst="rect">
            <a:avLst/>
          </a:prstGeom>
        </p:spPr>
        <p:txBody>
          <a:bodyPr lIns="91429" tIns="45715" rIns="91429" bIns="45715"/>
          <a:lstStyle>
            <a:lvl1pPr defTabSz="914296" fontAlgn="auto">
              <a:spcBef>
                <a:spcPts val="0"/>
              </a:spcBef>
              <a:spcAft>
                <a:spcPts val="0"/>
              </a:spcAft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13"/>
          <p:cNvCxnSpPr/>
          <p:nvPr userDrawn="1"/>
        </p:nvCxnSpPr>
        <p:spPr>
          <a:xfrm>
            <a:off x="8955088" y="6524625"/>
            <a:ext cx="966787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5"/>
          <p:cNvCxnSpPr/>
          <p:nvPr userDrawn="1"/>
        </p:nvCxnSpPr>
        <p:spPr>
          <a:xfrm>
            <a:off x="344488" y="333375"/>
            <a:ext cx="0" cy="574675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21"/>
          <p:cNvCxnSpPr/>
          <p:nvPr userDrawn="1"/>
        </p:nvCxnSpPr>
        <p:spPr>
          <a:xfrm flipH="1">
            <a:off x="488950" y="836613"/>
            <a:ext cx="8785225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329363"/>
            <a:ext cx="16922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Объект 3"/>
          <p:cNvSpPr>
            <a:spLocks noGrp="1"/>
          </p:cNvSpPr>
          <p:nvPr>
            <p:ph sz="half" idx="2"/>
          </p:nvPr>
        </p:nvSpPr>
        <p:spPr>
          <a:xfrm>
            <a:off x="562080" y="1196752"/>
            <a:ext cx="6551159" cy="306265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4"/>
          </p:nvPr>
        </p:nvSpPr>
        <p:spPr>
          <a:xfrm>
            <a:off x="560512" y="4436517"/>
            <a:ext cx="8877807" cy="15127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9201150" y="6553200"/>
            <a:ext cx="431800" cy="260350"/>
          </a:xfrm>
          <a:prstGeom prst="rect">
            <a:avLst/>
          </a:prstGeom>
        </p:spPr>
        <p:txBody>
          <a:bodyPr lIns="91429" tIns="45715" rIns="91429" bIns="45715"/>
          <a:lstStyle>
            <a:lvl1pPr defTabSz="914296" fontAlgn="auto">
              <a:spcBef>
                <a:spcPts val="0"/>
              </a:spcBef>
              <a:spcAft>
                <a:spcPts val="0"/>
              </a:spcAft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12"/>
          <p:cNvCxnSpPr/>
          <p:nvPr userDrawn="1"/>
        </p:nvCxnSpPr>
        <p:spPr>
          <a:xfrm>
            <a:off x="8955088" y="6524625"/>
            <a:ext cx="966787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4"/>
          <p:cNvCxnSpPr/>
          <p:nvPr userDrawn="1"/>
        </p:nvCxnSpPr>
        <p:spPr>
          <a:xfrm>
            <a:off x="344488" y="333375"/>
            <a:ext cx="0" cy="574675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6"/>
          <p:cNvCxnSpPr/>
          <p:nvPr userDrawn="1"/>
        </p:nvCxnSpPr>
        <p:spPr>
          <a:xfrm flipH="1">
            <a:off x="488950" y="836613"/>
            <a:ext cx="8785225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329363"/>
            <a:ext cx="16922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Объект 3"/>
          <p:cNvSpPr>
            <a:spLocks noGrp="1"/>
          </p:cNvSpPr>
          <p:nvPr>
            <p:ph sz="half" idx="2"/>
          </p:nvPr>
        </p:nvSpPr>
        <p:spPr>
          <a:xfrm>
            <a:off x="562080" y="1196752"/>
            <a:ext cx="8783408" cy="480399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201150" y="6553200"/>
            <a:ext cx="431800" cy="260350"/>
          </a:xfrm>
          <a:prstGeom prst="rect">
            <a:avLst/>
          </a:prstGeom>
        </p:spPr>
        <p:txBody>
          <a:bodyPr lIns="91429" tIns="45715" rIns="91429" bIns="45715"/>
          <a:lstStyle>
            <a:lvl1pPr defTabSz="914296" fontAlgn="auto">
              <a:spcBef>
                <a:spcPts val="0"/>
              </a:spcBef>
              <a:spcAft>
                <a:spcPts val="0"/>
              </a:spcAft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/>
        </p:nvSpPr>
        <p:spPr bwMode="auto">
          <a:xfrm>
            <a:off x="0" y="5732463"/>
            <a:ext cx="9906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</a:rPr>
              <a:t>Всегда в движении!</a:t>
            </a:r>
            <a:endParaRPr lang="ru-RU" altLang="ru-RU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40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Мои документы\!Презентации\!Шаблоны, рекомендации\Фон финального слайда.png"/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1062038"/>
            <a:ext cx="9907588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ahoma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ahoma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ahoma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ahoma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ahoma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ahoma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ahoma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ahoma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5"/>
          <p:cNvSpPr>
            <a:spLocks noGrp="1"/>
          </p:cNvSpPr>
          <p:nvPr>
            <p:ph type="ctrTitle"/>
          </p:nvPr>
        </p:nvSpPr>
        <p:spPr>
          <a:xfrm>
            <a:off x="0" y="2205038"/>
            <a:ext cx="9906000" cy="223202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ВЫСОКОЭФФЕКТИВНЫХ ТЕХНОЛОГИЙ КАК МЕХАНИЗМ СОКРАЩЕНИЯ ПРОСТОЕВ </a:t>
            </a:r>
            <a:r>
              <a:rPr lang="en-US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ООО "САРАТОВОРГСИНТЕЗ"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242" name="Заголовок 5"/>
          <p:cNvSpPr txBox="1">
            <a:spLocks/>
          </p:cNvSpPr>
          <p:nvPr/>
        </p:nvSpPr>
        <p:spPr bwMode="auto">
          <a:xfrm>
            <a:off x="5889625" y="4508500"/>
            <a:ext cx="4953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r>
              <a:rPr lang="ru-RU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Автор работы:</a:t>
            </a:r>
            <a:endParaRPr lang="ru-RU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Благов Михаил Михайлович</a:t>
            </a:r>
          </a:p>
          <a:p>
            <a:pPr algn="ctr"/>
            <a:endParaRPr lang="ru-RU" sz="2800" b="1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243" name="Заголовок 5"/>
          <p:cNvSpPr txBox="1">
            <a:spLocks/>
          </p:cNvSpPr>
          <p:nvPr/>
        </p:nvSpPr>
        <p:spPr bwMode="auto">
          <a:xfrm>
            <a:off x="5889625" y="5589588"/>
            <a:ext cx="4953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endParaRPr lang="ru-RU" b="1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u-RU" b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Руководитель: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заведующий кафедрой менеджмента организации, доктор </a:t>
            </a:r>
            <a:endParaRPr lang="en-US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экономических наук, профессор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Фоменко Александр Владимирович</a:t>
            </a:r>
          </a:p>
          <a:p>
            <a:pPr algn="ctr"/>
            <a:endParaRPr lang="ru-RU" sz="2800" b="1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4"/>
          <p:cNvSpPr txBox="1">
            <a:spLocks noGrp="1"/>
          </p:cNvSpPr>
          <p:nvPr/>
        </p:nvSpPr>
        <p:spPr bwMode="auto">
          <a:xfrm>
            <a:off x="9201150" y="6597650"/>
            <a:ext cx="431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fld id="{07EA7D39-666C-4B28-8945-550A4E2291EF}" type="slidenum">
              <a:rPr lang="ru-RU" sz="1200" b="1">
                <a:latin typeface="Tahoma" pitchFamily="34" charset="0"/>
                <a:cs typeface="Tahoma" pitchFamily="34" charset="0"/>
              </a:rPr>
              <a:pPr/>
              <a:t>1</a:t>
            </a:fld>
            <a:endParaRPr lang="ru-RU" sz="12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3852863"/>
            <a:ext cx="3405188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MBlagow\Desktop\Проект\фотографии\DSC_94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1125538"/>
            <a:ext cx="340518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MBlagow\Desktop\Проект\фотографии\шин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250" y="4641850"/>
            <a:ext cx="2543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C:\Users\MBlagow\Desktop\Проект\фотографии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5300" y="4641850"/>
            <a:ext cx="2781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Заголовок 2"/>
          <p:cNvSpPr>
            <a:spLocks/>
          </p:cNvSpPr>
          <p:nvPr/>
        </p:nvSpPr>
        <p:spPr bwMode="auto">
          <a:xfrm>
            <a:off x="4721225" y="3857625"/>
            <a:ext cx="4775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ИЗ НИТРИЛАКРИЛОВОЙ КИСЛОТЫ ПРОИЗВОДЯТ</a:t>
            </a:r>
          </a:p>
        </p:txBody>
      </p:sp>
      <p:sp>
        <p:nvSpPr>
          <p:cNvPr id="21511" name="Заголовок 2"/>
          <p:cNvSpPr>
            <a:spLocks/>
          </p:cNvSpPr>
          <p:nvPr/>
        </p:nvSpPr>
        <p:spPr bwMode="auto">
          <a:xfrm>
            <a:off x="4216400" y="1844675"/>
            <a:ext cx="5689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   Предприятие единственное в России по производству нитрилакриловой кислоты. 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   Межнациональный проект. Производство построено при участии итальянских инженеров с использованием итальянского оборудования.        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   Производим продукцию для России и на экспорт. Занимаем 4ое место в Европе по производству НАК.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Заголовок 2"/>
          <p:cNvSpPr>
            <a:spLocks/>
          </p:cNvSpPr>
          <p:nvPr/>
        </p:nvSpPr>
        <p:spPr bwMode="auto">
          <a:xfrm>
            <a:off x="508000" y="-182563"/>
            <a:ext cx="47752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ООО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Саратоворгсинтез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9201150" y="6597650"/>
            <a:ext cx="431800" cy="260350"/>
          </a:xfrm>
        </p:spPr>
        <p:txBody>
          <a:bodyPr/>
          <a:lstStyle/>
          <a:p>
            <a:pPr>
              <a:defRPr/>
            </a:pPr>
            <a:fld id="{3C6DABBC-EF4D-4FCD-8521-82246669597F}" type="slidenum">
              <a:rPr lang="ru-RU" smtClean="0">
                <a:latin typeface="+mj-lt"/>
              </a:rPr>
              <a:pPr>
                <a:defRPr/>
              </a:pPr>
              <a:t>2</a:t>
            </a:fld>
            <a:endParaRPr lang="ru-RU" dirty="0">
              <a:latin typeface="+mj-lt"/>
            </a:endParaRPr>
          </a:p>
        </p:txBody>
      </p:sp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88950" y="333375"/>
            <a:ext cx="7231063" cy="4318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Введение в проект</a:t>
            </a:r>
            <a:endParaRPr lang="ru-RU" alt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488" y="2060575"/>
            <a:ext cx="8929687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defTabSz="914296" fontAlgn="ctr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8950" y="1098550"/>
            <a:ext cx="8928100" cy="49831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Описание проблемы:</a:t>
            </a:r>
          </a:p>
          <a:p>
            <a:pPr algn="just" eaLnBrk="0" hangingPunct="0">
              <a:spcBef>
                <a:spcPct val="2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    Предприятие ООО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Саратоворгсинтез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производит химическую продукцию.</a:t>
            </a:r>
          </a:p>
          <a:p>
            <a:pPr algn="just" eaLnBrk="0" hangingPunct="0">
              <a:spcBef>
                <a:spcPct val="2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 основном производственном цехе есть узкое место – колонна осушки забивается полимерными соединениями. Каждые полгода цех останавливается на чистку оборудования. Чистка оборудования требует затраты энергоресурсов - воды, пара, азота.</a:t>
            </a:r>
          </a:p>
          <a:p>
            <a:pPr algn="just" eaLnBrk="0" hangingPunct="0">
              <a:spcBef>
                <a:spcPct val="2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    Собственной научно-исследовательской базы нет, не можем решить проблему внутренними силами.</a:t>
            </a:r>
          </a:p>
          <a:p>
            <a:pPr algn="just" eaLnBrk="0" hangingPunct="0">
              <a:spcBef>
                <a:spcPct val="20000"/>
              </a:spcBef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    Увеличить пробег колонны до 1 года.</a:t>
            </a:r>
          </a:p>
          <a:p>
            <a:pPr>
              <a:lnSpc>
                <a:spcPct val="150000"/>
              </a:lnSpc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Актуальность проблемы: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    Сокращение количества остановок 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приводит к более рациональному </a:t>
            </a:r>
          </a:p>
          <a:p>
            <a:pPr>
              <a:lnSpc>
                <a:spcPct val="15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использованию природных ресурсов.</a:t>
            </a: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737100" y="3357563"/>
          <a:ext cx="3944938" cy="2628900"/>
        </p:xfrm>
        <a:graphic>
          <a:graphicData uri="http://schemas.openxmlformats.org/presentationml/2006/ole">
            <p:oleObj spid="_x0000_s12295" name="Диаграмма" r:id="rId4" imgW="6600825" imgH="4400550" progId="MSGraph.Chart.8">
              <p:embed followColorScheme="full"/>
            </p:oleObj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92638" y="3105150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месяцы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185025" y="370998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12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мес.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745163" y="34290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Пробег</a:t>
            </a:r>
            <a:r>
              <a:rPr lang="ru-RU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колонны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5816600" y="4149725"/>
            <a:ext cx="1512888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313363" y="5697538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Как есть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040563" y="5697538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Цель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456238" y="443706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6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мес.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2"/>
          <p:cNvSpPr>
            <a:spLocks noGrp="1"/>
          </p:cNvSpPr>
          <p:nvPr>
            <p:ph type="title"/>
          </p:nvPr>
        </p:nvSpPr>
        <p:spPr>
          <a:xfrm>
            <a:off x="415925" y="333375"/>
            <a:ext cx="7807325" cy="481013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Факторы, влияющие на пробег колонного оборудования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1088" y="3073400"/>
            <a:ext cx="2274887" cy="8207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4925">
            <a:solidFill>
              <a:srgbClr val="D2233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ru-RU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Пробег колонного оборудования</a:t>
            </a:r>
          </a:p>
        </p:txBody>
      </p: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2292350" y="1196975"/>
            <a:ext cx="1427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Технология</a:t>
            </a:r>
          </a:p>
        </p:txBody>
      </p:sp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1292225" y="5340350"/>
            <a:ext cx="1562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Оборудование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90613" y="5268913"/>
            <a:ext cx="1968500" cy="447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7888" y="1052513"/>
            <a:ext cx="1514475" cy="6524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260475" y="3482975"/>
            <a:ext cx="6170613" cy="0"/>
          </a:xfrm>
          <a:prstGeom prst="straightConnector1">
            <a:avLst/>
          </a:prstGeom>
          <a:ln w="34925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059113" y="1704975"/>
            <a:ext cx="1681162" cy="177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990725" y="3476625"/>
            <a:ext cx="1911350" cy="1781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4348" idx="1"/>
          </p:cNvCxnSpPr>
          <p:nvPr/>
        </p:nvCxnSpPr>
        <p:spPr>
          <a:xfrm flipV="1">
            <a:off x="1176338" y="3833813"/>
            <a:ext cx="2338387" cy="15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444875" y="3284538"/>
            <a:ext cx="1114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TextBox 42"/>
          <p:cNvSpPr txBox="1">
            <a:spLocks noChangeArrowheads="1"/>
          </p:cNvSpPr>
          <p:nvPr/>
        </p:nvSpPr>
        <p:spPr bwMode="auto">
          <a:xfrm>
            <a:off x="1176338" y="3556000"/>
            <a:ext cx="2651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Исправность технол-го оборудования</a:t>
            </a:r>
          </a:p>
        </p:txBody>
      </p:sp>
      <p:sp>
        <p:nvSpPr>
          <p:cNvPr id="14349" name="TextBox 49"/>
          <p:cNvSpPr txBox="1">
            <a:spLocks noChangeArrowheads="1"/>
          </p:cNvSpPr>
          <p:nvPr/>
        </p:nvSpPr>
        <p:spPr bwMode="auto">
          <a:xfrm>
            <a:off x="3941763" y="5340350"/>
            <a:ext cx="20494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Внешние факторы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902075" y="5268913"/>
            <a:ext cx="1968500" cy="447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3902075" y="4132263"/>
            <a:ext cx="19446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TextBox 52"/>
          <p:cNvSpPr txBox="1">
            <a:spLocks noChangeArrowheads="1"/>
          </p:cNvSpPr>
          <p:nvPr/>
        </p:nvSpPr>
        <p:spPr bwMode="auto">
          <a:xfrm>
            <a:off x="3732213" y="3578225"/>
            <a:ext cx="265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Температура окружающего воздуха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4622800" y="3476625"/>
            <a:ext cx="1911350" cy="1781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467350" y="1963738"/>
            <a:ext cx="1439863" cy="1512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821363" y="2332038"/>
            <a:ext cx="1511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6" name="TextBox 57"/>
          <p:cNvSpPr txBox="1">
            <a:spLocks noChangeArrowheads="1"/>
          </p:cNvSpPr>
          <p:nvPr/>
        </p:nvSpPr>
        <p:spPr bwMode="auto">
          <a:xfrm>
            <a:off x="5502275" y="1443038"/>
            <a:ext cx="1943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Персонал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357813" y="1319213"/>
            <a:ext cx="1514475" cy="6524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8" name="TextBox 59"/>
          <p:cNvSpPr txBox="1">
            <a:spLocks noChangeArrowheads="1"/>
          </p:cNvSpPr>
          <p:nvPr/>
        </p:nvSpPr>
        <p:spPr bwMode="auto">
          <a:xfrm>
            <a:off x="5784850" y="2046288"/>
            <a:ext cx="1908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253163" y="2781300"/>
            <a:ext cx="18716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0" name="TextBox 61"/>
          <p:cNvSpPr txBox="1">
            <a:spLocks noChangeArrowheads="1"/>
          </p:cNvSpPr>
          <p:nvPr/>
        </p:nvSpPr>
        <p:spPr bwMode="auto">
          <a:xfrm>
            <a:off x="6108700" y="2420938"/>
            <a:ext cx="2543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Выдерживание норм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техн. режима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2292350" y="2206625"/>
            <a:ext cx="1223963" cy="7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3254375" y="4724400"/>
            <a:ext cx="1944688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3" name="TextBox 52"/>
          <p:cNvSpPr txBox="1">
            <a:spLocks noChangeArrowheads="1"/>
          </p:cNvSpPr>
          <p:nvPr/>
        </p:nvSpPr>
        <p:spPr bwMode="auto">
          <a:xfrm>
            <a:off x="2795588" y="4437063"/>
            <a:ext cx="265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	Характеристики поступающего сырья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965200" y="4652963"/>
            <a:ext cx="1687513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5" name="TextBox 42"/>
          <p:cNvSpPr txBox="1">
            <a:spLocks noChangeArrowheads="1"/>
          </p:cNvSpPr>
          <p:nvPr/>
        </p:nvSpPr>
        <p:spPr bwMode="auto">
          <a:xfrm>
            <a:off x="374650" y="4332288"/>
            <a:ext cx="26511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Исправность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      приборов КИП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795588" y="2713038"/>
            <a:ext cx="122555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7" name="TextBox 59"/>
          <p:cNvSpPr txBox="1">
            <a:spLocks noChangeArrowheads="1"/>
          </p:cNvSpPr>
          <p:nvPr/>
        </p:nvSpPr>
        <p:spPr bwMode="auto">
          <a:xfrm>
            <a:off x="3444875" y="2994025"/>
            <a:ext cx="107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Нагрузка</a:t>
            </a:r>
          </a:p>
        </p:txBody>
      </p:sp>
      <p:sp>
        <p:nvSpPr>
          <p:cNvPr id="14368" name="TextBox 59"/>
          <p:cNvSpPr txBox="1">
            <a:spLocks noChangeArrowheads="1"/>
          </p:cNvSpPr>
          <p:nvPr/>
        </p:nvSpPr>
        <p:spPr bwMode="auto">
          <a:xfrm>
            <a:off x="2724150" y="2420938"/>
            <a:ext cx="158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Подача ингибитора</a:t>
            </a:r>
          </a:p>
        </p:txBody>
      </p:sp>
      <p:sp>
        <p:nvSpPr>
          <p:cNvPr id="14369" name="TextBox 59"/>
          <p:cNvSpPr txBox="1">
            <a:spLocks noChangeArrowheads="1"/>
          </p:cNvSpPr>
          <p:nvPr/>
        </p:nvSpPr>
        <p:spPr bwMode="auto">
          <a:xfrm>
            <a:off x="2471738" y="1922463"/>
            <a:ext cx="1116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Ведение        процесса</a:t>
            </a:r>
          </a:p>
        </p:txBody>
      </p:sp>
      <p:sp>
        <p:nvSpPr>
          <p:cNvPr id="14370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201150" y="6597650"/>
            <a:ext cx="431800" cy="2603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6A77B208-18C5-4E23-93BE-CEDCF0481785}" type="slidenum">
              <a:rPr lang="ru-RU" smtClean="0">
                <a:latin typeface="Times New Roman" pitchFamily="18" charset="0"/>
                <a:cs typeface="Times New Roman" pitchFamily="18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/>
          </p:nvPr>
        </p:nvSpPr>
        <p:spPr>
          <a:xfrm>
            <a:off x="530225" y="404813"/>
            <a:ext cx="7807325" cy="338137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Предложение по решению проблемы</a:t>
            </a:r>
          </a:p>
        </p:txBody>
      </p:sp>
      <p:sp>
        <p:nvSpPr>
          <p:cNvPr id="16386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201150" y="6597650"/>
            <a:ext cx="431800" cy="2603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656CD28-2017-4EA1-B846-3951FCFE0409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MBlagow\Desktop\и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981075"/>
            <a:ext cx="59055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2"/>
          <p:cNvSpPr txBox="1">
            <a:spLocks/>
          </p:cNvSpPr>
          <p:nvPr/>
        </p:nvSpPr>
        <p:spPr bwMode="auto">
          <a:xfrm>
            <a:off x="1979613" y="2347913"/>
            <a:ext cx="7807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defTabSz="912813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Tahoma" pitchFamily="34" charset="0"/>
              </a:defRPr>
            </a:lvl2pPr>
            <a:lvl3pPr algn="ctr" defTabSz="912813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Tahoma" pitchFamily="34" charset="0"/>
              </a:defRPr>
            </a:lvl3pPr>
            <a:lvl4pPr algn="ctr" defTabSz="912813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Tahoma" pitchFamily="34" charset="0"/>
              </a:defRPr>
            </a:lvl4pPr>
            <a:lvl5pPr algn="ctr" defTabSz="912813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Необходимое оборудование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Расходная емкость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Насос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Трубопроводы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>
          <a:xfrm>
            <a:off x="458788" y="404813"/>
            <a:ext cx="7807325" cy="338137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Мероприятия для реализации проекта</a:t>
            </a:r>
          </a:p>
        </p:txBody>
      </p:sp>
      <p:sp>
        <p:nvSpPr>
          <p:cNvPr id="18434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201150" y="6597650"/>
            <a:ext cx="431800" cy="2603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148D8FD6-5176-4EA1-8CE1-9C7A35C4CF27}" type="slidenum">
              <a:rPr lang="ru-RU" smtClean="0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1692275"/>
            <a:ext cx="925036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ая выноска 10"/>
          <p:cNvSpPr>
            <a:spLocks noChangeArrowheads="1"/>
          </p:cNvSpPr>
          <p:nvPr/>
        </p:nvSpPr>
        <p:spPr bwMode="auto">
          <a:xfrm>
            <a:off x="3081338" y="2646363"/>
            <a:ext cx="2162175" cy="504825"/>
          </a:xfrm>
          <a:prstGeom prst="wedgeRectCallout">
            <a:avLst>
              <a:gd name="adj1" fmla="val -52569"/>
              <a:gd name="adj2" fmla="val 86065"/>
            </a:avLst>
          </a:prstGeom>
          <a:solidFill>
            <a:srgbClr val="BFBFBF"/>
          </a:solidFill>
          <a:ln w="25400" algn="ctr">
            <a:solidFill>
              <a:srgbClr val="0D0D0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Aft>
                <a:spcPts val="1000"/>
              </a:spcAft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Задействовать проектно-конструкторский отдел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Прямоугольная выноска 11"/>
          <p:cNvSpPr>
            <a:spLocks noChangeArrowheads="1"/>
          </p:cNvSpPr>
          <p:nvPr/>
        </p:nvSpPr>
        <p:spPr bwMode="auto">
          <a:xfrm>
            <a:off x="4521200" y="3497263"/>
            <a:ext cx="2146300" cy="506412"/>
          </a:xfrm>
          <a:prstGeom prst="wedgeRectCallout">
            <a:avLst>
              <a:gd name="adj1" fmla="val -60764"/>
              <a:gd name="adj2" fmla="val 143940"/>
            </a:avLst>
          </a:prstGeom>
          <a:solidFill>
            <a:srgbClr val="BFBFBF"/>
          </a:solidFill>
          <a:ln w="25400" algn="ctr">
            <a:solidFill>
              <a:srgbClr val="0D0D0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Aft>
                <a:spcPts val="1000"/>
              </a:spcAft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Задействовать ремонтное производство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Прямоугольная выноска 16"/>
          <p:cNvSpPr>
            <a:spLocks noChangeArrowheads="1"/>
          </p:cNvSpPr>
          <p:nvPr/>
        </p:nvSpPr>
        <p:spPr bwMode="auto">
          <a:xfrm>
            <a:off x="5961063" y="4313238"/>
            <a:ext cx="2243137" cy="506412"/>
          </a:xfrm>
          <a:prstGeom prst="wedgeRectCallout">
            <a:avLst>
              <a:gd name="adj1" fmla="val -52569"/>
              <a:gd name="adj2" fmla="val 86065"/>
            </a:avLst>
          </a:prstGeom>
          <a:solidFill>
            <a:srgbClr val="BFBFBF"/>
          </a:solidFill>
          <a:ln w="25400" algn="ctr">
            <a:solidFill>
              <a:srgbClr val="0D0D0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spcAft>
                <a:spcPts val="1000"/>
              </a:spcAft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Вскрытие и осмотр колонн при остановочном ремонте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8788" y="404813"/>
            <a:ext cx="7807325" cy="338137"/>
          </a:xfrm>
        </p:spPr>
        <p:txBody>
          <a:bodyPr/>
          <a:lstStyle/>
          <a:p>
            <a:pPr algn="l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Риски проекта</a:t>
            </a:r>
          </a:p>
        </p:txBody>
      </p:sp>
      <p:sp>
        <p:nvSpPr>
          <p:cNvPr id="19458" name="Номер слайда 4"/>
          <p:cNvSpPr txBox="1">
            <a:spLocks noGrp="1"/>
          </p:cNvSpPr>
          <p:nvPr/>
        </p:nvSpPr>
        <p:spPr bwMode="auto">
          <a:xfrm>
            <a:off x="9201150" y="6597650"/>
            <a:ext cx="431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fld id="{B8EA4BEB-75FE-4F72-9D4F-41FAAB41C2C3}" type="slidenum">
              <a:rPr lang="ru-RU" sz="1200" b="1">
                <a:latin typeface="Tahoma" pitchFamily="34" charset="0"/>
                <a:cs typeface="Tahoma" pitchFamily="34" charset="0"/>
              </a:rPr>
              <a:pPr/>
              <a:t>6</a:t>
            </a:fld>
            <a:endParaRPr lang="ru-RU" sz="1200" b="1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88950" y="1125538"/>
          <a:ext cx="8856663" cy="4870450"/>
        </p:xfrm>
        <a:graphic>
          <a:graphicData uri="http://schemas.openxmlformats.org/drawingml/2006/table">
            <a:tbl>
              <a:tblPr/>
              <a:tblGrid>
                <a:gridCol w="4087813"/>
                <a:gridCol w="4768850"/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управления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363538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Ингибитор не эффективен.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63538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Сопровождение проекта на всем периоде реализации поставщиком.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025">
                <a:tc>
                  <a:txBody>
                    <a:bodyPr/>
                    <a:lstStyle/>
                    <a:p>
                      <a:pPr marL="0" marR="0" lvl="0" indent="363538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Негативное воздействие реагента на оборудование или качество продукции.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63538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 за работой оборудования.</a:t>
                      </a:r>
                    </a:p>
                    <a:p>
                      <a:pPr marL="0" marR="0" lvl="0" indent="363538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 изменения качества продукции.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0563">
                <a:tc>
                  <a:txBody>
                    <a:bodyPr/>
                    <a:lstStyle/>
                    <a:p>
                      <a:pPr marL="0" marR="0" lvl="0" indent="363538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Невыполнение работ в срок, срыв поставок оборудования или реагента.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63538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проекта, определение и контроль сроков поставок. </a:t>
                      </a:r>
                    </a:p>
                    <a:p>
                      <a:pPr marL="0" marR="0" lvl="0" indent="363538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необходимого запаса ингибитора на складе.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88950" y="404813"/>
            <a:ext cx="7807325" cy="338137"/>
          </a:xfrm>
        </p:spPr>
        <p:txBody>
          <a:bodyPr/>
          <a:lstStyle/>
          <a:p>
            <a:pPr algn="l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Итоги проекта</a:t>
            </a:r>
          </a:p>
        </p:txBody>
      </p:sp>
      <p:sp>
        <p:nvSpPr>
          <p:cNvPr id="20482" name="Номер слайда 4"/>
          <p:cNvSpPr txBox="1">
            <a:spLocks noGrp="1"/>
          </p:cNvSpPr>
          <p:nvPr/>
        </p:nvSpPr>
        <p:spPr bwMode="auto">
          <a:xfrm>
            <a:off x="9201150" y="6597650"/>
            <a:ext cx="431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fld id="{12A67DC4-1A65-492A-80F3-0EDDDC78F78C}" type="slidenum">
              <a:rPr lang="ru-RU" sz="1200" b="1">
                <a:latin typeface="Tahoma" pitchFamily="34" charset="0"/>
                <a:cs typeface="Tahoma" pitchFamily="34" charset="0"/>
              </a:rPr>
              <a:pPr/>
              <a:t>7</a:t>
            </a:fld>
            <a:endParaRPr lang="ru-RU" sz="1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3" name="Заголовок 2"/>
          <p:cNvSpPr>
            <a:spLocks/>
          </p:cNvSpPr>
          <p:nvPr/>
        </p:nvSpPr>
        <p:spPr bwMode="auto">
          <a:xfrm>
            <a:off x="560388" y="1773238"/>
            <a:ext cx="87137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 результате проекта количество остановов сократиться в 2 раза,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что приведет к экономии энергоресурсов и реагентов при подготовке оборудования.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Затраты на закупку ингибитора составляют 30 млн рублей в год.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Проект окупится за счет выпуска дополнительного количества продукции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в размере 73 млн рублей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Подведение итогов проекта 2022 год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5"/>
          <p:cNvSpPr>
            <a:spLocks noGrp="1"/>
          </p:cNvSpPr>
          <p:nvPr>
            <p:ph type="ctrTitle"/>
          </p:nvPr>
        </p:nvSpPr>
        <p:spPr>
          <a:xfrm>
            <a:off x="0" y="2205038"/>
            <a:ext cx="9906000" cy="2232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cap="all" dirty="0">
                <a:latin typeface="Times New Roman" pitchFamily="18" charset="0"/>
                <a:cs typeface="Times New Roman" pitchFamily="18" charset="0"/>
              </a:rPr>
              <a:t>Выпускная АТТЕСТАЦИОННАЯ работа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>
                <a:latin typeface="Times New Roman" pitchFamily="18" charset="0"/>
                <a:cs typeface="Times New Roman" pitchFamily="18" charset="0"/>
              </a:rPr>
              <a:t>на тему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ВЫСОКОЭФФЕКТИВНЫХ ТЕХНОЛОГИЙ КАК МЕХАНИЗМ СОКРАЩЕНИЯ ПРОСТОЕВ </a:t>
            </a:r>
            <a:r>
              <a:rPr lang="en-US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ООО "САРАТОВОРГСИНТЕЗ"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2530" name="Заголовок 5"/>
          <p:cNvSpPr txBox="1">
            <a:spLocks/>
          </p:cNvSpPr>
          <p:nvPr/>
        </p:nvSpPr>
        <p:spPr bwMode="auto">
          <a:xfrm>
            <a:off x="6176963" y="4508500"/>
            <a:ext cx="4953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r>
              <a:rPr lang="ru-RU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Автор работы:</a:t>
            </a:r>
            <a:endParaRPr lang="ru-RU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Благов Михаил Михайлович</a:t>
            </a:r>
          </a:p>
          <a:p>
            <a:pPr algn="ctr"/>
            <a:endParaRPr lang="ru-RU" sz="2800" b="1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531" name="Заголовок 5"/>
          <p:cNvSpPr txBox="1">
            <a:spLocks/>
          </p:cNvSpPr>
          <p:nvPr/>
        </p:nvSpPr>
        <p:spPr bwMode="auto">
          <a:xfrm>
            <a:off x="6176963" y="5589588"/>
            <a:ext cx="4953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endParaRPr lang="ru-RU" b="1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u-RU" b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Руководитель: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заведующий кафедрой менеджмента организации, доктор </a:t>
            </a:r>
            <a:endParaRPr lang="en-US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экономических наук, профессор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Фоменко Александр Владимирович</a:t>
            </a:r>
          </a:p>
          <a:p>
            <a:pPr algn="ctr"/>
            <a:endParaRPr lang="ru-RU" sz="2800" b="1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14621</TotalTime>
  <Words>353</Words>
  <Application>Microsoft Office PowerPoint</Application>
  <PresentationFormat>A4 Paper (210x297 mm)</PresentationFormat>
  <Paragraphs>93</Paragraphs>
  <Slides>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Tahoma</vt:lpstr>
      <vt:lpstr>Calibri</vt:lpstr>
      <vt:lpstr>Times New Roman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Диаграмма Microsoft Graph</vt:lpstr>
      <vt:lpstr>«ВНЕДРЕНИЕ ВЫСОКОЭФФЕКТИВНЫХ ТЕХНОЛОГИЙ КАК МЕХАНИЗМ СОКРАЩЕНИЯ ПРОСТОЕВ   ООО "САРАТОВОРГСИНТЕЗ"»</vt:lpstr>
      <vt:lpstr>Слайд 1</vt:lpstr>
      <vt:lpstr>Введение в проект</vt:lpstr>
      <vt:lpstr>Факторы, влияющие на пробег колонного оборудования</vt:lpstr>
      <vt:lpstr>Предложение по решению проблемы</vt:lpstr>
      <vt:lpstr>Мероприятия для реализации проекта</vt:lpstr>
      <vt:lpstr>Риски проекта</vt:lpstr>
      <vt:lpstr>Итоги проекта</vt:lpstr>
      <vt:lpstr>ВЫПУСКНАЯ АТТЕСТАЦИОННАЯ РАБОТА НА ТЕМУ  «ВНЕДРЕНИЕ ВЫСОКОЭФФЕКТИВНЫХ ТЕХНОЛОГИЙ КАК МЕХАНИЗМ СОКРАЩЕНИЯ ПРОСТОЕВ   ООО "САРАТОВОРГСИНТЕЗ"»</vt:lpstr>
    </vt:vector>
  </TitlesOfParts>
  <Company>LUKOIL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М.Е. Максимов</dc:title>
  <dc:creator>Company</dc:creator>
  <cp:lastModifiedBy>User</cp:lastModifiedBy>
  <cp:revision>305</cp:revision>
  <cp:lastPrinted>2019-11-12T13:38:45Z</cp:lastPrinted>
  <dcterms:created xsi:type="dcterms:W3CDTF">2015-12-02T14:34:23Z</dcterms:created>
  <dcterms:modified xsi:type="dcterms:W3CDTF">2007-11-05T20:00:42Z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0x01010072FFF5B8F5D6024294D4968FC25E79D9</vt:lpwstr>
  </property>
  <property fmtid="{D5CDD505-2E9C-101B-9397-08002B2CF9AE}" pid="3" name="_dlc_DocIdItemGuid">
    <vt:lpwstr>6d0f9a07-ca25-4f23-8236-a3d0fc6784e2</vt:lpwstr>
  </property>
  <property fmtid="{D5CDD505-2E9C-101B-9397-08002B2CF9AE}" pid="4" name="TaxKeyword">
    <vt:lpwstr/>
  </property>
  <property fmtid="{D5CDD505-2E9C-101B-9397-08002B2CF9AE}" pid="5" name="Topic">
    <vt:lpwstr/>
  </property>
  <property fmtid="{D5CDD505-2E9C-101B-9397-08002B2CF9AE}" pid="6" name="Tegs">
    <vt:lpwstr/>
  </property>
  <property fmtid="{D5CDD505-2E9C-101B-9397-08002B2CF9AE}" pid="7" name="DocType">
    <vt:lpwstr>333;#Проекты L6S|f115325a-d3f9-4455-9ac1-6e8b2e8d8897</vt:lpwstr>
  </property>
  <property fmtid="{D5CDD505-2E9C-101B-9397-08002B2CF9AE}" pid="8" name="DocYear">
    <vt:lpwstr>135;#2018|e61ddbfa-637e-4ba3-ac49-3c2f3d363dca</vt:lpwstr>
  </property>
  <property fmtid="{D5CDD505-2E9C-101B-9397-08002B2CF9AE}" pid="9" name="Set">
    <vt:lpwstr>34;#Рабочие материалы|58156d72-c997-4975-9c4d-07dd0683dc30</vt:lpwstr>
  </property>
  <property fmtid="{D5CDD505-2E9C-101B-9397-08002B2CF9AE}" pid="10" name="QuarterMonth">
    <vt:lpwstr>232;#02 Февраль|023f32e5-b576-466c-b714-916175d06ce1</vt:lpwstr>
  </property>
  <property fmtid="{D5CDD505-2E9C-101B-9397-08002B2CF9AE}" pid="11" name="ContractorMeta">
    <vt:lpwstr/>
  </property>
  <property fmtid="{D5CDD505-2E9C-101B-9397-08002B2CF9AE}" pid="12" name="BusinessArea">
    <vt:lpwstr/>
  </property>
  <property fmtid="{D5CDD505-2E9C-101B-9397-08002B2CF9AE}" pid="13" name="PublicDate">
    <vt:lpwstr/>
  </property>
  <property fmtid="{D5CDD505-2E9C-101B-9397-08002B2CF9AE}" pid="14" name="Оценить документ">
    <vt:lpwstr/>
  </property>
  <property fmtid="{D5CDD505-2E9C-101B-9397-08002B2CF9AE}" pid="15" name="StatusApproval">
    <vt:lpwstr>Не утвержден</vt:lpwstr>
  </property>
  <property fmtid="{D5CDD505-2E9C-101B-9397-08002B2CF9AE}" pid="16" name="hide">
    <vt:lpwstr>Нет</vt:lpwstr>
  </property>
  <property fmtid="{D5CDD505-2E9C-101B-9397-08002B2CF9AE}" pid="17" name="kd057bdb20704ddabf1ef52094811efb">
    <vt:lpwstr/>
  </property>
  <property fmtid="{D5CDD505-2E9C-101B-9397-08002B2CF9AE}" pid="18" name="Отправить на согласование">
    <vt:lpwstr/>
  </property>
  <property fmtid="{D5CDD505-2E9C-101B-9397-08002B2CF9AE}" pid="19" name="Отправить на актуалиацию">
    <vt:lpwstr/>
  </property>
  <property fmtid="{D5CDD505-2E9C-101B-9397-08002B2CF9AE}" pid="20" name="Effect">
    <vt:lpwstr/>
  </property>
  <property fmtid="{D5CDD505-2E9C-101B-9397-08002B2CF9AE}" pid="21" name="Calculation">
    <vt:lpwstr>0</vt:lpwstr>
  </property>
  <property fmtid="{D5CDD505-2E9C-101B-9397-08002B2CF9AE}" pid="22" name="pb56a27f8f874f059c6dce8b31c6370e">
    <vt:lpwstr>02 Февраль023f32e5-b576-466c-b714-916175d06ce1</vt:lpwstr>
  </property>
  <property fmtid="{D5CDD505-2E9C-101B-9397-08002B2CF9AE}" pid="23" name="Division">
    <vt:lpwstr>12</vt:lpwstr>
  </property>
  <property fmtid="{D5CDD505-2E9C-101B-9397-08002B2CF9AE}" pid="24" name="n4d9ef709b1148e89ac5bd33a1a26db1">
    <vt:lpwstr/>
  </property>
  <property fmtid="{D5CDD505-2E9C-101B-9397-08002B2CF9AE}" pid="25" name="Discussion">
    <vt:lpwstr/>
  </property>
  <property fmtid="{D5CDD505-2E9C-101B-9397-08002B2CF9AE}" pid="26" name="Competences">
    <vt:lpwstr/>
  </property>
  <property fmtid="{D5CDD505-2E9C-101B-9397-08002B2CF9AE}" pid="27" name="Stakeholders">
    <vt:lpwstr/>
  </property>
  <property fmtid="{D5CDD505-2E9C-101B-9397-08002B2CF9AE}" pid="28" name="TaxCatchAll">
    <vt:lpwstr>34;#;#333;#;#135;#;#232;#</vt:lpwstr>
  </property>
  <property fmtid="{D5CDD505-2E9C-101B-9397-08002B2CF9AE}" pid="29" name="Classification">
    <vt:lpwstr/>
  </property>
  <property fmtid="{D5CDD505-2E9C-101B-9397-08002B2CF9AE}" pid="30" name="BusinessProcess">
    <vt:lpwstr/>
  </property>
  <property fmtid="{D5CDD505-2E9C-101B-9397-08002B2CF9AE}" pid="31" name="i25321f7a23d4497ad560b852d1cbf39">
    <vt:lpwstr>2018e61ddbfa-637e-4ba3-ac49-3c2f3d363dca</vt:lpwstr>
  </property>
  <property fmtid="{D5CDD505-2E9C-101B-9397-08002B2CF9AE}" pid="32" name="Оповестить сотрудников">
    <vt:lpwstr/>
  </property>
  <property fmtid="{D5CDD505-2E9C-101B-9397-08002B2CF9AE}" pid="33" name="Manifest">
    <vt:lpwstr/>
  </property>
  <property fmtid="{D5CDD505-2E9C-101B-9397-08002B2CF9AE}" pid="34" name="Scale">
    <vt:lpwstr/>
  </property>
  <property fmtid="{D5CDD505-2E9C-101B-9397-08002B2CF9AE}" pid="35" name="Contractor">
    <vt:lpwstr/>
  </property>
  <property fmtid="{D5CDD505-2E9C-101B-9397-08002B2CF9AE}" pid="36" name="DocType_text">
    <vt:lpwstr>Проекты L6S</vt:lpwstr>
  </property>
  <property fmtid="{D5CDD505-2E9C-101B-9397-08002B2CF9AE}" pid="37" name="Developers">
    <vt:lpwstr/>
  </property>
  <property fmtid="{D5CDD505-2E9C-101B-9397-08002B2CF9AE}" pid="38" name="FilterUsers">
    <vt:lpwstr>44070;#Ushakov, Maksim</vt:lpwstr>
  </property>
  <property fmtid="{D5CDD505-2E9C-101B-9397-08002B2CF9AE}" pid="39" name="b6d64370de034c15b09b50a5c7e12c9f">
    <vt:lpwstr>Рабочие материалы58156d72-c997-4975-9c4d-07dd0683dc30</vt:lpwstr>
  </property>
  <property fmtid="{D5CDD505-2E9C-101B-9397-08002B2CF9AE}" pid="40" name="Description0">
    <vt:lpwstr/>
  </property>
  <property fmtid="{D5CDD505-2E9C-101B-9397-08002B2CF9AE}" pid="41" name="ke6601e7e7444068983ed783871e4ef5">
    <vt:lpwstr/>
  </property>
  <property fmtid="{D5CDD505-2E9C-101B-9397-08002B2CF9AE}" pid="42" name="Status">
    <vt:lpwstr>Проект</vt:lpwstr>
  </property>
  <property fmtid="{D5CDD505-2E9C-101B-9397-08002B2CF9AE}" pid="43" name="Organization">
    <vt:lpwstr>3</vt:lpwstr>
  </property>
  <property fmtid="{D5CDD505-2E9C-101B-9397-08002B2CF9AE}" pid="44" name="bec1387814b446de94b31212ac1a0f25">
    <vt:lpwstr>Проекты L6Sf115325a-d3f9-4455-9ac1-6e8b2e8d8897</vt:lpwstr>
  </property>
  <property fmtid="{D5CDD505-2E9C-101B-9397-08002B2CF9AE}" pid="45" name="ne372b20c5b041d99cb7cc5314f09b43">
    <vt:lpwstr/>
  </property>
  <property fmtid="{D5CDD505-2E9C-101B-9397-08002B2CF9AE}" pid="46" name="QuarterMonth_text">
    <vt:lpwstr/>
  </property>
  <property fmtid="{D5CDD505-2E9C-101B-9397-08002B2CF9AE}" pid="47" name="Groups">
    <vt:lpwstr>36;#</vt:lpwstr>
  </property>
  <property fmtid="{D5CDD505-2E9C-101B-9397-08002B2CF9AE}" pid="48" name="TaxKeywordTaxHTField">
    <vt:lpwstr/>
  </property>
  <property fmtid="{D5CDD505-2E9C-101B-9397-08002B2CF9AE}" pid="49" name="KeyWords">
    <vt:lpwstr/>
  </property>
  <property fmtid="{D5CDD505-2E9C-101B-9397-08002B2CF9AE}" pid="50" name="_dlc_DocId">
    <vt:lpwstr>2QU5FEUNQQRP-10-7224</vt:lpwstr>
  </property>
  <property fmtid="{D5CDD505-2E9C-101B-9397-08002B2CF9AE}" pid="51" name="_dlc_DocIdUrl">
    <vt:lpwstr>http://spik.corp.lukoil.com/_layouts/15/DocIdRedir.aspx?ID=2QU5FEUNQQRP-10-7224, 2QU5FEUNQQRP-10-7224</vt:lpwstr>
  </property>
</Properties>
</file>