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9"/>
  </p:notesMasterIdLst>
  <p:sldIdLst>
    <p:sldId id="256" r:id="rId2"/>
    <p:sldId id="300" r:id="rId3"/>
    <p:sldId id="306" r:id="rId4"/>
    <p:sldId id="257" r:id="rId5"/>
    <p:sldId id="273" r:id="rId6"/>
    <p:sldId id="276" r:id="rId7"/>
    <p:sldId id="274" r:id="rId8"/>
    <p:sldId id="277" r:id="rId9"/>
    <p:sldId id="275" r:id="rId10"/>
    <p:sldId id="302" r:id="rId11"/>
    <p:sldId id="303" r:id="rId12"/>
    <p:sldId id="278" r:id="rId13"/>
    <p:sldId id="301" r:id="rId14"/>
    <p:sldId id="258" r:id="rId15"/>
    <p:sldId id="279" r:id="rId16"/>
    <p:sldId id="282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056F6B-554E-4959-A1E4-5E2C8D4AF31F}">
          <p14:sldIdLst>
            <p14:sldId id="256"/>
            <p14:sldId id="300"/>
            <p14:sldId id="306"/>
            <p14:sldId id="257"/>
            <p14:sldId id="273"/>
            <p14:sldId id="276"/>
            <p14:sldId id="274"/>
            <p14:sldId id="277"/>
            <p14:sldId id="275"/>
            <p14:sldId id="302"/>
            <p14:sldId id="303"/>
            <p14:sldId id="278"/>
            <p14:sldId id="301"/>
            <p14:sldId id="258"/>
            <p14:sldId id="279"/>
            <p14:sldId id="282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FFE07D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51" d="100"/>
          <a:sy n="51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Самообеспеченность России молоком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6.1290862787132007E-3"/>
                  <c:y val="0.15348096644668399"/>
                </c:manualLayout>
              </c:layout>
              <c:tx>
                <c:rich>
                  <a:bodyPr/>
                  <a:lstStyle/>
                  <a:p>
                    <a:fld id="{22738B9A-087E-4532-8C46-582FC1FF98B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E3-4377-9683-72AB64939A09}"/>
                </c:ext>
              </c:extLst>
            </c:dLbl>
            <c:dLbl>
              <c:idx val="1"/>
              <c:layout>
                <c:manualLayout>
                  <c:x val="-4.0860575191421335E-3"/>
                  <c:y val="0.17906112752113132"/>
                </c:manualLayout>
              </c:layout>
              <c:tx>
                <c:rich>
                  <a:bodyPr/>
                  <a:lstStyle/>
                  <a:p>
                    <a:fld id="{17DDC953-F9E0-4083-BE3E-538B7B6EFA9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E3-4377-9683-72AB64939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Пороговое значение</c:v>
                </c:pt>
                <c:pt idx="1">
                  <c:v>Фактическое значение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83.6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EE3-4377-9683-72AB64939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468913039"/>
        <c:axId val="597086095"/>
        <c:axId val="0"/>
      </c:bar3DChart>
      <c:catAx>
        <c:axId val="46891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086095"/>
        <c:crosses val="autoZero"/>
        <c:auto val="1"/>
        <c:lblAlgn val="ctr"/>
        <c:lblOffset val="100"/>
        <c:noMultiLvlLbl val="0"/>
      </c:catAx>
      <c:valAx>
        <c:axId val="597086095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91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04767-E431-444D-92E8-DCE19906154A}" type="doc">
      <dgm:prSet loTypeId="urn:microsoft.com/office/officeart/2008/layout/RadialCluster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D28919-027D-4720-9090-B3F3AFDBC086}">
      <dgm:prSet phldrT="[Текст]"/>
      <dgm:spPr/>
      <dgm:t>
        <a:bodyPr/>
        <a:lstStyle/>
        <a:p>
          <a:r>
            <a:rPr lang="ru-RU" dirty="0"/>
            <a:t>Завод по производству сыров</a:t>
          </a:r>
        </a:p>
      </dgm:t>
    </dgm:pt>
    <dgm:pt modelId="{FB34B285-DF06-4C83-BCAA-A22EB5181D93}" type="parTrans" cxnId="{90E56467-32F1-41DC-A92F-61413E0815F7}">
      <dgm:prSet/>
      <dgm:spPr/>
      <dgm:t>
        <a:bodyPr/>
        <a:lstStyle/>
        <a:p>
          <a:endParaRPr lang="ru-RU"/>
        </a:p>
      </dgm:t>
    </dgm:pt>
    <dgm:pt modelId="{B616182B-F491-47F1-B974-509132A11CB7}" type="sibTrans" cxnId="{90E56467-32F1-41DC-A92F-61413E0815F7}">
      <dgm:prSet/>
      <dgm:spPr/>
      <dgm:t>
        <a:bodyPr/>
        <a:lstStyle/>
        <a:p>
          <a:endParaRPr lang="ru-RU"/>
        </a:p>
      </dgm:t>
    </dgm:pt>
    <dgm:pt modelId="{FAA29583-FBA8-4C89-9836-FE3BC01CE2C8}">
      <dgm:prSet phldrT="[Текст]"/>
      <dgm:spPr/>
      <dgm:t>
        <a:bodyPr/>
        <a:lstStyle/>
        <a:p>
          <a:r>
            <a:rPr lang="ru-RU" dirty="0"/>
            <a:t>Продовольственная безопасность региона</a:t>
          </a:r>
        </a:p>
      </dgm:t>
    </dgm:pt>
    <dgm:pt modelId="{4639E84B-0F91-4664-A741-B94CCD64857A}" type="parTrans" cxnId="{58712AB8-0A70-4D64-81C1-9E288988E5F3}">
      <dgm:prSet/>
      <dgm:spPr/>
      <dgm:t>
        <a:bodyPr/>
        <a:lstStyle/>
        <a:p>
          <a:endParaRPr lang="ru-RU"/>
        </a:p>
      </dgm:t>
    </dgm:pt>
    <dgm:pt modelId="{8475F99B-2704-45E7-AB22-BFF6C63E110D}" type="sibTrans" cxnId="{58712AB8-0A70-4D64-81C1-9E288988E5F3}">
      <dgm:prSet/>
      <dgm:spPr/>
      <dgm:t>
        <a:bodyPr/>
        <a:lstStyle/>
        <a:p>
          <a:endParaRPr lang="ru-RU"/>
        </a:p>
      </dgm:t>
    </dgm:pt>
    <dgm:pt modelId="{8D8084A8-ABB0-4C73-B22E-E016FFEC25F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/>
            <a:t>Стимулирование производства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/>
            <a:t>молока-сырья</a:t>
          </a:r>
        </a:p>
      </dgm:t>
    </dgm:pt>
    <dgm:pt modelId="{4C758A45-F086-4934-BDF8-921175C71ED7}" type="parTrans" cxnId="{6B8D63CF-95D6-4F13-8173-1F68049EB9C5}">
      <dgm:prSet/>
      <dgm:spPr/>
      <dgm:t>
        <a:bodyPr/>
        <a:lstStyle/>
        <a:p>
          <a:endParaRPr lang="ru-RU"/>
        </a:p>
      </dgm:t>
    </dgm:pt>
    <dgm:pt modelId="{C4AA697F-0DFA-4C17-9593-1587DB1E351C}" type="sibTrans" cxnId="{6B8D63CF-95D6-4F13-8173-1F68049EB9C5}">
      <dgm:prSet/>
      <dgm:spPr/>
      <dgm:t>
        <a:bodyPr/>
        <a:lstStyle/>
        <a:p>
          <a:endParaRPr lang="ru-RU"/>
        </a:p>
      </dgm:t>
    </dgm:pt>
    <dgm:pt modelId="{AA04456A-4983-4069-A91E-AF923BD87C25}">
      <dgm:prSet phldrT="[Текст]"/>
      <dgm:spPr/>
      <dgm:t>
        <a:bodyPr/>
        <a:lstStyle/>
        <a:p>
          <a:r>
            <a:rPr lang="ru-RU" dirty="0"/>
            <a:t>Увеличение самообеспеченности молокопродуктами на </a:t>
          </a:r>
          <a:r>
            <a:rPr lang="ru-RU" b="1" dirty="0"/>
            <a:t>4 900 тонн</a:t>
          </a:r>
        </a:p>
      </dgm:t>
    </dgm:pt>
    <dgm:pt modelId="{4E390A45-3220-4111-88FB-ABAB6722AB94}" type="parTrans" cxnId="{0CBDD472-65DF-42C0-B76F-D392C02E22A8}">
      <dgm:prSet/>
      <dgm:spPr/>
      <dgm:t>
        <a:bodyPr/>
        <a:lstStyle/>
        <a:p>
          <a:endParaRPr lang="ru-RU"/>
        </a:p>
      </dgm:t>
    </dgm:pt>
    <dgm:pt modelId="{983B90C6-EDAD-4E8C-A087-735D5C88D60B}" type="sibTrans" cxnId="{0CBDD472-65DF-42C0-B76F-D392C02E22A8}">
      <dgm:prSet/>
      <dgm:spPr/>
      <dgm:t>
        <a:bodyPr/>
        <a:lstStyle/>
        <a:p>
          <a:endParaRPr lang="ru-RU"/>
        </a:p>
      </dgm:t>
    </dgm:pt>
    <dgm:pt modelId="{A5D989A2-657B-4EFF-99BC-1E9CB96371D9}">
      <dgm:prSet phldrT="[Текст]"/>
      <dgm:spPr/>
      <dgm:t>
        <a:bodyPr/>
        <a:lstStyle/>
        <a:p>
          <a:r>
            <a:rPr lang="ru-RU" dirty="0"/>
            <a:t>Повышение </a:t>
          </a:r>
          <a:r>
            <a:rPr lang="ru-RU" b="1" dirty="0"/>
            <a:t>качества</a:t>
          </a:r>
          <a:r>
            <a:rPr lang="ru-RU" dirty="0"/>
            <a:t> молока-сырья</a:t>
          </a:r>
        </a:p>
      </dgm:t>
    </dgm:pt>
    <dgm:pt modelId="{3D435B24-F2DE-49B8-83F3-2F4250E5B4D8}" type="parTrans" cxnId="{0C396E2F-1C3D-4B35-9B37-45F0F73B0431}">
      <dgm:prSet/>
      <dgm:spPr/>
      <dgm:t>
        <a:bodyPr/>
        <a:lstStyle/>
        <a:p>
          <a:endParaRPr lang="ru-RU"/>
        </a:p>
      </dgm:t>
    </dgm:pt>
    <dgm:pt modelId="{D7F16F1E-5CFC-42C9-BCF4-3E3BAEC9105E}" type="sibTrans" cxnId="{0C396E2F-1C3D-4B35-9B37-45F0F73B0431}">
      <dgm:prSet/>
      <dgm:spPr/>
      <dgm:t>
        <a:bodyPr/>
        <a:lstStyle/>
        <a:p>
          <a:endParaRPr lang="ru-RU"/>
        </a:p>
      </dgm:t>
    </dgm:pt>
    <dgm:pt modelId="{1958A1F8-5AC7-40FC-9C47-55771C3F79D4}">
      <dgm:prSet phldrT="[Текст]"/>
      <dgm:spPr/>
      <dgm:t>
        <a:bodyPr/>
        <a:lstStyle/>
        <a:p>
          <a:r>
            <a:rPr lang="ru-RU" dirty="0"/>
            <a:t>Импортозамещение</a:t>
          </a:r>
        </a:p>
      </dgm:t>
    </dgm:pt>
    <dgm:pt modelId="{BCD728E2-BAC5-4703-8049-2C99F2EB315A}" type="parTrans" cxnId="{BDF57DDD-E6EF-4085-A33D-EDB531FDB940}">
      <dgm:prSet/>
      <dgm:spPr/>
      <dgm:t>
        <a:bodyPr/>
        <a:lstStyle/>
        <a:p>
          <a:endParaRPr lang="ru-RU"/>
        </a:p>
      </dgm:t>
    </dgm:pt>
    <dgm:pt modelId="{EEB94B04-8BBA-4FDB-BF1E-82260FB53C91}" type="sibTrans" cxnId="{BDF57DDD-E6EF-4085-A33D-EDB531FDB940}">
      <dgm:prSet/>
      <dgm:spPr/>
      <dgm:t>
        <a:bodyPr/>
        <a:lstStyle/>
        <a:p>
          <a:endParaRPr lang="ru-RU"/>
        </a:p>
      </dgm:t>
    </dgm:pt>
    <dgm:pt modelId="{D2F63A8A-8CBC-4596-B942-38F574165752}">
      <dgm:prSet phldrT="[Текст]"/>
      <dgm:spPr/>
      <dgm:t>
        <a:bodyPr/>
        <a:lstStyle/>
        <a:p>
          <a:r>
            <a:rPr lang="ru-RU" dirty="0"/>
            <a:t>Экспорт</a:t>
          </a:r>
        </a:p>
      </dgm:t>
    </dgm:pt>
    <dgm:pt modelId="{98747A8B-079D-487A-BD05-AA227D6130AF}" type="parTrans" cxnId="{7EAFD612-3BB6-4E24-A130-D95DA1C9FAD2}">
      <dgm:prSet/>
      <dgm:spPr/>
      <dgm:t>
        <a:bodyPr/>
        <a:lstStyle/>
        <a:p>
          <a:endParaRPr lang="ru-RU"/>
        </a:p>
      </dgm:t>
    </dgm:pt>
    <dgm:pt modelId="{199F7C14-0E2D-4F99-BD87-8BC83EF2227C}" type="sibTrans" cxnId="{7EAFD612-3BB6-4E24-A130-D95DA1C9FAD2}">
      <dgm:prSet/>
      <dgm:spPr/>
      <dgm:t>
        <a:bodyPr/>
        <a:lstStyle/>
        <a:p>
          <a:endParaRPr lang="ru-RU"/>
        </a:p>
      </dgm:t>
    </dgm:pt>
    <dgm:pt modelId="{7647BC8E-62B7-4DE8-90AC-AF51DEB225AE}">
      <dgm:prSet phldrT="[Текст]"/>
      <dgm:spPr/>
      <dgm:t>
        <a:bodyPr/>
        <a:lstStyle/>
        <a:p>
          <a:r>
            <a:rPr lang="ru-RU" dirty="0"/>
            <a:t>Налоговые отчисления </a:t>
          </a:r>
          <a:r>
            <a:rPr lang="ru-RU" b="1" dirty="0"/>
            <a:t>2,8 млрд рублей</a:t>
          </a:r>
        </a:p>
      </dgm:t>
    </dgm:pt>
    <dgm:pt modelId="{79ACC454-4D97-4D46-A69D-A3254C5D6284}" type="parTrans" cxnId="{2F982DB1-E6E2-41AA-9C23-8462C1BCEAF8}">
      <dgm:prSet/>
      <dgm:spPr/>
      <dgm:t>
        <a:bodyPr/>
        <a:lstStyle/>
        <a:p>
          <a:endParaRPr lang="ru-RU"/>
        </a:p>
      </dgm:t>
    </dgm:pt>
    <dgm:pt modelId="{2FD1E364-71E3-4488-A7CC-E74F413F24A3}" type="sibTrans" cxnId="{2F982DB1-E6E2-41AA-9C23-8462C1BCEAF8}">
      <dgm:prSet/>
      <dgm:spPr/>
      <dgm:t>
        <a:bodyPr/>
        <a:lstStyle/>
        <a:p>
          <a:endParaRPr lang="ru-RU"/>
        </a:p>
      </dgm:t>
    </dgm:pt>
    <dgm:pt modelId="{BBC72C23-294E-4D41-A869-BC9FFE516BB7}">
      <dgm:prSet phldrT="[Текст]"/>
      <dgm:spPr/>
      <dgm:t>
        <a:bodyPr/>
        <a:lstStyle/>
        <a:p>
          <a:endParaRPr lang="ru-RU" dirty="0"/>
        </a:p>
      </dgm:t>
    </dgm:pt>
    <dgm:pt modelId="{4D735BD0-375A-46E1-A13B-715D2FE0F21D}" type="parTrans" cxnId="{DD90FB18-54C0-4AA0-A6CF-456CC0E780A1}">
      <dgm:prSet/>
      <dgm:spPr/>
      <dgm:t>
        <a:bodyPr/>
        <a:lstStyle/>
        <a:p>
          <a:endParaRPr lang="ru-RU"/>
        </a:p>
      </dgm:t>
    </dgm:pt>
    <dgm:pt modelId="{90006144-9D9F-4668-A739-4A9AF9BA8C56}" type="sibTrans" cxnId="{DD90FB18-54C0-4AA0-A6CF-456CC0E780A1}">
      <dgm:prSet/>
      <dgm:spPr/>
      <dgm:t>
        <a:bodyPr/>
        <a:lstStyle/>
        <a:p>
          <a:endParaRPr lang="ru-RU"/>
        </a:p>
      </dgm:t>
    </dgm:pt>
    <dgm:pt modelId="{BC04BC0A-676F-4E1A-8AF5-2646CE2B61FC}" type="pres">
      <dgm:prSet presAssocID="{CC404767-E431-444D-92E8-DCE1990615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2F029A9-6005-4211-AD6D-814E9B12868A}" type="pres">
      <dgm:prSet presAssocID="{98D28919-027D-4720-9090-B3F3AFDBC086}" presName="singleCycle" presStyleCnt="0"/>
      <dgm:spPr/>
    </dgm:pt>
    <dgm:pt modelId="{2DE0C109-B22A-46DD-99EA-A9FF92040CBD}" type="pres">
      <dgm:prSet presAssocID="{98D28919-027D-4720-9090-B3F3AFDBC086}" presName="singleCenter" presStyleLbl="node1" presStyleIdx="0" presStyleCnt="8" custScaleX="135515" custScaleY="84796" custLinFactNeighborX="6200" custLinFactNeighborY="-11512">
        <dgm:presLayoutVars>
          <dgm:chMax val="7"/>
          <dgm:chPref val="7"/>
        </dgm:presLayoutVars>
      </dgm:prSet>
      <dgm:spPr/>
    </dgm:pt>
    <dgm:pt modelId="{F67C752B-FAB7-466D-9C0D-DE9FD35F36D8}" type="pres">
      <dgm:prSet presAssocID="{4639E84B-0F91-4664-A741-B94CCD64857A}" presName="Name56" presStyleLbl="parChTrans1D2" presStyleIdx="0" presStyleCnt="7"/>
      <dgm:spPr/>
    </dgm:pt>
    <dgm:pt modelId="{F114C879-9970-4B8A-ABFB-28E42E0191E3}" type="pres">
      <dgm:prSet presAssocID="{FAA29583-FBA8-4C89-9836-FE3BC01CE2C8}" presName="text0" presStyleLbl="node1" presStyleIdx="1" presStyleCnt="8" custScaleX="331021" custRadScaleRad="121421" custRadScaleInc="-126169">
        <dgm:presLayoutVars>
          <dgm:bulletEnabled val="1"/>
        </dgm:presLayoutVars>
      </dgm:prSet>
      <dgm:spPr/>
    </dgm:pt>
    <dgm:pt modelId="{FB2B67F5-A417-403D-8EEA-F3B6D8364CE1}" type="pres">
      <dgm:prSet presAssocID="{4C758A45-F086-4934-BDF8-921175C71ED7}" presName="Name56" presStyleLbl="parChTrans1D2" presStyleIdx="1" presStyleCnt="7"/>
      <dgm:spPr/>
    </dgm:pt>
    <dgm:pt modelId="{A7DA4527-99B7-4372-AAE7-C3BDC3BA169E}" type="pres">
      <dgm:prSet presAssocID="{8D8084A8-ABB0-4C73-B22E-E016FFEC25F7}" presName="text0" presStyleLbl="node1" presStyleIdx="2" presStyleCnt="8" custScaleX="288929" custRadScaleRad="193663" custRadScaleInc="-496645">
        <dgm:presLayoutVars>
          <dgm:bulletEnabled val="1"/>
        </dgm:presLayoutVars>
      </dgm:prSet>
      <dgm:spPr/>
    </dgm:pt>
    <dgm:pt modelId="{62E9EC65-2B63-4DE6-A1E9-E95A894DA357}" type="pres">
      <dgm:prSet presAssocID="{4E390A45-3220-4111-88FB-ABAB6722AB94}" presName="Name56" presStyleLbl="parChTrans1D2" presStyleIdx="2" presStyleCnt="7"/>
      <dgm:spPr/>
    </dgm:pt>
    <dgm:pt modelId="{855DC4AB-9298-48AD-BD93-914BBAA3B74F}" type="pres">
      <dgm:prSet presAssocID="{AA04456A-4983-4069-A91E-AF923BD87C25}" presName="text0" presStyleLbl="node1" presStyleIdx="3" presStyleCnt="8" custScaleX="365761" custRadScaleRad="153160" custRadScaleInc="-213305">
        <dgm:presLayoutVars>
          <dgm:bulletEnabled val="1"/>
        </dgm:presLayoutVars>
      </dgm:prSet>
      <dgm:spPr/>
    </dgm:pt>
    <dgm:pt modelId="{25F3663F-AE26-43D6-8AA2-8678C24A693C}" type="pres">
      <dgm:prSet presAssocID="{3D435B24-F2DE-49B8-83F3-2F4250E5B4D8}" presName="Name56" presStyleLbl="parChTrans1D2" presStyleIdx="3" presStyleCnt="7"/>
      <dgm:spPr/>
    </dgm:pt>
    <dgm:pt modelId="{798519AD-57FA-4998-BBF6-A465933DC3A9}" type="pres">
      <dgm:prSet presAssocID="{A5D989A2-657B-4EFF-99BC-1E9CB96371D9}" presName="text0" presStyleLbl="node1" presStyleIdx="4" presStyleCnt="8" custScaleX="302926" custRadScaleRad="172643" custRadScaleInc="430075">
        <dgm:presLayoutVars>
          <dgm:bulletEnabled val="1"/>
        </dgm:presLayoutVars>
      </dgm:prSet>
      <dgm:spPr/>
    </dgm:pt>
    <dgm:pt modelId="{F004E8BA-AB94-4014-9E1F-B2FE0FA0AA02}" type="pres">
      <dgm:prSet presAssocID="{BCD728E2-BAC5-4703-8049-2C99F2EB315A}" presName="Name56" presStyleLbl="parChTrans1D2" presStyleIdx="4" presStyleCnt="7"/>
      <dgm:spPr/>
    </dgm:pt>
    <dgm:pt modelId="{E9050CC7-074B-47C9-B13B-D4B2AD52B354}" type="pres">
      <dgm:prSet presAssocID="{1958A1F8-5AC7-40FC-9C47-55771C3F79D4}" presName="text0" presStyleLbl="node1" presStyleIdx="5" presStyleCnt="8" custScaleX="287378" custRadScaleRad="61929" custRadScaleInc="-11749">
        <dgm:presLayoutVars>
          <dgm:bulletEnabled val="1"/>
        </dgm:presLayoutVars>
      </dgm:prSet>
      <dgm:spPr/>
    </dgm:pt>
    <dgm:pt modelId="{E210B88A-5A9C-48D8-AE2A-3B1F072C86DF}" type="pres">
      <dgm:prSet presAssocID="{98747A8B-079D-487A-BD05-AA227D6130AF}" presName="Name56" presStyleLbl="parChTrans1D2" presStyleIdx="5" presStyleCnt="7"/>
      <dgm:spPr/>
    </dgm:pt>
    <dgm:pt modelId="{D60DB045-E06D-4515-867E-38B2E02DD295}" type="pres">
      <dgm:prSet presAssocID="{D2F63A8A-8CBC-4596-B942-38F574165752}" presName="text0" presStyleLbl="node1" presStyleIdx="6" presStyleCnt="8" custRadScaleRad="115572" custRadScaleInc="-534385">
        <dgm:presLayoutVars>
          <dgm:bulletEnabled val="1"/>
        </dgm:presLayoutVars>
      </dgm:prSet>
      <dgm:spPr/>
    </dgm:pt>
    <dgm:pt modelId="{DB110029-241F-4557-8508-6943DB2B64E2}" type="pres">
      <dgm:prSet presAssocID="{79ACC454-4D97-4D46-A69D-A3254C5D6284}" presName="Name56" presStyleLbl="parChTrans1D2" presStyleIdx="6" presStyleCnt="7"/>
      <dgm:spPr/>
    </dgm:pt>
    <dgm:pt modelId="{FADD008F-E0AA-409B-8AD1-BFE63B9B5672}" type="pres">
      <dgm:prSet presAssocID="{7647BC8E-62B7-4DE8-90AC-AF51DEB225AE}" presName="text0" presStyleLbl="node1" presStyleIdx="7" presStyleCnt="8" custScaleX="313479" custRadScaleRad="217235" custRadScaleInc="510286">
        <dgm:presLayoutVars>
          <dgm:bulletEnabled val="1"/>
        </dgm:presLayoutVars>
      </dgm:prSet>
      <dgm:spPr/>
    </dgm:pt>
  </dgm:ptLst>
  <dgm:cxnLst>
    <dgm:cxn modelId="{7EAFD612-3BB6-4E24-A130-D95DA1C9FAD2}" srcId="{98D28919-027D-4720-9090-B3F3AFDBC086}" destId="{D2F63A8A-8CBC-4596-B942-38F574165752}" srcOrd="5" destOrd="0" parTransId="{98747A8B-079D-487A-BD05-AA227D6130AF}" sibTransId="{199F7C14-0E2D-4F99-BD87-8BC83EF2227C}"/>
    <dgm:cxn modelId="{DD90FB18-54C0-4AA0-A6CF-456CC0E780A1}" srcId="{98D28919-027D-4720-9090-B3F3AFDBC086}" destId="{BBC72C23-294E-4D41-A869-BC9FFE516BB7}" srcOrd="7" destOrd="0" parTransId="{4D735BD0-375A-46E1-A13B-715D2FE0F21D}" sibTransId="{90006144-9D9F-4668-A739-4A9AF9BA8C56}"/>
    <dgm:cxn modelId="{E4020D22-29AB-45EB-B11A-4B575AEE8BE2}" type="presOf" srcId="{FAA29583-FBA8-4C89-9836-FE3BC01CE2C8}" destId="{F114C879-9970-4B8A-ABFB-28E42E0191E3}" srcOrd="0" destOrd="0" presId="urn:microsoft.com/office/officeart/2008/layout/RadialCluster"/>
    <dgm:cxn modelId="{D2016F22-3857-4610-BAB9-64081EA473D5}" type="presOf" srcId="{BCD728E2-BAC5-4703-8049-2C99F2EB315A}" destId="{F004E8BA-AB94-4014-9E1F-B2FE0FA0AA02}" srcOrd="0" destOrd="0" presId="urn:microsoft.com/office/officeart/2008/layout/RadialCluster"/>
    <dgm:cxn modelId="{0C396E2F-1C3D-4B35-9B37-45F0F73B0431}" srcId="{98D28919-027D-4720-9090-B3F3AFDBC086}" destId="{A5D989A2-657B-4EFF-99BC-1E9CB96371D9}" srcOrd="3" destOrd="0" parTransId="{3D435B24-F2DE-49B8-83F3-2F4250E5B4D8}" sibTransId="{D7F16F1E-5CFC-42C9-BCF4-3E3BAEC9105E}"/>
    <dgm:cxn modelId="{22503D3B-B106-4851-B4AD-132A4C9D7E31}" type="presOf" srcId="{4C758A45-F086-4934-BDF8-921175C71ED7}" destId="{FB2B67F5-A417-403D-8EEA-F3B6D8364CE1}" srcOrd="0" destOrd="0" presId="urn:microsoft.com/office/officeart/2008/layout/RadialCluster"/>
    <dgm:cxn modelId="{16ECAC40-E0BA-4F3C-AA84-35DA679060BB}" type="presOf" srcId="{AA04456A-4983-4069-A91E-AF923BD87C25}" destId="{855DC4AB-9298-48AD-BD93-914BBAA3B74F}" srcOrd="0" destOrd="0" presId="urn:microsoft.com/office/officeart/2008/layout/RadialCluster"/>
    <dgm:cxn modelId="{90E56467-32F1-41DC-A92F-61413E0815F7}" srcId="{CC404767-E431-444D-92E8-DCE19906154A}" destId="{98D28919-027D-4720-9090-B3F3AFDBC086}" srcOrd="0" destOrd="0" parTransId="{FB34B285-DF06-4C83-BCAA-A22EB5181D93}" sibTransId="{B616182B-F491-47F1-B974-509132A11CB7}"/>
    <dgm:cxn modelId="{FBFA6949-3D41-4708-B207-FE31D299FDFA}" type="presOf" srcId="{98747A8B-079D-487A-BD05-AA227D6130AF}" destId="{E210B88A-5A9C-48D8-AE2A-3B1F072C86DF}" srcOrd="0" destOrd="0" presId="urn:microsoft.com/office/officeart/2008/layout/RadialCluster"/>
    <dgm:cxn modelId="{7EF3C16A-C118-4FBF-A894-230F391F8190}" type="presOf" srcId="{7647BC8E-62B7-4DE8-90AC-AF51DEB225AE}" destId="{FADD008F-E0AA-409B-8AD1-BFE63B9B5672}" srcOrd="0" destOrd="0" presId="urn:microsoft.com/office/officeart/2008/layout/RadialCluster"/>
    <dgm:cxn modelId="{8CAC0B70-349A-491E-B45C-F6AD54AB15F8}" type="presOf" srcId="{CC404767-E431-444D-92E8-DCE19906154A}" destId="{BC04BC0A-676F-4E1A-8AF5-2646CE2B61FC}" srcOrd="0" destOrd="0" presId="urn:microsoft.com/office/officeart/2008/layout/RadialCluster"/>
    <dgm:cxn modelId="{0CBDD472-65DF-42C0-B76F-D392C02E22A8}" srcId="{98D28919-027D-4720-9090-B3F3AFDBC086}" destId="{AA04456A-4983-4069-A91E-AF923BD87C25}" srcOrd="2" destOrd="0" parTransId="{4E390A45-3220-4111-88FB-ABAB6722AB94}" sibTransId="{983B90C6-EDAD-4E8C-A087-735D5C88D60B}"/>
    <dgm:cxn modelId="{3B005C77-C238-471D-8904-10D6011F5259}" type="presOf" srcId="{A5D989A2-657B-4EFF-99BC-1E9CB96371D9}" destId="{798519AD-57FA-4998-BBF6-A465933DC3A9}" srcOrd="0" destOrd="0" presId="urn:microsoft.com/office/officeart/2008/layout/RadialCluster"/>
    <dgm:cxn modelId="{D76C2058-049A-40ED-AEB0-C75F4222D05D}" type="presOf" srcId="{3D435B24-F2DE-49B8-83F3-2F4250E5B4D8}" destId="{25F3663F-AE26-43D6-8AA2-8678C24A693C}" srcOrd="0" destOrd="0" presId="urn:microsoft.com/office/officeart/2008/layout/RadialCluster"/>
    <dgm:cxn modelId="{224C32A5-C919-4979-9425-BD775F082429}" type="presOf" srcId="{1958A1F8-5AC7-40FC-9C47-55771C3F79D4}" destId="{E9050CC7-074B-47C9-B13B-D4B2AD52B354}" srcOrd="0" destOrd="0" presId="urn:microsoft.com/office/officeart/2008/layout/RadialCluster"/>
    <dgm:cxn modelId="{2F982DB1-E6E2-41AA-9C23-8462C1BCEAF8}" srcId="{98D28919-027D-4720-9090-B3F3AFDBC086}" destId="{7647BC8E-62B7-4DE8-90AC-AF51DEB225AE}" srcOrd="6" destOrd="0" parTransId="{79ACC454-4D97-4D46-A69D-A3254C5D6284}" sibTransId="{2FD1E364-71E3-4488-A7CC-E74F413F24A3}"/>
    <dgm:cxn modelId="{58712AB8-0A70-4D64-81C1-9E288988E5F3}" srcId="{98D28919-027D-4720-9090-B3F3AFDBC086}" destId="{FAA29583-FBA8-4C89-9836-FE3BC01CE2C8}" srcOrd="0" destOrd="0" parTransId="{4639E84B-0F91-4664-A741-B94CCD64857A}" sibTransId="{8475F99B-2704-45E7-AB22-BFF6C63E110D}"/>
    <dgm:cxn modelId="{445C8CBE-BC84-4D97-B0AA-656DE453E9AD}" type="presOf" srcId="{98D28919-027D-4720-9090-B3F3AFDBC086}" destId="{2DE0C109-B22A-46DD-99EA-A9FF92040CBD}" srcOrd="0" destOrd="0" presId="urn:microsoft.com/office/officeart/2008/layout/RadialCluster"/>
    <dgm:cxn modelId="{58F2EAC1-93AE-4109-9F6A-D6C37BD58E24}" type="presOf" srcId="{4639E84B-0F91-4664-A741-B94CCD64857A}" destId="{F67C752B-FAB7-466D-9C0D-DE9FD35F36D8}" srcOrd="0" destOrd="0" presId="urn:microsoft.com/office/officeart/2008/layout/RadialCluster"/>
    <dgm:cxn modelId="{326C5EC5-501C-4773-8BA6-5ACA98D21F71}" type="presOf" srcId="{8D8084A8-ABB0-4C73-B22E-E016FFEC25F7}" destId="{A7DA4527-99B7-4372-AAE7-C3BDC3BA169E}" srcOrd="0" destOrd="0" presId="urn:microsoft.com/office/officeart/2008/layout/RadialCluster"/>
    <dgm:cxn modelId="{6B8D63CF-95D6-4F13-8173-1F68049EB9C5}" srcId="{98D28919-027D-4720-9090-B3F3AFDBC086}" destId="{8D8084A8-ABB0-4C73-B22E-E016FFEC25F7}" srcOrd="1" destOrd="0" parTransId="{4C758A45-F086-4934-BDF8-921175C71ED7}" sibTransId="{C4AA697F-0DFA-4C17-9593-1587DB1E351C}"/>
    <dgm:cxn modelId="{6A958ED3-B8C9-4D24-9B4D-E36E12885A58}" type="presOf" srcId="{D2F63A8A-8CBC-4596-B942-38F574165752}" destId="{D60DB045-E06D-4515-867E-38B2E02DD295}" srcOrd="0" destOrd="0" presId="urn:microsoft.com/office/officeart/2008/layout/RadialCluster"/>
    <dgm:cxn modelId="{39C7E6D4-8BCB-4F15-AE0A-068D6082C468}" type="presOf" srcId="{79ACC454-4D97-4D46-A69D-A3254C5D6284}" destId="{DB110029-241F-4557-8508-6943DB2B64E2}" srcOrd="0" destOrd="0" presId="urn:microsoft.com/office/officeart/2008/layout/RadialCluster"/>
    <dgm:cxn modelId="{544C83D6-BD1F-45EC-BE56-0AB62F18457C}" type="presOf" srcId="{4E390A45-3220-4111-88FB-ABAB6722AB94}" destId="{62E9EC65-2B63-4DE6-A1E9-E95A894DA357}" srcOrd="0" destOrd="0" presId="urn:microsoft.com/office/officeart/2008/layout/RadialCluster"/>
    <dgm:cxn modelId="{BDF57DDD-E6EF-4085-A33D-EDB531FDB940}" srcId="{98D28919-027D-4720-9090-B3F3AFDBC086}" destId="{1958A1F8-5AC7-40FC-9C47-55771C3F79D4}" srcOrd="4" destOrd="0" parTransId="{BCD728E2-BAC5-4703-8049-2C99F2EB315A}" sibTransId="{EEB94B04-8BBA-4FDB-BF1E-82260FB53C91}"/>
    <dgm:cxn modelId="{448A6778-519F-43D5-8D82-46DE2B45BD51}" type="presParOf" srcId="{BC04BC0A-676F-4E1A-8AF5-2646CE2B61FC}" destId="{52F029A9-6005-4211-AD6D-814E9B12868A}" srcOrd="0" destOrd="0" presId="urn:microsoft.com/office/officeart/2008/layout/RadialCluster"/>
    <dgm:cxn modelId="{5ED13C23-9008-4B88-899A-F423BCE80E03}" type="presParOf" srcId="{52F029A9-6005-4211-AD6D-814E9B12868A}" destId="{2DE0C109-B22A-46DD-99EA-A9FF92040CBD}" srcOrd="0" destOrd="0" presId="urn:microsoft.com/office/officeart/2008/layout/RadialCluster"/>
    <dgm:cxn modelId="{ECA52080-094A-4A3C-9CBB-19E451E68C70}" type="presParOf" srcId="{52F029A9-6005-4211-AD6D-814E9B12868A}" destId="{F67C752B-FAB7-466D-9C0D-DE9FD35F36D8}" srcOrd="1" destOrd="0" presId="urn:microsoft.com/office/officeart/2008/layout/RadialCluster"/>
    <dgm:cxn modelId="{D434C261-58E2-4EBE-B43A-E59CBB835B15}" type="presParOf" srcId="{52F029A9-6005-4211-AD6D-814E9B12868A}" destId="{F114C879-9970-4B8A-ABFB-28E42E0191E3}" srcOrd="2" destOrd="0" presId="urn:microsoft.com/office/officeart/2008/layout/RadialCluster"/>
    <dgm:cxn modelId="{9A7ADB95-AA1A-43F5-B68D-9C0C426D74D7}" type="presParOf" srcId="{52F029A9-6005-4211-AD6D-814E9B12868A}" destId="{FB2B67F5-A417-403D-8EEA-F3B6D8364CE1}" srcOrd="3" destOrd="0" presId="urn:microsoft.com/office/officeart/2008/layout/RadialCluster"/>
    <dgm:cxn modelId="{7A308E6E-39EF-453F-8E2B-DABB55E60B37}" type="presParOf" srcId="{52F029A9-6005-4211-AD6D-814E9B12868A}" destId="{A7DA4527-99B7-4372-AAE7-C3BDC3BA169E}" srcOrd="4" destOrd="0" presId="urn:microsoft.com/office/officeart/2008/layout/RadialCluster"/>
    <dgm:cxn modelId="{B04C68FD-247F-4D43-8305-A7EEB7E1C73F}" type="presParOf" srcId="{52F029A9-6005-4211-AD6D-814E9B12868A}" destId="{62E9EC65-2B63-4DE6-A1E9-E95A894DA357}" srcOrd="5" destOrd="0" presId="urn:microsoft.com/office/officeart/2008/layout/RadialCluster"/>
    <dgm:cxn modelId="{43BBA890-F998-4C92-8ED5-A64EB28FC1E1}" type="presParOf" srcId="{52F029A9-6005-4211-AD6D-814E9B12868A}" destId="{855DC4AB-9298-48AD-BD93-914BBAA3B74F}" srcOrd="6" destOrd="0" presId="urn:microsoft.com/office/officeart/2008/layout/RadialCluster"/>
    <dgm:cxn modelId="{BE2956D1-FF57-4551-AAFF-C6245F2154A6}" type="presParOf" srcId="{52F029A9-6005-4211-AD6D-814E9B12868A}" destId="{25F3663F-AE26-43D6-8AA2-8678C24A693C}" srcOrd="7" destOrd="0" presId="urn:microsoft.com/office/officeart/2008/layout/RadialCluster"/>
    <dgm:cxn modelId="{1D33B1E9-D5E9-4EDF-AD60-B1B4FEEB9508}" type="presParOf" srcId="{52F029A9-6005-4211-AD6D-814E9B12868A}" destId="{798519AD-57FA-4998-BBF6-A465933DC3A9}" srcOrd="8" destOrd="0" presId="urn:microsoft.com/office/officeart/2008/layout/RadialCluster"/>
    <dgm:cxn modelId="{E1CA8C87-2EA8-4AC6-BF4D-4FF0F66E8983}" type="presParOf" srcId="{52F029A9-6005-4211-AD6D-814E9B12868A}" destId="{F004E8BA-AB94-4014-9E1F-B2FE0FA0AA02}" srcOrd="9" destOrd="0" presId="urn:microsoft.com/office/officeart/2008/layout/RadialCluster"/>
    <dgm:cxn modelId="{FA01B332-3BB1-4E71-8F88-C50D8BDF83E0}" type="presParOf" srcId="{52F029A9-6005-4211-AD6D-814E9B12868A}" destId="{E9050CC7-074B-47C9-B13B-D4B2AD52B354}" srcOrd="10" destOrd="0" presId="urn:microsoft.com/office/officeart/2008/layout/RadialCluster"/>
    <dgm:cxn modelId="{2F06839C-3077-477D-8E9E-1D411004B40F}" type="presParOf" srcId="{52F029A9-6005-4211-AD6D-814E9B12868A}" destId="{E210B88A-5A9C-48D8-AE2A-3B1F072C86DF}" srcOrd="11" destOrd="0" presId="urn:microsoft.com/office/officeart/2008/layout/RadialCluster"/>
    <dgm:cxn modelId="{0483BFA0-372A-42C0-9227-F713EE14D3D5}" type="presParOf" srcId="{52F029A9-6005-4211-AD6D-814E9B12868A}" destId="{D60DB045-E06D-4515-867E-38B2E02DD295}" srcOrd="12" destOrd="0" presId="urn:microsoft.com/office/officeart/2008/layout/RadialCluster"/>
    <dgm:cxn modelId="{B993034C-2DBD-42DB-821A-A30E8CF5FB63}" type="presParOf" srcId="{52F029A9-6005-4211-AD6D-814E9B12868A}" destId="{DB110029-241F-4557-8508-6943DB2B64E2}" srcOrd="13" destOrd="0" presId="urn:microsoft.com/office/officeart/2008/layout/RadialCluster"/>
    <dgm:cxn modelId="{FB7B14B6-0B52-4AC7-BD54-D3E20F5E1C3E}" type="presParOf" srcId="{52F029A9-6005-4211-AD6D-814E9B12868A}" destId="{FADD008F-E0AA-409B-8AD1-BFE63B9B567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C109-B22A-46DD-99EA-A9FF92040CBD}">
      <dsp:nvSpPr>
        <dsp:cNvPr id="0" name=""/>
        <dsp:cNvSpPr/>
      </dsp:nvSpPr>
      <dsp:spPr>
        <a:xfrm>
          <a:off x="4935091" y="1588852"/>
          <a:ext cx="2162005" cy="13528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Завод по производству сыров</a:t>
          </a:r>
        </a:p>
      </dsp:txBody>
      <dsp:txXfrm>
        <a:off x="5001131" y="1654892"/>
        <a:ext cx="2029925" cy="1220754"/>
      </dsp:txXfrm>
    </dsp:sp>
    <dsp:sp modelId="{F67C752B-FAB7-466D-9C0D-DE9FD35F36D8}">
      <dsp:nvSpPr>
        <dsp:cNvPr id="0" name=""/>
        <dsp:cNvSpPr/>
      </dsp:nvSpPr>
      <dsp:spPr>
        <a:xfrm rot="13541763">
          <a:off x="4738924" y="1328884"/>
          <a:ext cx="726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52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4C879-9970-4B8A-ABFB-28E42E0191E3}">
      <dsp:nvSpPr>
        <dsp:cNvPr id="0" name=""/>
        <dsp:cNvSpPr/>
      </dsp:nvSpPr>
      <dsp:spPr>
        <a:xfrm>
          <a:off x="2557662" y="0"/>
          <a:ext cx="3538341" cy="1068917"/>
        </a:xfrm>
        <a:prstGeom prst="roundRect">
          <a:avLst/>
        </a:prstGeom>
        <a:gradFill rotWithShape="0">
          <a:gsLst>
            <a:gs pos="0">
              <a:schemeClr val="accent2">
                <a:hueOff val="-190261"/>
                <a:satOff val="-84"/>
                <a:lumOff val="224"/>
                <a:alphaOff val="0"/>
                <a:shade val="85000"/>
                <a:satMod val="130000"/>
              </a:schemeClr>
            </a:gs>
            <a:gs pos="34000">
              <a:schemeClr val="accent2">
                <a:hueOff val="-190261"/>
                <a:satOff val="-84"/>
                <a:lumOff val="224"/>
                <a:alphaOff val="0"/>
                <a:shade val="87000"/>
                <a:satMod val="125000"/>
              </a:schemeClr>
            </a:gs>
            <a:gs pos="70000">
              <a:schemeClr val="accent2">
                <a:hueOff val="-190261"/>
                <a:satOff val="-84"/>
                <a:lumOff val="22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90261"/>
                <a:satOff val="-84"/>
                <a:lumOff val="22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Продовольственная безопасность региона</a:t>
          </a:r>
        </a:p>
      </dsp:txBody>
      <dsp:txXfrm>
        <a:off x="2609842" y="52180"/>
        <a:ext cx="3433981" cy="964557"/>
      </dsp:txXfrm>
    </dsp:sp>
    <dsp:sp modelId="{FB2B67F5-A417-403D-8EEA-F3B6D8364CE1}">
      <dsp:nvSpPr>
        <dsp:cNvPr id="0" name=""/>
        <dsp:cNvSpPr/>
      </dsp:nvSpPr>
      <dsp:spPr>
        <a:xfrm rot="11191010">
          <a:off x="3185700" y="2042188"/>
          <a:ext cx="17550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506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A4527-99B7-4372-AAE7-C3BDC3BA169E}">
      <dsp:nvSpPr>
        <dsp:cNvPr id="0" name=""/>
        <dsp:cNvSpPr/>
      </dsp:nvSpPr>
      <dsp:spPr>
        <a:xfrm>
          <a:off x="102958" y="1231734"/>
          <a:ext cx="3088412" cy="1068917"/>
        </a:xfrm>
        <a:prstGeom prst="roundRect">
          <a:avLst/>
        </a:prstGeom>
        <a:gradFill rotWithShape="0">
          <a:gsLst>
            <a:gs pos="0">
              <a:schemeClr val="accent2">
                <a:hueOff val="-380521"/>
                <a:satOff val="-167"/>
                <a:lumOff val="448"/>
                <a:alphaOff val="0"/>
                <a:shade val="85000"/>
                <a:satMod val="130000"/>
              </a:schemeClr>
            </a:gs>
            <a:gs pos="34000">
              <a:schemeClr val="accent2">
                <a:hueOff val="-380521"/>
                <a:satOff val="-167"/>
                <a:lumOff val="448"/>
                <a:alphaOff val="0"/>
                <a:shade val="87000"/>
                <a:satMod val="125000"/>
              </a:schemeClr>
            </a:gs>
            <a:gs pos="70000">
              <a:schemeClr val="accent2">
                <a:hueOff val="-380521"/>
                <a:satOff val="-167"/>
                <a:lumOff val="44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380521"/>
                <a:satOff val="-167"/>
                <a:lumOff val="44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Стимулирование производства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молока-сырья</a:t>
          </a:r>
        </a:p>
      </dsp:txBody>
      <dsp:txXfrm>
        <a:off x="155138" y="1283914"/>
        <a:ext cx="2984052" cy="964557"/>
      </dsp:txXfrm>
    </dsp:sp>
    <dsp:sp modelId="{62E9EC65-2B63-4DE6-A1E9-E95A894DA357}">
      <dsp:nvSpPr>
        <dsp:cNvPr id="0" name=""/>
        <dsp:cNvSpPr/>
      </dsp:nvSpPr>
      <dsp:spPr>
        <a:xfrm rot="19315851">
          <a:off x="6790028" y="1328884"/>
          <a:ext cx="8432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21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DC4AB-9298-48AD-BD93-914BBAA3B74F}">
      <dsp:nvSpPr>
        <dsp:cNvPr id="0" name=""/>
        <dsp:cNvSpPr/>
      </dsp:nvSpPr>
      <dsp:spPr>
        <a:xfrm>
          <a:off x="6271087" y="0"/>
          <a:ext cx="3909682" cy="1068917"/>
        </a:xfrm>
        <a:prstGeom prst="roundRect">
          <a:avLst/>
        </a:prstGeom>
        <a:gradFill rotWithShape="0">
          <a:gsLst>
            <a:gs pos="0">
              <a:schemeClr val="accent2">
                <a:hueOff val="-570782"/>
                <a:satOff val="-251"/>
                <a:lumOff val="672"/>
                <a:alphaOff val="0"/>
                <a:shade val="85000"/>
                <a:satMod val="130000"/>
              </a:schemeClr>
            </a:gs>
            <a:gs pos="34000">
              <a:schemeClr val="accent2">
                <a:hueOff val="-570782"/>
                <a:satOff val="-251"/>
                <a:lumOff val="672"/>
                <a:alphaOff val="0"/>
                <a:shade val="87000"/>
                <a:satMod val="125000"/>
              </a:schemeClr>
            </a:gs>
            <a:gs pos="70000">
              <a:schemeClr val="accent2">
                <a:hueOff val="-570782"/>
                <a:satOff val="-251"/>
                <a:lumOff val="67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570782"/>
                <a:satOff val="-251"/>
                <a:lumOff val="67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Увеличение самообеспеченности молокопродуктами на </a:t>
          </a:r>
          <a:r>
            <a:rPr lang="ru-RU" sz="1900" b="1" kern="1200" dirty="0"/>
            <a:t>4 900 тонн</a:t>
          </a:r>
        </a:p>
      </dsp:txBody>
      <dsp:txXfrm>
        <a:off x="6323267" y="52180"/>
        <a:ext cx="3805322" cy="964557"/>
      </dsp:txXfrm>
    </dsp:sp>
    <dsp:sp modelId="{25F3663F-AE26-43D6-8AA2-8678C24A693C}">
      <dsp:nvSpPr>
        <dsp:cNvPr id="0" name=""/>
        <dsp:cNvSpPr/>
      </dsp:nvSpPr>
      <dsp:spPr>
        <a:xfrm rot="10093281">
          <a:off x="3604609" y="2627924"/>
          <a:ext cx="1344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463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519AD-57FA-4998-BBF6-A465933DC3A9}">
      <dsp:nvSpPr>
        <dsp:cNvPr id="0" name=""/>
        <dsp:cNvSpPr/>
      </dsp:nvSpPr>
      <dsp:spPr>
        <a:xfrm>
          <a:off x="380737" y="2568307"/>
          <a:ext cx="3238028" cy="1068917"/>
        </a:xfrm>
        <a:prstGeom prst="roundRect">
          <a:avLst/>
        </a:prstGeom>
        <a:gradFill rotWithShape="0">
          <a:gsLst>
            <a:gs pos="0">
              <a:schemeClr val="accent2">
                <a:hueOff val="-761042"/>
                <a:satOff val="-335"/>
                <a:lumOff val="897"/>
                <a:alphaOff val="0"/>
                <a:shade val="85000"/>
                <a:satMod val="130000"/>
              </a:schemeClr>
            </a:gs>
            <a:gs pos="34000">
              <a:schemeClr val="accent2">
                <a:hueOff val="-761042"/>
                <a:satOff val="-335"/>
                <a:lumOff val="897"/>
                <a:alphaOff val="0"/>
                <a:shade val="87000"/>
                <a:satMod val="125000"/>
              </a:schemeClr>
            </a:gs>
            <a:gs pos="70000">
              <a:schemeClr val="accent2">
                <a:hueOff val="-761042"/>
                <a:satOff val="-335"/>
                <a:lumOff val="89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61042"/>
                <a:satOff val="-335"/>
                <a:lumOff val="89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Повышение </a:t>
          </a:r>
          <a:r>
            <a:rPr lang="ru-RU" sz="2600" b="1" kern="1200" dirty="0"/>
            <a:t>качества</a:t>
          </a:r>
          <a:r>
            <a:rPr lang="ru-RU" sz="2600" kern="1200" dirty="0"/>
            <a:t> молока-сырья</a:t>
          </a:r>
        </a:p>
      </dsp:txBody>
      <dsp:txXfrm>
        <a:off x="432917" y="2620487"/>
        <a:ext cx="3133668" cy="964557"/>
      </dsp:txXfrm>
    </dsp:sp>
    <dsp:sp modelId="{F004E8BA-AB94-4014-9E1F-B2FE0FA0AA02}">
      <dsp:nvSpPr>
        <dsp:cNvPr id="0" name=""/>
        <dsp:cNvSpPr/>
      </dsp:nvSpPr>
      <dsp:spPr>
        <a:xfrm rot="6861520">
          <a:off x="5294729" y="3209423"/>
          <a:ext cx="587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79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50CC7-074B-47C9-B13B-D4B2AD52B354}">
      <dsp:nvSpPr>
        <dsp:cNvPr id="0" name=""/>
        <dsp:cNvSpPr/>
      </dsp:nvSpPr>
      <dsp:spPr>
        <a:xfrm>
          <a:off x="3689516" y="3477159"/>
          <a:ext cx="3071833" cy="1068917"/>
        </a:xfrm>
        <a:prstGeom prst="roundRect">
          <a:avLst/>
        </a:prstGeom>
        <a:gradFill rotWithShape="0">
          <a:gsLst>
            <a:gs pos="0">
              <a:schemeClr val="accent2">
                <a:hueOff val="-951303"/>
                <a:satOff val="-419"/>
                <a:lumOff val="1121"/>
                <a:alphaOff val="0"/>
                <a:shade val="85000"/>
                <a:satMod val="130000"/>
              </a:schemeClr>
            </a:gs>
            <a:gs pos="34000">
              <a:schemeClr val="accent2">
                <a:hueOff val="-951303"/>
                <a:satOff val="-419"/>
                <a:lumOff val="1121"/>
                <a:alphaOff val="0"/>
                <a:shade val="87000"/>
                <a:satMod val="125000"/>
              </a:schemeClr>
            </a:gs>
            <a:gs pos="70000">
              <a:schemeClr val="accent2">
                <a:hueOff val="-951303"/>
                <a:satOff val="-419"/>
                <a:lumOff val="112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951303"/>
                <a:satOff val="-419"/>
                <a:lumOff val="112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Импортозамещение</a:t>
          </a:r>
        </a:p>
      </dsp:txBody>
      <dsp:txXfrm>
        <a:off x="3741696" y="3529339"/>
        <a:ext cx="2967473" cy="964557"/>
      </dsp:txXfrm>
    </dsp:sp>
    <dsp:sp modelId="{E210B88A-5A9C-48D8-AE2A-3B1F072C86DF}">
      <dsp:nvSpPr>
        <dsp:cNvPr id="0" name=""/>
        <dsp:cNvSpPr/>
      </dsp:nvSpPr>
      <dsp:spPr>
        <a:xfrm rot="2544395">
          <a:off x="6643091" y="3234524"/>
          <a:ext cx="8684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845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DB045-E06D-4515-867E-38B2E02DD295}">
      <dsp:nvSpPr>
        <dsp:cNvPr id="0" name=""/>
        <dsp:cNvSpPr/>
      </dsp:nvSpPr>
      <dsp:spPr>
        <a:xfrm>
          <a:off x="7397941" y="3481042"/>
          <a:ext cx="1068917" cy="1068917"/>
        </a:xfrm>
        <a:prstGeom prst="roundRect">
          <a:avLst/>
        </a:prstGeom>
        <a:gradFill rotWithShape="0">
          <a:gsLst>
            <a:gs pos="0">
              <a:schemeClr val="accent2">
                <a:hueOff val="-1141563"/>
                <a:satOff val="-502"/>
                <a:lumOff val="1345"/>
                <a:alphaOff val="0"/>
                <a:shade val="85000"/>
                <a:satMod val="130000"/>
              </a:schemeClr>
            </a:gs>
            <a:gs pos="34000">
              <a:schemeClr val="accent2">
                <a:hueOff val="-1141563"/>
                <a:satOff val="-502"/>
                <a:lumOff val="1345"/>
                <a:alphaOff val="0"/>
                <a:shade val="87000"/>
                <a:satMod val="125000"/>
              </a:schemeClr>
            </a:gs>
            <a:gs pos="70000">
              <a:schemeClr val="accent2">
                <a:hueOff val="-1141563"/>
                <a:satOff val="-502"/>
                <a:lumOff val="134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141563"/>
                <a:satOff val="-502"/>
                <a:lumOff val="134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Экспорт</a:t>
          </a:r>
        </a:p>
      </dsp:txBody>
      <dsp:txXfrm>
        <a:off x="7450121" y="3533222"/>
        <a:ext cx="964557" cy="964557"/>
      </dsp:txXfrm>
    </dsp:sp>
    <dsp:sp modelId="{DB110029-241F-4557-8508-6943DB2B64E2}">
      <dsp:nvSpPr>
        <dsp:cNvPr id="0" name=""/>
        <dsp:cNvSpPr/>
      </dsp:nvSpPr>
      <dsp:spPr>
        <a:xfrm rot="21336101">
          <a:off x="7094687" y="2119391"/>
          <a:ext cx="16359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598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D008F-E0AA-409B-8AD1-BFE63B9B5672}">
      <dsp:nvSpPr>
        <dsp:cNvPr id="0" name=""/>
        <dsp:cNvSpPr/>
      </dsp:nvSpPr>
      <dsp:spPr>
        <a:xfrm>
          <a:off x="8728264" y="1393334"/>
          <a:ext cx="3350831" cy="1068917"/>
        </a:xfrm>
        <a:prstGeom prst="round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4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Налоговые отчисления </a:t>
          </a:r>
          <a:r>
            <a:rPr lang="ru-RU" sz="2500" b="1" kern="1200" dirty="0"/>
            <a:t>2,8 млрд рублей</a:t>
          </a:r>
        </a:p>
      </dsp:txBody>
      <dsp:txXfrm>
        <a:off x="8780444" y="1445514"/>
        <a:ext cx="3246471" cy="964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7D74-0ACD-4EC4-8A86-07BAEC3EE12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845C-29D0-45AB-BEE9-741A1933E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7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4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3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0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4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0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9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102BCC-5046-4455-930D-0CCB6302D92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EB2D62-22D1-4571-9CB6-724D2331E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1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C5C6D-FC9B-4DAD-9C81-B24097174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095130"/>
            <a:ext cx="10058400" cy="2229982"/>
          </a:xfrm>
        </p:spPr>
        <p:txBody>
          <a:bodyPr>
            <a:noAutofit/>
          </a:bodyPr>
          <a:lstStyle/>
          <a:p>
            <a:r>
              <a:rPr lang="ru-RU" sz="4000" dirty="0"/>
              <a:t>Стратегия повышения конкурентоспособности </a:t>
            </a:r>
            <a:r>
              <a:rPr lang="ru-RU" sz="4000" b="1" dirty="0">
                <a:solidFill>
                  <a:schemeClr val="accent2"/>
                </a:solidFill>
              </a:rPr>
              <a:t>АО ИРБИТСКИЙ МОЛОЧНЫЙ ЗАВОД</a:t>
            </a:r>
            <a:br>
              <a:rPr lang="ru-RU" sz="4000" dirty="0"/>
            </a:br>
            <a:r>
              <a:rPr lang="ru-RU" sz="4000" dirty="0"/>
              <a:t>в сфере продовольственной безопасности Свердловской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CD570E-D91D-4C29-95A1-36441F36E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0664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accent4"/>
                </a:solidFill>
              </a:rPr>
              <a:t>Автор: Ипатова М.В. </a:t>
            </a:r>
          </a:p>
          <a:p>
            <a:pPr algn="r"/>
            <a:r>
              <a:rPr lang="ru-RU" b="1" dirty="0">
                <a:solidFill>
                  <a:schemeClr val="accent4"/>
                </a:solidFill>
              </a:rPr>
              <a:t>Руководитель дипломного проекта: </a:t>
            </a:r>
            <a:r>
              <a:rPr lang="ru-RU" b="1" dirty="0" err="1">
                <a:solidFill>
                  <a:schemeClr val="accent4"/>
                </a:solidFill>
              </a:rPr>
              <a:t>Печеркина</a:t>
            </a:r>
            <a:r>
              <a:rPr lang="ru-RU" b="1" dirty="0">
                <a:solidFill>
                  <a:schemeClr val="accent4"/>
                </a:solidFill>
              </a:rPr>
              <a:t> А.С.  </a:t>
            </a:r>
          </a:p>
          <a:p>
            <a:pPr algn="r"/>
            <a:r>
              <a:rPr lang="ru-RU" b="1" dirty="0">
                <a:solidFill>
                  <a:schemeClr val="accent4"/>
                </a:solidFill>
              </a:rPr>
              <a:t>Группа БШ-049-ПП-01</a:t>
            </a: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705BC0-3186-446F-A51E-7107EF179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2" y="15004"/>
            <a:ext cx="5724144" cy="17617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003DC8-E6B6-4E42-8987-80531264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" y="15004"/>
            <a:ext cx="1696456" cy="15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7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61446" cy="1450757"/>
          </a:xfrm>
        </p:spPr>
        <p:txBody>
          <a:bodyPr/>
          <a:lstStyle/>
          <a:p>
            <a:r>
              <a:rPr lang="ru-RU" dirty="0"/>
              <a:t>План маркетинга (год)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A42A8F0-5699-4502-B07A-2D1C9FE28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00597"/>
              </p:ext>
            </p:extLst>
          </p:nvPr>
        </p:nvGraphicFramePr>
        <p:xfrm>
          <a:off x="1097280" y="1737360"/>
          <a:ext cx="10097462" cy="4623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2491">
                  <a:extLst>
                    <a:ext uri="{9D8B030D-6E8A-4147-A177-3AD203B41FA5}">
                      <a16:colId xmlns:a16="http://schemas.microsoft.com/office/drawing/2014/main" val="3594549248"/>
                    </a:ext>
                  </a:extLst>
                </a:gridCol>
                <a:gridCol w="3035731">
                  <a:extLst>
                    <a:ext uri="{9D8B030D-6E8A-4147-A177-3AD203B41FA5}">
                      <a16:colId xmlns:a16="http://schemas.microsoft.com/office/drawing/2014/main" val="3340179792"/>
                    </a:ext>
                  </a:extLst>
                </a:gridCol>
                <a:gridCol w="3279240">
                  <a:extLst>
                    <a:ext uri="{9D8B030D-6E8A-4147-A177-3AD203B41FA5}">
                      <a16:colId xmlns:a16="http://schemas.microsoft.com/office/drawing/2014/main" val="1233753440"/>
                    </a:ext>
                  </a:extLst>
                </a:gridCol>
              </a:tblGrid>
              <a:tr h="47981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 Мероприятие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B2B Цель: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Занять место на полке</a:t>
                      </a:r>
                      <a:endParaRPr lang="ru-RU" sz="14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B2C Цель: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Повысить узнаваемость бренда</a:t>
                      </a:r>
                      <a:endParaRPr lang="ru-RU" sz="14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2111475277"/>
                  </a:ext>
                </a:extLst>
              </a:tr>
              <a:tr h="47981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Бонусы, скидки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5%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</a:rPr>
                        <a:t>125 000 000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2237750057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Фото и </a:t>
                      </a:r>
                      <a:r>
                        <a:rPr lang="ru-RU" sz="1200" dirty="0" err="1">
                          <a:effectLst/>
                        </a:rPr>
                        <a:t>pos</a:t>
                      </a:r>
                      <a:r>
                        <a:rPr lang="ru-RU" sz="1200" dirty="0">
                          <a:effectLst/>
                        </a:rPr>
                        <a:t>-материалы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200 000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29392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Информационный сайт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50 000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26847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Контекстная реклама сайта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500 000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51672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Аккаунты в SMM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200 000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3104879980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Таргетированная реклама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150 000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3910288461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Микроблогеры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600 000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3894607454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Наружная реклама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3 000 000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1240808867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Реклама в СМИ (ТВ)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4 000 000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1224469771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Реклама в СМИ (радио)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100 000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1460195045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Дегустации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200 000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427437604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Выставки, ярмарки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1 000 000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3943930243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125 375 000 руб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9 625 000 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extLst>
                  <a:ext uri="{0D108BD9-81ED-4DB2-BD59-A6C34878D82A}">
                    <a16:rowId xmlns:a16="http://schemas.microsoft.com/office/drawing/2014/main" val="2108683973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Бюджет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135 000 000 </a:t>
                      </a:r>
                      <a:r>
                        <a:rPr lang="ru-RU" sz="1200" b="1" dirty="0" err="1">
                          <a:effectLst/>
                        </a:rPr>
                        <a:t>руб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101" marR="42101" marT="42101" marB="4210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32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2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19" y="-81747"/>
            <a:ext cx="10461446" cy="1450757"/>
          </a:xfrm>
        </p:spPr>
        <p:txBody>
          <a:bodyPr/>
          <a:lstStyle/>
          <a:p>
            <a:r>
              <a:rPr lang="ru-RU" dirty="0"/>
              <a:t>План продаж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B59A57-28E1-4F8F-AC0D-8B829CD78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0840" r="41384" b="70188"/>
          <a:stretch/>
        </p:blipFill>
        <p:spPr bwMode="auto">
          <a:xfrm>
            <a:off x="1094363" y="5494938"/>
            <a:ext cx="10256626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3B3AF-6B32-4927-BDDB-20A3CC47BCE7}"/>
              </a:ext>
            </a:extLst>
          </p:cNvPr>
          <p:cNvSpPr txBox="1"/>
          <p:nvPr/>
        </p:nvSpPr>
        <p:spPr>
          <a:xfrm>
            <a:off x="6096000" y="1425806"/>
            <a:ext cx="559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Конкуренты – торговые марки в ТС Свердловской </a:t>
            </a:r>
            <a:r>
              <a:rPr lang="ru-RU" b="1" dirty="0" err="1">
                <a:solidFill>
                  <a:schemeClr val="accent5"/>
                </a:solidFill>
              </a:rPr>
              <a:t>обл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74F2F-6496-4F69-BAF5-D0832A9FD42D}"/>
              </a:ext>
            </a:extLst>
          </p:cNvPr>
          <p:cNvSpPr txBox="1"/>
          <p:nvPr/>
        </p:nvSpPr>
        <p:spPr>
          <a:xfrm>
            <a:off x="951067" y="1425806"/>
            <a:ext cx="505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Конкуренты – производители Свердловской </a:t>
            </a:r>
            <a:r>
              <a:rPr lang="ru-RU" b="1" dirty="0" err="1">
                <a:solidFill>
                  <a:schemeClr val="accent5"/>
                </a:solidFill>
              </a:rPr>
              <a:t>обл</a:t>
            </a:r>
            <a:endParaRPr lang="ru-RU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892984E-134F-488A-A260-564421E23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59201"/>
              </p:ext>
            </p:extLst>
          </p:nvPr>
        </p:nvGraphicFramePr>
        <p:xfrm>
          <a:off x="1097279" y="1764312"/>
          <a:ext cx="4766718" cy="3730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164">
                  <a:extLst>
                    <a:ext uri="{9D8B030D-6E8A-4147-A177-3AD203B41FA5}">
                      <a16:colId xmlns:a16="http://schemas.microsoft.com/office/drawing/2014/main" val="3167358960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2224211783"/>
                    </a:ext>
                  </a:extLst>
                </a:gridCol>
                <a:gridCol w="940277">
                  <a:extLst>
                    <a:ext uri="{9D8B030D-6E8A-4147-A177-3AD203B41FA5}">
                      <a16:colId xmlns:a16="http://schemas.microsoft.com/office/drawing/2014/main" val="1171083542"/>
                    </a:ext>
                  </a:extLst>
                </a:gridCol>
              </a:tblGrid>
              <a:tr h="278683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 Предприятие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2018 год,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2019 год,</a:t>
                      </a:r>
                    </a:p>
                    <a:p>
                      <a:r>
                        <a:rPr lang="ru-RU" sz="1100" dirty="0" err="1">
                          <a:effectLst/>
                        </a:rPr>
                        <a:t>тн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2546642748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ООО "Первая линия" (ТД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Сыробогатов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")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9 705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10 933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1779008566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АО "Ирбитский молочный завод"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658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601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1556234335"/>
                  </a:ext>
                </a:extLst>
              </a:tr>
              <a:tr h="278683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</a:rPr>
                        <a:t>"</a:t>
                      </a:r>
                      <a:r>
                        <a:rPr lang="ru-RU" sz="1100" b="0" dirty="0" err="1">
                          <a:effectLst/>
                        </a:rPr>
                        <a:t>Новоуральский</a:t>
                      </a:r>
                      <a:r>
                        <a:rPr lang="ru-RU" sz="1100" b="0" dirty="0">
                          <a:effectLst/>
                        </a:rPr>
                        <a:t> </a:t>
                      </a:r>
                      <a:r>
                        <a:rPr lang="ru-RU" sz="1100" b="0" dirty="0" err="1">
                          <a:effectLst/>
                        </a:rPr>
                        <a:t>молзавод</a:t>
                      </a:r>
                      <a:r>
                        <a:rPr lang="ru-RU" sz="1100" b="0" dirty="0">
                          <a:effectLst/>
                        </a:rPr>
                        <a:t>" (филиал АО ГК </a:t>
                      </a:r>
                      <a:r>
                        <a:rPr lang="ru-RU" sz="1100" b="0" dirty="0" err="1">
                          <a:effectLst/>
                        </a:rPr>
                        <a:t>РосМол</a:t>
                      </a:r>
                      <a:r>
                        <a:rPr lang="ru-RU" sz="1100" b="0" dirty="0">
                          <a:effectLst/>
                        </a:rPr>
                        <a:t>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</a:rPr>
                        <a:t>120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</a:rPr>
                        <a:t>574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3560899980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ООО "Молочная благодать"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169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1253514493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АО СМТК "Надежда"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4091937955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ОАО "Полевской молочный комбинат"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701881647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ООО "</a:t>
                      </a:r>
                      <a:r>
                        <a:rPr lang="ru-RU" sz="1100" dirty="0" err="1">
                          <a:effectLst/>
                        </a:rPr>
                        <a:t>АгриКо</a:t>
                      </a:r>
                      <a:r>
                        <a:rPr lang="ru-RU" sz="1100" dirty="0">
                          <a:effectLst/>
                        </a:rPr>
                        <a:t>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4203855225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ООО "УГМК Агро"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45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2075750838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ООО "Алапаевский молочный комбинат"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500354460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АО "Серовский ГМЗ"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1085271215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ООО "Уктусский </a:t>
                      </a:r>
                      <a:r>
                        <a:rPr lang="ru-RU" sz="1100" dirty="0" err="1">
                          <a:effectLst/>
                        </a:rPr>
                        <a:t>молзавод</a:t>
                      </a:r>
                      <a:r>
                        <a:rPr lang="ru-RU" sz="1100" dirty="0">
                          <a:effectLst/>
                        </a:rPr>
                        <a:t>"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2443170492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39154" marR="39154" marT="39154" marB="39154" anchor="b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10 854</a:t>
                      </a:r>
                    </a:p>
                  </a:txBody>
                  <a:tcPr marL="39154" marR="39154" marT="39154" marB="39154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12 374 (+14%)</a:t>
                      </a:r>
                    </a:p>
                  </a:txBody>
                  <a:tcPr marL="39154" marR="39154" marT="39154" marB="39154"/>
                </a:tc>
                <a:extLst>
                  <a:ext uri="{0D108BD9-81ED-4DB2-BD59-A6C34878D82A}">
                    <a16:rowId xmlns:a16="http://schemas.microsoft.com/office/drawing/2014/main" val="2161831540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C1BBABE5-89FD-414E-B3AB-A169F1DC7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33069" r="46077" b="6879"/>
          <a:stretch/>
        </p:blipFill>
        <p:spPr bwMode="auto">
          <a:xfrm>
            <a:off x="6328004" y="2153337"/>
            <a:ext cx="5022985" cy="32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5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28281" cy="1450757"/>
          </a:xfrm>
        </p:spPr>
        <p:txBody>
          <a:bodyPr/>
          <a:lstStyle/>
          <a:p>
            <a:r>
              <a:rPr lang="ru-RU" dirty="0"/>
              <a:t>Эффективность Проекта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4FB9BC0-4C67-4427-B17B-9A062A4C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795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85BAA26-41DA-4053-8478-9BF18549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4948" y="856921"/>
            <a:ext cx="154088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BA57CAB-5F96-4830-8058-845A6132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78" y="1624544"/>
            <a:ext cx="149529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BDEF88-8988-43CC-9748-405B27B9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8" t="25310" r="33795" b="51322"/>
          <a:stretch/>
        </p:blipFill>
        <p:spPr>
          <a:xfrm>
            <a:off x="177104" y="1737360"/>
            <a:ext cx="1183779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28281" cy="1450757"/>
          </a:xfrm>
        </p:spPr>
        <p:txBody>
          <a:bodyPr/>
          <a:lstStyle/>
          <a:p>
            <a:r>
              <a:rPr lang="ru-RU" dirty="0"/>
              <a:t>Эффективность Проекта с рисками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4FB9BC0-4C67-4427-B17B-9A062A4C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795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85BAA26-41DA-4053-8478-9BF18549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4948" y="856921"/>
            <a:ext cx="154088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55BF2-E73D-4897-A7A5-024E7D97B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49653" r="63682" b="26923"/>
          <a:stretch/>
        </p:blipFill>
        <p:spPr bwMode="auto">
          <a:xfrm>
            <a:off x="235163" y="1737360"/>
            <a:ext cx="11721674" cy="4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9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62586-28F7-4AA0-A0DC-FC39A0DA0D73}"/>
              </a:ext>
            </a:extLst>
          </p:cNvPr>
          <p:cNvSpPr txBox="1"/>
          <p:nvPr/>
        </p:nvSpPr>
        <p:spPr>
          <a:xfrm>
            <a:off x="1226488" y="1737360"/>
            <a:ext cx="1005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ТОП-10 </a:t>
            </a:r>
            <a:r>
              <a:rPr lang="ru-RU" dirty="0"/>
              <a:t>переработчиков молока в России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4"/>
                </a:solidFill>
              </a:rPr>
              <a:t>370 тыс. тонн </a:t>
            </a:r>
            <a:r>
              <a:rPr lang="ru-RU" dirty="0"/>
              <a:t>в год переработка молока-сырья к 2030 году</a:t>
            </a:r>
          </a:p>
          <a:p>
            <a:endParaRPr lang="ru-RU" dirty="0"/>
          </a:p>
          <a:p>
            <a:r>
              <a:rPr lang="ru-RU" dirty="0"/>
              <a:t>Увеличение общего объема продаж </a:t>
            </a:r>
            <a:r>
              <a:rPr lang="ru-RU" b="1" dirty="0">
                <a:solidFill>
                  <a:schemeClr val="accent4"/>
                </a:solidFill>
              </a:rPr>
              <a:t>в 2 раза </a:t>
            </a:r>
            <a:r>
              <a:rPr lang="ru-RU" dirty="0"/>
              <a:t>к 2030 году - до </a:t>
            </a:r>
            <a:r>
              <a:rPr lang="ru-RU" b="1" dirty="0">
                <a:solidFill>
                  <a:schemeClr val="accent4"/>
                </a:solidFill>
              </a:rPr>
              <a:t>17 млрд рублей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Доля рынка региона </a:t>
            </a:r>
            <a:r>
              <a:rPr lang="ru-RU" b="1" dirty="0">
                <a:solidFill>
                  <a:schemeClr val="accent4"/>
                </a:solidFill>
              </a:rPr>
              <a:t>40%</a:t>
            </a:r>
          </a:p>
          <a:p>
            <a:endParaRPr lang="ru-RU" dirty="0"/>
          </a:p>
          <a:p>
            <a:r>
              <a:rPr lang="ru-RU" dirty="0"/>
              <a:t>Выход на </a:t>
            </a:r>
            <a:r>
              <a:rPr lang="ru-RU" b="1" dirty="0">
                <a:solidFill>
                  <a:schemeClr val="accent4"/>
                </a:solidFill>
              </a:rPr>
              <a:t>внешний рынок к 2026 </a:t>
            </a:r>
            <a:r>
              <a:rPr lang="ru-RU" dirty="0"/>
              <a:t>году</a:t>
            </a:r>
          </a:p>
          <a:p>
            <a:endParaRPr lang="ru-RU" dirty="0"/>
          </a:p>
          <a:p>
            <a:r>
              <a:rPr lang="ru-RU" dirty="0"/>
              <a:t>Окупаемость </a:t>
            </a:r>
            <a:r>
              <a:rPr lang="ru-RU" b="1" dirty="0">
                <a:solidFill>
                  <a:schemeClr val="accent4"/>
                </a:solidFill>
              </a:rPr>
              <a:t>7 лет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B2F1B4-D7E1-4DA7-BEA4-82D1056161DF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22975" r="44495" b="30438"/>
          <a:stretch/>
        </p:blipFill>
        <p:spPr bwMode="auto">
          <a:xfrm>
            <a:off x="5355987" y="3275860"/>
            <a:ext cx="6385619" cy="30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7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Решение стратегических задач развития Российской Федерации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3A3A25E-BB2B-402C-B925-6E5D24EB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97" y="1504589"/>
            <a:ext cx="42906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DD6FE-BCE8-44D9-8693-261BA336A9B8}"/>
              </a:ext>
            </a:extLst>
          </p:cNvPr>
          <p:cNvSpPr txBox="1"/>
          <p:nvPr/>
        </p:nvSpPr>
        <p:spPr>
          <a:xfrm>
            <a:off x="1097280" y="1737360"/>
            <a:ext cx="10058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1. </a:t>
            </a:r>
            <a:r>
              <a:rPr lang="ru-RU" sz="1800" b="1" dirty="0">
                <a:solidFill>
                  <a:schemeClr val="accent2"/>
                </a:solidFill>
              </a:rPr>
              <a:t>Доктрина продовольственной безопасности </a:t>
            </a:r>
            <a:r>
              <a:rPr lang="ru-RU" sz="1800" dirty="0"/>
              <a:t>Российской Федерации до 2030 года </a:t>
            </a:r>
          </a:p>
          <a:p>
            <a:r>
              <a:rPr lang="ru-RU" dirty="0"/>
              <a:t>Проблема</a:t>
            </a:r>
            <a:r>
              <a:rPr lang="ru-RU" sz="1800" dirty="0"/>
              <a:t> </a:t>
            </a:r>
            <a:r>
              <a:rPr lang="ru-RU" sz="1800" b="1" dirty="0">
                <a:solidFill>
                  <a:schemeClr val="accent2"/>
                </a:solidFill>
              </a:rPr>
              <a:t>самообеспеченности России молоком </a:t>
            </a:r>
            <a:r>
              <a:rPr lang="ru-RU" sz="1800" dirty="0"/>
              <a:t>– увеличение самообеспеченности</a:t>
            </a:r>
          </a:p>
          <a:p>
            <a:r>
              <a:rPr lang="ru-RU" b="1" dirty="0">
                <a:solidFill>
                  <a:schemeClr val="accent2"/>
                </a:solidFill>
              </a:rPr>
              <a:t> </a:t>
            </a:r>
          </a:p>
          <a:p>
            <a:r>
              <a:rPr lang="ru-RU" dirty="0"/>
              <a:t>2. Национальный проект </a:t>
            </a:r>
            <a:r>
              <a:rPr lang="ru-RU" b="1" dirty="0">
                <a:solidFill>
                  <a:schemeClr val="accent2"/>
                </a:solidFill>
              </a:rPr>
              <a:t>«Производительность труда и поддержка занятости» </a:t>
            </a:r>
            <a:r>
              <a:rPr lang="ru-RU" dirty="0"/>
              <a:t>- повышение производительности труда - участник проекта</a:t>
            </a:r>
          </a:p>
          <a:p>
            <a:endParaRPr lang="ru-RU" b="1" dirty="0">
              <a:solidFill>
                <a:schemeClr val="accent2"/>
              </a:solidFill>
            </a:endParaRPr>
          </a:p>
          <a:p>
            <a:r>
              <a:rPr lang="ru-RU" dirty="0"/>
              <a:t>3. Национальный проект </a:t>
            </a:r>
            <a:r>
              <a:rPr lang="ru-RU" b="1" dirty="0">
                <a:solidFill>
                  <a:schemeClr val="accent2"/>
                </a:solidFill>
              </a:rPr>
              <a:t>«Международная кооперация и экспорт» </a:t>
            </a:r>
            <a:r>
              <a:rPr lang="ru-RU" dirty="0"/>
              <a:t>- выход на экспорт</a:t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  <a:p>
            <a:r>
              <a:rPr lang="ru-RU" dirty="0"/>
              <a:t>4. Национальный проект </a:t>
            </a:r>
            <a:r>
              <a:rPr lang="ru-RU" b="1" dirty="0">
                <a:solidFill>
                  <a:schemeClr val="accent2"/>
                </a:solidFill>
              </a:rPr>
              <a:t>«Малое и среднее предпринимательство и поддержка индивидуальной предпринимательской инициативы» </a:t>
            </a:r>
            <a:r>
              <a:rPr lang="ru-RU" dirty="0"/>
              <a:t>- поддержка сельхозтоваропроизводителей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94113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Значимость проекта для развития Свердловской области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ACA0CBD-46BE-4940-8DF2-A0B5B5DE0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026212"/>
              </p:ext>
            </p:extLst>
          </p:nvPr>
        </p:nvGraphicFramePr>
        <p:xfrm>
          <a:off x="0" y="1737360"/>
          <a:ext cx="12192000" cy="531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9E9BD8F-9E98-470D-99DC-81CA3545A113}"/>
              </a:ext>
            </a:extLst>
          </p:cNvPr>
          <p:cNvSpPr/>
          <p:nvPr/>
        </p:nvSpPr>
        <p:spPr>
          <a:xfrm>
            <a:off x="9002364" y="4571056"/>
            <a:ext cx="2947946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112 новых </a:t>
            </a:r>
            <a:r>
              <a:rPr lang="ru-RU" sz="3200" dirty="0"/>
              <a:t>рабочих мест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372F2C6-89C3-473D-B9CE-4EC245623CD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7111016" y="4323426"/>
            <a:ext cx="1891348" cy="70483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3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D926-87D8-43B7-8E53-8D1ABBDF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EC3EF-7DCF-4325-9A90-E6BB9ABC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39" y="1854611"/>
            <a:ext cx="6077653" cy="442190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4"/>
                </a:solidFill>
              </a:rPr>
              <a:t>МАРИЯ ИПАТОВА</a:t>
            </a:r>
          </a:p>
          <a:p>
            <a:r>
              <a:rPr lang="ru-RU" sz="1800" dirty="0">
                <a:solidFill>
                  <a:schemeClr val="accent4"/>
                </a:solidFill>
              </a:rPr>
              <a:t>АО ИРБИТСКИЙ МОЛОЧНЫЙ ЗАВОД</a:t>
            </a:r>
          </a:p>
          <a:p>
            <a:r>
              <a:rPr lang="ru-RU" sz="1800" dirty="0">
                <a:solidFill>
                  <a:schemeClr val="tx1"/>
                </a:solidFill>
              </a:rPr>
              <a:t>Начальник финансового отдела</a:t>
            </a:r>
          </a:p>
          <a:p>
            <a:r>
              <a:rPr lang="ru-RU" sz="1800" dirty="0"/>
              <a:t>8 912 049 87 08</a:t>
            </a:r>
          </a:p>
          <a:p>
            <a:r>
              <a:rPr lang="en-US" sz="1800" dirty="0"/>
              <a:t>ipatova@irbit-mz.ru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173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D926-87D8-43B7-8E53-8D1ABBDF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МАРИЯ ИПАТОВА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EC3EF-7DCF-4325-9A90-E6BB9ABC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26" y="1845733"/>
            <a:ext cx="6077653" cy="442190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4"/>
                </a:solidFill>
              </a:rPr>
              <a:t>Начальник финансового отдела </a:t>
            </a:r>
          </a:p>
          <a:p>
            <a:r>
              <a:rPr lang="ru-RU" sz="1800" dirty="0"/>
              <a:t>АО Ирбитский молочный завод</a:t>
            </a:r>
          </a:p>
          <a:p>
            <a:r>
              <a:rPr lang="ru-RU" sz="1800" dirty="0">
                <a:solidFill>
                  <a:schemeClr val="accent4"/>
                </a:solidFill>
              </a:rPr>
              <a:t>Образование:</a:t>
            </a:r>
            <a:r>
              <a:rPr lang="ru-RU" sz="1800" dirty="0"/>
              <a:t> Международный институт экономики и права 2012 г.</a:t>
            </a:r>
          </a:p>
          <a:p>
            <a:r>
              <a:rPr lang="ru-RU" sz="1800" dirty="0">
                <a:solidFill>
                  <a:schemeClr val="accent4"/>
                </a:solidFill>
              </a:rPr>
              <a:t>Профессиональные достижения:</a:t>
            </a:r>
          </a:p>
          <a:p>
            <a:r>
              <a:rPr lang="ru-RU" sz="1800" dirty="0"/>
              <a:t>2014г – специалист по финансам</a:t>
            </a:r>
          </a:p>
          <a:p>
            <a:r>
              <a:rPr lang="ru-RU" sz="1800" dirty="0"/>
              <a:t>2017г – начальник финансового отдела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3C5A3-D3DA-44BB-9C07-533CF3C1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1" y="1845733"/>
            <a:ext cx="3751115" cy="43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D926-87D8-43B7-8E53-8D1ABBDF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ИРБИТСКИЙ МОЛОЧНЫЙ ЗАВОД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26D68F-9DED-446A-B0E9-53C29FB61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9" b="8847"/>
          <a:stretch/>
        </p:blipFill>
        <p:spPr bwMode="auto">
          <a:xfrm>
            <a:off x="1097280" y="1737360"/>
            <a:ext cx="5329561" cy="35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007C5D-0109-4820-BF6D-7FC75EAE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3779"/>
            <a:ext cx="5329561" cy="39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DE818-A0A7-442A-8DAA-87CDDCD824DE}"/>
              </a:ext>
            </a:extLst>
          </p:cNvPr>
          <p:cNvSpPr txBox="1"/>
          <p:nvPr/>
        </p:nvSpPr>
        <p:spPr>
          <a:xfrm>
            <a:off x="1796789" y="5467294"/>
            <a:ext cx="359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Работает с </a:t>
            </a:r>
            <a:r>
              <a:rPr lang="ru-RU" b="1" dirty="0">
                <a:solidFill>
                  <a:schemeClr val="accent4"/>
                </a:solidFill>
              </a:rPr>
              <a:t>1925 года</a:t>
            </a:r>
          </a:p>
          <a:p>
            <a:pPr algn="ctr"/>
            <a:r>
              <a:rPr lang="ru-RU" dirty="0"/>
              <a:t>9 филиалов, 1 дочернее Общество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AB17E-8BED-4349-975B-B7BBA939CB1A}"/>
              </a:ext>
            </a:extLst>
          </p:cNvPr>
          <p:cNvSpPr txBox="1"/>
          <p:nvPr/>
        </p:nvSpPr>
        <p:spPr>
          <a:xfrm>
            <a:off x="7208271" y="1825903"/>
            <a:ext cx="31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75 наименований </a:t>
            </a:r>
            <a:r>
              <a:rPr lang="ru-RU" dirty="0"/>
              <a:t>продукции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D926-87D8-43B7-8E53-8D1ABBDF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Предприятии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0CA9C3-6A7F-4538-A165-AB2E91DA6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5122" b="3443"/>
          <a:stretch/>
        </p:blipFill>
        <p:spPr bwMode="auto">
          <a:xfrm>
            <a:off x="5346440" y="2305877"/>
            <a:ext cx="6845560" cy="40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F7EC3EF-7DCF-4325-9A90-E6BB9ABC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21901"/>
          </a:xfrm>
        </p:spPr>
        <p:txBody>
          <a:bodyPr>
            <a:normAutofit/>
          </a:bodyPr>
          <a:lstStyle/>
          <a:p>
            <a:r>
              <a:rPr lang="ru-RU" sz="1800" dirty="0"/>
              <a:t>Собственник: </a:t>
            </a:r>
            <a:r>
              <a:rPr lang="ru-RU" sz="1800" b="1" dirty="0">
                <a:solidFill>
                  <a:schemeClr val="accent2"/>
                </a:solidFill>
              </a:rPr>
              <a:t>Правительство Свердловской области 100% </a:t>
            </a:r>
            <a:r>
              <a:rPr lang="ru-RU" sz="1800" dirty="0"/>
              <a:t>в Уставном капитале </a:t>
            </a:r>
          </a:p>
          <a:p>
            <a:r>
              <a:rPr lang="ru-RU" sz="1800" dirty="0"/>
              <a:t>Вид деятельности: производство и реализация молочной продукции</a:t>
            </a:r>
            <a:endParaRPr lang="ru-RU" sz="1800" b="1" dirty="0">
              <a:solidFill>
                <a:schemeClr val="accent2"/>
              </a:solidFill>
            </a:endParaRPr>
          </a:p>
          <a:p>
            <a:r>
              <a:rPr lang="ru-RU" sz="1800" b="1" dirty="0">
                <a:solidFill>
                  <a:schemeClr val="accent2"/>
                </a:solidFill>
              </a:rPr>
              <a:t>12 место </a:t>
            </a:r>
            <a:r>
              <a:rPr lang="ru-RU" sz="1800" dirty="0"/>
              <a:t>в России по объему переработки – </a:t>
            </a:r>
            <a:r>
              <a:rPr lang="ru-RU" sz="1800" b="1" dirty="0">
                <a:solidFill>
                  <a:schemeClr val="accent2"/>
                </a:solidFill>
              </a:rPr>
              <a:t>190 тыс. тонн </a:t>
            </a:r>
          </a:p>
          <a:p>
            <a:r>
              <a:rPr lang="ru-RU" sz="1800" dirty="0"/>
              <a:t>Выручка: </a:t>
            </a:r>
            <a:r>
              <a:rPr lang="ru-RU" sz="1800" b="1" dirty="0">
                <a:solidFill>
                  <a:schemeClr val="accent2"/>
                </a:solidFill>
              </a:rPr>
              <a:t>8,5 млрд</a:t>
            </a:r>
          </a:p>
          <a:p>
            <a:r>
              <a:rPr lang="ru-RU" sz="1800" dirty="0"/>
              <a:t>Доля рынка региона: </a:t>
            </a:r>
            <a:r>
              <a:rPr lang="ru-RU" sz="1800" b="1" dirty="0">
                <a:solidFill>
                  <a:schemeClr val="accent2"/>
                </a:solidFill>
              </a:rPr>
              <a:t>29 % </a:t>
            </a:r>
          </a:p>
          <a:p>
            <a:r>
              <a:rPr lang="ru-RU" sz="1800" dirty="0"/>
              <a:t>Количество работников: </a:t>
            </a:r>
            <a:r>
              <a:rPr lang="ru-RU" sz="1800" b="1" dirty="0">
                <a:solidFill>
                  <a:schemeClr val="accent2"/>
                </a:solidFill>
              </a:rPr>
              <a:t>1200 человек</a:t>
            </a:r>
          </a:p>
          <a:p>
            <a:r>
              <a:rPr lang="ru-RU" sz="1800" dirty="0"/>
              <a:t>Количество поставщиков молока: </a:t>
            </a:r>
            <a:r>
              <a:rPr lang="ru-RU" sz="1800" b="1" dirty="0">
                <a:solidFill>
                  <a:schemeClr val="accent2"/>
                </a:solidFill>
              </a:rPr>
              <a:t>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D44C4-0F89-4D62-AE11-37E9940A0E39}"/>
              </a:ext>
            </a:extLst>
          </p:cNvPr>
          <p:cNvSpPr txBox="1"/>
          <p:nvPr/>
        </p:nvSpPr>
        <p:spPr>
          <a:xfrm>
            <a:off x="7617041" y="2938509"/>
            <a:ext cx="10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Выручка</a:t>
            </a:r>
          </a:p>
        </p:txBody>
      </p:sp>
    </p:spTree>
    <p:extLst>
      <p:ext uri="{BB962C8B-B14F-4D97-AF65-F5344CB8AC3E}">
        <p14:creationId xmlns:p14="http://schemas.microsoft.com/office/powerpoint/2010/main" val="242606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73507-90A0-43FE-8329-238C1AADF575}"/>
              </a:ext>
            </a:extLst>
          </p:cNvPr>
          <p:cNvSpPr txBox="1"/>
          <p:nvPr/>
        </p:nvSpPr>
        <p:spPr>
          <a:xfrm>
            <a:off x="1097280" y="1737360"/>
            <a:ext cx="10141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Новая Доктрина продовольственной безопасности Российской Федерации до 2030 года: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самообеспеченности России молоком и молокопродуктами</a:t>
            </a:r>
          </a:p>
          <a:p>
            <a:endParaRPr lang="ru-RU" dirty="0"/>
          </a:p>
          <a:p>
            <a:endParaRPr lang="ru-RU" sz="1800" dirty="0"/>
          </a:p>
          <a:p>
            <a:endParaRPr lang="ru-RU" dirty="0"/>
          </a:p>
          <a:p>
            <a:endParaRPr lang="ru-RU" sz="1800" dirty="0"/>
          </a:p>
          <a:p>
            <a:endParaRPr lang="ru-RU" dirty="0"/>
          </a:p>
          <a:p>
            <a:endParaRPr lang="ru-RU" sz="1800" dirty="0"/>
          </a:p>
          <a:p>
            <a:endParaRPr lang="ru-RU" dirty="0"/>
          </a:p>
          <a:p>
            <a:endParaRPr lang="ru-RU" sz="1800" dirty="0"/>
          </a:p>
          <a:p>
            <a:endParaRPr lang="ru-RU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Решение: </a:t>
            </a:r>
            <a:r>
              <a:rPr lang="ru-RU" sz="1800" b="1" dirty="0">
                <a:solidFill>
                  <a:schemeClr val="accent4"/>
                </a:solidFill>
              </a:rPr>
              <a:t>повышения конкурентоспособности крупнейшего переработчика молока региона </a:t>
            </a:r>
          </a:p>
          <a:p>
            <a:r>
              <a:rPr lang="ru-RU" b="1" dirty="0">
                <a:solidFill>
                  <a:schemeClr val="accent4"/>
                </a:solidFill>
              </a:rPr>
              <a:t>                  </a:t>
            </a:r>
            <a:r>
              <a:rPr lang="ru-RU" sz="1800" b="1" dirty="0">
                <a:solidFill>
                  <a:schemeClr val="accent4"/>
                </a:solidFill>
              </a:rPr>
              <a:t>АО ИРБИТСКИЙ МОЛОЧНЫЙ ЗАВОД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ABC0F90-E7D6-46B2-B14B-DF6876863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927467"/>
              </p:ext>
            </p:extLst>
          </p:nvPr>
        </p:nvGraphicFramePr>
        <p:xfrm>
          <a:off x="2987869" y="2592165"/>
          <a:ext cx="6216261" cy="297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87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5D28E95-20A8-43F2-B230-555B65CA9D71}"/>
              </a:ext>
            </a:extLst>
          </p:cNvPr>
          <p:cNvSpPr/>
          <p:nvPr/>
        </p:nvSpPr>
        <p:spPr>
          <a:xfrm>
            <a:off x="3385593" y="4831688"/>
            <a:ext cx="8375374" cy="15322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2"/>
                </a:solidFill>
              </a:rPr>
              <a:t>Задачи проекта:</a:t>
            </a:r>
          </a:p>
          <a:p>
            <a:r>
              <a:rPr lang="ru-RU" dirty="0"/>
              <a:t>Разработать бизнес-план</a:t>
            </a:r>
          </a:p>
          <a:p>
            <a:r>
              <a:rPr lang="ru-RU" dirty="0"/>
              <a:t>Разработать маркетинговую стратегию</a:t>
            </a:r>
          </a:p>
          <a:p>
            <a:r>
              <a:rPr lang="ru-RU" dirty="0"/>
              <a:t>Оценить эффективность проекта и риски</a:t>
            </a:r>
          </a:p>
          <a:p>
            <a:endParaRPr lang="ru-RU" dirty="0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A1574BEB-4707-4306-8B54-58B7975EA248}"/>
              </a:ext>
            </a:extLst>
          </p:cNvPr>
          <p:cNvSpPr/>
          <p:nvPr/>
        </p:nvSpPr>
        <p:spPr>
          <a:xfrm>
            <a:off x="1225771" y="1737360"/>
            <a:ext cx="8889995" cy="1152000"/>
          </a:xfrm>
          <a:prstGeom prst="wedgeRoundRectCallout">
            <a:avLst>
              <a:gd name="adj1" fmla="val 27585"/>
              <a:gd name="adj2" fmla="val 815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b="1" dirty="0">
                <a:solidFill>
                  <a:schemeClr val="accent2"/>
                </a:solidFill>
              </a:rPr>
              <a:t>Разработать стратегию развития до 2030 года:</a:t>
            </a:r>
          </a:p>
          <a:p>
            <a:r>
              <a:rPr lang="ru-RU" dirty="0"/>
              <a:t>Войти в </a:t>
            </a:r>
            <a:r>
              <a:rPr lang="ru-RU" b="1" dirty="0">
                <a:solidFill>
                  <a:schemeClr val="accent2"/>
                </a:solidFill>
              </a:rPr>
              <a:t>ТОП-10</a:t>
            </a:r>
            <a:r>
              <a:rPr lang="ru-RU" dirty="0"/>
              <a:t> переработчиков молока-сырья России</a:t>
            </a:r>
          </a:p>
          <a:p>
            <a:r>
              <a:rPr lang="ru-RU" dirty="0"/>
              <a:t>Увеличить долю рынка региона до </a:t>
            </a:r>
            <a:r>
              <a:rPr lang="ru-RU" b="1" dirty="0">
                <a:solidFill>
                  <a:schemeClr val="accent2"/>
                </a:solidFill>
              </a:rPr>
              <a:t>40%</a:t>
            </a:r>
          </a:p>
          <a:p>
            <a:r>
              <a:rPr lang="ru-RU" dirty="0"/>
              <a:t>Реализовать Проект строительства завода по производству сыров и сухой сыворотки</a:t>
            </a:r>
          </a:p>
          <a:p>
            <a:endParaRPr lang="ru-RU" dirty="0"/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D56A2724-360B-4F9F-95C9-15D5C9E0BECB}"/>
              </a:ext>
            </a:extLst>
          </p:cNvPr>
          <p:cNvSpPr/>
          <p:nvPr/>
        </p:nvSpPr>
        <p:spPr>
          <a:xfrm>
            <a:off x="2166293" y="3284524"/>
            <a:ext cx="8889995" cy="1152000"/>
          </a:xfrm>
          <a:prstGeom prst="wedgeRoundRectCallout">
            <a:avLst>
              <a:gd name="adj1" fmla="val 26859"/>
              <a:gd name="adj2" fmla="val 818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2"/>
                </a:solidFill>
              </a:rPr>
              <a:t>Сыр – стратегическое направление:</a:t>
            </a:r>
          </a:p>
          <a:p>
            <a:r>
              <a:rPr lang="ru-RU" dirty="0"/>
              <a:t>Потребление ниже нормы на 19% (5,7 кг при норме Минздрава 7 кг) </a:t>
            </a:r>
          </a:p>
          <a:p>
            <a:r>
              <a:rPr lang="ru-RU" dirty="0"/>
              <a:t>Потенциал роста рынка 152 тыс. тонн (потребление 730 тыс. тонн, норма 882 тыс. тонн)</a:t>
            </a:r>
          </a:p>
          <a:p>
            <a:r>
              <a:rPr lang="ru-RU" dirty="0"/>
              <a:t>Импорт 30% (потребление 730 тыс. тонн, производство 521 тыс. тонн)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6547EAB-A24E-43DE-97A3-77BE17D13A7A}"/>
              </a:ext>
            </a:extLst>
          </p:cNvPr>
          <p:cNvSpPr/>
          <p:nvPr/>
        </p:nvSpPr>
        <p:spPr>
          <a:xfrm>
            <a:off x="155711" y="1737360"/>
            <a:ext cx="1152000" cy="1152000"/>
          </a:xfrm>
          <a:prstGeom prst="ellipse">
            <a:avLst/>
          </a:prstGeom>
          <a:solidFill>
            <a:srgbClr val="FFE07D"/>
          </a:solidFill>
          <a:ln>
            <a:solidFill>
              <a:srgbClr val="FFE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ЦЕЛЬ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C58FE99-54B3-4E84-8097-EB073A78056C}"/>
              </a:ext>
            </a:extLst>
          </p:cNvPr>
          <p:cNvSpPr/>
          <p:nvPr/>
        </p:nvSpPr>
        <p:spPr>
          <a:xfrm>
            <a:off x="1099931" y="3284523"/>
            <a:ext cx="1152000" cy="1152000"/>
          </a:xfrm>
          <a:prstGeom prst="ellipse">
            <a:avLst/>
          </a:prstGeom>
          <a:solidFill>
            <a:srgbClr val="FFE07D"/>
          </a:solidFill>
          <a:ln>
            <a:solidFill>
              <a:srgbClr val="FFE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СЫР ?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D618224-F59D-4CF4-8135-8ED7CC84FEA2}"/>
              </a:ext>
            </a:extLst>
          </p:cNvPr>
          <p:cNvSpPr/>
          <p:nvPr/>
        </p:nvSpPr>
        <p:spPr>
          <a:xfrm>
            <a:off x="2354568" y="5021834"/>
            <a:ext cx="1152000" cy="1152000"/>
          </a:xfrm>
          <a:prstGeom prst="ellipse">
            <a:avLst/>
          </a:prstGeom>
          <a:solidFill>
            <a:srgbClr val="FFE07D"/>
          </a:solidFill>
          <a:ln>
            <a:solidFill>
              <a:srgbClr val="FFE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СЫР !</a:t>
            </a:r>
          </a:p>
        </p:txBody>
      </p:sp>
    </p:spTree>
    <p:extLst>
      <p:ext uri="{BB962C8B-B14F-4D97-AF65-F5344CB8AC3E}">
        <p14:creationId xmlns:p14="http://schemas.microsoft.com/office/powerpoint/2010/main" val="26060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940840" cy="14507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Инвестиционный проект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Строительство завода по производству сыров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43132-3204-46F2-A559-95138A17BBF5}"/>
              </a:ext>
            </a:extLst>
          </p:cNvPr>
          <p:cNvSpPr txBox="1"/>
          <p:nvPr/>
        </p:nvSpPr>
        <p:spPr>
          <a:xfrm>
            <a:off x="1097280" y="1737360"/>
            <a:ext cx="10289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sz="1800" dirty="0"/>
              <a:t>ощность по молоку-сырью: </a:t>
            </a:r>
            <a:r>
              <a:rPr lang="ru-RU" sz="1800" b="1" dirty="0">
                <a:solidFill>
                  <a:schemeClr val="accent4"/>
                </a:solidFill>
              </a:rPr>
              <a:t>100 тонн </a:t>
            </a:r>
            <a:r>
              <a:rPr lang="ru-RU" sz="1800" dirty="0"/>
              <a:t>перерабатываемого сырья в сутки</a:t>
            </a:r>
          </a:p>
          <a:p>
            <a:endParaRPr lang="ru-RU" sz="1800" dirty="0"/>
          </a:p>
          <a:p>
            <a:r>
              <a:rPr lang="ru-RU" dirty="0"/>
              <a:t>Производительность: </a:t>
            </a:r>
            <a:r>
              <a:rPr lang="ru-RU" b="1" dirty="0">
                <a:solidFill>
                  <a:schemeClr val="accent4"/>
                </a:solidFill>
              </a:rPr>
              <a:t>4 900 тонн </a:t>
            </a:r>
            <a:r>
              <a:rPr lang="ru-RU" dirty="0"/>
              <a:t>в год, в т. ч.:</a:t>
            </a:r>
          </a:p>
          <a:p>
            <a:r>
              <a:rPr lang="ru-RU" b="1" dirty="0">
                <a:solidFill>
                  <a:schemeClr val="accent4"/>
                </a:solidFill>
              </a:rPr>
              <a:t>                                         </a:t>
            </a:r>
            <a:r>
              <a:rPr lang="ru-RU" dirty="0"/>
              <a:t>3 600 тонн сыров </a:t>
            </a:r>
          </a:p>
          <a:p>
            <a:r>
              <a:rPr lang="ru-RU" dirty="0"/>
              <a:t>                                         1 300 тонн сухой сыворотки</a:t>
            </a:r>
          </a:p>
          <a:p>
            <a:r>
              <a:rPr lang="ru-RU" sz="1800" dirty="0"/>
              <a:t>Продукт: сыры (Голландской группы, Российский, мягкие, плавленые) и сухая сыворотка</a:t>
            </a:r>
          </a:p>
          <a:p>
            <a:endParaRPr lang="ru-RU" dirty="0"/>
          </a:p>
          <a:p>
            <a:r>
              <a:rPr lang="ru-RU" sz="1800" dirty="0"/>
              <a:t>Рынок: </a:t>
            </a:r>
            <a:r>
              <a:rPr lang="ru-RU" sz="1800" b="1" dirty="0" err="1">
                <a:solidFill>
                  <a:schemeClr val="accent4"/>
                </a:solidFill>
              </a:rPr>
              <a:t>УрФО</a:t>
            </a:r>
            <a:r>
              <a:rPr lang="ru-RU" sz="1800" b="1" dirty="0">
                <a:solidFill>
                  <a:schemeClr val="accent4"/>
                </a:solidFill>
              </a:rPr>
              <a:t>, экспорт</a:t>
            </a:r>
          </a:p>
          <a:p>
            <a:endParaRPr lang="ru-RU" sz="1800" dirty="0"/>
          </a:p>
          <a:p>
            <a:r>
              <a:rPr lang="ru-RU" sz="1800" dirty="0"/>
              <a:t>Инвестиции: </a:t>
            </a:r>
            <a:r>
              <a:rPr lang="ru-RU" sz="1800" b="1" dirty="0">
                <a:solidFill>
                  <a:schemeClr val="accent4"/>
                </a:solidFill>
              </a:rPr>
              <a:t>3,3 млрд </a:t>
            </a:r>
            <a:r>
              <a:rPr lang="ru-RU" sz="1800" dirty="0"/>
              <a:t>рублей</a:t>
            </a:r>
          </a:p>
          <a:p>
            <a:endParaRPr lang="ru-RU" sz="1800" dirty="0"/>
          </a:p>
          <a:p>
            <a:r>
              <a:rPr lang="ru-RU" sz="1800" dirty="0"/>
              <a:t>Привлеченные денежные средства: 2,2 млрд рублей (Кредит на льготных условиях в рамках Постановления Правительства РФ от 29.12.2016 N 1528 на срок до 15 лет стоимость </a:t>
            </a:r>
            <a:r>
              <a:rPr lang="ru-RU" sz="1800" b="1" dirty="0">
                <a:solidFill>
                  <a:schemeClr val="accent4"/>
                </a:solidFill>
              </a:rPr>
              <a:t>5%</a:t>
            </a:r>
            <a:r>
              <a:rPr lang="ru-RU" sz="1800" dirty="0"/>
              <a:t>)</a:t>
            </a:r>
          </a:p>
          <a:p>
            <a:endParaRPr lang="ru-RU" dirty="0"/>
          </a:p>
          <a:p>
            <a:r>
              <a:rPr lang="ru-RU" sz="1800" dirty="0"/>
              <a:t>Размещение: земельный участок 15 Га с кадастровым номером № 66:11:0108004:653, расположенном в черте </a:t>
            </a:r>
            <a:r>
              <a:rPr lang="ru-RU" sz="1800" b="1" dirty="0">
                <a:solidFill>
                  <a:schemeClr val="accent4"/>
                </a:solidFill>
              </a:rPr>
              <a:t>г. Ирбита </a:t>
            </a:r>
            <a:r>
              <a:rPr lang="ru-RU" sz="1800" dirty="0"/>
              <a:t>удаленно от жилого массива.</a:t>
            </a:r>
          </a:p>
        </p:txBody>
      </p:sp>
    </p:spTree>
    <p:extLst>
      <p:ext uri="{BB962C8B-B14F-4D97-AF65-F5344CB8AC3E}">
        <p14:creationId xmlns:p14="http://schemas.microsoft.com/office/powerpoint/2010/main" val="411126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28281" cy="1450757"/>
          </a:xfrm>
        </p:spPr>
        <p:txBody>
          <a:bodyPr/>
          <a:lstStyle/>
          <a:p>
            <a:r>
              <a:rPr lang="ru-RU" dirty="0"/>
              <a:t>Сроки и этапы реализации Проекта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4FB9BC0-4C67-4427-B17B-9A062A4C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795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0ED15B-C7D2-4246-827E-B37EB18D0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65" t="16300" r="14685" b="66011"/>
          <a:stretch/>
        </p:blipFill>
        <p:spPr>
          <a:xfrm>
            <a:off x="1097278" y="4203179"/>
            <a:ext cx="10929928" cy="2037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DDF67-941B-406A-942B-96BF83000E53}"/>
              </a:ext>
            </a:extLst>
          </p:cNvPr>
          <p:cNvSpPr txBox="1"/>
          <p:nvPr/>
        </p:nvSpPr>
        <p:spPr>
          <a:xfrm>
            <a:off x="1097278" y="1753719"/>
            <a:ext cx="10328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Срок реализации:</a:t>
            </a:r>
          </a:p>
          <a:p>
            <a:r>
              <a:rPr lang="ru-RU" dirty="0"/>
              <a:t>1 очередь:</a:t>
            </a:r>
            <a:r>
              <a:rPr lang="ru-RU" sz="1800" dirty="0"/>
              <a:t> </a:t>
            </a:r>
            <a:r>
              <a:rPr lang="ru-RU" sz="1800" b="1" dirty="0">
                <a:solidFill>
                  <a:schemeClr val="accent2"/>
                </a:solidFill>
              </a:rPr>
              <a:t>Строительство завода по производству сыров – 01.07.2021 – 01.07.2023</a:t>
            </a:r>
          </a:p>
          <a:p>
            <a:r>
              <a:rPr lang="ru-RU" sz="1800" dirty="0"/>
              <a:t>- собственные средства 920 млн </a:t>
            </a:r>
            <a:r>
              <a:rPr lang="ru-RU" sz="1800" dirty="0" err="1"/>
              <a:t>руб</a:t>
            </a:r>
            <a:r>
              <a:rPr lang="ru-RU" sz="1800" dirty="0"/>
              <a:t>      </a:t>
            </a:r>
          </a:p>
          <a:p>
            <a:r>
              <a:rPr lang="ru-RU" sz="1800" dirty="0"/>
              <a:t>- заемные средства 1 700 млн </a:t>
            </a:r>
            <a:r>
              <a:rPr lang="ru-RU" sz="1800" dirty="0" err="1"/>
              <a:t>руб</a:t>
            </a:r>
            <a:endParaRPr lang="ru-RU" dirty="0"/>
          </a:p>
          <a:p>
            <a:endParaRPr lang="ru-RU" dirty="0"/>
          </a:p>
          <a:p>
            <a:r>
              <a:rPr lang="ru-RU" dirty="0"/>
              <a:t>2 очередь: </a:t>
            </a:r>
            <a:r>
              <a:rPr lang="ru-RU" sz="1800" b="1" dirty="0">
                <a:solidFill>
                  <a:schemeClr val="accent2"/>
                </a:solidFill>
              </a:rPr>
              <a:t>Строительство цеха сухой сыворотки -  01.07.2024 – 01.07.2025</a:t>
            </a:r>
          </a:p>
          <a:p>
            <a:r>
              <a:rPr lang="ru-RU" sz="1800" dirty="0"/>
              <a:t>- собственные средства 200 млн </a:t>
            </a:r>
            <a:r>
              <a:rPr lang="ru-RU" sz="1800" dirty="0" err="1"/>
              <a:t>руб</a:t>
            </a:r>
            <a:endParaRPr lang="ru-RU" sz="1800" dirty="0"/>
          </a:p>
          <a:p>
            <a:r>
              <a:rPr lang="ru-RU" sz="1800" dirty="0"/>
              <a:t>- заемные средства 500 млн </a:t>
            </a:r>
            <a:r>
              <a:rPr lang="ru-RU" sz="1800" dirty="0" err="1"/>
              <a:t>руб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998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Прямоугольник: скругленные углы 3097">
            <a:extLst>
              <a:ext uri="{FF2B5EF4-FFF2-40B4-BE49-F238E27FC236}">
                <a16:creationId xmlns:a16="http://schemas.microsoft.com/office/drawing/2014/main" id="{87C23822-7404-4A58-A019-E8D26D5DA1A9}"/>
              </a:ext>
            </a:extLst>
          </p:cNvPr>
          <p:cNvSpPr/>
          <p:nvPr/>
        </p:nvSpPr>
        <p:spPr>
          <a:xfrm>
            <a:off x="6262285" y="5324940"/>
            <a:ext cx="5345930" cy="9069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485F775-A1EE-45F6-853C-73A672974538}"/>
              </a:ext>
            </a:extLst>
          </p:cNvPr>
          <p:cNvSpPr/>
          <p:nvPr/>
        </p:nvSpPr>
        <p:spPr>
          <a:xfrm>
            <a:off x="601441" y="5324940"/>
            <a:ext cx="5483893" cy="906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5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87866D1B-4C0E-4C05-9AF4-0F6BD3EBF710}"/>
              </a:ext>
            </a:extLst>
          </p:cNvPr>
          <p:cNvSpPr/>
          <p:nvPr/>
        </p:nvSpPr>
        <p:spPr>
          <a:xfrm>
            <a:off x="1598642" y="2613334"/>
            <a:ext cx="8945996" cy="2563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F20B-CBF3-4BD3-B074-BEEA36BA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28281" cy="1450757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A2AD243-64B0-4C98-995D-C4BAD7FDC15E}"/>
              </a:ext>
            </a:extLst>
          </p:cNvPr>
          <p:cNvSpPr/>
          <p:nvPr/>
        </p:nvSpPr>
        <p:spPr>
          <a:xfrm>
            <a:off x="5266946" y="2683658"/>
            <a:ext cx="1636776" cy="7336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Главный инженер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0BE1A3E-721B-4FA4-8C0F-89D00CBCDA28}"/>
              </a:ext>
            </a:extLst>
          </p:cNvPr>
          <p:cNvSpPr/>
          <p:nvPr/>
        </p:nvSpPr>
        <p:spPr>
          <a:xfrm>
            <a:off x="7040688" y="3564151"/>
            <a:ext cx="1636776" cy="7336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Начальник отдела кадров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5D93F42-D496-46EE-AD39-A1EE2049F7A0}"/>
              </a:ext>
            </a:extLst>
          </p:cNvPr>
          <p:cNvSpPr/>
          <p:nvPr/>
        </p:nvSpPr>
        <p:spPr>
          <a:xfrm>
            <a:off x="1717277" y="3564151"/>
            <a:ext cx="1636776" cy="7336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Главный технолог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A971223-49EB-4B4F-B19D-75327BFED7BF}"/>
              </a:ext>
            </a:extLst>
          </p:cNvPr>
          <p:cNvSpPr/>
          <p:nvPr/>
        </p:nvSpPr>
        <p:spPr>
          <a:xfrm>
            <a:off x="3493204" y="3564151"/>
            <a:ext cx="1636776" cy="7336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Начальник ПЭО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6AC3EA-0F9D-496C-87ED-C1104AC8945D}"/>
              </a:ext>
            </a:extLst>
          </p:cNvPr>
          <p:cNvSpPr/>
          <p:nvPr/>
        </p:nvSpPr>
        <p:spPr>
          <a:xfrm>
            <a:off x="5266946" y="3564151"/>
            <a:ext cx="1636776" cy="7336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Начальник фин. отдела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3ECCD25-E5EF-459C-87B7-6BEBE9EEB2F5}"/>
              </a:ext>
            </a:extLst>
          </p:cNvPr>
          <p:cNvSpPr/>
          <p:nvPr/>
        </p:nvSpPr>
        <p:spPr>
          <a:xfrm>
            <a:off x="4327028" y="5420948"/>
            <a:ext cx="1636776" cy="733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Субподрядчики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F50C696-77F1-4815-AACD-259630B0DC0B}"/>
              </a:ext>
            </a:extLst>
          </p:cNvPr>
          <p:cNvSpPr/>
          <p:nvPr/>
        </p:nvSpPr>
        <p:spPr>
          <a:xfrm>
            <a:off x="2524999" y="5420948"/>
            <a:ext cx="1636776" cy="733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Подрядчики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5A65651-FB48-446D-9DE0-75D677199855}"/>
              </a:ext>
            </a:extLst>
          </p:cNvPr>
          <p:cNvSpPr/>
          <p:nvPr/>
        </p:nvSpPr>
        <p:spPr>
          <a:xfrm>
            <a:off x="725351" y="5420948"/>
            <a:ext cx="1636776" cy="733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4EB1438-5364-4D78-9B31-DD06950FC473}"/>
              </a:ext>
            </a:extLst>
          </p:cNvPr>
          <p:cNvSpPr/>
          <p:nvPr/>
        </p:nvSpPr>
        <p:spPr>
          <a:xfrm>
            <a:off x="8814430" y="3564151"/>
            <a:ext cx="1636776" cy="7336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Администратор Проекта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9F9EF87-9298-487A-AF30-4A91BAE16171}"/>
              </a:ext>
            </a:extLst>
          </p:cNvPr>
          <p:cNvSpPr/>
          <p:nvPr/>
        </p:nvSpPr>
        <p:spPr>
          <a:xfrm>
            <a:off x="5266946" y="1747753"/>
            <a:ext cx="1636776" cy="7336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Куратор Проекта</a:t>
            </a:r>
            <a:endParaRPr lang="ru-RU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EC7FB3B-D42B-463E-9462-27FABAD345EF}"/>
              </a:ext>
            </a:extLst>
          </p:cNvPr>
          <p:cNvCxnSpPr>
            <a:cxnSpLocks/>
            <a:stCxn id="26" idx="2"/>
            <a:endCxn id="4" idx="0"/>
          </p:cNvCxnSpPr>
          <p:nvPr/>
        </p:nvCxnSpPr>
        <p:spPr>
          <a:xfrm>
            <a:off x="6085334" y="2481451"/>
            <a:ext cx="0" cy="20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932C56F-96F7-4040-9092-4D69E6591B57}"/>
              </a:ext>
            </a:extLst>
          </p:cNvPr>
          <p:cNvCxnSpPr>
            <a:cxnSpLocks/>
            <a:stCxn id="4" idx="1"/>
            <a:endCxn id="4" idx="1"/>
          </p:cNvCxnSpPr>
          <p:nvPr/>
        </p:nvCxnSpPr>
        <p:spPr>
          <a:xfrm>
            <a:off x="5266946" y="30505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6222B52D-DB59-4389-94F5-0EF99EED2CD7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rot="10800000" flipV="1">
            <a:off x="2535666" y="3050507"/>
            <a:ext cx="2731281" cy="51364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58246319-4A8D-4CEC-AD9F-D0E21058FE91}"/>
              </a:ext>
            </a:extLst>
          </p:cNvPr>
          <p:cNvCxnSpPr>
            <a:cxnSpLocks/>
            <a:stCxn id="4" idx="1"/>
            <a:endCxn id="7" idx="0"/>
          </p:cNvCxnSpPr>
          <p:nvPr/>
        </p:nvCxnSpPr>
        <p:spPr>
          <a:xfrm rot="10800000" flipV="1">
            <a:off x="4311592" y="3050507"/>
            <a:ext cx="955354" cy="51364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22E2A2D2-0FC9-4128-85D3-AA6F79F4C9F8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6903722" y="3050507"/>
            <a:ext cx="955354" cy="51364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3E6F5C8F-1694-4EE8-A804-B9196BD3E24B}"/>
              </a:ext>
            </a:extLst>
          </p:cNvPr>
          <p:cNvCxnSpPr>
            <a:cxnSpLocks/>
            <a:stCxn id="4" idx="3"/>
            <a:endCxn id="24" idx="0"/>
          </p:cNvCxnSpPr>
          <p:nvPr/>
        </p:nvCxnSpPr>
        <p:spPr>
          <a:xfrm>
            <a:off x="6903722" y="3050507"/>
            <a:ext cx="2729096" cy="51364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1AC742D-9F22-40C2-81DB-DD014AA86A60}"/>
              </a:ext>
            </a:extLst>
          </p:cNvPr>
          <p:cNvSpPr/>
          <p:nvPr/>
        </p:nvSpPr>
        <p:spPr>
          <a:xfrm>
            <a:off x="6360648" y="5411590"/>
            <a:ext cx="1636776" cy="733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Специалист по закупкам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ACCA5322-75EF-4617-8BE8-B7620C5864D1}"/>
              </a:ext>
            </a:extLst>
          </p:cNvPr>
          <p:cNvSpPr/>
          <p:nvPr/>
        </p:nvSpPr>
        <p:spPr>
          <a:xfrm>
            <a:off x="8095456" y="5411590"/>
            <a:ext cx="1636776" cy="733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Юрист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7F4D54DB-635C-45F1-9DA4-29A3E2B9FC6D}"/>
              </a:ext>
            </a:extLst>
          </p:cNvPr>
          <p:cNvSpPr/>
          <p:nvPr/>
        </p:nvSpPr>
        <p:spPr>
          <a:xfrm>
            <a:off x="9875623" y="5411590"/>
            <a:ext cx="1636776" cy="733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Бухгалтер</a:t>
            </a:r>
          </a:p>
        </p:txBody>
      </p:sp>
      <p:cxnSp>
        <p:nvCxnSpPr>
          <p:cNvPr id="3113" name="Прямая соединительная линия 3112">
            <a:extLst>
              <a:ext uri="{FF2B5EF4-FFF2-40B4-BE49-F238E27FC236}">
                <a16:creationId xmlns:a16="http://schemas.microsoft.com/office/drawing/2014/main" id="{6EDE7ACC-84DA-414E-BC87-B3715AC12690}"/>
              </a:ext>
            </a:extLst>
          </p:cNvPr>
          <p:cNvCxnSpPr>
            <a:stCxn id="4" idx="2"/>
            <a:endCxn id="14" idx="0"/>
          </p:cNvCxnSpPr>
          <p:nvPr/>
        </p:nvCxnSpPr>
        <p:spPr>
          <a:xfrm>
            <a:off x="6085334" y="3417356"/>
            <a:ext cx="0" cy="146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5" name="Соединитель: уступ 3114">
            <a:extLst>
              <a:ext uri="{FF2B5EF4-FFF2-40B4-BE49-F238E27FC236}">
                <a16:creationId xmlns:a16="http://schemas.microsoft.com/office/drawing/2014/main" id="{D6EE5612-6FE5-4598-96CC-B6A06D696927}"/>
              </a:ext>
            </a:extLst>
          </p:cNvPr>
          <p:cNvCxnSpPr>
            <a:cxnSpLocks/>
            <a:endCxn id="45" idx="1"/>
          </p:cNvCxnSpPr>
          <p:nvPr/>
        </p:nvCxnSpPr>
        <p:spPr>
          <a:xfrm rot="10800000" flipV="1">
            <a:off x="601441" y="2831976"/>
            <a:ext cx="4665504" cy="2946461"/>
          </a:xfrm>
          <a:prstGeom prst="bentConnector3">
            <a:avLst>
              <a:gd name="adj1" fmla="val 1049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22" name="Соединитель: уступ 3121">
            <a:extLst>
              <a:ext uri="{FF2B5EF4-FFF2-40B4-BE49-F238E27FC236}">
                <a16:creationId xmlns:a16="http://schemas.microsoft.com/office/drawing/2014/main" id="{A081946B-3395-4341-B2E6-F89AC25D62CA}"/>
              </a:ext>
            </a:extLst>
          </p:cNvPr>
          <p:cNvCxnSpPr>
            <a:cxnSpLocks/>
            <a:endCxn id="3098" idx="3"/>
          </p:cNvCxnSpPr>
          <p:nvPr/>
        </p:nvCxnSpPr>
        <p:spPr>
          <a:xfrm>
            <a:off x="6903721" y="2831921"/>
            <a:ext cx="4704494" cy="2946517"/>
          </a:xfrm>
          <a:prstGeom prst="bentConnector3">
            <a:avLst>
              <a:gd name="adj1" fmla="val 10485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29" name="Прямоугольник: скругленные углы 3128">
            <a:extLst>
              <a:ext uri="{FF2B5EF4-FFF2-40B4-BE49-F238E27FC236}">
                <a16:creationId xmlns:a16="http://schemas.microsoft.com/office/drawing/2014/main" id="{7192DEEC-F6E0-489B-8EAB-38B393281A4A}"/>
              </a:ext>
            </a:extLst>
          </p:cNvPr>
          <p:cNvSpPr/>
          <p:nvPr/>
        </p:nvSpPr>
        <p:spPr>
          <a:xfrm>
            <a:off x="1717277" y="4436094"/>
            <a:ext cx="1636776" cy="592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Специалист</a:t>
            </a:r>
          </a:p>
        </p:txBody>
      </p:sp>
      <p:sp>
        <p:nvSpPr>
          <p:cNvPr id="3130" name="Прямоугольник: скругленные углы 3129">
            <a:extLst>
              <a:ext uri="{FF2B5EF4-FFF2-40B4-BE49-F238E27FC236}">
                <a16:creationId xmlns:a16="http://schemas.microsoft.com/office/drawing/2014/main" id="{CBA44CBF-4BBD-49B9-80CC-22DC1A091B76}"/>
              </a:ext>
            </a:extLst>
          </p:cNvPr>
          <p:cNvSpPr/>
          <p:nvPr/>
        </p:nvSpPr>
        <p:spPr>
          <a:xfrm>
            <a:off x="3493204" y="4452554"/>
            <a:ext cx="1636776" cy="592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Специалист</a:t>
            </a:r>
          </a:p>
        </p:txBody>
      </p:sp>
      <p:sp>
        <p:nvSpPr>
          <p:cNvPr id="3131" name="Прямоугольник: скругленные углы 3130">
            <a:extLst>
              <a:ext uri="{FF2B5EF4-FFF2-40B4-BE49-F238E27FC236}">
                <a16:creationId xmlns:a16="http://schemas.microsoft.com/office/drawing/2014/main" id="{11D37907-F112-4053-B760-027392801CF9}"/>
              </a:ext>
            </a:extLst>
          </p:cNvPr>
          <p:cNvSpPr/>
          <p:nvPr/>
        </p:nvSpPr>
        <p:spPr>
          <a:xfrm>
            <a:off x="5269131" y="4452554"/>
            <a:ext cx="1636776" cy="592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Специалист</a:t>
            </a:r>
          </a:p>
        </p:txBody>
      </p:sp>
      <p:sp>
        <p:nvSpPr>
          <p:cNvPr id="3132" name="Прямоугольник: скругленные углы 3131">
            <a:extLst>
              <a:ext uri="{FF2B5EF4-FFF2-40B4-BE49-F238E27FC236}">
                <a16:creationId xmlns:a16="http://schemas.microsoft.com/office/drawing/2014/main" id="{D57D2C80-0C20-4723-93BB-544B0FE47284}"/>
              </a:ext>
            </a:extLst>
          </p:cNvPr>
          <p:cNvSpPr/>
          <p:nvPr/>
        </p:nvSpPr>
        <p:spPr>
          <a:xfrm>
            <a:off x="7045457" y="4446112"/>
            <a:ext cx="1636776" cy="592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Специалист</a:t>
            </a:r>
          </a:p>
        </p:txBody>
      </p:sp>
      <p:sp>
        <p:nvSpPr>
          <p:cNvPr id="3133" name="Прямоугольник: скругленные углы 3132">
            <a:extLst>
              <a:ext uri="{FF2B5EF4-FFF2-40B4-BE49-F238E27FC236}">
                <a16:creationId xmlns:a16="http://schemas.microsoft.com/office/drawing/2014/main" id="{DB58B339-E874-47F5-8036-28CAFD482CDC}"/>
              </a:ext>
            </a:extLst>
          </p:cNvPr>
          <p:cNvSpPr/>
          <p:nvPr/>
        </p:nvSpPr>
        <p:spPr>
          <a:xfrm>
            <a:off x="8814430" y="4436094"/>
            <a:ext cx="1636776" cy="5921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Специалист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19316878-1060-4DA7-BDD6-90DB5168F1D4}"/>
              </a:ext>
            </a:extLst>
          </p:cNvPr>
          <p:cNvCxnSpPr>
            <a:cxnSpLocks/>
            <a:stCxn id="6" idx="2"/>
            <a:endCxn id="3129" idx="0"/>
          </p:cNvCxnSpPr>
          <p:nvPr/>
        </p:nvCxnSpPr>
        <p:spPr>
          <a:xfrm>
            <a:off x="2535665" y="4297849"/>
            <a:ext cx="0" cy="138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16F3AA2C-31D2-40FB-886F-6B1885C76511}"/>
              </a:ext>
            </a:extLst>
          </p:cNvPr>
          <p:cNvCxnSpPr>
            <a:cxnSpLocks/>
            <a:stCxn id="7" idx="2"/>
            <a:endCxn id="3130" idx="0"/>
          </p:cNvCxnSpPr>
          <p:nvPr/>
        </p:nvCxnSpPr>
        <p:spPr>
          <a:xfrm>
            <a:off x="4311592" y="4297849"/>
            <a:ext cx="0" cy="154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28AA1BB8-9B81-4E70-986E-5B470C3C2D97}"/>
              </a:ext>
            </a:extLst>
          </p:cNvPr>
          <p:cNvCxnSpPr>
            <a:cxnSpLocks/>
            <a:stCxn id="14" idx="2"/>
            <a:endCxn id="3131" idx="0"/>
          </p:cNvCxnSpPr>
          <p:nvPr/>
        </p:nvCxnSpPr>
        <p:spPr>
          <a:xfrm>
            <a:off x="6085334" y="4297849"/>
            <a:ext cx="2185" cy="154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444E049-ADCA-45A3-B406-1EB4F86CE4A9}"/>
              </a:ext>
            </a:extLst>
          </p:cNvPr>
          <p:cNvCxnSpPr>
            <a:cxnSpLocks/>
            <a:stCxn id="5" idx="2"/>
            <a:endCxn id="3132" idx="0"/>
          </p:cNvCxnSpPr>
          <p:nvPr/>
        </p:nvCxnSpPr>
        <p:spPr>
          <a:xfrm>
            <a:off x="7859076" y="4297849"/>
            <a:ext cx="4769" cy="148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9B472F5E-696E-44CD-AA70-A50C0941241C}"/>
              </a:ext>
            </a:extLst>
          </p:cNvPr>
          <p:cNvCxnSpPr>
            <a:cxnSpLocks/>
            <a:stCxn id="24" idx="2"/>
            <a:endCxn id="3133" idx="0"/>
          </p:cNvCxnSpPr>
          <p:nvPr/>
        </p:nvCxnSpPr>
        <p:spPr>
          <a:xfrm>
            <a:off x="9632818" y="4297849"/>
            <a:ext cx="0" cy="138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280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2456</TotalTime>
  <Words>934</Words>
  <Application>Microsoft Office PowerPoint</Application>
  <PresentationFormat>Широкоэкранный</PresentationFormat>
  <Paragraphs>238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Ретро</vt:lpstr>
      <vt:lpstr>Стратегия повышения конкурентоспособности АО ИРБИТСКИЙ МОЛОЧНЫЙ ЗАВОД в сфере продовольственной безопасности Свердловской области</vt:lpstr>
      <vt:lpstr>МАРИЯ ИПАТОВА</vt:lpstr>
      <vt:lpstr>ИРБИТСКИЙ МОЛОЧНЫЙ ЗАВОД</vt:lpstr>
      <vt:lpstr>Информация о Предприятии</vt:lpstr>
      <vt:lpstr>Актуальность Проекта</vt:lpstr>
      <vt:lpstr>Цели Проекта</vt:lpstr>
      <vt:lpstr>Инвестиционный проект  Строительство завода по производству сыров </vt:lpstr>
      <vt:lpstr>Сроки и этапы реализации Проекта</vt:lpstr>
      <vt:lpstr>Команда Проекта</vt:lpstr>
      <vt:lpstr>План маркетинга (год)</vt:lpstr>
      <vt:lpstr>План продаж</vt:lpstr>
      <vt:lpstr>Эффективность Проекта</vt:lpstr>
      <vt:lpstr>Эффективность Проекта с рисками</vt:lpstr>
      <vt:lpstr>Планируемые результаты</vt:lpstr>
      <vt:lpstr>Решение стратегических задач развития Российской Федерации</vt:lpstr>
      <vt:lpstr>Значимость проекта для развития Свердловской области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</dc:title>
  <dc:creator>Мария Ипатова</dc:creator>
  <cp:lastModifiedBy>пк</cp:lastModifiedBy>
  <cp:revision>555</cp:revision>
  <dcterms:created xsi:type="dcterms:W3CDTF">2020-09-15T06:33:46Z</dcterms:created>
  <dcterms:modified xsi:type="dcterms:W3CDTF">2020-10-27T20:24:39Z</dcterms:modified>
</cp:coreProperties>
</file>