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94" r:id="rId2"/>
    <p:sldId id="281" r:id="rId3"/>
    <p:sldId id="291" r:id="rId4"/>
    <p:sldId id="282" r:id="rId5"/>
    <p:sldId id="292" r:id="rId6"/>
    <p:sldId id="285" r:id="rId7"/>
    <p:sldId id="286" r:id="rId8"/>
    <p:sldId id="298" r:id="rId9"/>
    <p:sldId id="299" r:id="rId10"/>
    <p:sldId id="300" r:id="rId11"/>
    <p:sldId id="287" r:id="rId12"/>
    <p:sldId id="296" r:id="rId13"/>
    <p:sldId id="288" r:id="rId14"/>
    <p:sldId id="297" r:id="rId15"/>
    <p:sldId id="277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3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FD"/>
    <a:srgbClr val="F4F4F4"/>
    <a:srgbClr val="E3E3E3"/>
    <a:srgbClr val="FEB60A"/>
    <a:srgbClr val="F9F9F9"/>
    <a:srgbClr val="6C7073"/>
    <a:srgbClr val="BAA995"/>
    <a:srgbClr val="EF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2" autoAdjust="0"/>
    <p:restoredTop sz="94094" autoAdjust="0"/>
  </p:normalViewPr>
  <p:slideViewPr>
    <p:cSldViewPr>
      <p:cViewPr>
        <p:scale>
          <a:sx n="117" d="100"/>
          <a:sy n="117" d="100"/>
        </p:scale>
        <p:origin x="-396" y="-54"/>
      </p:cViewPr>
      <p:guideLst>
        <p:guide orient="horz" pos="93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3" d="100"/>
          <a:sy n="73" d="100"/>
        </p:scale>
        <p:origin x="13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F29AE-259F-477E-85C8-4CF73845E8E7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DF47345-BA28-4FB5-870C-D9C15C3DA245}">
      <dgm:prSet phldrT="[Текст]"/>
      <dgm:spPr/>
      <dgm:t>
        <a:bodyPr/>
        <a:lstStyle/>
        <a:p>
          <a:r>
            <a:rPr lang="ru-RU" dirty="0"/>
            <a:t>Потребители</a:t>
          </a:r>
        </a:p>
      </dgm:t>
    </dgm:pt>
    <dgm:pt modelId="{7195800F-E5B7-48DD-A024-937A4F1BF182}" type="parTrans" cxnId="{C7990060-7395-4C24-B172-7B0FFDC54757}">
      <dgm:prSet/>
      <dgm:spPr/>
      <dgm:t>
        <a:bodyPr/>
        <a:lstStyle/>
        <a:p>
          <a:endParaRPr lang="ru-RU"/>
        </a:p>
      </dgm:t>
    </dgm:pt>
    <dgm:pt modelId="{225060BD-F028-4E40-AB80-E96055116BA2}" type="sibTrans" cxnId="{C7990060-7395-4C24-B172-7B0FFDC54757}">
      <dgm:prSet/>
      <dgm:spPr/>
      <dgm:t>
        <a:bodyPr/>
        <a:lstStyle/>
        <a:p>
          <a:endParaRPr lang="ru-RU"/>
        </a:p>
      </dgm:t>
    </dgm:pt>
    <dgm:pt modelId="{D021958E-D995-46E2-B18A-900F48EDCF38}">
      <dgm:prSet phldrT="[Текст]"/>
      <dgm:spPr/>
      <dgm:t>
        <a:bodyPr/>
        <a:lstStyle/>
        <a:p>
          <a:r>
            <a:rPr lang="ru-RU" b="1" dirty="0"/>
            <a:t>Конкуренты</a:t>
          </a:r>
        </a:p>
      </dgm:t>
    </dgm:pt>
    <dgm:pt modelId="{EC6C4613-A078-422D-B5E6-F561F5276C71}" type="parTrans" cxnId="{13621D8D-D1B0-4500-AA68-0E35C574342D}">
      <dgm:prSet/>
      <dgm:spPr/>
      <dgm:t>
        <a:bodyPr/>
        <a:lstStyle/>
        <a:p>
          <a:endParaRPr lang="ru-RU"/>
        </a:p>
      </dgm:t>
    </dgm:pt>
    <dgm:pt modelId="{2F9F36A7-E855-41D2-AAC7-00AC2048CCBC}" type="sibTrans" cxnId="{13621D8D-D1B0-4500-AA68-0E35C574342D}">
      <dgm:prSet/>
      <dgm:spPr/>
      <dgm:t>
        <a:bodyPr/>
        <a:lstStyle/>
        <a:p>
          <a:endParaRPr lang="ru-RU"/>
        </a:p>
      </dgm:t>
    </dgm:pt>
    <dgm:pt modelId="{15535200-3D1D-4D55-B855-093175819538}">
      <dgm:prSet phldrT="[Текст]"/>
      <dgm:spPr/>
      <dgm:t>
        <a:bodyPr/>
        <a:lstStyle/>
        <a:p>
          <a:r>
            <a:rPr lang="ru-RU" dirty="0"/>
            <a:t>Поставщики</a:t>
          </a:r>
        </a:p>
      </dgm:t>
    </dgm:pt>
    <dgm:pt modelId="{3B089B93-24B0-4B94-B0FA-C90D9D505384}" type="parTrans" cxnId="{145B1566-BF8D-4ECA-AC54-C57C957815C1}">
      <dgm:prSet/>
      <dgm:spPr/>
      <dgm:t>
        <a:bodyPr/>
        <a:lstStyle/>
        <a:p>
          <a:endParaRPr lang="ru-RU"/>
        </a:p>
      </dgm:t>
    </dgm:pt>
    <dgm:pt modelId="{07F5815D-173A-434D-8417-625CA9CBDDF1}" type="sibTrans" cxnId="{145B1566-BF8D-4ECA-AC54-C57C957815C1}">
      <dgm:prSet/>
      <dgm:spPr/>
      <dgm:t>
        <a:bodyPr/>
        <a:lstStyle/>
        <a:p>
          <a:endParaRPr lang="ru-RU"/>
        </a:p>
      </dgm:t>
    </dgm:pt>
    <dgm:pt modelId="{52E70760-3E41-415F-9BF0-2DA99B09E990}">
      <dgm:prSet/>
      <dgm:spPr/>
      <dgm:t>
        <a:bodyPr/>
        <a:lstStyle/>
        <a:p>
          <a:r>
            <a:rPr lang="ru-RU" dirty="0" err="1"/>
            <a:t>Стейкхолдеры</a:t>
          </a:r>
          <a:endParaRPr lang="ru-RU" dirty="0"/>
        </a:p>
      </dgm:t>
    </dgm:pt>
    <dgm:pt modelId="{FF57218C-C121-4921-A638-ECA00CD063C1}" type="parTrans" cxnId="{07A5303F-0BD2-440C-9E84-63F7FBF5ECE0}">
      <dgm:prSet/>
      <dgm:spPr/>
      <dgm:t>
        <a:bodyPr/>
        <a:lstStyle/>
        <a:p>
          <a:endParaRPr lang="ru-RU"/>
        </a:p>
      </dgm:t>
    </dgm:pt>
    <dgm:pt modelId="{387FECA3-2131-4C72-B4E5-2DFEEC225970}" type="sibTrans" cxnId="{07A5303F-0BD2-440C-9E84-63F7FBF5ECE0}">
      <dgm:prSet/>
      <dgm:spPr/>
      <dgm:t>
        <a:bodyPr/>
        <a:lstStyle/>
        <a:p>
          <a:endParaRPr lang="ru-RU"/>
        </a:p>
      </dgm:t>
    </dgm:pt>
    <dgm:pt modelId="{5AC9DA01-D1F5-468C-8202-E80CCC433A03}" type="pres">
      <dgm:prSet presAssocID="{5BFF29AE-259F-477E-85C8-4CF73845E8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9B5C66-D495-4823-93FF-8D634A473DE5}" type="pres">
      <dgm:prSet presAssocID="{4DF47345-BA28-4FB5-870C-D9C15C3DA245}" presName="parentLin" presStyleCnt="0"/>
      <dgm:spPr/>
    </dgm:pt>
    <dgm:pt modelId="{BB971BC8-CEF9-4256-813B-428D8B9EC2DD}" type="pres">
      <dgm:prSet presAssocID="{4DF47345-BA28-4FB5-870C-D9C15C3DA24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F81B171-0298-4AEE-8935-783C7823B7B8}" type="pres">
      <dgm:prSet presAssocID="{4DF47345-BA28-4FB5-870C-D9C15C3DA24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72BDB-3BC3-4E20-932A-E547587CB5D3}" type="pres">
      <dgm:prSet presAssocID="{4DF47345-BA28-4FB5-870C-D9C15C3DA245}" presName="negativeSpace" presStyleCnt="0"/>
      <dgm:spPr/>
    </dgm:pt>
    <dgm:pt modelId="{CB418942-83D1-45C4-B7B5-9E71B2C08293}" type="pres">
      <dgm:prSet presAssocID="{4DF47345-BA28-4FB5-870C-D9C15C3DA245}" presName="childText" presStyleLbl="conFgAcc1" presStyleIdx="0" presStyleCnt="4">
        <dgm:presLayoutVars>
          <dgm:bulletEnabled val="1"/>
        </dgm:presLayoutVars>
      </dgm:prSet>
      <dgm:spPr/>
    </dgm:pt>
    <dgm:pt modelId="{09761992-4A74-4BF2-8EAC-8F3D7C197CA9}" type="pres">
      <dgm:prSet presAssocID="{225060BD-F028-4E40-AB80-E96055116BA2}" presName="spaceBetweenRectangles" presStyleCnt="0"/>
      <dgm:spPr/>
    </dgm:pt>
    <dgm:pt modelId="{CC0EC242-0502-4E4C-A8DD-AC759AA6CCC2}" type="pres">
      <dgm:prSet presAssocID="{D021958E-D995-46E2-B18A-900F48EDCF38}" presName="parentLin" presStyleCnt="0"/>
      <dgm:spPr/>
    </dgm:pt>
    <dgm:pt modelId="{E5F5CFF8-DFCC-4B9A-96FA-BF9E3D3E0639}" type="pres">
      <dgm:prSet presAssocID="{D021958E-D995-46E2-B18A-900F48EDCF3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0A738FE-93E3-42AD-9EEB-F8FDE4405B06}" type="pres">
      <dgm:prSet presAssocID="{D021958E-D995-46E2-B18A-900F48EDCF3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1E945-D497-4876-8757-C1C0CBFE6CDA}" type="pres">
      <dgm:prSet presAssocID="{D021958E-D995-46E2-B18A-900F48EDCF38}" presName="negativeSpace" presStyleCnt="0"/>
      <dgm:spPr/>
    </dgm:pt>
    <dgm:pt modelId="{971A43E7-984E-485D-8D18-2614B894767B}" type="pres">
      <dgm:prSet presAssocID="{D021958E-D995-46E2-B18A-900F48EDCF38}" presName="childText" presStyleLbl="conFgAcc1" presStyleIdx="1" presStyleCnt="4">
        <dgm:presLayoutVars>
          <dgm:bulletEnabled val="1"/>
        </dgm:presLayoutVars>
      </dgm:prSet>
      <dgm:spPr/>
    </dgm:pt>
    <dgm:pt modelId="{83AB2E55-A705-4A82-AD34-B11C693F0D15}" type="pres">
      <dgm:prSet presAssocID="{2F9F36A7-E855-41D2-AAC7-00AC2048CCBC}" presName="spaceBetweenRectangles" presStyleCnt="0"/>
      <dgm:spPr/>
    </dgm:pt>
    <dgm:pt modelId="{B46D3EA3-901A-4737-8851-49EACE5AE18F}" type="pres">
      <dgm:prSet presAssocID="{15535200-3D1D-4D55-B855-093175819538}" presName="parentLin" presStyleCnt="0"/>
      <dgm:spPr/>
    </dgm:pt>
    <dgm:pt modelId="{09179D08-E56A-47F2-9B96-CC8D4C86E252}" type="pres">
      <dgm:prSet presAssocID="{15535200-3D1D-4D55-B855-09317581953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500508E-A47F-4D57-B623-781A8CBAB63C}" type="pres">
      <dgm:prSet presAssocID="{15535200-3D1D-4D55-B855-093175819538}" presName="parentText" presStyleLbl="node1" presStyleIdx="2" presStyleCnt="4" custLinFactNeighborX="2673" custLinFactNeighborY="1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83105-91BD-41FA-824A-0CC2992527CF}" type="pres">
      <dgm:prSet presAssocID="{15535200-3D1D-4D55-B855-093175819538}" presName="negativeSpace" presStyleCnt="0"/>
      <dgm:spPr/>
    </dgm:pt>
    <dgm:pt modelId="{F03B255F-FDC9-4419-8BC7-1B1CAC8C30D0}" type="pres">
      <dgm:prSet presAssocID="{15535200-3D1D-4D55-B855-093175819538}" presName="childText" presStyleLbl="conFgAcc1" presStyleIdx="2" presStyleCnt="4">
        <dgm:presLayoutVars>
          <dgm:bulletEnabled val="1"/>
        </dgm:presLayoutVars>
      </dgm:prSet>
      <dgm:spPr/>
    </dgm:pt>
    <dgm:pt modelId="{208B0E06-5E34-4E22-8023-84C51C6672FD}" type="pres">
      <dgm:prSet presAssocID="{07F5815D-173A-434D-8417-625CA9CBDDF1}" presName="spaceBetweenRectangles" presStyleCnt="0"/>
      <dgm:spPr/>
    </dgm:pt>
    <dgm:pt modelId="{BAD7D5A8-B83E-4638-BDBE-A65CDD96B308}" type="pres">
      <dgm:prSet presAssocID="{52E70760-3E41-415F-9BF0-2DA99B09E990}" presName="parentLin" presStyleCnt="0"/>
      <dgm:spPr/>
    </dgm:pt>
    <dgm:pt modelId="{A6045E65-7A76-48F9-8359-92D148CD26E7}" type="pres">
      <dgm:prSet presAssocID="{52E70760-3E41-415F-9BF0-2DA99B09E99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6DBC68F-5B2C-4533-8FDA-E46E58003157}" type="pres">
      <dgm:prSet presAssocID="{52E70760-3E41-415F-9BF0-2DA99B09E99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7A22F-F33B-4F40-A0D1-BCD2144A02E1}" type="pres">
      <dgm:prSet presAssocID="{52E70760-3E41-415F-9BF0-2DA99B09E990}" presName="negativeSpace" presStyleCnt="0"/>
      <dgm:spPr/>
    </dgm:pt>
    <dgm:pt modelId="{99656C12-7C2D-4C28-8409-CBCA3D8F453E}" type="pres">
      <dgm:prSet presAssocID="{52E70760-3E41-415F-9BF0-2DA99B09E990}" presName="childText" presStyleLbl="conFgAcc1" presStyleIdx="3" presStyleCnt="4" custLinFactNeighborY="-9494">
        <dgm:presLayoutVars>
          <dgm:bulletEnabled val="1"/>
        </dgm:presLayoutVars>
      </dgm:prSet>
      <dgm:spPr/>
    </dgm:pt>
  </dgm:ptLst>
  <dgm:cxnLst>
    <dgm:cxn modelId="{145B1566-BF8D-4ECA-AC54-C57C957815C1}" srcId="{5BFF29AE-259F-477E-85C8-4CF73845E8E7}" destId="{15535200-3D1D-4D55-B855-093175819538}" srcOrd="2" destOrd="0" parTransId="{3B089B93-24B0-4B94-B0FA-C90D9D505384}" sibTransId="{07F5815D-173A-434D-8417-625CA9CBDDF1}"/>
    <dgm:cxn modelId="{B66C4000-CA3D-4335-9DC4-8572DA58C299}" type="presOf" srcId="{52E70760-3E41-415F-9BF0-2DA99B09E990}" destId="{C6DBC68F-5B2C-4533-8FDA-E46E58003157}" srcOrd="1" destOrd="0" presId="urn:microsoft.com/office/officeart/2005/8/layout/list1"/>
    <dgm:cxn modelId="{07A5303F-0BD2-440C-9E84-63F7FBF5ECE0}" srcId="{5BFF29AE-259F-477E-85C8-4CF73845E8E7}" destId="{52E70760-3E41-415F-9BF0-2DA99B09E990}" srcOrd="3" destOrd="0" parTransId="{FF57218C-C121-4921-A638-ECA00CD063C1}" sibTransId="{387FECA3-2131-4C72-B4E5-2DFEEC225970}"/>
    <dgm:cxn modelId="{40A50F70-D0FB-4BA6-96F7-8744BCDA8613}" type="presOf" srcId="{4DF47345-BA28-4FB5-870C-D9C15C3DA245}" destId="{BB971BC8-CEF9-4256-813B-428D8B9EC2DD}" srcOrd="0" destOrd="0" presId="urn:microsoft.com/office/officeart/2005/8/layout/list1"/>
    <dgm:cxn modelId="{E8ECB47E-A633-44C6-967B-FCD9D2185B33}" type="presOf" srcId="{15535200-3D1D-4D55-B855-093175819538}" destId="{0500508E-A47F-4D57-B623-781A8CBAB63C}" srcOrd="1" destOrd="0" presId="urn:microsoft.com/office/officeart/2005/8/layout/list1"/>
    <dgm:cxn modelId="{C7990060-7395-4C24-B172-7B0FFDC54757}" srcId="{5BFF29AE-259F-477E-85C8-4CF73845E8E7}" destId="{4DF47345-BA28-4FB5-870C-D9C15C3DA245}" srcOrd="0" destOrd="0" parTransId="{7195800F-E5B7-48DD-A024-937A4F1BF182}" sibTransId="{225060BD-F028-4E40-AB80-E96055116BA2}"/>
    <dgm:cxn modelId="{13621D8D-D1B0-4500-AA68-0E35C574342D}" srcId="{5BFF29AE-259F-477E-85C8-4CF73845E8E7}" destId="{D021958E-D995-46E2-B18A-900F48EDCF38}" srcOrd="1" destOrd="0" parTransId="{EC6C4613-A078-422D-B5E6-F561F5276C71}" sibTransId="{2F9F36A7-E855-41D2-AAC7-00AC2048CCBC}"/>
    <dgm:cxn modelId="{13CF35E7-AD75-441D-8D38-6FD80397FDA1}" type="presOf" srcId="{D021958E-D995-46E2-B18A-900F48EDCF38}" destId="{20A738FE-93E3-42AD-9EEB-F8FDE4405B06}" srcOrd="1" destOrd="0" presId="urn:microsoft.com/office/officeart/2005/8/layout/list1"/>
    <dgm:cxn modelId="{DDBE578B-D307-4A4B-AEBC-7D477342D326}" type="presOf" srcId="{4DF47345-BA28-4FB5-870C-D9C15C3DA245}" destId="{7F81B171-0298-4AEE-8935-783C7823B7B8}" srcOrd="1" destOrd="0" presId="urn:microsoft.com/office/officeart/2005/8/layout/list1"/>
    <dgm:cxn modelId="{81CE857A-547D-495B-89B4-2CEFBA34B952}" type="presOf" srcId="{52E70760-3E41-415F-9BF0-2DA99B09E990}" destId="{A6045E65-7A76-48F9-8359-92D148CD26E7}" srcOrd="0" destOrd="0" presId="urn:microsoft.com/office/officeart/2005/8/layout/list1"/>
    <dgm:cxn modelId="{4ED7C4BF-F485-4824-9A72-016E8076C1B5}" type="presOf" srcId="{5BFF29AE-259F-477E-85C8-4CF73845E8E7}" destId="{5AC9DA01-D1F5-468C-8202-E80CCC433A03}" srcOrd="0" destOrd="0" presId="urn:microsoft.com/office/officeart/2005/8/layout/list1"/>
    <dgm:cxn modelId="{8C2AC6E1-1B37-46A3-859A-1200847C0EFB}" type="presOf" srcId="{D021958E-D995-46E2-B18A-900F48EDCF38}" destId="{E5F5CFF8-DFCC-4B9A-96FA-BF9E3D3E0639}" srcOrd="0" destOrd="0" presId="urn:microsoft.com/office/officeart/2005/8/layout/list1"/>
    <dgm:cxn modelId="{AD3B1D81-37B1-4B66-B74F-EB259BE677FE}" type="presOf" srcId="{15535200-3D1D-4D55-B855-093175819538}" destId="{09179D08-E56A-47F2-9B96-CC8D4C86E252}" srcOrd="0" destOrd="0" presId="urn:microsoft.com/office/officeart/2005/8/layout/list1"/>
    <dgm:cxn modelId="{6B2CDC01-BD18-4D2C-A985-A2847856860A}" type="presParOf" srcId="{5AC9DA01-D1F5-468C-8202-E80CCC433A03}" destId="{329B5C66-D495-4823-93FF-8D634A473DE5}" srcOrd="0" destOrd="0" presId="urn:microsoft.com/office/officeart/2005/8/layout/list1"/>
    <dgm:cxn modelId="{A2F59BB2-2606-4C1E-97E3-49A8D400765F}" type="presParOf" srcId="{329B5C66-D495-4823-93FF-8D634A473DE5}" destId="{BB971BC8-CEF9-4256-813B-428D8B9EC2DD}" srcOrd="0" destOrd="0" presId="urn:microsoft.com/office/officeart/2005/8/layout/list1"/>
    <dgm:cxn modelId="{C3B01589-9AF7-4D59-B251-1BE1C9889499}" type="presParOf" srcId="{329B5C66-D495-4823-93FF-8D634A473DE5}" destId="{7F81B171-0298-4AEE-8935-783C7823B7B8}" srcOrd="1" destOrd="0" presId="urn:microsoft.com/office/officeart/2005/8/layout/list1"/>
    <dgm:cxn modelId="{87DFF435-037B-4007-9F01-A2A310BECF85}" type="presParOf" srcId="{5AC9DA01-D1F5-468C-8202-E80CCC433A03}" destId="{14E72BDB-3BC3-4E20-932A-E547587CB5D3}" srcOrd="1" destOrd="0" presId="urn:microsoft.com/office/officeart/2005/8/layout/list1"/>
    <dgm:cxn modelId="{66E11436-D4F2-47DD-9E53-384E5792935A}" type="presParOf" srcId="{5AC9DA01-D1F5-468C-8202-E80CCC433A03}" destId="{CB418942-83D1-45C4-B7B5-9E71B2C08293}" srcOrd="2" destOrd="0" presId="urn:microsoft.com/office/officeart/2005/8/layout/list1"/>
    <dgm:cxn modelId="{0ECABD94-9F71-423E-BCA8-5257C9FC2B09}" type="presParOf" srcId="{5AC9DA01-D1F5-468C-8202-E80CCC433A03}" destId="{09761992-4A74-4BF2-8EAC-8F3D7C197CA9}" srcOrd="3" destOrd="0" presId="urn:microsoft.com/office/officeart/2005/8/layout/list1"/>
    <dgm:cxn modelId="{5CBE7517-2EBD-40FF-BA30-8935A75DF8CA}" type="presParOf" srcId="{5AC9DA01-D1F5-468C-8202-E80CCC433A03}" destId="{CC0EC242-0502-4E4C-A8DD-AC759AA6CCC2}" srcOrd="4" destOrd="0" presId="urn:microsoft.com/office/officeart/2005/8/layout/list1"/>
    <dgm:cxn modelId="{2AAC6209-41B6-4D65-A20D-CE6FEE51DAC2}" type="presParOf" srcId="{CC0EC242-0502-4E4C-A8DD-AC759AA6CCC2}" destId="{E5F5CFF8-DFCC-4B9A-96FA-BF9E3D3E0639}" srcOrd="0" destOrd="0" presId="urn:microsoft.com/office/officeart/2005/8/layout/list1"/>
    <dgm:cxn modelId="{7C13D9FC-429B-4581-8CC3-CA863293615D}" type="presParOf" srcId="{CC0EC242-0502-4E4C-A8DD-AC759AA6CCC2}" destId="{20A738FE-93E3-42AD-9EEB-F8FDE4405B06}" srcOrd="1" destOrd="0" presId="urn:microsoft.com/office/officeart/2005/8/layout/list1"/>
    <dgm:cxn modelId="{62C35FA9-2DDB-4B1A-83CB-79BEEFC998E7}" type="presParOf" srcId="{5AC9DA01-D1F5-468C-8202-E80CCC433A03}" destId="{7411E945-D497-4876-8757-C1C0CBFE6CDA}" srcOrd="5" destOrd="0" presId="urn:microsoft.com/office/officeart/2005/8/layout/list1"/>
    <dgm:cxn modelId="{3B82A101-9D1E-413D-8DFA-EE0885D34FC3}" type="presParOf" srcId="{5AC9DA01-D1F5-468C-8202-E80CCC433A03}" destId="{971A43E7-984E-485D-8D18-2614B894767B}" srcOrd="6" destOrd="0" presId="urn:microsoft.com/office/officeart/2005/8/layout/list1"/>
    <dgm:cxn modelId="{DEE7B73A-2083-4B1B-9714-AF15120FBFB6}" type="presParOf" srcId="{5AC9DA01-D1F5-468C-8202-E80CCC433A03}" destId="{83AB2E55-A705-4A82-AD34-B11C693F0D15}" srcOrd="7" destOrd="0" presId="urn:microsoft.com/office/officeart/2005/8/layout/list1"/>
    <dgm:cxn modelId="{19077104-932A-46C0-8A3F-B9A09873555E}" type="presParOf" srcId="{5AC9DA01-D1F5-468C-8202-E80CCC433A03}" destId="{B46D3EA3-901A-4737-8851-49EACE5AE18F}" srcOrd="8" destOrd="0" presId="urn:microsoft.com/office/officeart/2005/8/layout/list1"/>
    <dgm:cxn modelId="{2F742A29-B16F-4E32-B970-39341E552E1F}" type="presParOf" srcId="{B46D3EA3-901A-4737-8851-49EACE5AE18F}" destId="{09179D08-E56A-47F2-9B96-CC8D4C86E252}" srcOrd="0" destOrd="0" presId="urn:microsoft.com/office/officeart/2005/8/layout/list1"/>
    <dgm:cxn modelId="{A334BC2C-4DF9-4A28-80C2-202EB8731C90}" type="presParOf" srcId="{B46D3EA3-901A-4737-8851-49EACE5AE18F}" destId="{0500508E-A47F-4D57-B623-781A8CBAB63C}" srcOrd="1" destOrd="0" presId="urn:microsoft.com/office/officeart/2005/8/layout/list1"/>
    <dgm:cxn modelId="{DE312BD0-4E79-44DE-9E2C-629CD40216BE}" type="presParOf" srcId="{5AC9DA01-D1F5-468C-8202-E80CCC433A03}" destId="{F6083105-91BD-41FA-824A-0CC2992527CF}" srcOrd="9" destOrd="0" presId="urn:microsoft.com/office/officeart/2005/8/layout/list1"/>
    <dgm:cxn modelId="{EF9FD68A-778E-49E7-BB15-C6C0CD7EF2BE}" type="presParOf" srcId="{5AC9DA01-D1F5-468C-8202-E80CCC433A03}" destId="{F03B255F-FDC9-4419-8BC7-1B1CAC8C30D0}" srcOrd="10" destOrd="0" presId="urn:microsoft.com/office/officeart/2005/8/layout/list1"/>
    <dgm:cxn modelId="{5919700C-5423-4EE7-9230-2B8FA293352F}" type="presParOf" srcId="{5AC9DA01-D1F5-468C-8202-E80CCC433A03}" destId="{208B0E06-5E34-4E22-8023-84C51C6672FD}" srcOrd="11" destOrd="0" presId="urn:microsoft.com/office/officeart/2005/8/layout/list1"/>
    <dgm:cxn modelId="{F0E14EF1-407F-4719-AFA0-F2BC1B7DE84B}" type="presParOf" srcId="{5AC9DA01-D1F5-468C-8202-E80CCC433A03}" destId="{BAD7D5A8-B83E-4638-BDBE-A65CDD96B308}" srcOrd="12" destOrd="0" presId="urn:microsoft.com/office/officeart/2005/8/layout/list1"/>
    <dgm:cxn modelId="{07459C74-8991-4C8B-9A60-ECC07161425D}" type="presParOf" srcId="{BAD7D5A8-B83E-4638-BDBE-A65CDD96B308}" destId="{A6045E65-7A76-48F9-8359-92D148CD26E7}" srcOrd="0" destOrd="0" presId="urn:microsoft.com/office/officeart/2005/8/layout/list1"/>
    <dgm:cxn modelId="{96C5DBD0-7CD6-4BFA-9BC2-0B5DF16293A3}" type="presParOf" srcId="{BAD7D5A8-B83E-4638-BDBE-A65CDD96B308}" destId="{C6DBC68F-5B2C-4533-8FDA-E46E58003157}" srcOrd="1" destOrd="0" presId="urn:microsoft.com/office/officeart/2005/8/layout/list1"/>
    <dgm:cxn modelId="{111017FA-D567-4F8E-9093-E47F4397B18A}" type="presParOf" srcId="{5AC9DA01-D1F5-468C-8202-E80CCC433A03}" destId="{5B67A22F-F33B-4F40-A0D1-BCD2144A02E1}" srcOrd="13" destOrd="0" presId="urn:microsoft.com/office/officeart/2005/8/layout/list1"/>
    <dgm:cxn modelId="{CEB476BF-A90C-4FCA-8785-984732D7FF97}" type="presParOf" srcId="{5AC9DA01-D1F5-468C-8202-E80CCC433A03}" destId="{99656C12-7C2D-4C28-8409-CBCA3D8F453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61D14-227F-4620-A5AB-A110019684DE}" type="doc">
      <dgm:prSet loTypeId="urn:microsoft.com/office/officeart/2005/8/layout/matrix1" loCatId="matrix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1448C7F-91DC-4982-ADAF-96D65844CA65}">
      <dgm:prSet phldrT="[Текст]"/>
      <dgm:spPr/>
      <dgm:t>
        <a:bodyPr/>
        <a:lstStyle/>
        <a:p>
          <a:r>
            <a:rPr lang="en-US" dirty="0"/>
            <a:t>PEST</a:t>
          </a:r>
          <a:r>
            <a:rPr lang="ru-RU" dirty="0"/>
            <a:t>-анализ</a:t>
          </a:r>
        </a:p>
      </dgm:t>
    </dgm:pt>
    <dgm:pt modelId="{74D7E44F-D15C-411B-A204-D3799DE1A74B}" type="parTrans" cxnId="{CC799E13-5036-4B1A-B98F-16F09CCAA99B}">
      <dgm:prSet/>
      <dgm:spPr/>
      <dgm:t>
        <a:bodyPr/>
        <a:lstStyle/>
        <a:p>
          <a:endParaRPr lang="ru-RU"/>
        </a:p>
      </dgm:t>
    </dgm:pt>
    <dgm:pt modelId="{8483BD49-1292-4E2A-AD39-B805F13D462F}" type="sibTrans" cxnId="{CC799E13-5036-4B1A-B98F-16F09CCAA99B}">
      <dgm:prSet/>
      <dgm:spPr/>
      <dgm:t>
        <a:bodyPr/>
        <a:lstStyle/>
        <a:p>
          <a:endParaRPr lang="ru-RU"/>
        </a:p>
      </dgm:t>
    </dgm:pt>
    <dgm:pt modelId="{AEC95A2B-3F9B-441D-A1A6-9A7161D2534E}">
      <dgm:prSet phldrT="[Текст]"/>
      <dgm:spPr/>
      <dgm:t>
        <a:bodyPr/>
        <a:lstStyle/>
        <a:p>
          <a:r>
            <a:rPr lang="ru-RU" dirty="0"/>
            <a:t>Политическая среда (</a:t>
          </a:r>
          <a:r>
            <a:rPr lang="ru-RU" dirty="0">
              <a:sym typeface="Symbol"/>
            </a:rPr>
            <a:t> = 19)</a:t>
          </a:r>
          <a:endParaRPr lang="ru-RU" dirty="0"/>
        </a:p>
      </dgm:t>
    </dgm:pt>
    <dgm:pt modelId="{5F05A212-EED4-469C-BDED-A2A7AD38DE72}" type="parTrans" cxnId="{2411EDB6-F97D-44FA-A32A-76E33A96666E}">
      <dgm:prSet/>
      <dgm:spPr/>
      <dgm:t>
        <a:bodyPr/>
        <a:lstStyle/>
        <a:p>
          <a:endParaRPr lang="ru-RU"/>
        </a:p>
      </dgm:t>
    </dgm:pt>
    <dgm:pt modelId="{07FB349D-E6DA-4199-8D19-2EFE4C7224CE}" type="sibTrans" cxnId="{2411EDB6-F97D-44FA-A32A-76E33A96666E}">
      <dgm:prSet/>
      <dgm:spPr/>
      <dgm:t>
        <a:bodyPr/>
        <a:lstStyle/>
        <a:p>
          <a:endParaRPr lang="ru-RU"/>
        </a:p>
      </dgm:t>
    </dgm:pt>
    <dgm:pt modelId="{665FC151-F61C-4173-A569-E072CF0961AD}">
      <dgm:prSet phldrT="[Текст]"/>
      <dgm:spPr/>
      <dgm:t>
        <a:bodyPr/>
        <a:lstStyle/>
        <a:p>
          <a:r>
            <a:rPr lang="ru-RU" dirty="0"/>
            <a:t>Экономическая среда (</a:t>
          </a:r>
          <a:r>
            <a:rPr lang="ru-RU" dirty="0">
              <a:sym typeface="Symbol"/>
            </a:rPr>
            <a:t> = -3)</a:t>
          </a:r>
          <a:endParaRPr lang="ru-RU" dirty="0"/>
        </a:p>
      </dgm:t>
    </dgm:pt>
    <dgm:pt modelId="{4D310E87-820D-4ECD-B417-7C4DBF7EE594}" type="parTrans" cxnId="{A488D4A0-9393-4F17-A058-B865E88EF044}">
      <dgm:prSet/>
      <dgm:spPr/>
      <dgm:t>
        <a:bodyPr/>
        <a:lstStyle/>
        <a:p>
          <a:endParaRPr lang="ru-RU"/>
        </a:p>
      </dgm:t>
    </dgm:pt>
    <dgm:pt modelId="{5BE8C552-34ED-40C6-9556-9CB41BD9F484}" type="sibTrans" cxnId="{A488D4A0-9393-4F17-A058-B865E88EF044}">
      <dgm:prSet/>
      <dgm:spPr/>
      <dgm:t>
        <a:bodyPr/>
        <a:lstStyle/>
        <a:p>
          <a:endParaRPr lang="ru-RU"/>
        </a:p>
      </dgm:t>
    </dgm:pt>
    <dgm:pt modelId="{AA4B9399-F795-4013-A2C1-19FC438CAC18}">
      <dgm:prSet phldrT="[Текст]" phldr="1"/>
      <dgm:spPr/>
      <dgm:t>
        <a:bodyPr/>
        <a:lstStyle/>
        <a:p>
          <a:endParaRPr lang="ru-RU"/>
        </a:p>
      </dgm:t>
    </dgm:pt>
    <dgm:pt modelId="{FFF79A34-9D1D-4053-9AC5-86703EB27593}" type="parTrans" cxnId="{07A3ABC8-3529-453D-B961-212A1C3F207A}">
      <dgm:prSet/>
      <dgm:spPr/>
      <dgm:t>
        <a:bodyPr/>
        <a:lstStyle/>
        <a:p>
          <a:endParaRPr lang="ru-RU"/>
        </a:p>
      </dgm:t>
    </dgm:pt>
    <dgm:pt modelId="{536FDF16-E7F5-47FF-8945-33D9F2B00684}" type="sibTrans" cxnId="{07A3ABC8-3529-453D-B961-212A1C3F207A}">
      <dgm:prSet/>
      <dgm:spPr/>
      <dgm:t>
        <a:bodyPr/>
        <a:lstStyle/>
        <a:p>
          <a:endParaRPr lang="ru-RU"/>
        </a:p>
      </dgm:t>
    </dgm:pt>
    <dgm:pt modelId="{A92360AD-6D65-4596-95D2-4BA1CBC12B59}">
      <dgm:prSet phldrT="[Текст]" phldr="1"/>
      <dgm:spPr/>
      <dgm:t>
        <a:bodyPr/>
        <a:lstStyle/>
        <a:p>
          <a:endParaRPr lang="ru-RU"/>
        </a:p>
      </dgm:t>
    </dgm:pt>
    <dgm:pt modelId="{4BD0F0C6-5576-452E-8639-AADC8E843ACE}" type="parTrans" cxnId="{11A1EAA5-C176-4352-A517-ADA3516F964E}">
      <dgm:prSet/>
      <dgm:spPr/>
      <dgm:t>
        <a:bodyPr/>
        <a:lstStyle/>
        <a:p>
          <a:endParaRPr lang="ru-RU"/>
        </a:p>
      </dgm:t>
    </dgm:pt>
    <dgm:pt modelId="{4165A0CD-2362-4C2E-AF1A-DBA4656A46EF}" type="sibTrans" cxnId="{11A1EAA5-C176-4352-A517-ADA3516F964E}">
      <dgm:prSet/>
      <dgm:spPr/>
      <dgm:t>
        <a:bodyPr/>
        <a:lstStyle/>
        <a:p>
          <a:endParaRPr lang="ru-RU"/>
        </a:p>
      </dgm:t>
    </dgm:pt>
    <dgm:pt modelId="{9AD0DA88-DAE9-41E0-9636-FD1D96E31632}">
      <dgm:prSet/>
      <dgm:spPr/>
      <dgm:t>
        <a:bodyPr/>
        <a:lstStyle/>
        <a:p>
          <a:r>
            <a:rPr lang="ru-RU" dirty="0"/>
            <a:t>Социокультурная среда (</a:t>
          </a:r>
          <a:r>
            <a:rPr lang="ru-RU" dirty="0">
              <a:sym typeface="Symbol"/>
            </a:rPr>
            <a:t> = 8)</a:t>
          </a:r>
          <a:endParaRPr lang="ru-RU" dirty="0"/>
        </a:p>
      </dgm:t>
    </dgm:pt>
    <dgm:pt modelId="{F900FD6A-0952-4B0A-BF6B-FA1C551BB8C8}" type="parTrans" cxnId="{90CDF17A-1701-486D-B6E1-27DC3A90635E}">
      <dgm:prSet/>
      <dgm:spPr/>
      <dgm:t>
        <a:bodyPr/>
        <a:lstStyle/>
        <a:p>
          <a:endParaRPr lang="ru-RU"/>
        </a:p>
      </dgm:t>
    </dgm:pt>
    <dgm:pt modelId="{4623D882-466C-490B-BF9D-66EC7C670679}" type="sibTrans" cxnId="{90CDF17A-1701-486D-B6E1-27DC3A90635E}">
      <dgm:prSet/>
      <dgm:spPr/>
      <dgm:t>
        <a:bodyPr/>
        <a:lstStyle/>
        <a:p>
          <a:endParaRPr lang="ru-RU"/>
        </a:p>
      </dgm:t>
    </dgm:pt>
    <dgm:pt modelId="{0936E484-F403-491E-A0F4-CAF501CF0DF2}">
      <dgm:prSet/>
      <dgm:spPr/>
      <dgm:t>
        <a:bodyPr/>
        <a:lstStyle/>
        <a:p>
          <a:r>
            <a:rPr lang="ru-RU" dirty="0"/>
            <a:t>Научно-технический прогресс (</a:t>
          </a:r>
          <a:r>
            <a:rPr lang="ru-RU" dirty="0">
              <a:sym typeface="Symbol"/>
            </a:rPr>
            <a:t> = 3)</a:t>
          </a:r>
          <a:endParaRPr lang="ru-RU" dirty="0"/>
        </a:p>
      </dgm:t>
    </dgm:pt>
    <dgm:pt modelId="{A0EF0B22-357E-40A5-9D66-237643FE49A8}" type="parTrans" cxnId="{292D377B-7038-42E4-B0CF-AF2A0EC3C59C}">
      <dgm:prSet/>
      <dgm:spPr/>
      <dgm:t>
        <a:bodyPr/>
        <a:lstStyle/>
        <a:p>
          <a:endParaRPr lang="ru-RU"/>
        </a:p>
      </dgm:t>
    </dgm:pt>
    <dgm:pt modelId="{403DAC3B-5E67-464F-9883-81DF7E423F3E}" type="sibTrans" cxnId="{292D377B-7038-42E4-B0CF-AF2A0EC3C59C}">
      <dgm:prSet/>
      <dgm:spPr/>
      <dgm:t>
        <a:bodyPr/>
        <a:lstStyle/>
        <a:p>
          <a:endParaRPr lang="ru-RU"/>
        </a:p>
      </dgm:t>
    </dgm:pt>
    <dgm:pt modelId="{86C14C29-D8A4-4731-958C-5F21C4395ECF}" type="pres">
      <dgm:prSet presAssocID="{8F661D14-227F-4620-A5AB-A110019684D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DA7D9E-ECB3-4699-83B3-1E820FC743B2}" type="pres">
      <dgm:prSet presAssocID="{8F661D14-227F-4620-A5AB-A110019684DE}" presName="matrix" presStyleCnt="0"/>
      <dgm:spPr/>
    </dgm:pt>
    <dgm:pt modelId="{EA1E1832-6775-43E6-BD39-D245E6EA5A52}" type="pres">
      <dgm:prSet presAssocID="{8F661D14-227F-4620-A5AB-A110019684DE}" presName="tile1" presStyleLbl="node1" presStyleIdx="0" presStyleCnt="4"/>
      <dgm:spPr/>
      <dgm:t>
        <a:bodyPr/>
        <a:lstStyle/>
        <a:p>
          <a:endParaRPr lang="ru-RU"/>
        </a:p>
      </dgm:t>
    </dgm:pt>
    <dgm:pt modelId="{9CF1C814-4CE0-4EB2-90AE-69D4EC299570}" type="pres">
      <dgm:prSet presAssocID="{8F661D14-227F-4620-A5AB-A110019684D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C41C9-A0F4-4312-97F5-558B328C931C}" type="pres">
      <dgm:prSet presAssocID="{8F661D14-227F-4620-A5AB-A110019684DE}" presName="tile2" presStyleLbl="node1" presStyleIdx="1" presStyleCnt="4"/>
      <dgm:spPr/>
      <dgm:t>
        <a:bodyPr/>
        <a:lstStyle/>
        <a:p>
          <a:endParaRPr lang="ru-RU"/>
        </a:p>
      </dgm:t>
    </dgm:pt>
    <dgm:pt modelId="{129E7A64-48BE-4B1B-9DCF-FB57346CB3FA}" type="pres">
      <dgm:prSet presAssocID="{8F661D14-227F-4620-A5AB-A110019684D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046F7-CB08-4833-B5A1-4D7A828AE011}" type="pres">
      <dgm:prSet presAssocID="{8F661D14-227F-4620-A5AB-A110019684DE}" presName="tile3" presStyleLbl="node1" presStyleIdx="2" presStyleCnt="4"/>
      <dgm:spPr/>
      <dgm:t>
        <a:bodyPr/>
        <a:lstStyle/>
        <a:p>
          <a:endParaRPr lang="ru-RU"/>
        </a:p>
      </dgm:t>
    </dgm:pt>
    <dgm:pt modelId="{28BB3652-5569-4DCB-AAB0-21F98ABD6A0F}" type="pres">
      <dgm:prSet presAssocID="{8F661D14-227F-4620-A5AB-A110019684D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C8327-58B8-4C73-9635-DF5222EB70CA}" type="pres">
      <dgm:prSet presAssocID="{8F661D14-227F-4620-A5AB-A110019684DE}" presName="tile4" presStyleLbl="node1" presStyleIdx="3" presStyleCnt="4"/>
      <dgm:spPr/>
      <dgm:t>
        <a:bodyPr/>
        <a:lstStyle/>
        <a:p>
          <a:endParaRPr lang="ru-RU"/>
        </a:p>
      </dgm:t>
    </dgm:pt>
    <dgm:pt modelId="{85FA3C2C-6135-441C-A6E6-A1B598632B01}" type="pres">
      <dgm:prSet presAssocID="{8F661D14-227F-4620-A5AB-A110019684D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76CEB-53C9-497E-B3CA-B268672C6E94}" type="pres">
      <dgm:prSet presAssocID="{8F661D14-227F-4620-A5AB-A110019684D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488D4A0-9393-4F17-A058-B865E88EF044}" srcId="{F1448C7F-91DC-4982-ADAF-96D65844CA65}" destId="{665FC151-F61C-4173-A569-E072CF0961AD}" srcOrd="1" destOrd="0" parTransId="{4D310E87-820D-4ECD-B417-7C4DBF7EE594}" sibTransId="{5BE8C552-34ED-40C6-9556-9CB41BD9F484}"/>
    <dgm:cxn modelId="{08784774-2E5D-4818-B4A6-D4E6298D0390}" type="presOf" srcId="{8F661D14-227F-4620-A5AB-A110019684DE}" destId="{86C14C29-D8A4-4731-958C-5F21C4395ECF}" srcOrd="0" destOrd="0" presId="urn:microsoft.com/office/officeart/2005/8/layout/matrix1"/>
    <dgm:cxn modelId="{2411EDB6-F97D-44FA-A32A-76E33A96666E}" srcId="{F1448C7F-91DC-4982-ADAF-96D65844CA65}" destId="{AEC95A2B-3F9B-441D-A1A6-9A7161D2534E}" srcOrd="0" destOrd="0" parTransId="{5F05A212-EED4-469C-BDED-A2A7AD38DE72}" sibTransId="{07FB349D-E6DA-4199-8D19-2EFE4C7224CE}"/>
    <dgm:cxn modelId="{186C7482-1260-4877-BFA6-7A401D24690C}" type="presOf" srcId="{AEC95A2B-3F9B-441D-A1A6-9A7161D2534E}" destId="{EA1E1832-6775-43E6-BD39-D245E6EA5A52}" srcOrd="0" destOrd="0" presId="urn:microsoft.com/office/officeart/2005/8/layout/matrix1"/>
    <dgm:cxn modelId="{4AF8D11B-E886-4F93-B767-CA8B4DDB3574}" type="presOf" srcId="{9AD0DA88-DAE9-41E0-9636-FD1D96E31632}" destId="{F79046F7-CB08-4833-B5A1-4D7A828AE011}" srcOrd="0" destOrd="0" presId="urn:microsoft.com/office/officeart/2005/8/layout/matrix1"/>
    <dgm:cxn modelId="{2D728FF9-FB11-40D8-9D61-8503343B42B3}" type="presOf" srcId="{0936E484-F403-491E-A0F4-CAF501CF0DF2}" destId="{85FA3C2C-6135-441C-A6E6-A1B598632B01}" srcOrd="1" destOrd="0" presId="urn:microsoft.com/office/officeart/2005/8/layout/matrix1"/>
    <dgm:cxn modelId="{CC799E13-5036-4B1A-B98F-16F09CCAA99B}" srcId="{8F661D14-227F-4620-A5AB-A110019684DE}" destId="{F1448C7F-91DC-4982-ADAF-96D65844CA65}" srcOrd="0" destOrd="0" parTransId="{74D7E44F-D15C-411B-A204-D3799DE1A74B}" sibTransId="{8483BD49-1292-4E2A-AD39-B805F13D462F}"/>
    <dgm:cxn modelId="{FD458CF0-ED0B-4C67-BB3B-A3A4359047F2}" type="presOf" srcId="{0936E484-F403-491E-A0F4-CAF501CF0DF2}" destId="{5C1C8327-58B8-4C73-9635-DF5222EB70CA}" srcOrd="0" destOrd="0" presId="urn:microsoft.com/office/officeart/2005/8/layout/matrix1"/>
    <dgm:cxn modelId="{C59E3728-CEDC-4A3D-98CB-8994500A7751}" type="presOf" srcId="{665FC151-F61C-4173-A569-E072CF0961AD}" destId="{63AC41C9-A0F4-4312-97F5-558B328C931C}" srcOrd="0" destOrd="0" presId="urn:microsoft.com/office/officeart/2005/8/layout/matrix1"/>
    <dgm:cxn modelId="{D88B1D83-9120-4BE8-B4BD-0AEB69AB3E9D}" type="presOf" srcId="{9AD0DA88-DAE9-41E0-9636-FD1D96E31632}" destId="{28BB3652-5569-4DCB-AAB0-21F98ABD6A0F}" srcOrd="1" destOrd="0" presId="urn:microsoft.com/office/officeart/2005/8/layout/matrix1"/>
    <dgm:cxn modelId="{07A3ABC8-3529-453D-B961-212A1C3F207A}" srcId="{F1448C7F-91DC-4982-ADAF-96D65844CA65}" destId="{AA4B9399-F795-4013-A2C1-19FC438CAC18}" srcOrd="4" destOrd="0" parTransId="{FFF79A34-9D1D-4053-9AC5-86703EB27593}" sibTransId="{536FDF16-E7F5-47FF-8945-33D9F2B00684}"/>
    <dgm:cxn modelId="{F2351217-D77A-455A-B92D-22A1800AA1B5}" type="presOf" srcId="{665FC151-F61C-4173-A569-E072CF0961AD}" destId="{129E7A64-48BE-4B1B-9DCF-FB57346CB3FA}" srcOrd="1" destOrd="0" presId="urn:microsoft.com/office/officeart/2005/8/layout/matrix1"/>
    <dgm:cxn modelId="{F7C2C21A-8488-43FF-8206-677E0CFAABAB}" type="presOf" srcId="{AEC95A2B-3F9B-441D-A1A6-9A7161D2534E}" destId="{9CF1C814-4CE0-4EB2-90AE-69D4EC299570}" srcOrd="1" destOrd="0" presId="urn:microsoft.com/office/officeart/2005/8/layout/matrix1"/>
    <dgm:cxn modelId="{11A1EAA5-C176-4352-A517-ADA3516F964E}" srcId="{F1448C7F-91DC-4982-ADAF-96D65844CA65}" destId="{A92360AD-6D65-4596-95D2-4BA1CBC12B59}" srcOrd="5" destOrd="0" parTransId="{4BD0F0C6-5576-452E-8639-AADC8E843ACE}" sibTransId="{4165A0CD-2362-4C2E-AF1A-DBA4656A46EF}"/>
    <dgm:cxn modelId="{AFD2862F-6DFC-4C92-9619-F93A6B851AE1}" type="presOf" srcId="{F1448C7F-91DC-4982-ADAF-96D65844CA65}" destId="{F1076CEB-53C9-497E-B3CA-B268672C6E94}" srcOrd="0" destOrd="0" presId="urn:microsoft.com/office/officeart/2005/8/layout/matrix1"/>
    <dgm:cxn modelId="{292D377B-7038-42E4-B0CF-AF2A0EC3C59C}" srcId="{F1448C7F-91DC-4982-ADAF-96D65844CA65}" destId="{0936E484-F403-491E-A0F4-CAF501CF0DF2}" srcOrd="3" destOrd="0" parTransId="{A0EF0B22-357E-40A5-9D66-237643FE49A8}" sibTransId="{403DAC3B-5E67-464F-9883-81DF7E423F3E}"/>
    <dgm:cxn modelId="{90CDF17A-1701-486D-B6E1-27DC3A90635E}" srcId="{F1448C7F-91DC-4982-ADAF-96D65844CA65}" destId="{9AD0DA88-DAE9-41E0-9636-FD1D96E31632}" srcOrd="2" destOrd="0" parTransId="{F900FD6A-0952-4B0A-BF6B-FA1C551BB8C8}" sibTransId="{4623D882-466C-490B-BF9D-66EC7C670679}"/>
    <dgm:cxn modelId="{660EC1F7-5797-429D-9C0D-AE908B85ACC4}" type="presParOf" srcId="{86C14C29-D8A4-4731-958C-5F21C4395ECF}" destId="{BEDA7D9E-ECB3-4699-83B3-1E820FC743B2}" srcOrd="0" destOrd="0" presId="urn:microsoft.com/office/officeart/2005/8/layout/matrix1"/>
    <dgm:cxn modelId="{80D4ECC5-CF33-406B-8030-DFBC93F3A52B}" type="presParOf" srcId="{BEDA7D9E-ECB3-4699-83B3-1E820FC743B2}" destId="{EA1E1832-6775-43E6-BD39-D245E6EA5A52}" srcOrd="0" destOrd="0" presId="urn:microsoft.com/office/officeart/2005/8/layout/matrix1"/>
    <dgm:cxn modelId="{8AE2E14D-637C-415D-A304-0576407B0D35}" type="presParOf" srcId="{BEDA7D9E-ECB3-4699-83B3-1E820FC743B2}" destId="{9CF1C814-4CE0-4EB2-90AE-69D4EC299570}" srcOrd="1" destOrd="0" presId="urn:microsoft.com/office/officeart/2005/8/layout/matrix1"/>
    <dgm:cxn modelId="{A110CA02-74F9-4FC0-AF5C-104C745DC27B}" type="presParOf" srcId="{BEDA7D9E-ECB3-4699-83B3-1E820FC743B2}" destId="{63AC41C9-A0F4-4312-97F5-558B328C931C}" srcOrd="2" destOrd="0" presId="urn:microsoft.com/office/officeart/2005/8/layout/matrix1"/>
    <dgm:cxn modelId="{E1B0ADBC-2997-4380-B25B-DABDCD13F4D5}" type="presParOf" srcId="{BEDA7D9E-ECB3-4699-83B3-1E820FC743B2}" destId="{129E7A64-48BE-4B1B-9DCF-FB57346CB3FA}" srcOrd="3" destOrd="0" presId="urn:microsoft.com/office/officeart/2005/8/layout/matrix1"/>
    <dgm:cxn modelId="{C09776E7-17F4-4962-AE3E-B8E3BE320E71}" type="presParOf" srcId="{BEDA7D9E-ECB3-4699-83B3-1E820FC743B2}" destId="{F79046F7-CB08-4833-B5A1-4D7A828AE011}" srcOrd="4" destOrd="0" presId="urn:microsoft.com/office/officeart/2005/8/layout/matrix1"/>
    <dgm:cxn modelId="{B3304214-5115-490F-A8BA-E75B316F984B}" type="presParOf" srcId="{BEDA7D9E-ECB3-4699-83B3-1E820FC743B2}" destId="{28BB3652-5569-4DCB-AAB0-21F98ABD6A0F}" srcOrd="5" destOrd="0" presId="urn:microsoft.com/office/officeart/2005/8/layout/matrix1"/>
    <dgm:cxn modelId="{DA59E702-6CA2-45DC-95EF-8DD966FA7BA1}" type="presParOf" srcId="{BEDA7D9E-ECB3-4699-83B3-1E820FC743B2}" destId="{5C1C8327-58B8-4C73-9635-DF5222EB70CA}" srcOrd="6" destOrd="0" presId="urn:microsoft.com/office/officeart/2005/8/layout/matrix1"/>
    <dgm:cxn modelId="{47FB7013-419D-4309-8384-BFE13EED3E42}" type="presParOf" srcId="{BEDA7D9E-ECB3-4699-83B3-1E820FC743B2}" destId="{85FA3C2C-6135-441C-A6E6-A1B598632B01}" srcOrd="7" destOrd="0" presId="urn:microsoft.com/office/officeart/2005/8/layout/matrix1"/>
    <dgm:cxn modelId="{5A45914D-8FD8-4EB1-A71B-690EB35950BC}" type="presParOf" srcId="{86C14C29-D8A4-4731-958C-5F21C4395ECF}" destId="{F1076CEB-53C9-497E-B3CA-B268672C6E9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1CD510-41DA-4342-B77C-F7065DE940B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CC3857A-AACA-49B8-8E49-3486C8FFB0FD}">
      <dgm:prSet phldrT="[Текст]" custT="1"/>
      <dgm:spPr/>
      <dgm:t>
        <a:bodyPr/>
        <a:lstStyle/>
        <a:p>
          <a:r>
            <a:rPr lang="ru-RU" sz="2400" dirty="0" smtClean="0"/>
            <a:t>Анализ пяти конкурентных сил</a:t>
          </a:r>
          <a:endParaRPr lang="ru-RU" sz="2400" dirty="0"/>
        </a:p>
      </dgm:t>
    </dgm:pt>
    <dgm:pt modelId="{BA3E9468-7839-4D4A-A8C9-3C52E72FA955}" type="parTrans" cxnId="{4E09AE8F-966E-440F-85A3-A1CAFE2B88FA}">
      <dgm:prSet/>
      <dgm:spPr/>
      <dgm:t>
        <a:bodyPr/>
        <a:lstStyle/>
        <a:p>
          <a:endParaRPr lang="ru-RU" sz="2000"/>
        </a:p>
      </dgm:t>
    </dgm:pt>
    <dgm:pt modelId="{DB38F79F-832C-45A1-B085-A67160068785}" type="sibTrans" cxnId="{4E09AE8F-966E-440F-85A3-A1CAFE2B88FA}">
      <dgm:prSet/>
      <dgm:spPr/>
      <dgm:t>
        <a:bodyPr/>
        <a:lstStyle/>
        <a:p>
          <a:endParaRPr lang="ru-RU" sz="2000"/>
        </a:p>
      </dgm:t>
    </dgm:pt>
    <dgm:pt modelId="{9E1CA0DE-B6CE-4552-BF78-DCE444CF8644}">
      <dgm:prSet phldrT="[Текст]" custT="1"/>
      <dgm:spPr/>
      <dgm:t>
        <a:bodyPr/>
        <a:lstStyle/>
        <a:p>
          <a:r>
            <a:rPr lang="ru-RU" sz="2400" dirty="0" err="1" smtClean="0"/>
            <a:t>Бенчмаркинг</a:t>
          </a:r>
          <a:endParaRPr lang="ru-RU" sz="2400" dirty="0"/>
        </a:p>
      </dgm:t>
    </dgm:pt>
    <dgm:pt modelId="{9384BCDC-6607-462E-84DC-2DF082166C1D}" type="parTrans" cxnId="{7CBE1A19-F9F3-4703-A1F2-E79D992F2072}">
      <dgm:prSet/>
      <dgm:spPr/>
      <dgm:t>
        <a:bodyPr/>
        <a:lstStyle/>
        <a:p>
          <a:endParaRPr lang="ru-RU" sz="2000"/>
        </a:p>
      </dgm:t>
    </dgm:pt>
    <dgm:pt modelId="{E6EB1A41-2D29-4E22-ACEF-08F8F1C1B031}" type="sibTrans" cxnId="{7CBE1A19-F9F3-4703-A1F2-E79D992F2072}">
      <dgm:prSet/>
      <dgm:spPr/>
      <dgm:t>
        <a:bodyPr/>
        <a:lstStyle/>
        <a:p>
          <a:endParaRPr lang="ru-RU" sz="2000"/>
        </a:p>
      </dgm:t>
    </dgm:pt>
    <dgm:pt modelId="{3DB52144-6762-46B7-A9E7-9CB79A9A6B62}">
      <dgm:prSet phldrT="[Текст]" custT="1"/>
      <dgm:spPr/>
      <dgm:t>
        <a:bodyPr/>
        <a:lstStyle/>
        <a:p>
          <a:r>
            <a:rPr lang="en-US" sz="2400" dirty="0" smtClean="0"/>
            <a:t>SWOT</a:t>
          </a:r>
          <a:r>
            <a:rPr lang="ru-RU" sz="2400" dirty="0" smtClean="0"/>
            <a:t>-анализ</a:t>
          </a:r>
          <a:endParaRPr lang="ru-RU" sz="2400" dirty="0"/>
        </a:p>
      </dgm:t>
    </dgm:pt>
    <dgm:pt modelId="{634298D8-6580-46B7-B8BF-19BA705541C2}" type="parTrans" cxnId="{638CC0E1-A6E5-47F2-87A7-6E75BFC46163}">
      <dgm:prSet/>
      <dgm:spPr/>
      <dgm:t>
        <a:bodyPr/>
        <a:lstStyle/>
        <a:p>
          <a:endParaRPr lang="ru-RU" sz="2000"/>
        </a:p>
      </dgm:t>
    </dgm:pt>
    <dgm:pt modelId="{6F37B639-ED3E-4126-BD59-8C64C86D3769}" type="sibTrans" cxnId="{638CC0E1-A6E5-47F2-87A7-6E75BFC46163}">
      <dgm:prSet/>
      <dgm:spPr/>
      <dgm:t>
        <a:bodyPr/>
        <a:lstStyle/>
        <a:p>
          <a:endParaRPr lang="ru-RU" sz="2000"/>
        </a:p>
      </dgm:t>
    </dgm:pt>
    <dgm:pt modelId="{E759C5C1-8BF7-4A1A-83F6-C573E768C805}" type="pres">
      <dgm:prSet presAssocID="{7A1CD510-41DA-4342-B77C-F7065DE940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DA5897E-919B-4CE9-9E60-40765A2E5CEE}" type="pres">
      <dgm:prSet presAssocID="{7A1CD510-41DA-4342-B77C-F7065DE940BA}" presName="Name1" presStyleCnt="0"/>
      <dgm:spPr/>
    </dgm:pt>
    <dgm:pt modelId="{C0C9A968-FA15-42DE-BD5A-64BA3D03FBA5}" type="pres">
      <dgm:prSet presAssocID="{7A1CD510-41DA-4342-B77C-F7065DE940BA}" presName="cycle" presStyleCnt="0"/>
      <dgm:spPr/>
    </dgm:pt>
    <dgm:pt modelId="{2434D597-7DC4-4835-A0F5-460C50EFC647}" type="pres">
      <dgm:prSet presAssocID="{7A1CD510-41DA-4342-B77C-F7065DE940BA}" presName="srcNode" presStyleLbl="node1" presStyleIdx="0" presStyleCnt="3"/>
      <dgm:spPr/>
    </dgm:pt>
    <dgm:pt modelId="{761B16DD-EBD1-4B69-A476-3A660C35E300}" type="pres">
      <dgm:prSet presAssocID="{7A1CD510-41DA-4342-B77C-F7065DE940BA}" presName="conn" presStyleLbl="parChTrans1D2" presStyleIdx="0" presStyleCnt="1"/>
      <dgm:spPr/>
      <dgm:t>
        <a:bodyPr/>
        <a:lstStyle/>
        <a:p>
          <a:endParaRPr lang="ru-RU"/>
        </a:p>
      </dgm:t>
    </dgm:pt>
    <dgm:pt modelId="{3D691878-9096-4DD4-BFC3-E8522C2507BF}" type="pres">
      <dgm:prSet presAssocID="{7A1CD510-41DA-4342-B77C-F7065DE940BA}" presName="extraNode" presStyleLbl="node1" presStyleIdx="0" presStyleCnt="3"/>
      <dgm:spPr/>
    </dgm:pt>
    <dgm:pt modelId="{8E1B85FF-437F-4439-A5F0-BD5D38F292E1}" type="pres">
      <dgm:prSet presAssocID="{7A1CD510-41DA-4342-B77C-F7065DE940BA}" presName="dstNode" presStyleLbl="node1" presStyleIdx="0" presStyleCnt="3"/>
      <dgm:spPr/>
    </dgm:pt>
    <dgm:pt modelId="{4BD99F61-4FB8-4554-BD23-FFAEB4EE437A}" type="pres">
      <dgm:prSet presAssocID="{1CC3857A-AACA-49B8-8E49-3486C8FFB0F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86CF9-ED01-4D5B-8CDF-DA2329E71859}" type="pres">
      <dgm:prSet presAssocID="{1CC3857A-AACA-49B8-8E49-3486C8FFB0FD}" presName="accent_1" presStyleCnt="0"/>
      <dgm:spPr/>
    </dgm:pt>
    <dgm:pt modelId="{C9ECD365-E0F7-4D38-A74C-780BA6B11625}" type="pres">
      <dgm:prSet presAssocID="{1CC3857A-AACA-49B8-8E49-3486C8FFB0FD}" presName="accentRepeatNode" presStyleLbl="solidFgAcc1" presStyleIdx="0" presStyleCnt="3"/>
      <dgm:spPr/>
    </dgm:pt>
    <dgm:pt modelId="{103C1F76-81BF-4A55-802E-1424C24EC38B}" type="pres">
      <dgm:prSet presAssocID="{9E1CA0DE-B6CE-4552-BF78-DCE444CF864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0BF21-CC4E-4F33-972E-18BC29B681F8}" type="pres">
      <dgm:prSet presAssocID="{9E1CA0DE-B6CE-4552-BF78-DCE444CF8644}" presName="accent_2" presStyleCnt="0"/>
      <dgm:spPr/>
    </dgm:pt>
    <dgm:pt modelId="{FB2A55B9-4A91-4212-B40C-C5CE93827990}" type="pres">
      <dgm:prSet presAssocID="{9E1CA0DE-B6CE-4552-BF78-DCE444CF8644}" presName="accentRepeatNode" presStyleLbl="solidFgAcc1" presStyleIdx="1" presStyleCnt="3"/>
      <dgm:spPr/>
    </dgm:pt>
    <dgm:pt modelId="{E4A56C6F-41EE-48A6-A5CB-3058C5843231}" type="pres">
      <dgm:prSet presAssocID="{3DB52144-6762-46B7-A9E7-9CB79A9A6B6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10371-3E5E-4598-8DC6-2C7C94ADF6B6}" type="pres">
      <dgm:prSet presAssocID="{3DB52144-6762-46B7-A9E7-9CB79A9A6B62}" presName="accent_3" presStyleCnt="0"/>
      <dgm:spPr/>
    </dgm:pt>
    <dgm:pt modelId="{07D204A6-0081-4A88-9B79-978CB7505A5D}" type="pres">
      <dgm:prSet presAssocID="{3DB52144-6762-46B7-A9E7-9CB79A9A6B62}" presName="accentRepeatNode" presStyleLbl="solidFgAcc1" presStyleIdx="2" presStyleCnt="3"/>
      <dgm:spPr/>
    </dgm:pt>
  </dgm:ptLst>
  <dgm:cxnLst>
    <dgm:cxn modelId="{53D9008E-0936-42B1-8214-54D284AA87B8}" type="presOf" srcId="{3DB52144-6762-46B7-A9E7-9CB79A9A6B62}" destId="{E4A56C6F-41EE-48A6-A5CB-3058C5843231}" srcOrd="0" destOrd="0" presId="urn:microsoft.com/office/officeart/2008/layout/VerticalCurvedList"/>
    <dgm:cxn modelId="{4E09AE8F-966E-440F-85A3-A1CAFE2B88FA}" srcId="{7A1CD510-41DA-4342-B77C-F7065DE940BA}" destId="{1CC3857A-AACA-49B8-8E49-3486C8FFB0FD}" srcOrd="0" destOrd="0" parTransId="{BA3E9468-7839-4D4A-A8C9-3C52E72FA955}" sibTransId="{DB38F79F-832C-45A1-B085-A67160068785}"/>
    <dgm:cxn modelId="{510DDDF7-CAA1-4885-B534-294F172B9B08}" type="presOf" srcId="{9E1CA0DE-B6CE-4552-BF78-DCE444CF8644}" destId="{103C1F76-81BF-4A55-802E-1424C24EC38B}" srcOrd="0" destOrd="0" presId="urn:microsoft.com/office/officeart/2008/layout/VerticalCurvedList"/>
    <dgm:cxn modelId="{18AE213E-DFF2-4045-9803-5B593DE31A2E}" type="presOf" srcId="{1CC3857A-AACA-49B8-8E49-3486C8FFB0FD}" destId="{4BD99F61-4FB8-4554-BD23-FFAEB4EE437A}" srcOrd="0" destOrd="0" presId="urn:microsoft.com/office/officeart/2008/layout/VerticalCurvedList"/>
    <dgm:cxn modelId="{C2B14D4F-2072-466B-8E81-434E7C2F2A49}" type="presOf" srcId="{7A1CD510-41DA-4342-B77C-F7065DE940BA}" destId="{E759C5C1-8BF7-4A1A-83F6-C573E768C805}" srcOrd="0" destOrd="0" presId="urn:microsoft.com/office/officeart/2008/layout/VerticalCurvedList"/>
    <dgm:cxn modelId="{63B275DD-C226-45B7-8A5C-E711AE49CA23}" type="presOf" srcId="{DB38F79F-832C-45A1-B085-A67160068785}" destId="{761B16DD-EBD1-4B69-A476-3A660C35E300}" srcOrd="0" destOrd="0" presId="urn:microsoft.com/office/officeart/2008/layout/VerticalCurvedList"/>
    <dgm:cxn modelId="{638CC0E1-A6E5-47F2-87A7-6E75BFC46163}" srcId="{7A1CD510-41DA-4342-B77C-F7065DE940BA}" destId="{3DB52144-6762-46B7-A9E7-9CB79A9A6B62}" srcOrd="2" destOrd="0" parTransId="{634298D8-6580-46B7-B8BF-19BA705541C2}" sibTransId="{6F37B639-ED3E-4126-BD59-8C64C86D3769}"/>
    <dgm:cxn modelId="{7CBE1A19-F9F3-4703-A1F2-E79D992F2072}" srcId="{7A1CD510-41DA-4342-B77C-F7065DE940BA}" destId="{9E1CA0DE-B6CE-4552-BF78-DCE444CF8644}" srcOrd="1" destOrd="0" parTransId="{9384BCDC-6607-462E-84DC-2DF082166C1D}" sibTransId="{E6EB1A41-2D29-4E22-ACEF-08F8F1C1B031}"/>
    <dgm:cxn modelId="{1DC703D5-2A7F-4945-9391-8F93FB3E7851}" type="presParOf" srcId="{E759C5C1-8BF7-4A1A-83F6-C573E768C805}" destId="{7DA5897E-919B-4CE9-9E60-40765A2E5CEE}" srcOrd="0" destOrd="0" presId="urn:microsoft.com/office/officeart/2008/layout/VerticalCurvedList"/>
    <dgm:cxn modelId="{CF42FF25-B9A5-448C-B557-9DB8BB059C13}" type="presParOf" srcId="{7DA5897E-919B-4CE9-9E60-40765A2E5CEE}" destId="{C0C9A968-FA15-42DE-BD5A-64BA3D03FBA5}" srcOrd="0" destOrd="0" presId="urn:microsoft.com/office/officeart/2008/layout/VerticalCurvedList"/>
    <dgm:cxn modelId="{5875C739-459A-449E-973A-6ED2105C289C}" type="presParOf" srcId="{C0C9A968-FA15-42DE-BD5A-64BA3D03FBA5}" destId="{2434D597-7DC4-4835-A0F5-460C50EFC647}" srcOrd="0" destOrd="0" presId="urn:microsoft.com/office/officeart/2008/layout/VerticalCurvedList"/>
    <dgm:cxn modelId="{1AE49CE9-B3BA-4359-8EF0-F01408379652}" type="presParOf" srcId="{C0C9A968-FA15-42DE-BD5A-64BA3D03FBA5}" destId="{761B16DD-EBD1-4B69-A476-3A660C35E300}" srcOrd="1" destOrd="0" presId="urn:microsoft.com/office/officeart/2008/layout/VerticalCurvedList"/>
    <dgm:cxn modelId="{AB0180EE-2BE0-48C3-9A90-AA0A51D1499D}" type="presParOf" srcId="{C0C9A968-FA15-42DE-BD5A-64BA3D03FBA5}" destId="{3D691878-9096-4DD4-BFC3-E8522C2507BF}" srcOrd="2" destOrd="0" presId="urn:microsoft.com/office/officeart/2008/layout/VerticalCurvedList"/>
    <dgm:cxn modelId="{5F5D3872-5BB6-4727-BCC0-5323E5C85037}" type="presParOf" srcId="{C0C9A968-FA15-42DE-BD5A-64BA3D03FBA5}" destId="{8E1B85FF-437F-4439-A5F0-BD5D38F292E1}" srcOrd="3" destOrd="0" presId="urn:microsoft.com/office/officeart/2008/layout/VerticalCurvedList"/>
    <dgm:cxn modelId="{C7267FF1-0928-4E5E-BF3A-4A3B0D3C2F9F}" type="presParOf" srcId="{7DA5897E-919B-4CE9-9E60-40765A2E5CEE}" destId="{4BD99F61-4FB8-4554-BD23-FFAEB4EE437A}" srcOrd="1" destOrd="0" presId="urn:microsoft.com/office/officeart/2008/layout/VerticalCurvedList"/>
    <dgm:cxn modelId="{8AA47428-B9AD-4A8B-BC86-C6090941BFB7}" type="presParOf" srcId="{7DA5897E-919B-4CE9-9E60-40765A2E5CEE}" destId="{DBD86CF9-ED01-4D5B-8CDF-DA2329E71859}" srcOrd="2" destOrd="0" presId="urn:microsoft.com/office/officeart/2008/layout/VerticalCurvedList"/>
    <dgm:cxn modelId="{571452D0-8D95-4D44-84CC-6BF0B2ADE6CD}" type="presParOf" srcId="{DBD86CF9-ED01-4D5B-8CDF-DA2329E71859}" destId="{C9ECD365-E0F7-4D38-A74C-780BA6B11625}" srcOrd="0" destOrd="0" presId="urn:microsoft.com/office/officeart/2008/layout/VerticalCurvedList"/>
    <dgm:cxn modelId="{70D9D27F-5C70-4D39-8581-396B900FBACD}" type="presParOf" srcId="{7DA5897E-919B-4CE9-9E60-40765A2E5CEE}" destId="{103C1F76-81BF-4A55-802E-1424C24EC38B}" srcOrd="3" destOrd="0" presId="urn:microsoft.com/office/officeart/2008/layout/VerticalCurvedList"/>
    <dgm:cxn modelId="{C5BAB6DF-4D02-4816-83DA-723CA60B9879}" type="presParOf" srcId="{7DA5897E-919B-4CE9-9E60-40765A2E5CEE}" destId="{63E0BF21-CC4E-4F33-972E-18BC29B681F8}" srcOrd="4" destOrd="0" presId="urn:microsoft.com/office/officeart/2008/layout/VerticalCurvedList"/>
    <dgm:cxn modelId="{EF627F74-9220-4C1F-B610-5A6DF1ECAB1E}" type="presParOf" srcId="{63E0BF21-CC4E-4F33-972E-18BC29B681F8}" destId="{FB2A55B9-4A91-4212-B40C-C5CE93827990}" srcOrd="0" destOrd="0" presId="urn:microsoft.com/office/officeart/2008/layout/VerticalCurvedList"/>
    <dgm:cxn modelId="{D84DD764-ACCE-4421-A890-628DA03771CD}" type="presParOf" srcId="{7DA5897E-919B-4CE9-9E60-40765A2E5CEE}" destId="{E4A56C6F-41EE-48A6-A5CB-3058C5843231}" srcOrd="5" destOrd="0" presId="urn:microsoft.com/office/officeart/2008/layout/VerticalCurvedList"/>
    <dgm:cxn modelId="{3C9ED39B-3501-4236-8901-F0B94A7F28FC}" type="presParOf" srcId="{7DA5897E-919B-4CE9-9E60-40765A2E5CEE}" destId="{9A610371-3E5E-4598-8DC6-2C7C94ADF6B6}" srcOrd="6" destOrd="0" presId="urn:microsoft.com/office/officeart/2008/layout/VerticalCurvedList"/>
    <dgm:cxn modelId="{6DB5B1E8-81E5-42E0-B19E-D4000B94F645}" type="presParOf" srcId="{9A610371-3E5E-4598-8DC6-2C7C94ADF6B6}" destId="{07D204A6-0081-4A88-9B79-978CB7505A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C5551B-9CD9-4E4C-B011-932AEAC6567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6BA423F-BEB4-44BD-8B98-110E8F15615A}">
      <dgm:prSet phldrT="[Текст]"/>
      <dgm:spPr/>
      <dgm:t>
        <a:bodyPr/>
        <a:lstStyle/>
        <a:p>
          <a:r>
            <a:rPr lang="ru-RU" dirty="0" smtClean="0"/>
            <a:t>ранняя профориентация</a:t>
          </a:r>
          <a:endParaRPr lang="ru-RU" dirty="0"/>
        </a:p>
      </dgm:t>
    </dgm:pt>
    <dgm:pt modelId="{4AB9573B-FA94-4875-AE36-C2F43A398CE9}" type="parTrans" cxnId="{AB31DCCB-9CA7-407A-A83C-D349880280F7}">
      <dgm:prSet/>
      <dgm:spPr/>
      <dgm:t>
        <a:bodyPr/>
        <a:lstStyle/>
        <a:p>
          <a:endParaRPr lang="ru-RU"/>
        </a:p>
      </dgm:t>
    </dgm:pt>
    <dgm:pt modelId="{0FD7FC1A-91E9-4D1A-A3C3-880C77852DBF}" type="sibTrans" cxnId="{AB31DCCB-9CA7-407A-A83C-D349880280F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17400DDC-7788-4FF7-B5C7-AC3F63AA42DF}">
      <dgm:prSet phldrT="[Текст]"/>
      <dgm:spPr/>
      <dgm:t>
        <a:bodyPr/>
        <a:lstStyle/>
        <a:p>
          <a:r>
            <a:rPr lang="ru-RU" dirty="0" smtClean="0"/>
            <a:t>непрерывная траектория развития</a:t>
          </a:r>
          <a:endParaRPr lang="ru-RU" dirty="0"/>
        </a:p>
      </dgm:t>
    </dgm:pt>
    <dgm:pt modelId="{1EAACE4E-2163-4DF8-85F4-931F4F2C0D97}" type="parTrans" cxnId="{9FB9B436-3D35-4B35-B1F6-F153E4460A93}">
      <dgm:prSet/>
      <dgm:spPr/>
      <dgm:t>
        <a:bodyPr/>
        <a:lstStyle/>
        <a:p>
          <a:endParaRPr lang="ru-RU"/>
        </a:p>
      </dgm:t>
    </dgm:pt>
    <dgm:pt modelId="{8C8C17CF-21DD-4622-8F42-5C52CBEA4A92}" type="sibTrans" cxnId="{9FB9B436-3D35-4B35-B1F6-F153E4460A9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FC12DB7C-BC79-4841-817B-C5BC7128D26A}" type="pres">
      <dgm:prSet presAssocID="{10C5551B-9CD9-4E4C-B011-932AEAC656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C33D447-0E02-46A4-9FE4-B677E87E42D4}" type="pres">
      <dgm:prSet presAssocID="{10C5551B-9CD9-4E4C-B011-932AEAC6567F}" presName="dot1" presStyleLbl="alignNode1" presStyleIdx="0" presStyleCnt="10"/>
      <dgm:spPr/>
    </dgm:pt>
    <dgm:pt modelId="{56BB5A18-B4F5-4954-A932-D129B80D598A}" type="pres">
      <dgm:prSet presAssocID="{10C5551B-9CD9-4E4C-B011-932AEAC6567F}" presName="dot2" presStyleLbl="alignNode1" presStyleIdx="1" presStyleCnt="10"/>
      <dgm:spPr/>
      <dgm:t>
        <a:bodyPr/>
        <a:lstStyle/>
        <a:p>
          <a:endParaRPr lang="ru-RU"/>
        </a:p>
      </dgm:t>
    </dgm:pt>
    <dgm:pt modelId="{5250089E-8007-4E47-BBA6-242DC1E673B3}" type="pres">
      <dgm:prSet presAssocID="{10C5551B-9CD9-4E4C-B011-932AEAC6567F}" presName="dot3" presStyleLbl="alignNode1" presStyleIdx="2" presStyleCnt="10"/>
      <dgm:spPr/>
    </dgm:pt>
    <dgm:pt modelId="{2AEE093B-0445-47A4-9903-9C9D32D0E0E4}" type="pres">
      <dgm:prSet presAssocID="{10C5551B-9CD9-4E4C-B011-932AEAC6567F}" presName="dotArrow1" presStyleLbl="alignNode1" presStyleIdx="3" presStyleCnt="10"/>
      <dgm:spPr/>
    </dgm:pt>
    <dgm:pt modelId="{04B72DAA-A092-4C0F-9D7F-8D24B5E92A49}" type="pres">
      <dgm:prSet presAssocID="{10C5551B-9CD9-4E4C-B011-932AEAC6567F}" presName="dotArrow2" presStyleLbl="alignNode1" presStyleIdx="4" presStyleCnt="10"/>
      <dgm:spPr/>
    </dgm:pt>
    <dgm:pt modelId="{E5A6177F-508B-48A5-8421-1AA32213F7D7}" type="pres">
      <dgm:prSet presAssocID="{10C5551B-9CD9-4E4C-B011-932AEAC6567F}" presName="dotArrow3" presStyleLbl="alignNode1" presStyleIdx="5" presStyleCnt="10"/>
      <dgm:spPr/>
    </dgm:pt>
    <dgm:pt modelId="{A9E472CC-0E33-4826-B63A-839AFC4ADA37}" type="pres">
      <dgm:prSet presAssocID="{10C5551B-9CD9-4E4C-B011-932AEAC6567F}" presName="dotArrow4" presStyleLbl="alignNode1" presStyleIdx="6" presStyleCnt="10"/>
      <dgm:spPr/>
    </dgm:pt>
    <dgm:pt modelId="{AEBC8DFE-8155-42B9-BD8B-B144F4D5DF70}" type="pres">
      <dgm:prSet presAssocID="{10C5551B-9CD9-4E4C-B011-932AEAC6567F}" presName="dotArrow5" presStyleLbl="alignNode1" presStyleIdx="7" presStyleCnt="10"/>
      <dgm:spPr/>
    </dgm:pt>
    <dgm:pt modelId="{88D1B9E3-3B75-4098-8A02-B7C3D17584A5}" type="pres">
      <dgm:prSet presAssocID="{10C5551B-9CD9-4E4C-B011-932AEAC6567F}" presName="dotArrow6" presStyleLbl="alignNode1" presStyleIdx="8" presStyleCnt="10"/>
      <dgm:spPr/>
    </dgm:pt>
    <dgm:pt modelId="{F1F4366E-88A8-4DBA-BCC0-C49EEC07D662}" type="pres">
      <dgm:prSet presAssocID="{10C5551B-9CD9-4E4C-B011-932AEAC6567F}" presName="dotArrow7" presStyleLbl="alignNode1" presStyleIdx="9" presStyleCnt="10"/>
      <dgm:spPr/>
    </dgm:pt>
    <dgm:pt modelId="{2E6A6C79-A7F5-4AAB-8D9F-DEAD1D7C36B9}" type="pres">
      <dgm:prSet presAssocID="{F6BA423F-BEB4-44BD-8B98-110E8F15615A}" presName="parTx1" presStyleLbl="node1" presStyleIdx="0" presStyleCnt="2"/>
      <dgm:spPr/>
      <dgm:t>
        <a:bodyPr/>
        <a:lstStyle/>
        <a:p>
          <a:endParaRPr lang="ru-RU"/>
        </a:p>
      </dgm:t>
    </dgm:pt>
    <dgm:pt modelId="{511F2A4A-9F45-427E-8571-2BD04A510826}" type="pres">
      <dgm:prSet presAssocID="{0FD7FC1A-91E9-4D1A-A3C3-880C77852DBF}" presName="picture1" presStyleCnt="0"/>
      <dgm:spPr/>
    </dgm:pt>
    <dgm:pt modelId="{F9C062BA-CF84-40D8-80AF-2B424EC881DC}" type="pres">
      <dgm:prSet presAssocID="{0FD7FC1A-91E9-4D1A-A3C3-880C77852DBF}" presName="imageRepeatNode" presStyleLbl="fgImgPlace1" presStyleIdx="0" presStyleCnt="2"/>
      <dgm:spPr/>
      <dgm:t>
        <a:bodyPr/>
        <a:lstStyle/>
        <a:p>
          <a:endParaRPr lang="ru-RU"/>
        </a:p>
      </dgm:t>
    </dgm:pt>
    <dgm:pt modelId="{FE35B9D1-2147-46DA-B5DE-814002F72A8E}" type="pres">
      <dgm:prSet presAssocID="{17400DDC-7788-4FF7-B5C7-AC3F63AA42DF}" presName="parTx2" presStyleLbl="node1" presStyleIdx="1" presStyleCnt="2"/>
      <dgm:spPr/>
      <dgm:t>
        <a:bodyPr/>
        <a:lstStyle/>
        <a:p>
          <a:endParaRPr lang="ru-RU"/>
        </a:p>
      </dgm:t>
    </dgm:pt>
    <dgm:pt modelId="{31CF4856-34F5-4F9E-B972-4F3548771AB2}" type="pres">
      <dgm:prSet presAssocID="{8C8C17CF-21DD-4622-8F42-5C52CBEA4A92}" presName="picture2" presStyleCnt="0"/>
      <dgm:spPr/>
    </dgm:pt>
    <dgm:pt modelId="{D3697849-E94C-4367-B8A4-06ECBBC6E6FD}" type="pres">
      <dgm:prSet presAssocID="{8C8C17CF-21DD-4622-8F42-5C52CBEA4A92}" presName="imageRepeatNode" presStyleLbl="fgImgPlace1" presStyleIdx="1" presStyleCnt="2"/>
      <dgm:spPr/>
      <dgm:t>
        <a:bodyPr/>
        <a:lstStyle/>
        <a:p>
          <a:endParaRPr lang="ru-RU"/>
        </a:p>
      </dgm:t>
    </dgm:pt>
  </dgm:ptLst>
  <dgm:cxnLst>
    <dgm:cxn modelId="{2AA3EA46-E1D2-4EA7-935B-E187CEE03926}" type="presOf" srcId="{F6BA423F-BEB4-44BD-8B98-110E8F15615A}" destId="{2E6A6C79-A7F5-4AAB-8D9F-DEAD1D7C36B9}" srcOrd="0" destOrd="0" presId="urn:microsoft.com/office/officeart/2008/layout/AscendingPictureAccentProcess"/>
    <dgm:cxn modelId="{0046B8E1-D3F4-413B-8474-8249904D4EEA}" type="presOf" srcId="{0FD7FC1A-91E9-4D1A-A3C3-880C77852DBF}" destId="{F9C062BA-CF84-40D8-80AF-2B424EC881DC}" srcOrd="0" destOrd="0" presId="urn:microsoft.com/office/officeart/2008/layout/AscendingPictureAccentProcess"/>
    <dgm:cxn modelId="{AB31DCCB-9CA7-407A-A83C-D349880280F7}" srcId="{10C5551B-9CD9-4E4C-B011-932AEAC6567F}" destId="{F6BA423F-BEB4-44BD-8B98-110E8F15615A}" srcOrd="0" destOrd="0" parTransId="{4AB9573B-FA94-4875-AE36-C2F43A398CE9}" sibTransId="{0FD7FC1A-91E9-4D1A-A3C3-880C77852DBF}"/>
    <dgm:cxn modelId="{44358282-B210-4756-8645-24DF6EFAA4D5}" type="presOf" srcId="{10C5551B-9CD9-4E4C-B011-932AEAC6567F}" destId="{FC12DB7C-BC79-4841-817B-C5BC7128D26A}" srcOrd="0" destOrd="0" presId="urn:microsoft.com/office/officeart/2008/layout/AscendingPictureAccentProcess"/>
    <dgm:cxn modelId="{E897E9B9-1F61-4275-A6EF-162E85FDB01B}" type="presOf" srcId="{17400DDC-7788-4FF7-B5C7-AC3F63AA42DF}" destId="{FE35B9D1-2147-46DA-B5DE-814002F72A8E}" srcOrd="0" destOrd="0" presId="urn:microsoft.com/office/officeart/2008/layout/AscendingPictureAccentProcess"/>
    <dgm:cxn modelId="{9FB9B436-3D35-4B35-B1F6-F153E4460A93}" srcId="{10C5551B-9CD9-4E4C-B011-932AEAC6567F}" destId="{17400DDC-7788-4FF7-B5C7-AC3F63AA42DF}" srcOrd="1" destOrd="0" parTransId="{1EAACE4E-2163-4DF8-85F4-931F4F2C0D97}" sibTransId="{8C8C17CF-21DD-4622-8F42-5C52CBEA4A92}"/>
    <dgm:cxn modelId="{2A0ABDED-17D3-4ABA-8436-00DB681DD120}" type="presOf" srcId="{8C8C17CF-21DD-4622-8F42-5C52CBEA4A92}" destId="{D3697849-E94C-4367-B8A4-06ECBBC6E6FD}" srcOrd="0" destOrd="0" presId="urn:microsoft.com/office/officeart/2008/layout/AscendingPictureAccentProcess"/>
    <dgm:cxn modelId="{64CE381A-0685-497D-8B57-26ECA991EF28}" type="presParOf" srcId="{FC12DB7C-BC79-4841-817B-C5BC7128D26A}" destId="{DC33D447-0E02-46A4-9FE4-B677E87E42D4}" srcOrd="0" destOrd="0" presId="urn:microsoft.com/office/officeart/2008/layout/AscendingPictureAccentProcess"/>
    <dgm:cxn modelId="{4340AB91-DB61-44B0-A980-CB1493BD129C}" type="presParOf" srcId="{FC12DB7C-BC79-4841-817B-C5BC7128D26A}" destId="{56BB5A18-B4F5-4954-A932-D129B80D598A}" srcOrd="1" destOrd="0" presId="urn:microsoft.com/office/officeart/2008/layout/AscendingPictureAccentProcess"/>
    <dgm:cxn modelId="{D54904F6-546C-4D9A-A23E-994AE33ABD77}" type="presParOf" srcId="{FC12DB7C-BC79-4841-817B-C5BC7128D26A}" destId="{5250089E-8007-4E47-BBA6-242DC1E673B3}" srcOrd="2" destOrd="0" presId="urn:microsoft.com/office/officeart/2008/layout/AscendingPictureAccentProcess"/>
    <dgm:cxn modelId="{22E8956D-807F-40C0-B5E8-93CF3570AFD1}" type="presParOf" srcId="{FC12DB7C-BC79-4841-817B-C5BC7128D26A}" destId="{2AEE093B-0445-47A4-9903-9C9D32D0E0E4}" srcOrd="3" destOrd="0" presId="urn:microsoft.com/office/officeart/2008/layout/AscendingPictureAccentProcess"/>
    <dgm:cxn modelId="{F7763DE1-A735-47C4-B531-E3EB69234181}" type="presParOf" srcId="{FC12DB7C-BC79-4841-817B-C5BC7128D26A}" destId="{04B72DAA-A092-4C0F-9D7F-8D24B5E92A49}" srcOrd="4" destOrd="0" presId="urn:microsoft.com/office/officeart/2008/layout/AscendingPictureAccentProcess"/>
    <dgm:cxn modelId="{85478E47-BCDC-4CE2-8A5B-20B2F909E3CB}" type="presParOf" srcId="{FC12DB7C-BC79-4841-817B-C5BC7128D26A}" destId="{E5A6177F-508B-48A5-8421-1AA32213F7D7}" srcOrd="5" destOrd="0" presId="urn:microsoft.com/office/officeart/2008/layout/AscendingPictureAccentProcess"/>
    <dgm:cxn modelId="{C785E15F-2E7C-47BE-863E-85AF1F129775}" type="presParOf" srcId="{FC12DB7C-BC79-4841-817B-C5BC7128D26A}" destId="{A9E472CC-0E33-4826-B63A-839AFC4ADA37}" srcOrd="6" destOrd="0" presId="urn:microsoft.com/office/officeart/2008/layout/AscendingPictureAccentProcess"/>
    <dgm:cxn modelId="{33BB42F3-D189-48F1-A708-62BDB6AA6A40}" type="presParOf" srcId="{FC12DB7C-BC79-4841-817B-C5BC7128D26A}" destId="{AEBC8DFE-8155-42B9-BD8B-B144F4D5DF70}" srcOrd="7" destOrd="0" presId="urn:microsoft.com/office/officeart/2008/layout/AscendingPictureAccentProcess"/>
    <dgm:cxn modelId="{26D19E25-8B14-4FEA-9AB6-F0413529A8D4}" type="presParOf" srcId="{FC12DB7C-BC79-4841-817B-C5BC7128D26A}" destId="{88D1B9E3-3B75-4098-8A02-B7C3D17584A5}" srcOrd="8" destOrd="0" presId="urn:microsoft.com/office/officeart/2008/layout/AscendingPictureAccentProcess"/>
    <dgm:cxn modelId="{0C8C0989-C8AE-4ECA-8D03-401EF1F5DF36}" type="presParOf" srcId="{FC12DB7C-BC79-4841-817B-C5BC7128D26A}" destId="{F1F4366E-88A8-4DBA-BCC0-C49EEC07D662}" srcOrd="9" destOrd="0" presId="urn:microsoft.com/office/officeart/2008/layout/AscendingPictureAccentProcess"/>
    <dgm:cxn modelId="{C1423D31-F8B2-43E4-B841-7F3696335CA8}" type="presParOf" srcId="{FC12DB7C-BC79-4841-817B-C5BC7128D26A}" destId="{2E6A6C79-A7F5-4AAB-8D9F-DEAD1D7C36B9}" srcOrd="10" destOrd="0" presId="urn:microsoft.com/office/officeart/2008/layout/AscendingPictureAccentProcess"/>
    <dgm:cxn modelId="{8D9E62DB-9C6D-455F-BA30-1FCE4309E035}" type="presParOf" srcId="{FC12DB7C-BC79-4841-817B-C5BC7128D26A}" destId="{511F2A4A-9F45-427E-8571-2BD04A510826}" srcOrd="11" destOrd="0" presId="urn:microsoft.com/office/officeart/2008/layout/AscendingPictureAccentProcess"/>
    <dgm:cxn modelId="{D06BD52A-E3C9-44D5-8B10-B0A9F154CAC9}" type="presParOf" srcId="{511F2A4A-9F45-427E-8571-2BD04A510826}" destId="{F9C062BA-CF84-40D8-80AF-2B424EC881DC}" srcOrd="0" destOrd="0" presId="urn:microsoft.com/office/officeart/2008/layout/AscendingPictureAccentProcess"/>
    <dgm:cxn modelId="{98EB1BD3-D8A9-4FFE-85D2-1C854C2EF6A4}" type="presParOf" srcId="{FC12DB7C-BC79-4841-817B-C5BC7128D26A}" destId="{FE35B9D1-2147-46DA-B5DE-814002F72A8E}" srcOrd="12" destOrd="0" presId="urn:microsoft.com/office/officeart/2008/layout/AscendingPictureAccentProcess"/>
    <dgm:cxn modelId="{B4C1C4F5-1744-4950-8F95-20663C4ADE7C}" type="presParOf" srcId="{FC12DB7C-BC79-4841-817B-C5BC7128D26A}" destId="{31CF4856-34F5-4F9E-B972-4F3548771AB2}" srcOrd="13" destOrd="0" presId="urn:microsoft.com/office/officeart/2008/layout/AscendingPictureAccentProcess"/>
    <dgm:cxn modelId="{CBCEDAA6-0599-4185-A7D3-71318AD382DE}" type="presParOf" srcId="{31CF4856-34F5-4F9E-B972-4F3548771AB2}" destId="{D3697849-E94C-4367-B8A4-06ECBBC6E6F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18942-83D1-45C4-B7B5-9E71B2C08293}">
      <dsp:nvSpPr>
        <dsp:cNvPr id="0" name=""/>
        <dsp:cNvSpPr/>
      </dsp:nvSpPr>
      <dsp:spPr>
        <a:xfrm>
          <a:off x="0" y="338755"/>
          <a:ext cx="4104456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1B171-0298-4AEE-8935-783C7823B7B8}">
      <dsp:nvSpPr>
        <dsp:cNvPr id="0" name=""/>
        <dsp:cNvSpPr/>
      </dsp:nvSpPr>
      <dsp:spPr>
        <a:xfrm>
          <a:off x="205222" y="87835"/>
          <a:ext cx="287311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97" tIns="0" rIns="10859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Потребители</a:t>
          </a:r>
        </a:p>
      </dsp:txBody>
      <dsp:txXfrm>
        <a:off x="229720" y="112333"/>
        <a:ext cx="2824123" cy="452844"/>
      </dsp:txXfrm>
    </dsp:sp>
    <dsp:sp modelId="{971A43E7-984E-485D-8D18-2614B894767B}">
      <dsp:nvSpPr>
        <dsp:cNvPr id="0" name=""/>
        <dsp:cNvSpPr/>
      </dsp:nvSpPr>
      <dsp:spPr>
        <a:xfrm>
          <a:off x="0" y="1109875"/>
          <a:ext cx="4104456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738FE-93E3-42AD-9EEB-F8FDE4405B06}">
      <dsp:nvSpPr>
        <dsp:cNvPr id="0" name=""/>
        <dsp:cNvSpPr/>
      </dsp:nvSpPr>
      <dsp:spPr>
        <a:xfrm>
          <a:off x="205222" y="858955"/>
          <a:ext cx="287311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97" tIns="0" rIns="10859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Конкуренты</a:t>
          </a:r>
        </a:p>
      </dsp:txBody>
      <dsp:txXfrm>
        <a:off x="229720" y="883453"/>
        <a:ext cx="2824123" cy="452844"/>
      </dsp:txXfrm>
    </dsp:sp>
    <dsp:sp modelId="{F03B255F-FDC9-4419-8BC7-1B1CAC8C30D0}">
      <dsp:nvSpPr>
        <dsp:cNvPr id="0" name=""/>
        <dsp:cNvSpPr/>
      </dsp:nvSpPr>
      <dsp:spPr>
        <a:xfrm>
          <a:off x="0" y="1880995"/>
          <a:ext cx="4104456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0508E-A47F-4D57-B623-781A8CBAB63C}">
      <dsp:nvSpPr>
        <dsp:cNvPr id="0" name=""/>
        <dsp:cNvSpPr/>
      </dsp:nvSpPr>
      <dsp:spPr>
        <a:xfrm>
          <a:off x="210708" y="1630914"/>
          <a:ext cx="287311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97" tIns="0" rIns="10859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Поставщики</a:t>
          </a:r>
        </a:p>
      </dsp:txBody>
      <dsp:txXfrm>
        <a:off x="235206" y="1655412"/>
        <a:ext cx="2824123" cy="452844"/>
      </dsp:txXfrm>
    </dsp:sp>
    <dsp:sp modelId="{99656C12-7C2D-4C28-8409-CBCA3D8F453E}">
      <dsp:nvSpPr>
        <dsp:cNvPr id="0" name=""/>
        <dsp:cNvSpPr/>
      </dsp:nvSpPr>
      <dsp:spPr>
        <a:xfrm>
          <a:off x="0" y="2628293"/>
          <a:ext cx="4104456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BC68F-5B2C-4533-8FDA-E46E58003157}">
      <dsp:nvSpPr>
        <dsp:cNvPr id="0" name=""/>
        <dsp:cNvSpPr/>
      </dsp:nvSpPr>
      <dsp:spPr>
        <a:xfrm>
          <a:off x="205222" y="2401196"/>
          <a:ext cx="287311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97" tIns="0" rIns="10859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/>
            <a:t>Стейкхолдеры</a:t>
          </a:r>
          <a:endParaRPr lang="ru-RU" sz="1700" kern="1200" dirty="0"/>
        </a:p>
      </dsp:txBody>
      <dsp:txXfrm>
        <a:off x="229720" y="2425694"/>
        <a:ext cx="2824123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E1832-6775-43E6-BD39-D245E6EA5A52}">
      <dsp:nvSpPr>
        <dsp:cNvPr id="0" name=""/>
        <dsp:cNvSpPr/>
      </dsp:nvSpPr>
      <dsp:spPr>
        <a:xfrm rot="16200000">
          <a:off x="486054" y="-486054"/>
          <a:ext cx="1512168" cy="248427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Политическая среда (</a:t>
          </a:r>
          <a:r>
            <a:rPr lang="ru-RU" sz="2000" kern="1200" dirty="0">
              <a:sym typeface="Symbol"/>
            </a:rPr>
            <a:t> = 19)</a:t>
          </a:r>
          <a:endParaRPr lang="ru-RU" sz="2000" kern="1200" dirty="0"/>
        </a:p>
      </dsp:txBody>
      <dsp:txXfrm rot="5400000">
        <a:off x="-1" y="1"/>
        <a:ext cx="2484276" cy="1134126"/>
      </dsp:txXfrm>
    </dsp:sp>
    <dsp:sp modelId="{63AC41C9-A0F4-4312-97F5-558B328C931C}">
      <dsp:nvSpPr>
        <dsp:cNvPr id="0" name=""/>
        <dsp:cNvSpPr/>
      </dsp:nvSpPr>
      <dsp:spPr>
        <a:xfrm>
          <a:off x="2484276" y="0"/>
          <a:ext cx="2484276" cy="151216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Экономическая среда (</a:t>
          </a:r>
          <a:r>
            <a:rPr lang="ru-RU" sz="2000" kern="1200" dirty="0">
              <a:sym typeface="Symbol"/>
            </a:rPr>
            <a:t> = -3)</a:t>
          </a:r>
          <a:endParaRPr lang="ru-RU" sz="2000" kern="1200" dirty="0"/>
        </a:p>
      </dsp:txBody>
      <dsp:txXfrm>
        <a:off x="2484276" y="0"/>
        <a:ext cx="2484276" cy="1134126"/>
      </dsp:txXfrm>
    </dsp:sp>
    <dsp:sp modelId="{F79046F7-CB08-4833-B5A1-4D7A828AE011}">
      <dsp:nvSpPr>
        <dsp:cNvPr id="0" name=""/>
        <dsp:cNvSpPr/>
      </dsp:nvSpPr>
      <dsp:spPr>
        <a:xfrm rot="10800000">
          <a:off x="0" y="1512168"/>
          <a:ext cx="2484276" cy="151216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Социокультурная среда (</a:t>
          </a:r>
          <a:r>
            <a:rPr lang="ru-RU" sz="2000" kern="1200" dirty="0">
              <a:sym typeface="Symbol"/>
            </a:rPr>
            <a:t> = 8)</a:t>
          </a:r>
          <a:endParaRPr lang="ru-RU" sz="2000" kern="1200" dirty="0"/>
        </a:p>
      </dsp:txBody>
      <dsp:txXfrm rot="10800000">
        <a:off x="0" y="1890209"/>
        <a:ext cx="2484276" cy="1134126"/>
      </dsp:txXfrm>
    </dsp:sp>
    <dsp:sp modelId="{5C1C8327-58B8-4C73-9635-DF5222EB70CA}">
      <dsp:nvSpPr>
        <dsp:cNvPr id="0" name=""/>
        <dsp:cNvSpPr/>
      </dsp:nvSpPr>
      <dsp:spPr>
        <a:xfrm rot="5400000">
          <a:off x="2970329" y="1026114"/>
          <a:ext cx="1512168" cy="248427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Научно-технический прогресс (</a:t>
          </a:r>
          <a:r>
            <a:rPr lang="ru-RU" sz="2000" kern="1200" dirty="0">
              <a:sym typeface="Symbol"/>
            </a:rPr>
            <a:t> = 3)</a:t>
          </a:r>
          <a:endParaRPr lang="ru-RU" sz="2000" kern="1200" dirty="0"/>
        </a:p>
      </dsp:txBody>
      <dsp:txXfrm rot="-5400000">
        <a:off x="2484276" y="1890209"/>
        <a:ext cx="2484276" cy="1134126"/>
      </dsp:txXfrm>
    </dsp:sp>
    <dsp:sp modelId="{F1076CEB-53C9-497E-B3CA-B268672C6E94}">
      <dsp:nvSpPr>
        <dsp:cNvPr id="0" name=""/>
        <dsp:cNvSpPr/>
      </dsp:nvSpPr>
      <dsp:spPr>
        <a:xfrm>
          <a:off x="1738993" y="1134126"/>
          <a:ext cx="1490565" cy="756084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PEST</a:t>
          </a:r>
          <a:r>
            <a:rPr lang="ru-RU" sz="2000" kern="1200" dirty="0"/>
            <a:t>-анализ</a:t>
          </a:r>
        </a:p>
      </dsp:txBody>
      <dsp:txXfrm>
        <a:off x="1775902" y="1171035"/>
        <a:ext cx="1416747" cy="682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B16DD-EBD1-4B69-A476-3A660C35E300}">
      <dsp:nvSpPr>
        <dsp:cNvPr id="0" name=""/>
        <dsp:cNvSpPr/>
      </dsp:nvSpPr>
      <dsp:spPr>
        <a:xfrm>
          <a:off x="-4250638" y="-652156"/>
          <a:ext cx="5064528" cy="5064528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99F61-4FB8-4554-BD23-FFAEB4EE437A}">
      <dsp:nvSpPr>
        <dsp:cNvPr id="0" name=""/>
        <dsp:cNvSpPr/>
      </dsp:nvSpPr>
      <dsp:spPr>
        <a:xfrm>
          <a:off x="523420" y="376021"/>
          <a:ext cx="3890687" cy="7520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3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Анализ пяти конкурентных сил</a:t>
          </a:r>
          <a:endParaRPr lang="ru-RU" sz="2400" kern="1200" dirty="0"/>
        </a:p>
      </dsp:txBody>
      <dsp:txXfrm>
        <a:off x="523420" y="376021"/>
        <a:ext cx="3890687" cy="752043"/>
      </dsp:txXfrm>
    </dsp:sp>
    <dsp:sp modelId="{C9ECD365-E0F7-4D38-A74C-780BA6B11625}">
      <dsp:nvSpPr>
        <dsp:cNvPr id="0" name=""/>
        <dsp:cNvSpPr/>
      </dsp:nvSpPr>
      <dsp:spPr>
        <a:xfrm>
          <a:off x="53393" y="282016"/>
          <a:ext cx="940053" cy="940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C1F76-81BF-4A55-802E-1424C24EC38B}">
      <dsp:nvSpPr>
        <dsp:cNvPr id="0" name=""/>
        <dsp:cNvSpPr/>
      </dsp:nvSpPr>
      <dsp:spPr>
        <a:xfrm>
          <a:off x="796787" y="1504086"/>
          <a:ext cx="3617319" cy="7520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3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Бенчмаркинг</a:t>
          </a:r>
          <a:endParaRPr lang="ru-RU" sz="2400" kern="1200" dirty="0"/>
        </a:p>
      </dsp:txBody>
      <dsp:txXfrm>
        <a:off x="796787" y="1504086"/>
        <a:ext cx="3617319" cy="752043"/>
      </dsp:txXfrm>
    </dsp:sp>
    <dsp:sp modelId="{FB2A55B9-4A91-4212-B40C-C5CE93827990}">
      <dsp:nvSpPr>
        <dsp:cNvPr id="0" name=""/>
        <dsp:cNvSpPr/>
      </dsp:nvSpPr>
      <dsp:spPr>
        <a:xfrm>
          <a:off x="326760" y="1410080"/>
          <a:ext cx="940053" cy="940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56C6F-41EE-48A6-A5CB-3058C5843231}">
      <dsp:nvSpPr>
        <dsp:cNvPr id="0" name=""/>
        <dsp:cNvSpPr/>
      </dsp:nvSpPr>
      <dsp:spPr>
        <a:xfrm>
          <a:off x="523420" y="2632150"/>
          <a:ext cx="3890687" cy="7520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3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SWOT</a:t>
          </a:r>
          <a:r>
            <a:rPr lang="ru-RU" sz="2400" kern="1200" dirty="0" smtClean="0"/>
            <a:t>-анализ</a:t>
          </a:r>
          <a:endParaRPr lang="ru-RU" sz="2400" kern="1200" dirty="0"/>
        </a:p>
      </dsp:txBody>
      <dsp:txXfrm>
        <a:off x="523420" y="2632150"/>
        <a:ext cx="3890687" cy="752043"/>
      </dsp:txXfrm>
    </dsp:sp>
    <dsp:sp modelId="{07D204A6-0081-4A88-9B79-978CB7505A5D}">
      <dsp:nvSpPr>
        <dsp:cNvPr id="0" name=""/>
        <dsp:cNvSpPr/>
      </dsp:nvSpPr>
      <dsp:spPr>
        <a:xfrm>
          <a:off x="53393" y="2538145"/>
          <a:ext cx="940053" cy="940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3D447-0E02-46A4-9FE4-B677E87E42D4}">
      <dsp:nvSpPr>
        <dsp:cNvPr id="0" name=""/>
        <dsp:cNvSpPr/>
      </dsp:nvSpPr>
      <dsp:spPr>
        <a:xfrm>
          <a:off x="1613375" y="2018591"/>
          <a:ext cx="117013" cy="117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B5A18-B4F5-4954-A932-D129B80D598A}">
      <dsp:nvSpPr>
        <dsp:cNvPr id="0" name=""/>
        <dsp:cNvSpPr/>
      </dsp:nvSpPr>
      <dsp:spPr>
        <a:xfrm>
          <a:off x="1510871" y="2182858"/>
          <a:ext cx="117013" cy="117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0089E-8007-4E47-BBA6-242DC1E673B3}">
      <dsp:nvSpPr>
        <dsp:cNvPr id="0" name=""/>
        <dsp:cNvSpPr/>
      </dsp:nvSpPr>
      <dsp:spPr>
        <a:xfrm>
          <a:off x="1388710" y="2325078"/>
          <a:ext cx="117013" cy="117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E093B-0445-47A4-9903-9C9D32D0E0E4}">
      <dsp:nvSpPr>
        <dsp:cNvPr id="0" name=""/>
        <dsp:cNvSpPr/>
      </dsp:nvSpPr>
      <dsp:spPr>
        <a:xfrm>
          <a:off x="1534742" y="365364"/>
          <a:ext cx="117013" cy="117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72DAA-A092-4C0F-9D7F-8D24B5E92A49}">
      <dsp:nvSpPr>
        <dsp:cNvPr id="0" name=""/>
        <dsp:cNvSpPr/>
      </dsp:nvSpPr>
      <dsp:spPr>
        <a:xfrm>
          <a:off x="1691071" y="272207"/>
          <a:ext cx="117013" cy="117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6177F-508B-48A5-8421-1AA32213F7D7}">
      <dsp:nvSpPr>
        <dsp:cNvPr id="0" name=""/>
        <dsp:cNvSpPr/>
      </dsp:nvSpPr>
      <dsp:spPr>
        <a:xfrm>
          <a:off x="1846933" y="179050"/>
          <a:ext cx="117013" cy="117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472CC-0E33-4826-B63A-839AFC4ADA37}">
      <dsp:nvSpPr>
        <dsp:cNvPr id="0" name=""/>
        <dsp:cNvSpPr/>
      </dsp:nvSpPr>
      <dsp:spPr>
        <a:xfrm>
          <a:off x="2002794" y="272207"/>
          <a:ext cx="117013" cy="117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C8DFE-8155-42B9-BD8B-B144F4D5DF70}">
      <dsp:nvSpPr>
        <dsp:cNvPr id="0" name=""/>
        <dsp:cNvSpPr/>
      </dsp:nvSpPr>
      <dsp:spPr>
        <a:xfrm>
          <a:off x="2159123" y="365364"/>
          <a:ext cx="117013" cy="117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1B9E3-3B75-4098-8A02-B7C3D17584A5}">
      <dsp:nvSpPr>
        <dsp:cNvPr id="0" name=""/>
        <dsp:cNvSpPr/>
      </dsp:nvSpPr>
      <dsp:spPr>
        <a:xfrm>
          <a:off x="1846933" y="375611"/>
          <a:ext cx="117013" cy="117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4366E-88A8-4DBA-BCC0-C49EEC07D662}">
      <dsp:nvSpPr>
        <dsp:cNvPr id="0" name=""/>
        <dsp:cNvSpPr/>
      </dsp:nvSpPr>
      <dsp:spPr>
        <a:xfrm>
          <a:off x="1846933" y="572173"/>
          <a:ext cx="117013" cy="117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A6C79-A7F5-4AAB-8D9F-DEAD1D7C36B9}">
      <dsp:nvSpPr>
        <dsp:cNvPr id="0" name=""/>
        <dsp:cNvSpPr/>
      </dsp:nvSpPr>
      <dsp:spPr>
        <a:xfrm>
          <a:off x="894915" y="2752486"/>
          <a:ext cx="2523736" cy="6769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191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ранняя профориентация</a:t>
          </a:r>
          <a:endParaRPr lang="ru-RU" sz="1500" kern="1200" dirty="0"/>
        </a:p>
      </dsp:txBody>
      <dsp:txXfrm>
        <a:off x="927961" y="2785532"/>
        <a:ext cx="2457644" cy="610849"/>
      </dsp:txXfrm>
    </dsp:sp>
    <dsp:sp modelId="{F9C062BA-CF84-40D8-80AF-2B424EC881DC}">
      <dsp:nvSpPr>
        <dsp:cNvPr id="0" name=""/>
        <dsp:cNvSpPr/>
      </dsp:nvSpPr>
      <dsp:spPr>
        <a:xfrm>
          <a:off x="195177" y="2089208"/>
          <a:ext cx="1170130" cy="11700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5B9D1-2147-46DA-B5DE-814002F72A8E}">
      <dsp:nvSpPr>
        <dsp:cNvPr id="0" name=""/>
        <dsp:cNvSpPr/>
      </dsp:nvSpPr>
      <dsp:spPr>
        <a:xfrm>
          <a:off x="1961605" y="1428414"/>
          <a:ext cx="2523736" cy="6769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191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непрерывная траектория развития</a:t>
          </a:r>
          <a:endParaRPr lang="ru-RU" sz="1500" kern="1200" dirty="0"/>
        </a:p>
      </dsp:txBody>
      <dsp:txXfrm>
        <a:off x="1994651" y="1461460"/>
        <a:ext cx="2457644" cy="610849"/>
      </dsp:txXfrm>
    </dsp:sp>
    <dsp:sp modelId="{D3697849-E94C-4367-B8A4-06ECBBC6E6FD}">
      <dsp:nvSpPr>
        <dsp:cNvPr id="0" name=""/>
        <dsp:cNvSpPr/>
      </dsp:nvSpPr>
      <dsp:spPr>
        <a:xfrm>
          <a:off x="1261868" y="765136"/>
          <a:ext cx="1170130" cy="11700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6C45A21-05E6-C31B-A358-CF9DECEC27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9AC3D13-8F4C-6758-2371-0D88729709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D21C8-B4DA-40F8-B389-D58AC22FB905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12A4E5D-D6F0-141E-C36D-81E80C539E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DA03D-C6AC-CE7F-3485-EDF1508CA1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BF4C1-1BAD-42C6-AE52-344A31637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4468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76B1F-2B4F-4C8B-925E-1AD1B1951A0E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38DD-21A6-4E95-8BCD-2D354ECC2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38DD-21A6-4E95-8BCD-2D354ECC21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2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38DD-21A6-4E95-8BCD-2D354ECC21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4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38DD-21A6-4E95-8BCD-2D354ECC21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1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38DD-21A6-4E95-8BCD-2D354ECC21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5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D38DD-21A6-4E95-8BCD-2D354ECC21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0B59BB4D-D2DF-2476-7A1A-3E7854D9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5800" y="758952"/>
            <a:ext cx="685988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801" y="4455620"/>
            <a:ext cx="68626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4F8E9-9DB3-43FE-8B78-E67E29678FCD}" type="datetimeFigureOut">
              <a:rPr lang="ru-RU" smtClean="0"/>
              <a:pPr>
                <a:defRPr/>
              </a:pPr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DA8A6-4FA4-48B5-8DFC-CC298C1D61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1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AAD9D-3739-44A1-83C6-E6EE9B89F10F}" type="datetimeFigureOut">
              <a:rPr lang="ru-RU" smtClean="0"/>
              <a:pPr>
                <a:defRPr/>
              </a:pPr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1DCB3-0AF6-4636-8C57-BA507A5E04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6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26A10-0567-429D-A868-D21FA5EB20B7}" type="datetimeFigureOut">
              <a:rPr lang="ru-RU" smtClean="0"/>
              <a:pPr>
                <a:defRPr/>
              </a:pPr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34C9D-A1BF-464C-B06D-97927D1F63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7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Изображение выглядит как бел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ABD1B90-6256-5A7D-6093-2AC216D78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97280" y="286603"/>
            <a:ext cx="7014944" cy="1214493"/>
          </a:xfrm>
        </p:spPr>
        <p:txBody>
          <a:bodyPr/>
          <a:lstStyle>
            <a:lvl1pPr marL="0">
              <a:defRPr kern="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097279" y="1845734"/>
            <a:ext cx="10039033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9D4AE-D06C-4354-BCB6-CF999186A36A}" type="datetimeFigureOut">
              <a:rPr lang="ru-RU" smtClean="0"/>
              <a:pPr>
                <a:defRPr/>
              </a:pPr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C09FD-CEBA-4197-8B74-7D5D25F68B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18A9140-E951-AA09-F6DC-A76699134330}"/>
              </a:ext>
            </a:extLst>
          </p:cNvPr>
          <p:cNvSpPr/>
          <p:nvPr userDrawn="1"/>
        </p:nvSpPr>
        <p:spPr>
          <a:xfrm>
            <a:off x="1097280" y="1655415"/>
            <a:ext cx="8712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 descr="Изображение выглядит как линия,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6A1F10E-75BD-7851-544F-1B5D4BEE2C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1584272"/>
            <a:ext cx="2291542" cy="4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086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665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49BAF4-2BB6-4D45-BA40-6A1D3B54C77D}" type="datetimeFigureOut">
              <a:rPr lang="ru-RU" smtClean="0"/>
              <a:pPr>
                <a:defRPr/>
              </a:pPr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8B9FA-2DB6-4FD6-A2CD-A3B2CD108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2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922762-551E-463B-B5F7-E7A278407311}" type="datetimeFigureOut">
              <a:rPr lang="ru-RU" smtClean="0"/>
              <a:pPr>
                <a:defRPr/>
              </a:pPr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B2E81-1581-4B84-A62B-460F379E7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62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6EE90-A50E-494A-A69E-9E8E72511550}" type="datetimeFigureOut">
              <a:rPr lang="ru-RU" smtClean="0"/>
              <a:pPr>
                <a:defRPr/>
              </a:pPr>
              <a:t>13.06.2023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09D24-029A-4825-A37E-9F82A1E36B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6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35EFCB-7D4D-42C2-BBA9-672A3EEBE246}" type="datetimeFigureOut">
              <a:rPr lang="ru-RU" smtClean="0"/>
              <a:pPr>
                <a:defRPr/>
              </a:pPr>
              <a:t>13.06.2023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BDCB9-3A57-4712-B9CB-D3AD58D7AE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1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4997D-2DB4-4985-9317-B84098A67573}" type="datetimeFigureOut">
              <a:rPr lang="ru-RU" smtClean="0"/>
              <a:pPr>
                <a:defRPr/>
              </a:pPr>
              <a:t>13.06.2023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88BD7-B189-4C93-8D9B-FF6A86D77D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7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45B0054-C0BA-488C-9FE9-29FFF60EFB22}" type="datetimeFigureOut">
              <a:rPr lang="ru-RU" smtClean="0"/>
              <a:pPr>
                <a:defRPr/>
              </a:pPr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442D41-7B3E-4859-920A-63E3868FD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72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A44E4-A791-484C-B6B2-DD22546BD6E5}" type="datetimeFigureOut">
              <a:rPr lang="ru-RU" smtClean="0"/>
              <a:pPr>
                <a:defRPr/>
              </a:pPr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94B7F-6B70-457D-9BF1-61C8DDD8E2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6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879040" cy="1214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B43CF5-A152-430A-A721-E8C193107671}" type="datetimeFigureOut">
              <a:rPr lang="ru-RU" smtClean="0"/>
              <a:pPr>
                <a:defRPr/>
              </a:pPr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665940-2452-4F9C-B13F-79D73A5EB3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9F19494-18C9-03E1-8172-663C69FEA5E6}"/>
              </a:ext>
            </a:extLst>
          </p:cNvPr>
          <p:cNvSpPr/>
          <p:nvPr userDrawn="1"/>
        </p:nvSpPr>
        <p:spPr>
          <a:xfrm>
            <a:off x="1097280" y="1655415"/>
            <a:ext cx="8712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Изображение выглядит как линия,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EBBA963-133D-6CEF-2AC7-9E215239895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1584272"/>
            <a:ext cx="2291542" cy="4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0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0" spc="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AE47AEF3-0A8D-E74D-648B-2521514EE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FDA01A0-F601-70F0-68B8-DCE69B349724}"/>
              </a:ext>
            </a:extLst>
          </p:cNvPr>
          <p:cNvSpPr/>
          <p:nvPr/>
        </p:nvSpPr>
        <p:spPr>
          <a:xfrm>
            <a:off x="2843142" y="151227"/>
            <a:ext cx="1271328" cy="1271328"/>
          </a:xfrm>
          <a:prstGeom prst="ellipse">
            <a:avLst/>
          </a:prstGeom>
          <a:solidFill>
            <a:schemeClr val="bg1">
              <a:lumMod val="8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F16AF86-7C0F-404F-A99F-6B49C48F0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4694" y="980732"/>
            <a:ext cx="7396191" cy="262045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Проект создания центра технического творчества для младших школьников </a:t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рамках детского сетевого университета «Арктический Сириус»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24695" y="4094616"/>
            <a:ext cx="4502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cs typeface="Times New Roman" pitchFamily="18" charset="0"/>
              </a:rPr>
              <a:t>Попова Марина Сергеевна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4695" y="4693178"/>
            <a:ext cx="5875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itchFamily="18" charset="0"/>
              </a:rPr>
              <a:t>Научный руководитель: </a:t>
            </a:r>
          </a:p>
          <a:p>
            <a:r>
              <a:rPr lang="ru-RU" sz="2000" b="1" dirty="0">
                <a:cs typeface="Times New Roman" pitchFamily="18" charset="0"/>
              </a:rPr>
              <a:t>Соколова Елена Сергеевна</a:t>
            </a:r>
            <a:r>
              <a:rPr lang="ru-RU" sz="2000" dirty="0">
                <a:cs typeface="Times New Roman" pitchFamily="18" charset="0"/>
              </a:rPr>
              <a:t>,</a:t>
            </a:r>
          </a:p>
          <a:p>
            <a:r>
              <a:rPr lang="ru-RU" sz="2000" dirty="0">
                <a:cs typeface="Times New Roman" pitchFamily="18" charset="0"/>
              </a:rPr>
              <a:t>к.э.н., доцент кафедры менеджмента </a:t>
            </a:r>
          </a:p>
          <a:p>
            <a:r>
              <a:rPr lang="ru-RU" sz="2000" dirty="0" err="1">
                <a:cs typeface="Times New Roman" pitchFamily="18" charset="0"/>
              </a:rPr>
              <a:t>ВШЭУиП</a:t>
            </a:r>
            <a:r>
              <a:rPr lang="ru-RU" sz="2000" dirty="0">
                <a:cs typeface="Times New Roman" pitchFamily="18" charset="0"/>
              </a:rPr>
              <a:t> САФУ 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1DBABFB6-853D-378A-AD0C-AA5B5C354ABF}"/>
              </a:ext>
            </a:extLst>
          </p:cNvPr>
          <p:cNvSpPr/>
          <p:nvPr/>
        </p:nvSpPr>
        <p:spPr>
          <a:xfrm>
            <a:off x="4024695" y="3799637"/>
            <a:ext cx="7087821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C31F6AF-4A78-AB11-109A-3ACED9405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24162" y="225018"/>
            <a:ext cx="1236313" cy="960649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49E6AF1-5E4E-E1C0-E72E-0C1835E66B1D}"/>
              </a:ext>
            </a:extLst>
          </p:cNvPr>
          <p:cNvGrpSpPr/>
          <p:nvPr/>
        </p:nvGrpSpPr>
        <p:grpSpPr>
          <a:xfrm>
            <a:off x="503947" y="880911"/>
            <a:ext cx="3466752" cy="3213705"/>
            <a:chOff x="717260" y="725807"/>
            <a:chExt cx="3466752" cy="32137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2902316C-3C75-A4A6-DB57-82096D0964BB}"/>
                </a:ext>
              </a:extLst>
            </p:cNvPr>
            <p:cNvSpPr/>
            <p:nvPr/>
          </p:nvSpPr>
          <p:spPr>
            <a:xfrm>
              <a:off x="920636" y="802659"/>
              <a:ext cx="3060000" cy="30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Изображение выглядит как символ, Шрифт, круг, логотип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30B292-D0CA-134A-925E-F626D56AC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60" y="725807"/>
              <a:ext cx="3466752" cy="3213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35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Позиционирование ЦТТ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56" y="1988840"/>
            <a:ext cx="4350649" cy="40233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100" dirty="0" smtClean="0"/>
              <a:t>Инновационный центр </a:t>
            </a:r>
            <a:r>
              <a:rPr lang="ru-RU" sz="2100" dirty="0"/>
              <a:t>дополнительного образования детей </a:t>
            </a:r>
            <a:r>
              <a:rPr lang="ru-RU" sz="2100" u="sng" dirty="0"/>
              <a:t>на базе</a:t>
            </a:r>
            <a:r>
              <a:rPr lang="ru-RU" sz="2100" dirty="0"/>
              <a:t> крупнейшего в регионе </a:t>
            </a:r>
            <a:r>
              <a:rPr lang="ru-RU" sz="2100" u="sng" dirty="0"/>
              <a:t>университета</a:t>
            </a:r>
            <a:r>
              <a:rPr lang="ru-RU" sz="2100" dirty="0"/>
              <a:t>, </a:t>
            </a:r>
            <a:endParaRPr lang="ru-RU" sz="21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100" dirty="0" smtClean="0"/>
              <a:t>где младшие школьники, пользуясь самым </a:t>
            </a:r>
            <a:r>
              <a:rPr lang="ru-RU" sz="2100" u="sng" dirty="0" smtClean="0"/>
              <a:t>современным оборудованием</a:t>
            </a:r>
            <a:r>
              <a:rPr lang="ru-RU" sz="2100" dirty="0" smtClean="0"/>
              <a:t>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100" u="sng" dirty="0" smtClean="0"/>
              <a:t>бесплатно</a:t>
            </a:r>
            <a:r>
              <a:rPr lang="ru-RU" sz="2100" dirty="0" smtClean="0"/>
              <a:t> </a:t>
            </a:r>
            <a:r>
              <a:rPr lang="ru-RU" sz="2100" dirty="0"/>
              <a:t>занимаются техническим творчеством </a:t>
            </a:r>
            <a:endParaRPr lang="ru-RU" sz="21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100" dirty="0" smtClean="0"/>
              <a:t>под </a:t>
            </a:r>
            <a:r>
              <a:rPr lang="ru-RU" sz="2100" dirty="0"/>
              <a:t>руководством </a:t>
            </a:r>
            <a:r>
              <a:rPr lang="ru-RU" sz="2100" u="sng" dirty="0"/>
              <a:t>профессорско-преподавательского состава вуза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72243866"/>
              </p:ext>
            </p:extLst>
          </p:nvPr>
        </p:nvGraphicFramePr>
        <p:xfrm>
          <a:off x="6456040" y="2204864"/>
          <a:ext cx="4680520" cy="360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6646903" y="5360933"/>
            <a:ext cx="117013" cy="117013"/>
          </a:xfrm>
          <a:prstGeom prst="ellipse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6200778" y="5477946"/>
            <a:ext cx="117013" cy="117013"/>
          </a:xfrm>
          <a:prstGeom prst="ellipse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>
            <a:off x="6426645" y="5437270"/>
            <a:ext cx="117013" cy="117013"/>
          </a:xfrm>
          <a:prstGeom prst="ellipse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590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208912" cy="1198181"/>
          </a:xfrm>
        </p:spPr>
        <p:txBody>
          <a:bodyPr>
            <a:normAutofit/>
          </a:bodyPr>
          <a:lstStyle/>
          <a:p>
            <a:r>
              <a:rPr lang="ru-RU" sz="4000" dirty="0"/>
              <a:t>Маркетинговая стратегия ЦТТ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15680" y="2276872"/>
            <a:ext cx="8208912" cy="4212847"/>
          </a:xfrm>
        </p:spPr>
        <p:txBody>
          <a:bodyPr>
            <a:normAutofit/>
          </a:bodyPr>
          <a:lstStyle/>
          <a:p>
            <a:pPr marL="793750" indent="-250825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Product (</a:t>
            </a:r>
            <a:r>
              <a:rPr lang="ru-RU" sz="2400" dirty="0">
                <a:solidFill>
                  <a:schemeClr val="tx1"/>
                </a:solidFill>
              </a:rPr>
              <a:t>продукт)</a:t>
            </a:r>
            <a:endParaRPr lang="en-US" sz="2400" dirty="0">
              <a:solidFill>
                <a:schemeClr val="tx1"/>
              </a:solidFill>
            </a:endParaRPr>
          </a:p>
          <a:p>
            <a:pPr marL="793750" indent="-250825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Price (</a:t>
            </a:r>
            <a:r>
              <a:rPr lang="ru-RU" sz="2400" dirty="0">
                <a:solidFill>
                  <a:schemeClr val="tx1"/>
                </a:solidFill>
              </a:rPr>
              <a:t>цена)</a:t>
            </a:r>
            <a:endParaRPr lang="en-US" sz="2400" dirty="0">
              <a:solidFill>
                <a:schemeClr val="tx1"/>
              </a:solidFill>
            </a:endParaRPr>
          </a:p>
          <a:p>
            <a:pPr marL="793750" indent="-250825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Place (</a:t>
            </a:r>
            <a:r>
              <a:rPr lang="ru-RU" sz="2400" dirty="0">
                <a:solidFill>
                  <a:schemeClr val="tx1"/>
                </a:solidFill>
              </a:rPr>
              <a:t>место)</a:t>
            </a:r>
            <a:endParaRPr lang="en-US" sz="2400" dirty="0">
              <a:solidFill>
                <a:schemeClr val="tx1"/>
              </a:solidFill>
            </a:endParaRPr>
          </a:p>
          <a:p>
            <a:pPr marL="793750" indent="-250825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Promotion (</a:t>
            </a:r>
            <a:r>
              <a:rPr lang="ru-RU" sz="2400" dirty="0">
                <a:solidFill>
                  <a:schemeClr val="tx1"/>
                </a:solidFill>
              </a:rPr>
              <a:t>продвижение)</a:t>
            </a:r>
            <a:endParaRPr lang="en-US" sz="2400" dirty="0">
              <a:solidFill>
                <a:schemeClr val="tx1"/>
              </a:solidFill>
            </a:endParaRPr>
          </a:p>
          <a:p>
            <a:pPr marL="793750" indent="-250825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People (</a:t>
            </a:r>
            <a:r>
              <a:rPr lang="ru-RU" sz="2400" dirty="0">
                <a:solidFill>
                  <a:schemeClr val="tx1"/>
                </a:solidFill>
              </a:rPr>
              <a:t>люди)</a:t>
            </a:r>
          </a:p>
          <a:p>
            <a:pPr marL="793750" indent="-250825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Process (</a:t>
            </a:r>
            <a:r>
              <a:rPr lang="ru-RU" sz="2400" dirty="0">
                <a:solidFill>
                  <a:schemeClr val="tx1"/>
                </a:solidFill>
              </a:rPr>
              <a:t>процесс)</a:t>
            </a:r>
          </a:p>
          <a:p>
            <a:pPr marL="793750" indent="-250825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Physical Evidence (</a:t>
            </a:r>
            <a:r>
              <a:rPr lang="ru-RU" sz="2400" dirty="0">
                <a:solidFill>
                  <a:schemeClr val="tx1"/>
                </a:solidFill>
              </a:rPr>
              <a:t>физическое окружение)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7280" y="2274150"/>
            <a:ext cx="2880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>
                <a:solidFill>
                  <a:schemeClr val="accent2"/>
                </a:solidFill>
              </a:rPr>
              <a:t>7</a:t>
            </a:r>
            <a:r>
              <a:rPr lang="en-US" sz="13800" dirty="0">
                <a:solidFill>
                  <a:schemeClr val="accent2"/>
                </a:solidFill>
              </a:rPr>
              <a:t>P</a:t>
            </a:r>
            <a:endParaRPr lang="ru-RU" sz="13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208912" cy="1198181"/>
          </a:xfrm>
        </p:spPr>
        <p:txBody>
          <a:bodyPr>
            <a:normAutofit/>
          </a:bodyPr>
          <a:lstStyle/>
          <a:p>
            <a:r>
              <a:rPr lang="ru-RU" sz="4000" dirty="0"/>
              <a:t>Маркетинговая стратегия ЦТТ</a:t>
            </a:r>
          </a:p>
        </p:txBody>
      </p:sp>
      <p:sp>
        <p:nvSpPr>
          <p:cNvPr id="6" name="Объект 7"/>
          <p:cNvSpPr>
            <a:spLocks noGrp="1"/>
          </p:cNvSpPr>
          <p:nvPr>
            <p:ph idx="1"/>
          </p:nvPr>
        </p:nvSpPr>
        <p:spPr>
          <a:xfrm>
            <a:off x="839416" y="2052705"/>
            <a:ext cx="4608512" cy="4392488"/>
          </a:xfrm>
        </p:spPr>
        <p:txBody>
          <a:bodyPr>
            <a:normAutofit/>
          </a:bodyPr>
          <a:lstStyle/>
          <a:p>
            <a:pPr marL="4508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Product (</a:t>
            </a:r>
            <a:r>
              <a:rPr lang="ru-RU" sz="2000" b="1" dirty="0">
                <a:solidFill>
                  <a:schemeClr val="tx1"/>
                </a:solidFill>
              </a:rPr>
              <a:t>продукт)</a:t>
            </a:r>
          </a:p>
          <a:p>
            <a:pPr marL="45085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27 программ по направлениям: </a:t>
            </a:r>
          </a:p>
          <a:p>
            <a:pPr marL="908050" indent="-282575">
              <a:spcBef>
                <a:spcPts val="60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«Робототехника»</a:t>
            </a:r>
          </a:p>
          <a:p>
            <a:pPr marL="908050" indent="-282575">
              <a:spcBef>
                <a:spcPts val="60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«Программирование» </a:t>
            </a:r>
          </a:p>
          <a:p>
            <a:pPr marL="908050" indent="-282575">
              <a:spcBef>
                <a:spcPts val="60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«Мультипликация»</a:t>
            </a:r>
          </a:p>
          <a:p>
            <a:pPr marL="908050" indent="-282575">
              <a:spcBef>
                <a:spcPts val="60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«Моделирование 3D-ручкой»</a:t>
            </a:r>
          </a:p>
          <a:p>
            <a:pPr marL="908050" indent="-282575">
              <a:spcBef>
                <a:spcPts val="60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«Виртуальная реальность»</a:t>
            </a:r>
          </a:p>
          <a:p>
            <a:pPr marL="908050" indent="-282575">
              <a:spcBef>
                <a:spcPts val="60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«Инженерное макетирование и </a:t>
            </a:r>
            <a:r>
              <a:rPr lang="ru-RU" sz="1700" dirty="0" err="1">
                <a:solidFill>
                  <a:schemeClr val="tx1"/>
                </a:solidFill>
              </a:rPr>
              <a:t>судомоделирование</a:t>
            </a:r>
            <a:r>
              <a:rPr lang="ru-RU" sz="1700" dirty="0">
                <a:solidFill>
                  <a:schemeClr val="tx1"/>
                </a:solidFill>
              </a:rPr>
              <a:t>»</a:t>
            </a:r>
          </a:p>
          <a:p>
            <a:pPr marL="450850" indent="0">
              <a:spcBef>
                <a:spcPts val="2400"/>
              </a:spcBef>
              <a:buNone/>
            </a:pPr>
            <a:r>
              <a:rPr lang="en-US" sz="2000" b="1" dirty="0">
                <a:solidFill>
                  <a:schemeClr val="tx1"/>
                </a:solidFill>
              </a:rPr>
              <a:t>Price (</a:t>
            </a:r>
            <a:r>
              <a:rPr lang="ru-RU" sz="2000" b="1" dirty="0">
                <a:solidFill>
                  <a:schemeClr val="tx1"/>
                </a:solidFill>
              </a:rPr>
              <a:t>цена)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все программы бесплатные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 bwMode="auto">
          <a:xfrm>
            <a:off x="5219429" y="1926502"/>
            <a:ext cx="6336704" cy="464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Place (</a:t>
            </a:r>
            <a:r>
              <a:rPr lang="ru-RU" sz="2000" b="1" dirty="0">
                <a:solidFill>
                  <a:schemeClr val="tx1"/>
                </a:solidFill>
              </a:rPr>
              <a:t>место) </a:t>
            </a:r>
          </a:p>
          <a:p>
            <a:pPr marL="450850" indent="0">
              <a:buNone/>
            </a:pPr>
            <a:r>
              <a:rPr lang="ru-RU" sz="1700" dirty="0">
                <a:solidFill>
                  <a:schemeClr val="tx1"/>
                </a:solidFill>
              </a:rPr>
              <a:t>удобное месторасположение</a:t>
            </a:r>
          </a:p>
          <a:p>
            <a:pPr marL="450850" indent="0">
              <a:buNone/>
            </a:pPr>
            <a:endParaRPr lang="ru-RU" sz="2000" b="1" dirty="0">
              <a:solidFill>
                <a:schemeClr val="tx1"/>
              </a:solidFill>
            </a:endParaRPr>
          </a:p>
          <a:p>
            <a:pPr marL="45085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Promotion (</a:t>
            </a:r>
            <a:r>
              <a:rPr lang="ru-RU" sz="2000" b="1" dirty="0">
                <a:solidFill>
                  <a:schemeClr val="tx1"/>
                </a:solidFill>
              </a:rPr>
              <a:t>продвижение) </a:t>
            </a:r>
          </a:p>
          <a:p>
            <a:pPr marL="793750" indent="-252413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социальные сети</a:t>
            </a:r>
          </a:p>
          <a:p>
            <a:pPr marL="793750" indent="-252413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сайты и электронные дневники школ</a:t>
            </a:r>
          </a:p>
          <a:p>
            <a:pPr marL="793750" indent="-252413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Навигатор </a:t>
            </a:r>
            <a:r>
              <a:rPr lang="ru-RU" sz="1700" dirty="0" smtClean="0">
                <a:solidFill>
                  <a:schemeClr val="tx1"/>
                </a:solidFill>
              </a:rPr>
              <a:t>дополнительного </a:t>
            </a:r>
            <a:r>
              <a:rPr lang="ru-RU" sz="1700" dirty="0">
                <a:solidFill>
                  <a:schemeClr val="tx1"/>
                </a:solidFill>
              </a:rPr>
              <a:t>образования АО</a:t>
            </a:r>
          </a:p>
          <a:p>
            <a:pPr marL="793750" indent="-252413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реклама на телевидении</a:t>
            </a:r>
          </a:p>
          <a:p>
            <a:pPr marL="793750" indent="-252413"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презентационные и </a:t>
            </a:r>
            <a:r>
              <a:rPr lang="ru-RU" sz="1700" dirty="0" err="1">
                <a:solidFill>
                  <a:schemeClr val="tx1"/>
                </a:solidFill>
              </a:rPr>
              <a:t>имиджевые</a:t>
            </a:r>
            <a:r>
              <a:rPr lang="ru-RU" sz="1700" dirty="0">
                <a:solidFill>
                  <a:schemeClr val="tx1"/>
                </a:solidFill>
              </a:rPr>
              <a:t> мероприятия</a:t>
            </a:r>
          </a:p>
          <a:p>
            <a:pPr marL="450850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       </a:t>
            </a:r>
            <a:r>
              <a:rPr lang="en-US" sz="2000" b="1" dirty="0">
                <a:solidFill>
                  <a:schemeClr val="tx1"/>
                </a:solidFill>
              </a:rPr>
              <a:t>People (</a:t>
            </a:r>
            <a:r>
              <a:rPr lang="ru-RU" sz="2000" b="1" dirty="0" smtClean="0">
                <a:solidFill>
                  <a:schemeClr val="tx1"/>
                </a:solidFill>
              </a:rPr>
              <a:t>люди = персонал)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       </a:t>
            </a:r>
            <a:r>
              <a:rPr lang="ru-RU" sz="1700" dirty="0">
                <a:solidFill>
                  <a:schemeClr val="tx1"/>
                </a:solidFill>
              </a:rPr>
              <a:t>ППС и студенты/аспиранты САФУ</a:t>
            </a:r>
            <a:endParaRPr lang="ru-RU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642654"/>
            <a:ext cx="8640960" cy="841659"/>
          </a:xfrm>
        </p:spPr>
        <p:txBody>
          <a:bodyPr>
            <a:normAutofit/>
          </a:bodyPr>
          <a:lstStyle/>
          <a:p>
            <a:r>
              <a:rPr lang="ru-RU" sz="4000" dirty="0"/>
              <a:t>Калькуляция расходов проекта</a:t>
            </a:r>
            <a:endParaRPr lang="ru-RU" sz="4000" b="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71248"/>
              </p:ext>
            </p:extLst>
          </p:nvPr>
        </p:nvGraphicFramePr>
        <p:xfrm>
          <a:off x="1055688" y="2204864"/>
          <a:ext cx="9648823" cy="3884899"/>
        </p:xfrm>
        <a:graphic>
          <a:graphicData uri="http://schemas.openxmlformats.org/drawingml/2006/table">
            <a:tbl>
              <a:tblPr firstRow="1" firstCol="1" lastRow="1">
                <a:tableStyleId>{0E3FDE45-AF77-4B5C-9715-49D594BDF05E}</a:tableStyleId>
              </a:tblPr>
              <a:tblGrid>
                <a:gridCol w="2894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3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0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01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Период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2024 </a:t>
                      </a:r>
                      <a:r>
                        <a:rPr lang="ru-RU" sz="1800" dirty="0">
                          <a:effectLst/>
                        </a:rPr>
                        <a:t>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2025</a:t>
                      </a:r>
                      <a:r>
                        <a:rPr lang="ru-RU" sz="1800" dirty="0">
                          <a:effectLst/>
                        </a:rPr>
                        <a:t>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2026</a:t>
                      </a:r>
                      <a:r>
                        <a:rPr lang="ru-RU" sz="1800" dirty="0">
                          <a:effectLst/>
                        </a:rPr>
                        <a:t> г.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2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Количество учеников, чел.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300 (26 групп)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350 (30 групп)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400 (34 группы)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Закупка оборудования и расходных материалов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9 373 000,00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6 350 000,00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6 050 000,00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0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Оплата труда сотрудников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(с учетом ежегодной индексации на 4,3 %)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2 196 396,80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из них: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АУП = 846 200,00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ППС = 843 336,00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(1 </a:t>
                      </a:r>
                      <a:r>
                        <a:rPr lang="ru-RU" sz="900" dirty="0" err="1">
                          <a:effectLst/>
                        </a:rPr>
                        <a:t>ак.ч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r>
                        <a:rPr lang="ru-RU" sz="900" baseline="0" dirty="0">
                          <a:effectLst/>
                        </a:rPr>
                        <a:t> = 901 руб.)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Страх.взносы</a:t>
                      </a:r>
                      <a:r>
                        <a:rPr lang="ru-RU" sz="900" dirty="0">
                          <a:effectLst/>
                        </a:rPr>
                        <a:t> = 506 860,80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5 279 667,00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из них: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АУП = 1 194 026,40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ППС = 2 867 256,00*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(*1 </a:t>
                      </a:r>
                      <a:r>
                        <a:rPr lang="ru-RU" sz="900" dirty="0" err="1">
                          <a:effectLst/>
                        </a:rPr>
                        <a:t>ак.ч.после</a:t>
                      </a:r>
                      <a:r>
                        <a:rPr lang="ru-RU" sz="900" dirty="0">
                          <a:effectLst/>
                        </a:rPr>
                        <a:t> индексации = 937</a:t>
                      </a:r>
                      <a:r>
                        <a:rPr lang="ru-RU" sz="900" baseline="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руб.)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Страх.взносы</a:t>
                      </a:r>
                      <a:r>
                        <a:rPr lang="ru-RU" sz="900" dirty="0">
                          <a:effectLst/>
                        </a:rPr>
                        <a:t> = 1 218 384,6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6 095 236,5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из них: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АУП = 1 241 787,5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ППС = 3</a:t>
                      </a: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ru-RU" sz="900" dirty="0">
                          <a:effectLst/>
                        </a:rPr>
                        <a:t>446</a:t>
                      </a: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ru-RU" sz="900" dirty="0">
                          <a:effectLst/>
                        </a:rPr>
                        <a:t>856,00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(*1 </a:t>
                      </a:r>
                      <a:r>
                        <a:rPr lang="ru-RU" sz="900" dirty="0" err="1">
                          <a:effectLst/>
                        </a:rPr>
                        <a:t>ак.ч.после</a:t>
                      </a:r>
                      <a:r>
                        <a:rPr lang="ru-RU" sz="900" dirty="0">
                          <a:effectLst/>
                        </a:rPr>
                        <a:t> индексации = 977 руб.)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Страх.взносы</a:t>
                      </a:r>
                      <a:r>
                        <a:rPr lang="ru-RU" sz="900" dirty="0">
                          <a:effectLst/>
                        </a:rPr>
                        <a:t> = </a:t>
                      </a:r>
                      <a:r>
                        <a:rPr lang="en-US" sz="900" dirty="0">
                          <a:effectLst/>
                        </a:rPr>
                        <a:t>1 406 593</a:t>
                      </a:r>
                      <a:r>
                        <a:rPr lang="ru-RU" sz="900" dirty="0">
                          <a:effectLst/>
                        </a:rPr>
                        <a:t>,</a:t>
                      </a:r>
                      <a:r>
                        <a:rPr lang="en-US" sz="900" dirty="0">
                          <a:effectLst/>
                        </a:rPr>
                        <a:t>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6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Организационные расходы 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43 000,00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48 000,00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53 000,00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Итого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11 612 396,80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11 677 667,00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12 198 236,5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6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7014944" cy="1197710"/>
          </a:xfrm>
        </p:spPr>
        <p:txBody>
          <a:bodyPr>
            <a:normAutofit/>
          </a:bodyPr>
          <a:lstStyle/>
          <a:p>
            <a:r>
              <a:rPr lang="ru-RU" sz="4400" dirty="0"/>
              <a:t>Матрица рисков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364737"/>
              </p:ext>
            </p:extLst>
          </p:nvPr>
        </p:nvGraphicFramePr>
        <p:xfrm>
          <a:off x="1970170" y="2336851"/>
          <a:ext cx="7632843" cy="315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6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0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07635"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>
                          <a:solidFill>
                            <a:schemeClr val="tx1"/>
                          </a:solidFill>
                        </a:rPr>
                        <a:t>Появление новых игроков на рынке образовательных услуг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>
                          <a:solidFill>
                            <a:schemeClr val="tx1"/>
                          </a:solidFill>
                        </a:rPr>
                        <a:t>Существенное увеличение стоимости расходных материалов и оборудования или их полное исчезновение с рынка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1711"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1613" indent="-201613" algn="l">
                        <a:buFont typeface="Arial" panose="020B0604020202020204" pitchFamily="34" charset="0"/>
                        <a:buChar char="•"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</a:rPr>
                        <a:t>Уменьшение объемов финансирования проекта</a:t>
                      </a:r>
                    </a:p>
                    <a:p>
                      <a:pPr marL="201613" indent="-201613" algn="l">
                        <a:buFont typeface="Arial" panose="020B0604020202020204" pitchFamily="34" charset="0"/>
                        <a:buChar char="•"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</a:rPr>
                        <a:t>Кадровые риски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9694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>
                          <a:solidFill>
                            <a:schemeClr val="tx1"/>
                          </a:solidFill>
                        </a:rPr>
                        <a:t>Проблемы организационного характера (накладки </a:t>
                      </a:r>
                      <a:br>
                        <a:rPr lang="ru-RU" sz="15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500" b="0" dirty="0">
                          <a:solidFill>
                            <a:schemeClr val="tx1"/>
                          </a:solidFill>
                        </a:rPr>
                        <a:t>в расписании и пр.)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>
                          <a:solidFill>
                            <a:schemeClr val="tx1"/>
                          </a:solidFill>
                        </a:rPr>
                        <a:t>Нарушение сроков поставки оборудования поставщиками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343016" y="3570695"/>
            <a:ext cx="194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Вероятность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04752" y="59492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Значимость ущерба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6B04D367-56AE-7532-3832-67B56E61CD4D}"/>
              </a:ext>
            </a:extLst>
          </p:cNvPr>
          <p:cNvCxnSpPr/>
          <p:nvPr/>
        </p:nvCxnSpPr>
        <p:spPr>
          <a:xfrm flipV="1">
            <a:off x="1703512" y="2132856"/>
            <a:ext cx="0" cy="381642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2AA5FE9B-A10E-86FC-126F-D91EFC51B7CD}"/>
              </a:ext>
            </a:extLst>
          </p:cNvPr>
          <p:cNvCxnSpPr>
            <a:cxnSpLocks/>
          </p:cNvCxnSpPr>
          <p:nvPr/>
        </p:nvCxnSpPr>
        <p:spPr>
          <a:xfrm>
            <a:off x="1559496" y="5733256"/>
            <a:ext cx="8424936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649999-723D-41DC-974D-4B9B3F46AA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47528" y="332656"/>
            <a:ext cx="9577387" cy="2578100"/>
          </a:xfrm>
        </p:spPr>
        <p:txBody>
          <a:bodyPr>
            <a:normAutofit/>
          </a:bodyPr>
          <a:lstStyle/>
          <a:p>
            <a:r>
              <a:rPr lang="ru-RU" sz="3200" dirty="0"/>
              <a:t>Проект создания центра технического творчества для младших школьников </a:t>
            </a:r>
            <a:br>
              <a:rPr lang="ru-RU" sz="3200" dirty="0"/>
            </a:br>
            <a:r>
              <a:rPr lang="ru-RU" sz="3200" dirty="0"/>
              <a:t>в рамках детского сетевого университета «Арктический Сириус»</a:t>
            </a:r>
            <a:endParaRPr lang="ru-RU" sz="3200" dirty="0">
              <a:latin typeface="+mn-lt"/>
            </a:endParaRPr>
          </a:p>
        </p:txBody>
      </p:sp>
      <p:pic>
        <p:nvPicPr>
          <p:cNvPr id="3" name="Picture 2" descr="https://sun9-2.userapi.com/impg/J7UN7bjApK8BTRFgyEJgXkjYMKhNNH0O1SC13A/RH_3ftyo6Zw.jpg?size=1688x1688&amp;quality=96&amp;sign=eed161ca00a2d45f4e40b7d8f9ff280d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203" r="2941" b="3143"/>
          <a:stretch/>
        </p:blipFill>
        <p:spPr bwMode="auto">
          <a:xfrm>
            <a:off x="1847528" y="3363377"/>
            <a:ext cx="2304256" cy="22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87888" y="3286433"/>
            <a:ext cx="48965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ru-RU" sz="2400" dirty="0">
                <a:cs typeface="Times New Roman" pitchFamily="18" charset="0"/>
              </a:rPr>
              <a:t>Автор проекта: </a:t>
            </a:r>
          </a:p>
          <a:p>
            <a:pPr>
              <a:defRPr/>
            </a:pPr>
            <a:r>
              <a:rPr lang="ru-RU" sz="2400" b="1" dirty="0">
                <a:cs typeface="Times New Roman" pitchFamily="18" charset="0"/>
              </a:rPr>
              <a:t>Попова Марина Сергеевна</a:t>
            </a:r>
            <a:r>
              <a:rPr lang="ru-RU" sz="2400" dirty="0">
                <a:cs typeface="Times New Roman" pitchFamily="18" charset="0"/>
              </a:rPr>
              <a:t>,</a:t>
            </a:r>
            <a:r>
              <a:rPr lang="ru-RU" sz="2400" b="1" dirty="0"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dirty="0">
                <a:cs typeface="Times New Roman" pitchFamily="18" charset="0"/>
              </a:rPr>
              <a:t>директор центра дополнительного образования детей «Дом научной коллаборации имени М.В. Ломоносова»</a:t>
            </a:r>
          </a:p>
          <a:p>
            <a:pPr>
              <a:defRPr/>
            </a:pPr>
            <a:endParaRPr lang="ru-RU" sz="700" dirty="0"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cs typeface="Times New Roman" pitchFamily="18" charset="0"/>
              </a:rPr>
              <a:t>m.popova@narfu.ru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122839" y="545998"/>
            <a:ext cx="7451860" cy="994122"/>
          </a:xfrm>
        </p:spPr>
        <p:txBody>
          <a:bodyPr>
            <a:normAutofit/>
          </a:bodyPr>
          <a:lstStyle/>
          <a:p>
            <a:r>
              <a:rPr lang="ru-RU" sz="4400" dirty="0"/>
              <a:t>Актуальность темы ИАР</a:t>
            </a:r>
            <a:endParaRPr lang="ru-RU" sz="4400" dirty="0">
              <a:latin typeface="+mn-lt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B6AE1E84-E4D3-1C65-A8B8-A3F0E86ADA6A}"/>
              </a:ext>
            </a:extLst>
          </p:cNvPr>
          <p:cNvGrpSpPr/>
          <p:nvPr/>
        </p:nvGrpSpPr>
        <p:grpSpPr>
          <a:xfrm>
            <a:off x="1055688" y="2201563"/>
            <a:ext cx="6912767" cy="3554249"/>
            <a:chOff x="1055688" y="2201563"/>
            <a:chExt cx="6912767" cy="3471698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1B48FE6D-DFD6-C71D-96D8-3F1CA20D3CC4}"/>
                </a:ext>
              </a:extLst>
            </p:cNvPr>
            <p:cNvSpPr/>
            <p:nvPr/>
          </p:nvSpPr>
          <p:spPr>
            <a:xfrm>
              <a:off x="2488378" y="4342223"/>
              <a:ext cx="4030795" cy="1331038"/>
            </a:xfrm>
            <a:custGeom>
              <a:avLst/>
              <a:gdLst>
                <a:gd name="connsiteX0" fmla="*/ 0 w 3791041"/>
                <a:gd name="connsiteY0" fmla="*/ 556504 h 1113008"/>
                <a:gd name="connsiteX1" fmla="*/ 1895521 w 3791041"/>
                <a:gd name="connsiteY1" fmla="*/ 0 h 1113008"/>
                <a:gd name="connsiteX2" fmla="*/ 3791042 w 3791041"/>
                <a:gd name="connsiteY2" fmla="*/ 556504 h 1113008"/>
                <a:gd name="connsiteX3" fmla="*/ 1895521 w 3791041"/>
                <a:gd name="connsiteY3" fmla="*/ 1113008 h 1113008"/>
                <a:gd name="connsiteX4" fmla="*/ 0 w 3791041"/>
                <a:gd name="connsiteY4" fmla="*/ 556504 h 111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1041" h="1113008">
                  <a:moveTo>
                    <a:pt x="0" y="556504"/>
                  </a:moveTo>
                  <a:cubicBezTo>
                    <a:pt x="0" y="249155"/>
                    <a:pt x="848654" y="0"/>
                    <a:pt x="1895521" y="0"/>
                  </a:cubicBezTo>
                  <a:cubicBezTo>
                    <a:pt x="2942388" y="0"/>
                    <a:pt x="3791042" y="249155"/>
                    <a:pt x="3791042" y="556504"/>
                  </a:cubicBezTo>
                  <a:cubicBezTo>
                    <a:pt x="3791042" y="863853"/>
                    <a:pt x="2942388" y="1113008"/>
                    <a:pt x="1895521" y="1113008"/>
                  </a:cubicBezTo>
                  <a:cubicBezTo>
                    <a:pt x="848654" y="1113008"/>
                    <a:pt x="0" y="863853"/>
                    <a:pt x="0" y="556504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66615" tIns="174426" rIns="566615" bIns="17442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Детский сетевой университет «Арктический Сириус»</a:t>
              </a:r>
            </a:p>
          </p:txBody>
        </p:sp>
        <p:sp>
          <p:nvSpPr>
            <p:cNvPr id="25" name="Стрелка: влево 24">
              <a:extLst>
                <a:ext uri="{FF2B5EF4-FFF2-40B4-BE49-F238E27FC236}">
                  <a16:creationId xmlns:a16="http://schemas.microsoft.com/office/drawing/2014/main" xmlns="" id="{543DFC05-75E6-BD1F-506F-8F76BF36413C}"/>
                </a:ext>
              </a:extLst>
            </p:cNvPr>
            <p:cNvSpPr/>
            <p:nvPr/>
          </p:nvSpPr>
          <p:spPr>
            <a:xfrm rot="12645240">
              <a:off x="1984573" y="3641998"/>
              <a:ext cx="1681928" cy="43999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73BF918B-5BDF-1EC5-5C19-55537FA4B6CD}"/>
                </a:ext>
              </a:extLst>
            </p:cNvPr>
            <p:cNvSpPr/>
            <p:nvPr/>
          </p:nvSpPr>
          <p:spPr>
            <a:xfrm>
              <a:off x="1055688" y="2835466"/>
              <a:ext cx="2225725" cy="1331038"/>
            </a:xfrm>
            <a:custGeom>
              <a:avLst/>
              <a:gdLst>
                <a:gd name="connsiteX0" fmla="*/ 0 w 2225725"/>
                <a:gd name="connsiteY0" fmla="*/ 133104 h 1331038"/>
                <a:gd name="connsiteX1" fmla="*/ 133104 w 2225725"/>
                <a:gd name="connsiteY1" fmla="*/ 0 h 1331038"/>
                <a:gd name="connsiteX2" fmla="*/ 2092621 w 2225725"/>
                <a:gd name="connsiteY2" fmla="*/ 0 h 1331038"/>
                <a:gd name="connsiteX3" fmla="*/ 2225725 w 2225725"/>
                <a:gd name="connsiteY3" fmla="*/ 133104 h 1331038"/>
                <a:gd name="connsiteX4" fmla="*/ 2225725 w 2225725"/>
                <a:gd name="connsiteY4" fmla="*/ 1197934 h 1331038"/>
                <a:gd name="connsiteX5" fmla="*/ 2092621 w 2225725"/>
                <a:gd name="connsiteY5" fmla="*/ 1331038 h 1331038"/>
                <a:gd name="connsiteX6" fmla="*/ 133104 w 2225725"/>
                <a:gd name="connsiteY6" fmla="*/ 1331038 h 1331038"/>
                <a:gd name="connsiteX7" fmla="*/ 0 w 2225725"/>
                <a:gd name="connsiteY7" fmla="*/ 1197934 h 1331038"/>
                <a:gd name="connsiteX8" fmla="*/ 0 w 2225725"/>
                <a:gd name="connsiteY8" fmla="*/ 133104 h 133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5725" h="1331038">
                  <a:moveTo>
                    <a:pt x="0" y="133104"/>
                  </a:moveTo>
                  <a:cubicBezTo>
                    <a:pt x="0" y="59593"/>
                    <a:pt x="59593" y="0"/>
                    <a:pt x="133104" y="0"/>
                  </a:cubicBezTo>
                  <a:lnTo>
                    <a:pt x="2092621" y="0"/>
                  </a:lnTo>
                  <a:cubicBezTo>
                    <a:pt x="2166132" y="0"/>
                    <a:pt x="2225725" y="59593"/>
                    <a:pt x="2225725" y="133104"/>
                  </a:cubicBezTo>
                  <a:lnTo>
                    <a:pt x="2225725" y="1197934"/>
                  </a:lnTo>
                  <a:cubicBezTo>
                    <a:pt x="2225725" y="1271445"/>
                    <a:pt x="2166132" y="1331038"/>
                    <a:pt x="2092621" y="1331038"/>
                  </a:cubicBezTo>
                  <a:lnTo>
                    <a:pt x="133104" y="1331038"/>
                  </a:lnTo>
                  <a:cubicBezTo>
                    <a:pt x="59593" y="1331038"/>
                    <a:pt x="0" y="1271445"/>
                    <a:pt x="0" y="1197934"/>
                  </a:cubicBezTo>
                  <a:lnTo>
                    <a:pt x="0" y="133104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7085" tIns="77085" rIns="77085" bIns="7708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Дошкольное образование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 </a:t>
              </a:r>
              <a:r>
                <a:rPr lang="ru-RU" sz="1600" kern="1200" dirty="0"/>
                <a:t>Детский сад «Зоренька»</a:t>
              </a:r>
            </a:p>
          </p:txBody>
        </p:sp>
        <p:sp>
          <p:nvSpPr>
            <p:cNvPr id="27" name="Стрелка: влево 26">
              <a:extLst>
                <a:ext uri="{FF2B5EF4-FFF2-40B4-BE49-F238E27FC236}">
                  <a16:creationId xmlns:a16="http://schemas.microsoft.com/office/drawing/2014/main" xmlns="" id="{24038D86-F5F8-2DBF-5D62-701B33C38ADB}"/>
                </a:ext>
              </a:extLst>
            </p:cNvPr>
            <p:cNvSpPr/>
            <p:nvPr/>
          </p:nvSpPr>
          <p:spPr>
            <a:xfrm rot="16200000">
              <a:off x="3899272" y="3289628"/>
              <a:ext cx="1243487" cy="43999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9BC9874C-2890-F3A7-1176-8A9FECFC6E53}"/>
                </a:ext>
              </a:extLst>
            </p:cNvPr>
            <p:cNvSpPr/>
            <p:nvPr/>
          </p:nvSpPr>
          <p:spPr>
            <a:xfrm>
              <a:off x="3432733" y="2201563"/>
              <a:ext cx="2134001" cy="1331038"/>
            </a:xfrm>
            <a:custGeom>
              <a:avLst/>
              <a:gdLst>
                <a:gd name="connsiteX0" fmla="*/ 0 w 2134001"/>
                <a:gd name="connsiteY0" fmla="*/ 133104 h 1331038"/>
                <a:gd name="connsiteX1" fmla="*/ 133104 w 2134001"/>
                <a:gd name="connsiteY1" fmla="*/ 0 h 1331038"/>
                <a:gd name="connsiteX2" fmla="*/ 2000897 w 2134001"/>
                <a:gd name="connsiteY2" fmla="*/ 0 h 1331038"/>
                <a:gd name="connsiteX3" fmla="*/ 2134001 w 2134001"/>
                <a:gd name="connsiteY3" fmla="*/ 133104 h 1331038"/>
                <a:gd name="connsiteX4" fmla="*/ 2134001 w 2134001"/>
                <a:gd name="connsiteY4" fmla="*/ 1197934 h 1331038"/>
                <a:gd name="connsiteX5" fmla="*/ 2000897 w 2134001"/>
                <a:gd name="connsiteY5" fmla="*/ 1331038 h 1331038"/>
                <a:gd name="connsiteX6" fmla="*/ 133104 w 2134001"/>
                <a:gd name="connsiteY6" fmla="*/ 1331038 h 1331038"/>
                <a:gd name="connsiteX7" fmla="*/ 0 w 2134001"/>
                <a:gd name="connsiteY7" fmla="*/ 1197934 h 1331038"/>
                <a:gd name="connsiteX8" fmla="*/ 0 w 2134001"/>
                <a:gd name="connsiteY8" fmla="*/ 133104 h 133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4001" h="1331038">
                  <a:moveTo>
                    <a:pt x="0" y="133104"/>
                  </a:moveTo>
                  <a:cubicBezTo>
                    <a:pt x="0" y="59593"/>
                    <a:pt x="59593" y="0"/>
                    <a:pt x="133104" y="0"/>
                  </a:cubicBezTo>
                  <a:lnTo>
                    <a:pt x="2000897" y="0"/>
                  </a:lnTo>
                  <a:cubicBezTo>
                    <a:pt x="2074408" y="0"/>
                    <a:pt x="2134001" y="59593"/>
                    <a:pt x="2134001" y="133104"/>
                  </a:cubicBezTo>
                  <a:lnTo>
                    <a:pt x="2134001" y="1197934"/>
                  </a:lnTo>
                  <a:cubicBezTo>
                    <a:pt x="2134001" y="1271445"/>
                    <a:pt x="2074408" y="1331038"/>
                    <a:pt x="2000897" y="1331038"/>
                  </a:cubicBezTo>
                  <a:lnTo>
                    <a:pt x="133104" y="1331038"/>
                  </a:lnTo>
                  <a:cubicBezTo>
                    <a:pt x="59593" y="1331038"/>
                    <a:pt x="0" y="1271445"/>
                    <a:pt x="0" y="1197934"/>
                  </a:cubicBezTo>
                  <a:lnTo>
                    <a:pt x="0" y="133104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7085" tIns="77085" rIns="77085" bIns="7708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Общее образование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Университетская гимназия «Ксения»</a:t>
              </a:r>
            </a:p>
          </p:txBody>
        </p:sp>
        <p:sp>
          <p:nvSpPr>
            <p:cNvPr id="29" name="Стрелка: влево 28">
              <a:extLst>
                <a:ext uri="{FF2B5EF4-FFF2-40B4-BE49-F238E27FC236}">
                  <a16:creationId xmlns:a16="http://schemas.microsoft.com/office/drawing/2014/main" xmlns="" id="{98115B08-9B40-F7D3-5193-855E9D6C7A3D}"/>
                </a:ext>
              </a:extLst>
            </p:cNvPr>
            <p:cNvSpPr/>
            <p:nvPr/>
          </p:nvSpPr>
          <p:spPr>
            <a:xfrm rot="19008995">
              <a:off x="5229087" y="3566130"/>
              <a:ext cx="1648309" cy="439991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B3029CA3-450E-2641-54EC-D73948D4C9E6}"/>
                </a:ext>
              </a:extLst>
            </p:cNvPr>
            <p:cNvSpPr/>
            <p:nvPr/>
          </p:nvSpPr>
          <p:spPr>
            <a:xfrm>
              <a:off x="5693378" y="2822893"/>
              <a:ext cx="2275077" cy="1331038"/>
            </a:xfrm>
            <a:custGeom>
              <a:avLst/>
              <a:gdLst>
                <a:gd name="connsiteX0" fmla="*/ 0 w 2275077"/>
                <a:gd name="connsiteY0" fmla="*/ 133104 h 1331038"/>
                <a:gd name="connsiteX1" fmla="*/ 133104 w 2275077"/>
                <a:gd name="connsiteY1" fmla="*/ 0 h 1331038"/>
                <a:gd name="connsiteX2" fmla="*/ 2141973 w 2275077"/>
                <a:gd name="connsiteY2" fmla="*/ 0 h 1331038"/>
                <a:gd name="connsiteX3" fmla="*/ 2275077 w 2275077"/>
                <a:gd name="connsiteY3" fmla="*/ 133104 h 1331038"/>
                <a:gd name="connsiteX4" fmla="*/ 2275077 w 2275077"/>
                <a:gd name="connsiteY4" fmla="*/ 1197934 h 1331038"/>
                <a:gd name="connsiteX5" fmla="*/ 2141973 w 2275077"/>
                <a:gd name="connsiteY5" fmla="*/ 1331038 h 1331038"/>
                <a:gd name="connsiteX6" fmla="*/ 133104 w 2275077"/>
                <a:gd name="connsiteY6" fmla="*/ 1331038 h 1331038"/>
                <a:gd name="connsiteX7" fmla="*/ 0 w 2275077"/>
                <a:gd name="connsiteY7" fmla="*/ 1197934 h 1331038"/>
                <a:gd name="connsiteX8" fmla="*/ 0 w 2275077"/>
                <a:gd name="connsiteY8" fmla="*/ 133104 h 133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5077" h="1331038">
                  <a:moveTo>
                    <a:pt x="0" y="133104"/>
                  </a:moveTo>
                  <a:cubicBezTo>
                    <a:pt x="0" y="59593"/>
                    <a:pt x="59593" y="0"/>
                    <a:pt x="133104" y="0"/>
                  </a:cubicBezTo>
                  <a:lnTo>
                    <a:pt x="2141973" y="0"/>
                  </a:lnTo>
                  <a:cubicBezTo>
                    <a:pt x="2215484" y="0"/>
                    <a:pt x="2275077" y="59593"/>
                    <a:pt x="2275077" y="133104"/>
                  </a:cubicBezTo>
                  <a:lnTo>
                    <a:pt x="2275077" y="1197934"/>
                  </a:lnTo>
                  <a:cubicBezTo>
                    <a:pt x="2275077" y="1271445"/>
                    <a:pt x="2215484" y="1331038"/>
                    <a:pt x="2141973" y="1331038"/>
                  </a:cubicBezTo>
                  <a:lnTo>
                    <a:pt x="133104" y="1331038"/>
                  </a:lnTo>
                  <a:cubicBezTo>
                    <a:pt x="59593" y="1331038"/>
                    <a:pt x="0" y="1271445"/>
                    <a:pt x="0" y="1197934"/>
                  </a:cubicBezTo>
                  <a:lnTo>
                    <a:pt x="0" y="133104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7085" tIns="77085" rIns="77085" bIns="7708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Дополнительное образование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ДНК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8400256" y="3212976"/>
            <a:ext cx="3318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</a:t>
            </a:r>
            <a:r>
              <a:rPr lang="ru-RU" sz="1600" i="1" dirty="0"/>
              <a:t>«В программе  развития университета прописана стратегия образования через всю жизнь и очень большое внимание уделяется довузовскому дополнительному образованию. …поскольку все мы понимаем, насколько важно находить юные таланты и раскрывать их потенциал</a:t>
            </a:r>
            <a:r>
              <a:rPr lang="ru-RU" sz="1600" i="1" dirty="0" smtClean="0"/>
              <a:t>»</a:t>
            </a:r>
          </a:p>
          <a:p>
            <a:endParaRPr lang="ru-RU" sz="1600" i="1" dirty="0"/>
          </a:p>
          <a:p>
            <a:pPr algn="r"/>
            <a:r>
              <a:rPr lang="ru-RU" sz="1600" i="1" dirty="0" smtClean="0"/>
              <a:t>Е.В. Кудряшова</a:t>
            </a:r>
            <a:endParaRPr lang="ru-RU" sz="1600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5" y="2132856"/>
            <a:ext cx="971431" cy="9669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5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59023" y="476672"/>
            <a:ext cx="9073008" cy="994122"/>
          </a:xfrm>
        </p:spPr>
        <p:txBody>
          <a:bodyPr>
            <a:normAutofit/>
          </a:bodyPr>
          <a:lstStyle/>
          <a:p>
            <a:r>
              <a:rPr lang="ru-RU" sz="4400" dirty="0"/>
              <a:t>Проектная идея </a:t>
            </a:r>
            <a:endParaRPr lang="ru-RU" sz="44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91072" y="2132856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Создание на базе ДНК центра технического творчества для младших школьников с целью реализации </a:t>
            </a:r>
            <a:r>
              <a:rPr lang="ru-RU" sz="2400" b="1" dirty="0">
                <a:latin typeface="+mn-lt"/>
              </a:rPr>
              <a:t>непрерывного цикла </a:t>
            </a:r>
            <a:r>
              <a:rPr lang="ru-RU" sz="2400" dirty="0">
                <a:latin typeface="+mn-lt"/>
              </a:rPr>
              <a:t>дополнительных программ технической направленности для учеников всех ступеней общего образования Архангельска, Новодвинска и Приморского района </a:t>
            </a:r>
            <a:r>
              <a:rPr lang="ru-RU" sz="2400" dirty="0" smtClean="0">
                <a:latin typeface="+mn-lt"/>
              </a:rPr>
              <a:t> в </a:t>
            </a:r>
            <a:r>
              <a:rPr lang="ru-RU" sz="2400" dirty="0">
                <a:latin typeface="+mn-lt"/>
              </a:rPr>
              <a:t>рамках проекта «Арктический Сириус»</a:t>
            </a:r>
          </a:p>
        </p:txBody>
      </p:sp>
    </p:spTree>
    <p:extLst>
      <p:ext uri="{BB962C8B-B14F-4D97-AF65-F5344CB8AC3E}">
        <p14:creationId xmlns:p14="http://schemas.microsoft.com/office/powerpoint/2010/main" val="29420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55688" y="687491"/>
            <a:ext cx="9073008" cy="781964"/>
          </a:xfrm>
        </p:spPr>
        <p:txBody>
          <a:bodyPr>
            <a:normAutofit/>
          </a:bodyPr>
          <a:lstStyle/>
          <a:p>
            <a:r>
              <a:rPr lang="ru-RU" sz="4000" dirty="0"/>
              <a:t>Цель и задачи ИАР</a:t>
            </a:r>
            <a:endParaRPr lang="ru-RU" sz="4000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27448" y="2074478"/>
            <a:ext cx="3803649" cy="234169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Цель ИАР</a:t>
            </a:r>
            <a:r>
              <a:rPr lang="ru-RU" sz="2400" dirty="0">
                <a:solidFill>
                  <a:schemeClr val="accent1"/>
                </a:solidFill>
              </a:rPr>
              <a:t>: </a:t>
            </a:r>
            <a:r>
              <a:rPr lang="en-US" sz="2000" dirty="0">
                <a:solidFill>
                  <a:schemeClr val="accent1"/>
                </a:solidFill>
              </a:rPr>
              <a:t/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разработать проект создания центра технического творчества для младших школьников в рамках детского сетевого университета «Арктический Сириус»</a:t>
            </a:r>
          </a:p>
          <a:p>
            <a:pPr marL="0" indent="0">
              <a:buNone/>
            </a:pPr>
            <a:endParaRPr lang="ru-RU" sz="1100" dirty="0"/>
          </a:p>
        </p:txBody>
      </p:sp>
      <p:sp>
        <p:nvSpPr>
          <p:cNvPr id="3" name="Объект 1">
            <a:extLst>
              <a:ext uri="{FF2B5EF4-FFF2-40B4-BE49-F238E27FC236}">
                <a16:creationId xmlns:a16="http://schemas.microsoft.com/office/drawing/2014/main" xmlns="" id="{A503686F-614A-C6D0-D4AD-D6AC496ADE86}"/>
              </a:ext>
            </a:extLst>
          </p:cNvPr>
          <p:cNvSpPr txBox="1">
            <a:spLocks/>
          </p:cNvSpPr>
          <p:nvPr/>
        </p:nvSpPr>
        <p:spPr bwMode="auto">
          <a:xfrm>
            <a:off x="5231904" y="2074478"/>
            <a:ext cx="5668707" cy="420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b="1" dirty="0">
                <a:solidFill>
                  <a:schemeClr val="accent1"/>
                </a:solidFill>
              </a:rPr>
              <a:t>Задачи ИАР</a:t>
            </a:r>
            <a:r>
              <a:rPr lang="ru-RU" dirty="0">
                <a:solidFill>
                  <a:schemeClr val="accent1"/>
                </a:solidFill>
              </a:rPr>
              <a:t>:</a:t>
            </a:r>
          </a:p>
          <a:p>
            <a:pPr marL="514350" indent="-334963">
              <a:buFont typeface="Arial" charset="0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дать характеристику ДНК</a:t>
            </a:r>
          </a:p>
          <a:p>
            <a:pPr marL="514350" indent="-334963">
              <a:buFont typeface="Arial" charset="0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провести анализ микро- и макросреды ДНК</a:t>
            </a:r>
          </a:p>
          <a:p>
            <a:pPr marL="514350" indent="-334963">
              <a:buFont typeface="Arial" charset="0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разработать проект создания на базе ДНК центра технического творчества для младших школьников</a:t>
            </a:r>
          </a:p>
          <a:p>
            <a:pPr marL="514350" indent="-334963">
              <a:buFont typeface="Arial" charset="0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описать конкурентную и маркетинговую стратегии нового центра</a:t>
            </a:r>
          </a:p>
          <a:p>
            <a:pPr marL="514350" indent="-334963">
              <a:buFont typeface="Arial" charset="0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провести калькуляцию операционных расходов нового центра в период с 2024 до 2026 гг.</a:t>
            </a:r>
          </a:p>
          <a:p>
            <a:pPr marL="514350" indent="-334963">
              <a:buFont typeface="Arial" charset="0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выделить этапы и сроки реализации проекта</a:t>
            </a:r>
          </a:p>
          <a:p>
            <a:pPr marL="514350" indent="-334963">
              <a:buFont typeface="Arial" charset="0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оценить возможные риски</a:t>
            </a:r>
          </a:p>
          <a:p>
            <a:endParaRPr lang="ru-RU" sz="105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810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794" y="734212"/>
            <a:ext cx="9247192" cy="717012"/>
          </a:xfrm>
        </p:spPr>
        <p:txBody>
          <a:bodyPr>
            <a:noAutofit/>
          </a:bodyPr>
          <a:lstStyle/>
          <a:p>
            <a:r>
              <a:rPr lang="ru-RU" sz="3300" dirty="0"/>
              <a:t>Преимущества создания ЦТТ на базе ДНК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150145" y="2046344"/>
            <a:ext cx="5904408" cy="4044353"/>
          </a:xfrm>
        </p:spPr>
        <p:txBody>
          <a:bodyPr>
            <a:noAutofit/>
          </a:bodyPr>
          <a:lstStyle/>
          <a:p>
            <a:pPr marL="92075" indent="0">
              <a:buClr>
                <a:schemeClr val="accent2"/>
              </a:buClr>
              <a:buSzPct val="120000"/>
              <a:buNone/>
            </a:pPr>
            <a:r>
              <a:rPr lang="ru-RU" b="1" dirty="0">
                <a:solidFill>
                  <a:schemeClr val="accent1"/>
                </a:solidFill>
              </a:rPr>
              <a:t>Инфраструктура ДНК</a:t>
            </a:r>
          </a:p>
          <a:p>
            <a:pPr marL="265113" indent="-173038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/>
              <a:t>Набережная Сев. Двины 17, корп.1</a:t>
            </a:r>
          </a:p>
          <a:p>
            <a:pPr marL="265113" indent="-173038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/>
              <a:t>12 кабинетов (S = 822 </a:t>
            </a:r>
            <a:r>
              <a:rPr lang="ru-RU" dirty="0" err="1"/>
              <a:t>кв.м</a:t>
            </a:r>
            <a:r>
              <a:rPr lang="ru-RU" dirty="0"/>
              <a:t>)</a:t>
            </a:r>
          </a:p>
          <a:p>
            <a:pPr marL="265113" indent="-173038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/>
              <a:t>Опыт реализации программ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для школьников 5–11 классов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по направлениям </a:t>
            </a:r>
          </a:p>
          <a:p>
            <a:pPr marL="901700" lvl="1" indent="-204788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/>
              <a:t>Робототехника</a:t>
            </a:r>
          </a:p>
          <a:p>
            <a:pPr marL="901700" lvl="1" indent="-204788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/>
              <a:t>Программирование</a:t>
            </a:r>
          </a:p>
          <a:p>
            <a:pPr marL="901700" lvl="1" indent="-204788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/>
              <a:t>3</a:t>
            </a:r>
            <a:r>
              <a:rPr lang="en-US" sz="2000" dirty="0"/>
              <a:t>D</a:t>
            </a:r>
            <a:r>
              <a:rPr lang="ru-RU" sz="2000" dirty="0"/>
              <a:t>-моделирование</a:t>
            </a:r>
          </a:p>
          <a:p>
            <a:pPr marL="901700" lvl="1" indent="-204788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/>
              <a:t>Виртуальная реальность</a:t>
            </a:r>
          </a:p>
          <a:p>
            <a:pPr marL="901700" lvl="1" indent="-204788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 err="1" smtClean="0"/>
              <a:t>Судомоделирование</a:t>
            </a:r>
            <a:r>
              <a:rPr lang="ru-RU" sz="2000" dirty="0" smtClean="0"/>
              <a:t> и пр.</a:t>
            </a:r>
            <a:endParaRPr lang="ru-RU" sz="2000" dirty="0"/>
          </a:p>
          <a:p>
            <a:pPr marL="0" indent="0">
              <a:buNone/>
            </a:pPr>
            <a:endParaRPr lang="ru-RU" sz="18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9991104C-9A75-10F0-1A44-D80E303175A9}"/>
              </a:ext>
            </a:extLst>
          </p:cNvPr>
          <p:cNvGrpSpPr/>
          <p:nvPr/>
        </p:nvGrpSpPr>
        <p:grpSpPr>
          <a:xfrm>
            <a:off x="1137447" y="2025858"/>
            <a:ext cx="3590401" cy="4058285"/>
            <a:chOff x="2536667" y="1901131"/>
            <a:chExt cx="3590401" cy="4058285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BBCD6F50-13E3-5C8D-9C1A-4F97097C9B87}"/>
                </a:ext>
              </a:extLst>
            </p:cNvPr>
            <p:cNvSpPr/>
            <p:nvPr/>
          </p:nvSpPr>
          <p:spPr>
            <a:xfrm>
              <a:off x="3317492" y="1901131"/>
              <a:ext cx="2809576" cy="717011"/>
            </a:xfrm>
            <a:custGeom>
              <a:avLst/>
              <a:gdLst>
                <a:gd name="connsiteX0" fmla="*/ 0 w 1585312"/>
                <a:gd name="connsiteY0" fmla="*/ 0 h 717011"/>
                <a:gd name="connsiteX1" fmla="*/ 1585312 w 1585312"/>
                <a:gd name="connsiteY1" fmla="*/ 0 h 717011"/>
                <a:gd name="connsiteX2" fmla="*/ 1585312 w 1585312"/>
                <a:gd name="connsiteY2" fmla="*/ 717011 h 717011"/>
                <a:gd name="connsiteX3" fmla="*/ 0 w 1585312"/>
                <a:gd name="connsiteY3" fmla="*/ 717011 h 717011"/>
                <a:gd name="connsiteX4" fmla="*/ 0 w 1585312"/>
                <a:gd name="connsiteY4" fmla="*/ 0 h 7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312" h="717011">
                  <a:moveTo>
                    <a:pt x="0" y="0"/>
                  </a:moveTo>
                  <a:lnTo>
                    <a:pt x="1585312" y="0"/>
                  </a:lnTo>
                  <a:lnTo>
                    <a:pt x="1585312" y="717011"/>
                  </a:lnTo>
                  <a:lnTo>
                    <a:pt x="0" y="717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/>
                <a:t>Компьютерные классы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ADBEC4C3-CC11-254C-1C74-84C5FEE2B273}"/>
                </a:ext>
              </a:extLst>
            </p:cNvPr>
            <p:cNvSpPr/>
            <p:nvPr/>
          </p:nvSpPr>
          <p:spPr>
            <a:xfrm>
              <a:off x="2536667" y="1901131"/>
              <a:ext cx="709841" cy="717011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82A5CDB6-6E20-952A-468A-DBC5723F268A}"/>
                </a:ext>
              </a:extLst>
            </p:cNvPr>
            <p:cNvSpPr/>
            <p:nvPr/>
          </p:nvSpPr>
          <p:spPr>
            <a:xfrm>
              <a:off x="2536667" y="2736449"/>
              <a:ext cx="2809576" cy="717011"/>
            </a:xfrm>
            <a:custGeom>
              <a:avLst/>
              <a:gdLst>
                <a:gd name="connsiteX0" fmla="*/ 0 w 1585312"/>
                <a:gd name="connsiteY0" fmla="*/ 0 h 717011"/>
                <a:gd name="connsiteX1" fmla="*/ 1585312 w 1585312"/>
                <a:gd name="connsiteY1" fmla="*/ 0 h 717011"/>
                <a:gd name="connsiteX2" fmla="*/ 1585312 w 1585312"/>
                <a:gd name="connsiteY2" fmla="*/ 717011 h 717011"/>
                <a:gd name="connsiteX3" fmla="*/ 0 w 1585312"/>
                <a:gd name="connsiteY3" fmla="*/ 717011 h 717011"/>
                <a:gd name="connsiteX4" fmla="*/ 0 w 1585312"/>
                <a:gd name="connsiteY4" fmla="*/ 0 h 7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312" h="717011">
                  <a:moveTo>
                    <a:pt x="0" y="0"/>
                  </a:moveTo>
                  <a:lnTo>
                    <a:pt x="1585312" y="0"/>
                  </a:lnTo>
                  <a:lnTo>
                    <a:pt x="1585312" y="717011"/>
                  </a:lnTo>
                  <a:lnTo>
                    <a:pt x="0" y="717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/>
                <a:t>Кабинеты робототехники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71580C40-6077-430A-0A71-D7BD0F2D3428}"/>
                </a:ext>
              </a:extLst>
            </p:cNvPr>
            <p:cNvSpPr/>
            <p:nvPr/>
          </p:nvSpPr>
          <p:spPr>
            <a:xfrm>
              <a:off x="5412015" y="2736449"/>
              <a:ext cx="709841" cy="717011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715DA022-07B6-86DC-FD0C-124E19DC2978}"/>
                </a:ext>
              </a:extLst>
            </p:cNvPr>
            <p:cNvSpPr/>
            <p:nvPr/>
          </p:nvSpPr>
          <p:spPr>
            <a:xfrm>
              <a:off x="3317492" y="3571768"/>
              <a:ext cx="2809576" cy="717011"/>
            </a:xfrm>
            <a:custGeom>
              <a:avLst/>
              <a:gdLst>
                <a:gd name="connsiteX0" fmla="*/ 0 w 1585312"/>
                <a:gd name="connsiteY0" fmla="*/ 0 h 717011"/>
                <a:gd name="connsiteX1" fmla="*/ 1585312 w 1585312"/>
                <a:gd name="connsiteY1" fmla="*/ 0 h 717011"/>
                <a:gd name="connsiteX2" fmla="*/ 1585312 w 1585312"/>
                <a:gd name="connsiteY2" fmla="*/ 717011 h 717011"/>
                <a:gd name="connsiteX3" fmla="*/ 0 w 1585312"/>
                <a:gd name="connsiteY3" fmla="*/ 717011 h 717011"/>
                <a:gd name="connsiteX4" fmla="*/ 0 w 1585312"/>
                <a:gd name="connsiteY4" fmla="*/ 0 h 7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312" h="717011">
                  <a:moveTo>
                    <a:pt x="0" y="0"/>
                  </a:moveTo>
                  <a:lnTo>
                    <a:pt x="1585312" y="0"/>
                  </a:lnTo>
                  <a:lnTo>
                    <a:pt x="1585312" y="717011"/>
                  </a:lnTo>
                  <a:lnTo>
                    <a:pt x="0" y="717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/>
                <a:t>Лаборатория виртуальной реальности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E2855BED-74D8-42DE-73C4-C30A75FEC7E9}"/>
                </a:ext>
              </a:extLst>
            </p:cNvPr>
            <p:cNvSpPr/>
            <p:nvPr/>
          </p:nvSpPr>
          <p:spPr>
            <a:xfrm>
              <a:off x="2536667" y="3571768"/>
              <a:ext cx="709841" cy="717011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0C3C8415-6A74-F9C5-14FB-2F868418EC5F}"/>
                </a:ext>
              </a:extLst>
            </p:cNvPr>
            <p:cNvSpPr/>
            <p:nvPr/>
          </p:nvSpPr>
          <p:spPr>
            <a:xfrm>
              <a:off x="2536667" y="4407086"/>
              <a:ext cx="2809576" cy="717011"/>
            </a:xfrm>
            <a:custGeom>
              <a:avLst/>
              <a:gdLst>
                <a:gd name="connsiteX0" fmla="*/ 0 w 1585312"/>
                <a:gd name="connsiteY0" fmla="*/ 0 h 717011"/>
                <a:gd name="connsiteX1" fmla="*/ 1585312 w 1585312"/>
                <a:gd name="connsiteY1" fmla="*/ 0 h 717011"/>
                <a:gd name="connsiteX2" fmla="*/ 1585312 w 1585312"/>
                <a:gd name="connsiteY2" fmla="*/ 717011 h 717011"/>
                <a:gd name="connsiteX3" fmla="*/ 0 w 1585312"/>
                <a:gd name="connsiteY3" fmla="*/ 717011 h 717011"/>
                <a:gd name="connsiteX4" fmla="*/ 0 w 1585312"/>
                <a:gd name="connsiteY4" fmla="*/ 0 h 7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312" h="717011">
                  <a:moveTo>
                    <a:pt x="0" y="0"/>
                  </a:moveTo>
                  <a:lnTo>
                    <a:pt x="1585312" y="0"/>
                  </a:lnTo>
                  <a:lnTo>
                    <a:pt x="1585312" y="717011"/>
                  </a:lnTo>
                  <a:lnTo>
                    <a:pt x="0" y="717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/>
                <a:t>Клуб </a:t>
              </a:r>
              <a:r>
                <a:rPr lang="ru-RU" kern="1200" dirty="0" err="1"/>
                <a:t>судомоделирования</a:t>
              </a:r>
              <a:endParaRPr lang="ru-RU" kern="1200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E61C7247-16F6-CCB9-F4E4-BEF4F268EBF2}"/>
                </a:ext>
              </a:extLst>
            </p:cNvPr>
            <p:cNvSpPr/>
            <p:nvPr/>
          </p:nvSpPr>
          <p:spPr>
            <a:xfrm>
              <a:off x="5412015" y="4407086"/>
              <a:ext cx="709841" cy="717011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64630E0-39C1-581F-573C-ECDBB3E2C391}"/>
                </a:ext>
              </a:extLst>
            </p:cNvPr>
            <p:cNvSpPr/>
            <p:nvPr/>
          </p:nvSpPr>
          <p:spPr>
            <a:xfrm>
              <a:off x="3317492" y="5242405"/>
              <a:ext cx="2809576" cy="717011"/>
            </a:xfrm>
            <a:custGeom>
              <a:avLst/>
              <a:gdLst>
                <a:gd name="connsiteX0" fmla="*/ 0 w 1585312"/>
                <a:gd name="connsiteY0" fmla="*/ 0 h 717011"/>
                <a:gd name="connsiteX1" fmla="*/ 1585312 w 1585312"/>
                <a:gd name="connsiteY1" fmla="*/ 0 h 717011"/>
                <a:gd name="connsiteX2" fmla="*/ 1585312 w 1585312"/>
                <a:gd name="connsiteY2" fmla="*/ 717011 h 717011"/>
                <a:gd name="connsiteX3" fmla="*/ 0 w 1585312"/>
                <a:gd name="connsiteY3" fmla="*/ 717011 h 717011"/>
                <a:gd name="connsiteX4" fmla="*/ 0 w 1585312"/>
                <a:gd name="connsiteY4" fmla="*/ 0 h 7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312" h="717011">
                  <a:moveTo>
                    <a:pt x="0" y="0"/>
                  </a:moveTo>
                  <a:lnTo>
                    <a:pt x="1585312" y="0"/>
                  </a:lnTo>
                  <a:lnTo>
                    <a:pt x="1585312" y="717011"/>
                  </a:lnTo>
                  <a:lnTo>
                    <a:pt x="0" y="717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/>
                <a:t>Лаборатория аддитивных технологий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4646845D-0C35-AA7E-05B6-403F71445FE5}"/>
                </a:ext>
              </a:extLst>
            </p:cNvPr>
            <p:cNvSpPr/>
            <p:nvPr/>
          </p:nvSpPr>
          <p:spPr>
            <a:xfrm>
              <a:off x="2536667" y="5242405"/>
              <a:ext cx="709841" cy="717011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3000" r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0325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97280" y="620688"/>
            <a:ext cx="8599120" cy="863626"/>
          </a:xfrm>
        </p:spPr>
        <p:txBody>
          <a:bodyPr>
            <a:normAutofit fontScale="90000"/>
          </a:bodyPr>
          <a:lstStyle/>
          <a:p>
            <a:r>
              <a:rPr lang="ru-RU" sz="3800" dirty="0"/>
              <a:t>Анализ внешней среды организации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6096000" y="2141165"/>
            <a:ext cx="4968552" cy="639763"/>
          </a:xfrm>
        </p:spPr>
        <p:txBody>
          <a:bodyPr/>
          <a:lstStyle/>
          <a:p>
            <a:pPr algn="ctr"/>
            <a:r>
              <a:rPr lang="ru-RU" b="1" dirty="0" smtClean="0"/>
              <a:t>Микросреда</a:t>
            </a:r>
            <a:endParaRPr lang="ru-RU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29327077"/>
              </p:ext>
            </p:extLst>
          </p:nvPr>
        </p:nvGraphicFramePr>
        <p:xfrm>
          <a:off x="6960096" y="2708920"/>
          <a:ext cx="410445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22063066"/>
              </p:ext>
            </p:extLst>
          </p:nvPr>
        </p:nvGraphicFramePr>
        <p:xfrm>
          <a:off x="839416" y="2780928"/>
          <a:ext cx="496855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509147FA-66AD-ABE5-C1F1-3FE02797BCBE}"/>
              </a:ext>
            </a:extLst>
          </p:cNvPr>
          <p:cNvSpPr txBox="1">
            <a:spLocks/>
          </p:cNvSpPr>
          <p:nvPr/>
        </p:nvSpPr>
        <p:spPr>
          <a:xfrm>
            <a:off x="1097280" y="2141165"/>
            <a:ext cx="4104456" cy="6397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Макросреда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904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260648"/>
            <a:ext cx="9607232" cy="113314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Разработка конкурентной стратегии</a:t>
            </a:r>
            <a:endParaRPr lang="ru-RU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C9E230D-D62E-5438-CFA6-6E8DF86609D8}"/>
              </a:ext>
            </a:extLst>
          </p:cNvPr>
          <p:cNvSpPr txBox="1"/>
          <p:nvPr/>
        </p:nvSpPr>
        <p:spPr>
          <a:xfrm>
            <a:off x="6096000" y="2387658"/>
            <a:ext cx="5184576" cy="34720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65113" indent="-17303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01700" lvl="1" indent="-204788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92075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5 конкурентных сил                          (по </a:t>
            </a:r>
            <a:r>
              <a:rPr lang="ru-RU" sz="2800" dirty="0" err="1">
                <a:solidFill>
                  <a:schemeClr val="tx1"/>
                </a:solidFill>
              </a:rPr>
              <a:t>М.Портеру</a:t>
            </a:r>
            <a:r>
              <a:rPr lang="ru-RU" sz="2800" dirty="0">
                <a:solidFill>
                  <a:schemeClr val="tx1"/>
                </a:solidFill>
              </a:rPr>
              <a:t>)</a:t>
            </a:r>
            <a:r>
              <a:rPr lang="ru-RU" sz="2400" dirty="0">
                <a:solidFill>
                  <a:schemeClr val="tx1"/>
                </a:solidFill>
              </a:rPr>
              <a:t>:</a:t>
            </a:r>
          </a:p>
          <a:p>
            <a:pPr marL="342900" indent="-258763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</a:rPr>
              <a:t>опасность появления товаров-заменителей</a:t>
            </a:r>
          </a:p>
          <a:p>
            <a:pPr marL="342900" indent="-258763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</a:rPr>
              <a:t>уровень конкурентной борьбы или внутриотраслевая конкуренция</a:t>
            </a:r>
          </a:p>
          <a:p>
            <a:pPr marL="342900" indent="-258763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</a:rPr>
              <a:t>угроза вторжения новых участников</a:t>
            </a:r>
          </a:p>
          <a:p>
            <a:pPr marL="342900" indent="-258763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</a:rPr>
              <a:t>рыночная власть покупателей</a:t>
            </a:r>
          </a:p>
          <a:p>
            <a:pPr marL="342900" indent="-258763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</a:rPr>
              <a:t>рыночная власть поставщиков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06429774"/>
              </p:ext>
            </p:extLst>
          </p:nvPr>
        </p:nvGraphicFramePr>
        <p:xfrm>
          <a:off x="839416" y="2348880"/>
          <a:ext cx="4464496" cy="376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6856" y="186901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Методы: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404664"/>
            <a:ext cx="8815144" cy="1133143"/>
          </a:xfrm>
        </p:spPr>
        <p:txBody>
          <a:bodyPr>
            <a:normAutofit/>
          </a:bodyPr>
          <a:lstStyle/>
          <a:p>
            <a:r>
              <a:rPr lang="ru-RU" sz="4000" dirty="0"/>
              <a:t>Анализ конкурентов методом </a:t>
            </a:r>
            <a:r>
              <a:rPr lang="ru-RU" sz="4000" dirty="0" err="1"/>
              <a:t>бенчмаркинга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772816"/>
            <a:ext cx="7789120" cy="50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6240" y="2566222"/>
            <a:ext cx="31905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«Слабые стороны» ДНК            (в сегменте услуг для младших школьников):</a:t>
            </a:r>
          </a:p>
          <a:p>
            <a:endParaRPr lang="ru-RU" sz="12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разнообразие </a:t>
            </a:r>
            <a:r>
              <a:rPr lang="ru-RU" sz="1600" dirty="0"/>
              <a:t>программ для младших </a:t>
            </a:r>
            <a:r>
              <a:rPr lang="ru-RU" sz="1600" dirty="0" smtClean="0"/>
              <a:t>школьников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т</a:t>
            </a:r>
            <a:r>
              <a:rPr lang="ru-RU" sz="1600" dirty="0" smtClean="0"/>
              <a:t>ехническое </a:t>
            </a:r>
            <a:r>
              <a:rPr lang="ru-RU" sz="1600" dirty="0"/>
              <a:t>оснащение и эстетика учебных </a:t>
            </a:r>
            <a:r>
              <a:rPr lang="ru-RU" sz="1600" dirty="0" smtClean="0"/>
              <a:t>аудиторий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и</a:t>
            </a:r>
            <a:r>
              <a:rPr lang="ru-RU" sz="1600" dirty="0" smtClean="0"/>
              <a:t>звестность центра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202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404664"/>
            <a:ext cx="8815144" cy="113314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Конкурентная стратегия</a:t>
            </a:r>
            <a:endParaRPr lang="ru-RU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9E230D-D62E-5438-CFA6-6E8DF86609D8}"/>
              </a:ext>
            </a:extLst>
          </p:cNvPr>
          <p:cNvSpPr txBox="1"/>
          <p:nvPr/>
        </p:nvSpPr>
        <p:spPr>
          <a:xfrm>
            <a:off x="1055440" y="2060848"/>
            <a:ext cx="9433048" cy="410445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65113" indent="-173038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01700" lvl="1" indent="-204788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427037" indent="-3429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основе: </a:t>
            </a:r>
            <a:r>
              <a:rPr lang="ru-RU" b="1" dirty="0" smtClean="0">
                <a:solidFill>
                  <a:schemeClr val="tx1"/>
                </a:solidFill>
              </a:rPr>
              <a:t>стратегия </a:t>
            </a:r>
            <a:r>
              <a:rPr lang="ru-RU" b="1" dirty="0">
                <a:solidFill>
                  <a:schemeClr val="tx1"/>
                </a:solidFill>
              </a:rPr>
              <a:t>дифференциации образовательных </a:t>
            </a:r>
            <a:r>
              <a:rPr lang="ru-RU" b="1" dirty="0" smtClean="0">
                <a:solidFill>
                  <a:schemeClr val="tx1"/>
                </a:solidFill>
              </a:rPr>
              <a:t>услуг</a:t>
            </a:r>
          </a:p>
          <a:p>
            <a:pPr marL="427037" indent="-3429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конкурентное преимущество</a:t>
            </a:r>
            <a:r>
              <a:rPr lang="ru-RU" dirty="0" smtClean="0">
                <a:solidFill>
                  <a:schemeClr val="tx1"/>
                </a:solidFill>
              </a:rPr>
              <a:t>: уникальные образовательные программы в сочетании с техническим и программным оснащением и преподавательским составом </a:t>
            </a:r>
          </a:p>
          <a:p>
            <a:pPr marL="427037" indent="-3429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важный пункт </a:t>
            </a:r>
            <a:r>
              <a:rPr lang="ru-RU" dirty="0">
                <a:solidFill>
                  <a:schemeClr val="tx1"/>
                </a:solidFill>
              </a:rPr>
              <a:t>реализации </a:t>
            </a:r>
            <a:r>
              <a:rPr lang="ru-RU" dirty="0" smtClean="0">
                <a:solidFill>
                  <a:schemeClr val="tx1"/>
                </a:solidFill>
              </a:rPr>
              <a:t>стратегии:  </a:t>
            </a:r>
            <a:r>
              <a:rPr lang="ru-RU" b="1" dirty="0" smtClean="0">
                <a:solidFill>
                  <a:schemeClr val="tx1"/>
                </a:solidFill>
              </a:rPr>
              <a:t>проведение </a:t>
            </a:r>
            <a:r>
              <a:rPr lang="ru-RU" b="1" dirty="0">
                <a:solidFill>
                  <a:schemeClr val="tx1"/>
                </a:solidFill>
              </a:rPr>
              <a:t>систематического мониторинга конкурентов</a:t>
            </a:r>
            <a:r>
              <a:rPr lang="ru-RU" dirty="0">
                <a:solidFill>
                  <a:schemeClr val="tx1"/>
                </a:solidFill>
              </a:rPr>
              <a:t> с целью выявления у них новых образовательных </a:t>
            </a:r>
            <a:r>
              <a:rPr lang="ru-RU" dirty="0" smtClean="0">
                <a:solidFill>
                  <a:schemeClr val="tx1"/>
                </a:solidFill>
              </a:rPr>
              <a:t>услуг</a:t>
            </a:r>
          </a:p>
          <a:p>
            <a:pPr marL="427037" indent="-3429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сохранение конкурентного преимущества</a:t>
            </a:r>
            <a:r>
              <a:rPr lang="ru-RU" dirty="0" smtClean="0">
                <a:solidFill>
                  <a:schemeClr val="tx1"/>
                </a:solidFill>
              </a:rPr>
              <a:t>: инвестирование в ресурсы для поддержки и наращивания материально-технической базы, повышения уровня квалификации педагогов и пр.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b3776b17b3e1ff32066cba490c7cf1ad4b221"/>
</p:tagLst>
</file>

<file path=ppt/theme/theme1.xml><?xml version="1.0" encoding="utf-8"?>
<a:theme xmlns:a="http://schemas.openxmlformats.org/drawingml/2006/main" name="Ретро">
  <a:themeElements>
    <a:clrScheme name="Другая 25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FEB60A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Другая 18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</TotalTime>
  <Words>716</Words>
  <Application>Microsoft Office PowerPoint</Application>
  <PresentationFormat>Произвольный</PresentationFormat>
  <Paragraphs>177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Ретро</vt:lpstr>
      <vt:lpstr>   Проект создания центра технического творчества для младших школьников  в рамках детского сетевого университета «Арктический Сириус»</vt:lpstr>
      <vt:lpstr>Актуальность темы ИАР</vt:lpstr>
      <vt:lpstr>Проектная идея </vt:lpstr>
      <vt:lpstr>Цель и задачи ИАР</vt:lpstr>
      <vt:lpstr>Преимущества создания ЦТТ на базе ДНК</vt:lpstr>
      <vt:lpstr>Анализ внешней среды организации </vt:lpstr>
      <vt:lpstr>Разработка конкурентной стратегии</vt:lpstr>
      <vt:lpstr>Анализ конкурентов методом бенчмаркинга</vt:lpstr>
      <vt:lpstr>Конкурентная стратегия</vt:lpstr>
      <vt:lpstr>Позиционирование ЦТТ</vt:lpstr>
      <vt:lpstr>Маркетинговая стратегия ЦТТ</vt:lpstr>
      <vt:lpstr>Маркетинговая стратегия ЦТТ</vt:lpstr>
      <vt:lpstr>Калькуляция расходов проекта</vt:lpstr>
      <vt:lpstr>Матрица рисков</vt:lpstr>
      <vt:lpstr>Проект создания центра технического творчества для младших школьников  в рамках детского сетевого университета «Арктический Сириус»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Воловик Ольга Анатольевна</dc:creator>
  <cp:lastModifiedBy>Попова Марина Сергеевна</cp:lastModifiedBy>
  <cp:revision>121</cp:revision>
  <dcterms:created xsi:type="dcterms:W3CDTF">2017-12-26T07:44:00Z</dcterms:created>
  <dcterms:modified xsi:type="dcterms:W3CDTF">2023-06-13T11:52:54Z</dcterms:modified>
</cp:coreProperties>
</file>