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68" r:id="rId5"/>
    <p:sldId id="262" r:id="rId6"/>
    <p:sldId id="273" r:id="rId7"/>
    <p:sldId id="264" r:id="rId8"/>
    <p:sldId id="265" r:id="rId9"/>
    <p:sldId id="269" r:id="rId10"/>
    <p:sldId id="271" r:id="rId11"/>
    <p:sldId id="272" r:id="rId12"/>
  </p:sldIdLst>
  <p:sldSz cx="12192000" cy="6858000"/>
  <p:notesSz cx="6858000" cy="9144000"/>
  <p:embeddedFontLst>
    <p:embeddedFont>
      <p:font typeface="Cera Pro" charset="0"/>
      <p:regular r:id="rId14"/>
      <p:bold r:id="rId15"/>
      <p:italic r:id="rId16"/>
      <p:boldItalic r:id="rId17"/>
    </p:embeddedFont>
    <p:embeddedFont>
      <p:font typeface="Montserrat" charset="-52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46C"/>
    <a:srgbClr val="005258"/>
    <a:srgbClr val="002E32"/>
    <a:srgbClr val="C9FB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1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ACBBF-91CE-4B4F-B5E1-98CC2602CE6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872-A92D-4440-B6E6-FFBE4A8D1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41426"/>
            <a:ext cx="10515600" cy="313757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171072"/>
            <a:ext cx="10515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277" y="365125"/>
            <a:ext cx="2064523" cy="15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69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70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96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23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41426"/>
            <a:ext cx="10515600" cy="3137571"/>
          </a:xfrm>
        </p:spPr>
        <p:txBody>
          <a:bodyPr anchor="b"/>
          <a:lstStyle>
            <a:lvl1pPr algn="l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171072"/>
            <a:ext cx="10515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6324" y="365125"/>
            <a:ext cx="2228237" cy="2114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11088" y="5381476"/>
            <a:ext cx="841523" cy="8415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F4491F-40CD-318B-23D2-DEA03F083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0662" y="706482"/>
            <a:ext cx="1418123" cy="8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 spc="0" baseline="0"/>
            </a:lvl1pPr>
          </a:lstStyle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9160" y="365125"/>
            <a:ext cx="936123" cy="7216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F4491F-40CD-318B-23D2-DEA03F0837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01586" y="365125"/>
            <a:ext cx="1216091" cy="7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3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9160" y="365125"/>
            <a:ext cx="936123" cy="72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F4491F-40CD-318B-23D2-DEA03F0837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1586" y="365125"/>
            <a:ext cx="1216091" cy="7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11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006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732155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11088" y="365125"/>
            <a:ext cx="841523" cy="841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933038" y="5381477"/>
            <a:ext cx="841523" cy="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06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97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41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43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ra Pro" panose="00000500000000000000" pitchFamily="2" charset="0"/>
              </a:defRPr>
            </a:lvl1pPr>
          </a:lstStyle>
          <a:p>
            <a:fld id="{439A3EA9-9473-44FF-B03D-2A6E2DF8A0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419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ra Pro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350029"/>
            <a:ext cx="10515600" cy="1585179"/>
          </a:xfrm>
        </p:spPr>
        <p:txBody>
          <a:bodyPr>
            <a:noAutofit/>
          </a:bodyPr>
          <a:lstStyle/>
          <a:p>
            <a:r>
              <a:rPr lang="ru-RU" sz="2800" b="1" dirty="0"/>
              <a:t>Разработка структурно-функциональной модели организации </a:t>
            </a:r>
            <a:r>
              <a:rPr lang="ru-RU" sz="2800" b="1" dirty="0" smtClean="0"/>
              <a:t>на примере                                                                   АНО «Городской </a:t>
            </a:r>
            <a:r>
              <a:rPr lang="ru-RU" sz="2800" b="1" dirty="0"/>
              <a:t>проектный центр «Вологда»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070764"/>
            <a:ext cx="10515600" cy="756070"/>
          </a:xfrm>
        </p:spPr>
        <p:txBody>
          <a:bodyPr>
            <a:normAutofit/>
          </a:bodyPr>
          <a:lstStyle/>
          <a:p>
            <a:r>
              <a:rPr lang="ru-RU" sz="1800" dirty="0"/>
              <a:t>Слушатель – Елена Анатольевна </a:t>
            </a:r>
            <a:r>
              <a:rPr lang="ru-RU" sz="1800" dirty="0" err="1"/>
              <a:t>Земчихина</a:t>
            </a:r>
            <a:endParaRPr lang="ru-RU" sz="1800" dirty="0"/>
          </a:p>
          <a:p>
            <a:r>
              <a:rPr lang="ru-RU" sz="1800" dirty="0"/>
              <a:t>Научный руководитель – </a:t>
            </a:r>
            <a:r>
              <a:rPr lang="ru-RU" sz="1800" dirty="0" smtClean="0"/>
              <a:t>к.э.н., доцент Ольга </a:t>
            </a:r>
            <a:r>
              <a:rPr lang="ru-RU" sz="1800" dirty="0"/>
              <a:t>Николаевна </a:t>
            </a:r>
            <a:r>
              <a:rPr lang="ru-RU" sz="1800" dirty="0" smtClean="0"/>
              <a:t>Александрова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200" y="1812089"/>
            <a:ext cx="9602585" cy="49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/>
              <a:t>Выпускная аттестационная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xmlns="" val="38462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22856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Первые результаты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2499"/>
            <a:ext cx="10515599" cy="4665662"/>
          </a:xfrm>
        </p:spPr>
        <p:txBody>
          <a:bodyPr numCol="2" spcCol="360000">
            <a:noAutofit/>
          </a:bodyPr>
          <a:lstStyle/>
          <a:p>
            <a:r>
              <a:rPr lang="ru-RU" sz="1800" b="1" dirty="0"/>
              <a:t>Вовлеченность бизнеса </a:t>
            </a:r>
            <a:br>
              <a:rPr lang="ru-RU" sz="1800" b="1" dirty="0"/>
            </a:br>
            <a:r>
              <a:rPr lang="ru-RU" sz="1800" b="1" dirty="0"/>
              <a:t>в реализацию проектов </a:t>
            </a:r>
            <a:r>
              <a:rPr lang="ru-RU" sz="1800" dirty="0"/>
              <a:t>– рост на 15%</a:t>
            </a:r>
          </a:p>
          <a:p>
            <a:r>
              <a:rPr lang="ru-RU" sz="1800" b="1" dirty="0"/>
              <a:t>+ 4 новых проекта в повестке </a:t>
            </a:r>
            <a:r>
              <a:rPr lang="en-US" sz="1800" b="1" dirty="0"/>
              <a:t>E</a:t>
            </a:r>
            <a:r>
              <a:rPr lang="ru-RU" sz="1800" b="1" dirty="0"/>
              <a:t>SG</a:t>
            </a:r>
            <a:endParaRPr lang="en-US" sz="1800" b="1" dirty="0"/>
          </a:p>
          <a:p>
            <a:r>
              <a:rPr lang="ru-RU" sz="1800" b="1" dirty="0" smtClean="0"/>
              <a:t>Лидер </a:t>
            </a:r>
            <a:r>
              <a:rPr lang="ru-RU" sz="1800" b="1" dirty="0"/>
              <a:t>Индекса креативного потенциала городов </a:t>
            </a:r>
            <a:r>
              <a:rPr lang="ru-RU" sz="1800" dirty="0"/>
              <a:t>кластера </a:t>
            </a:r>
            <a:r>
              <a:rPr lang="ru-RU" sz="1800" dirty="0" smtClean="0"/>
              <a:t>«Города </a:t>
            </a:r>
            <a:r>
              <a:rPr lang="ru-RU" sz="1800" dirty="0"/>
              <a:t>местного </a:t>
            </a:r>
            <a:r>
              <a:rPr lang="ru-RU" sz="1800" dirty="0" smtClean="0"/>
              <a:t>значения» </a:t>
            </a:r>
            <a:r>
              <a:rPr lang="ru-RU" sz="1800" i="1" dirty="0" smtClean="0"/>
              <a:t>(июль </a:t>
            </a:r>
            <a:r>
              <a:rPr lang="ru-RU" sz="1800" i="1" dirty="0"/>
              <a:t>2023)  </a:t>
            </a:r>
          </a:p>
          <a:p>
            <a:r>
              <a:rPr lang="ru-RU" sz="1800" b="1" dirty="0" smtClean="0"/>
              <a:t>Рост </a:t>
            </a:r>
            <a:r>
              <a:rPr lang="ru-RU" sz="1800" b="1" dirty="0"/>
              <a:t>индекса Вологды</a:t>
            </a:r>
            <a:r>
              <a:rPr lang="ru-RU" sz="1800" dirty="0" smtClean="0"/>
              <a:t>: </a:t>
            </a:r>
            <a:r>
              <a:rPr lang="ru-RU" sz="1800" dirty="0"/>
              <a:t>перешли в кластер городов «с достатком» из «городов местного значения»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(</a:t>
            </a:r>
            <a:r>
              <a:rPr lang="ru-RU" sz="1800" i="1" dirty="0"/>
              <a:t>октябрь 2023)</a:t>
            </a:r>
          </a:p>
          <a:p>
            <a:r>
              <a:rPr lang="ru-RU" sz="1800" b="1" dirty="0"/>
              <a:t>Участие в </a:t>
            </a:r>
            <a:r>
              <a:rPr lang="ru-RU" sz="1800" b="1" dirty="0" err="1"/>
              <a:t>грантовых</a:t>
            </a:r>
            <a:r>
              <a:rPr lang="ru-RU" sz="1800" b="1" dirty="0"/>
              <a:t> конкурсах </a:t>
            </a:r>
            <a:r>
              <a:rPr lang="ru-RU" sz="1800" dirty="0"/>
              <a:t>– </a:t>
            </a:r>
            <a:br>
              <a:rPr lang="ru-RU" sz="1800" dirty="0"/>
            </a:br>
            <a:r>
              <a:rPr lang="ru-RU" sz="1800" dirty="0"/>
              <a:t>рост в 1,2 раза</a:t>
            </a:r>
          </a:p>
          <a:p>
            <a:r>
              <a:rPr lang="ru-RU" sz="1800" b="1" dirty="0" smtClean="0"/>
              <a:t>Количество </a:t>
            </a:r>
            <a:r>
              <a:rPr lang="ru-RU" sz="1800" b="1" dirty="0"/>
              <a:t>участников форумов/конференций/фестивалей</a:t>
            </a:r>
            <a:r>
              <a:rPr lang="ru-RU" sz="1800" dirty="0"/>
              <a:t> -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рост </a:t>
            </a:r>
            <a:r>
              <a:rPr lang="ru-RU" sz="1800" dirty="0"/>
              <a:t>в 2 раза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 smtClean="0"/>
              <a:t>Социологическое </a:t>
            </a:r>
            <a:r>
              <a:rPr lang="ru-RU" sz="1800" b="1" dirty="0"/>
              <a:t>исследование привлекательности Вологды</a:t>
            </a:r>
          </a:p>
          <a:p>
            <a:r>
              <a:rPr lang="ru-RU" sz="1800" b="1" dirty="0" smtClean="0"/>
              <a:t>Новые </a:t>
            </a:r>
            <a:r>
              <a:rPr lang="ru-RU" sz="1800" b="1" dirty="0"/>
              <a:t>меры социальной поддержки —</a:t>
            </a:r>
            <a:r>
              <a:rPr lang="ru-RU" sz="1800" dirty="0"/>
              <a:t>медики в школах, реформа школьного </a:t>
            </a:r>
            <a:r>
              <a:rPr lang="ru-RU" sz="1800" dirty="0" smtClean="0"/>
              <a:t>питания</a:t>
            </a:r>
          </a:p>
          <a:p>
            <a:r>
              <a:rPr lang="ru-RU" sz="1800" b="1" dirty="0"/>
              <a:t>Количество размещенных </a:t>
            </a:r>
            <a:br>
              <a:rPr lang="ru-RU" sz="1800" b="1" dirty="0"/>
            </a:br>
            <a:r>
              <a:rPr lang="ru-RU" sz="1800" b="1" dirty="0"/>
              <a:t>в специализированных изданиях материалов </a:t>
            </a:r>
            <a:r>
              <a:rPr lang="ru-RU" sz="1800" dirty="0"/>
              <a:t>– рост в 1,2 раза</a:t>
            </a:r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Механизм </a:t>
            </a:r>
            <a:r>
              <a:rPr lang="ru-RU" sz="1800" dirty="0"/>
              <a:t>оценки - </a:t>
            </a:r>
            <a:r>
              <a:rPr lang="ru-RU" sz="1800" b="1" dirty="0"/>
              <a:t>индексное исследование репутации Вологды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04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264" y="1395166"/>
            <a:ext cx="7818205" cy="4637988"/>
          </a:xfrm>
          <a:prstGeom prst="rect">
            <a:avLst/>
          </a:prstGeom>
        </p:spPr>
      </p:pic>
      <p:pic>
        <p:nvPicPr>
          <p:cNvPr id="2050" name="Picture 2" descr="http://qrcoder.ru/code/?https%3A%2F%2Fturvologda.ru%2F&amp;10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213" y="349734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vk.com%2Fcentr_vologda&amp;10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213" y="1395166"/>
            <a:ext cx="17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935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2096193" cy="1325563"/>
          </a:xfrm>
        </p:spPr>
        <p:txBody>
          <a:bodyPr/>
          <a:lstStyle/>
          <a:p>
            <a:r>
              <a:rPr lang="ru-RU" b="1" dirty="0"/>
              <a:t>Цель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676987"/>
            <a:ext cx="679288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разработка структурно-функциональной модели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обоснование эффективности проекта </a:t>
            </a:r>
            <a:r>
              <a:rPr lang="ru-RU" dirty="0" smtClean="0"/>
              <a:t>создания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АНО </a:t>
            </a:r>
            <a:r>
              <a:rPr lang="ru-RU" dirty="0"/>
              <a:t>«Городской проектный центр «Вологда» </a:t>
            </a:r>
          </a:p>
          <a:p>
            <a:pPr marL="0" indent="0">
              <a:buNone/>
            </a:pPr>
            <a:r>
              <a:rPr lang="ru-RU" sz="2000" i="1" dirty="0"/>
              <a:t>Организация, объединяющая нестандартно мыслящих и действующих людей, привлекающих всевозможные ресурсы для развития Вологды. </a:t>
            </a:r>
            <a:r>
              <a:rPr lang="ru-RU" sz="2000" i="1" dirty="0" smtClean="0"/>
              <a:t>                                                                            </a:t>
            </a:r>
            <a:endParaRPr lang="ru-RU" sz="20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0061" y="1438657"/>
            <a:ext cx="2918517" cy="4827999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38199" y="5216022"/>
            <a:ext cx="7315200" cy="726831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В Вологде жить, работать, </a:t>
            </a:r>
            <a:r>
              <a:rPr lang="ru-RU" sz="3200" b="1" dirty="0" smtClean="0">
                <a:latin typeface="+mn-lt"/>
              </a:rPr>
              <a:t>гостить!</a:t>
            </a:r>
            <a:endParaRPr lang="ru-RU" sz="3200" dirty="0"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48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9565"/>
            <a:ext cx="5722856" cy="85620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Задачи работы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7732"/>
            <a:ext cx="4772891" cy="4268556"/>
          </a:xfrm>
        </p:spPr>
        <p:txBody>
          <a:bodyPr numCol="1" spcCol="360000">
            <a:noAutofit/>
          </a:bodyPr>
          <a:lstStyle/>
          <a:p>
            <a:r>
              <a:rPr lang="ru-RU" sz="1800" dirty="0" smtClean="0"/>
              <a:t>исследовать </a:t>
            </a:r>
            <a:r>
              <a:rPr lang="ru-RU" sz="1800" dirty="0"/>
              <a:t>специфику видов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структурно-функциональной </a:t>
            </a:r>
            <a:r>
              <a:rPr lang="ru-RU" sz="1800" dirty="0"/>
              <a:t>модели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endParaRPr lang="ru-RU" sz="1800" dirty="0"/>
          </a:p>
          <a:p>
            <a:r>
              <a:rPr lang="ru-RU" sz="1800" dirty="0" smtClean="0"/>
              <a:t>рассмотреть </a:t>
            </a:r>
            <a:r>
              <a:rPr lang="ru-RU" sz="1800" dirty="0"/>
              <a:t>процесс создания проекта организации с точки зрения структурно-функционального подхода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endParaRPr lang="ru-RU" sz="1800" dirty="0"/>
          </a:p>
          <a:p>
            <a:r>
              <a:rPr lang="ru-RU" sz="1800" dirty="0" smtClean="0"/>
              <a:t>разработать структуру управления;</a:t>
            </a:r>
            <a:endParaRPr lang="en-US" sz="1800" dirty="0" smtClean="0"/>
          </a:p>
          <a:p>
            <a:endParaRPr lang="ru-RU" sz="1800" dirty="0"/>
          </a:p>
          <a:p>
            <a:r>
              <a:rPr lang="ru-RU" sz="1800" dirty="0" smtClean="0"/>
              <a:t>спрогнозировать </a:t>
            </a:r>
            <a:r>
              <a:rPr lang="ru-RU" sz="1800" dirty="0"/>
              <a:t>предполагаемые результаты деятельности организации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09371" y="1515774"/>
            <a:ext cx="2352046" cy="711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ra Pro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Объект</a:t>
            </a:r>
            <a:endParaRPr lang="ru-RU" sz="32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009371" y="2227147"/>
            <a:ext cx="3900055" cy="1305100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вновь </a:t>
            </a:r>
            <a:r>
              <a:rPr lang="ru-RU" sz="1800" dirty="0" smtClean="0"/>
              <a:t>созданная  </a:t>
            </a:r>
            <a:r>
              <a:rPr lang="ru-RU" sz="1800" dirty="0"/>
              <a:t>Автономная некоммерческая организация «Городской проектный центр «Вологда»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009371" y="3715789"/>
            <a:ext cx="2352046" cy="62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ra Pro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Предмет</a:t>
            </a:r>
            <a:endParaRPr lang="ru-RU" sz="32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009371" y="4339877"/>
            <a:ext cx="3900055" cy="1516410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структурно-функциональная </a:t>
            </a:r>
            <a:r>
              <a:rPr lang="ru-RU" sz="1800" dirty="0"/>
              <a:t>модель  АНО «Городской проектный центр «Вологда</a:t>
            </a:r>
            <a:r>
              <a:rPr lang="ru-RU" sz="1800" dirty="0" smtClean="0"/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428534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222703" cy="724085"/>
          </a:xfrm>
        </p:spPr>
        <p:txBody>
          <a:bodyPr>
            <a:noAutofit/>
          </a:bodyPr>
          <a:lstStyle/>
          <a:p>
            <a:r>
              <a:rPr lang="ru-RU" sz="2800" b="1" dirty="0"/>
              <a:t>Место организации </a:t>
            </a:r>
            <a:r>
              <a:rPr lang="ru-RU" sz="2800" b="1" dirty="0" smtClean="0"/>
              <a:t>в </a:t>
            </a:r>
            <a:r>
              <a:rPr lang="ru-RU" sz="2800" b="1" dirty="0"/>
              <a:t>системе городского </a:t>
            </a:r>
            <a:r>
              <a:rPr lang="ru-RU" sz="2800" b="1" dirty="0" smtClean="0"/>
              <a:t>управления</a:t>
            </a:r>
            <a:endParaRPr lang="ru-RU" sz="28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933253" y="1391833"/>
            <a:ext cx="10262298" cy="4585072"/>
            <a:chOff x="623572" y="1089211"/>
            <a:chExt cx="10939625" cy="4887694"/>
          </a:xfrm>
        </p:grpSpPr>
        <p:cxnSp>
          <p:nvCxnSpPr>
            <p:cNvPr id="9" name="Google Shape;101;p14"/>
            <p:cNvCxnSpPr/>
            <p:nvPr/>
          </p:nvCxnSpPr>
          <p:spPr>
            <a:xfrm>
              <a:off x="10103835" y="1828819"/>
              <a:ext cx="0" cy="578333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2;p14"/>
            <p:cNvCxnSpPr/>
            <p:nvPr/>
          </p:nvCxnSpPr>
          <p:spPr>
            <a:xfrm>
              <a:off x="6096796" y="2935972"/>
              <a:ext cx="0" cy="506785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" name="Google Shape;104;p14"/>
            <p:cNvCxnSpPr>
              <a:endCxn id="27" idx="0"/>
            </p:cNvCxnSpPr>
            <p:nvPr/>
          </p:nvCxnSpPr>
          <p:spPr>
            <a:xfrm>
              <a:off x="2083956" y="1828819"/>
              <a:ext cx="0" cy="350234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" name="Google Shape;110;p14"/>
            <p:cNvSpPr/>
            <p:nvPr/>
          </p:nvSpPr>
          <p:spPr>
            <a:xfrm>
              <a:off x="2451063" y="3465022"/>
              <a:ext cx="7289871" cy="943345"/>
            </a:xfrm>
            <a:prstGeom prst="rect">
              <a:avLst/>
            </a:prstGeom>
            <a:solidFill>
              <a:srgbClr val="005258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ea typeface="Montserrat"/>
                  <a:cs typeface="Montserrat"/>
                  <a:sym typeface="Montserrat"/>
                </a:rPr>
                <a:t>Городской проектный центр </a:t>
              </a:r>
              <a:r>
                <a:rPr lang="ru-RU" sz="2000" b="1" dirty="0" smtClean="0">
                  <a:solidFill>
                    <a:schemeClr val="bg1"/>
                  </a:solidFill>
                  <a:ea typeface="Montserrat"/>
                  <a:cs typeface="Montserrat"/>
                  <a:sym typeface="Montserrat"/>
                </a:rPr>
                <a:t>«ВОЛОГДА»</a:t>
              </a:r>
              <a:endParaRPr lang="ru-RU" sz="2000" b="1" dirty="0">
                <a:solidFill>
                  <a:schemeClr val="bg1"/>
                </a:solidFill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ea typeface="Montserrat"/>
                  <a:cs typeface="Montserrat"/>
                  <a:sym typeface="Montserrat"/>
                </a:rPr>
                <a:t>(сбор </a:t>
              </a:r>
              <a:r>
                <a:rPr lang="ru-RU" sz="1400" dirty="0" smtClean="0">
                  <a:solidFill>
                    <a:schemeClr val="bg1"/>
                  </a:solidFill>
                  <a:ea typeface="Montserrat"/>
                  <a:cs typeface="Montserrat"/>
                  <a:sym typeface="Montserrat"/>
                </a:rPr>
                <a:t>инициатив, </a:t>
              </a:r>
              <a:r>
                <a:rPr lang="ru-RU" sz="1400" dirty="0">
                  <a:solidFill>
                    <a:schemeClr val="bg1"/>
                  </a:solidFill>
                  <a:ea typeface="Montserrat"/>
                  <a:cs typeface="Montserrat"/>
                  <a:sym typeface="Montserrat"/>
                </a:rPr>
                <a:t>«воронка проектов</a:t>
              </a:r>
              <a:r>
                <a:rPr lang="ru-RU" sz="1400" dirty="0" smtClean="0">
                  <a:solidFill>
                    <a:schemeClr val="bg1"/>
                  </a:solidFill>
                  <a:ea typeface="Montserrat"/>
                  <a:cs typeface="Montserrat"/>
                  <a:sym typeface="Montserrat"/>
                </a:rPr>
                <a:t>»)</a:t>
              </a:r>
              <a:endParaRPr lang="ru-RU" sz="1050" dirty="0">
                <a:solidFill>
                  <a:schemeClr val="bg1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Google Shape;112;p14"/>
            <p:cNvSpPr/>
            <p:nvPr/>
          </p:nvSpPr>
          <p:spPr>
            <a:xfrm>
              <a:off x="2268657" y="4992865"/>
              <a:ext cx="2217028" cy="554257"/>
            </a:xfrm>
            <a:prstGeom prst="rect">
              <a:avLst/>
            </a:prstGeom>
            <a:solidFill>
              <a:srgbClr val="00646C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ПОРТФЕЛЬ ПРОЕКТОВ: </a:t>
              </a:r>
              <a:r>
                <a:rPr lang="ru-RU" sz="1000" dirty="0">
                  <a:solidFill>
                    <a:schemeClr val="bg1"/>
                  </a:solidFill>
                </a:rPr>
                <a:t>ЭКОЛОГИЯ (Е)</a:t>
              </a:r>
            </a:p>
          </p:txBody>
        </p:sp>
        <p:sp>
          <p:nvSpPr>
            <p:cNvPr id="14" name="Google Shape;114;p14"/>
            <p:cNvSpPr/>
            <p:nvPr/>
          </p:nvSpPr>
          <p:spPr>
            <a:xfrm>
              <a:off x="7849980" y="5020609"/>
              <a:ext cx="2201843" cy="554257"/>
            </a:xfrm>
            <a:prstGeom prst="rect">
              <a:avLst/>
            </a:prstGeom>
            <a:solidFill>
              <a:srgbClr val="00646C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0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ПОРТФЕЛЬ ПРОЕКТОВ: </a:t>
              </a:r>
              <a:r>
                <a:rPr lang="ru-RU" sz="1000">
                  <a:solidFill>
                    <a:schemeClr val="bg1"/>
                  </a:solidFill>
                </a:rPr>
                <a:t>КОРПОРАТИВНОЕ УПРАВЛЕНИЕ (G)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Google Shape;115;p14"/>
            <p:cNvSpPr/>
            <p:nvPr/>
          </p:nvSpPr>
          <p:spPr>
            <a:xfrm>
              <a:off x="5098171" y="5010075"/>
              <a:ext cx="2169954" cy="554257"/>
            </a:xfrm>
            <a:prstGeom prst="rect">
              <a:avLst/>
            </a:prstGeom>
            <a:solidFill>
              <a:srgbClr val="00646C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0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ПОРТФЕЛЬ ПРОЕКТОВ: СОЦИАЛЬНАЯ </a:t>
              </a:r>
              <a:r>
                <a:rPr lang="ru-RU" sz="1000">
                  <a:solidFill>
                    <a:schemeClr val="bg1"/>
                  </a:solidFill>
                </a:rPr>
                <a:t>ПОЛИТИКА (S)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19;p14"/>
            <p:cNvSpPr txBox="1"/>
            <p:nvPr/>
          </p:nvSpPr>
          <p:spPr>
            <a:xfrm>
              <a:off x="751368" y="1322080"/>
              <a:ext cx="151728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ПРЕДЛОЖЕНИЯ </a:t>
              </a:r>
              <a:endParaRPr sz="2000" dirty="0">
                <a:solidFill>
                  <a:schemeClr val="bg1"/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ОТ  БИЗНЕСА</a:t>
              </a:r>
              <a:endParaRPr sz="2000" dirty="0">
                <a:solidFill>
                  <a:schemeClr val="bg1"/>
                </a:solidFill>
              </a:endParaRPr>
            </a:p>
          </p:txBody>
        </p:sp>
        <p:pic>
          <p:nvPicPr>
            <p:cNvPr id="17" name="Google Shape;120;p14"/>
            <p:cNvPicPr preferRelativeResize="0"/>
            <p:nvPr/>
          </p:nvPicPr>
          <p:blipFill rotWithShape="1">
            <a:blip r:embed="rId2" cstate="print">
              <a:alphaModFix/>
              <a:biLevel thresh="25000"/>
            </a:blip>
            <a:srcRect/>
            <a:stretch/>
          </p:blipFill>
          <p:spPr>
            <a:xfrm>
              <a:off x="9033253" y="1089211"/>
              <a:ext cx="576496" cy="592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1;p14"/>
            <p:cNvPicPr preferRelativeResize="0"/>
            <p:nvPr/>
          </p:nvPicPr>
          <p:blipFill rotWithShape="1">
            <a:blip r:embed="rId3" cstate="print">
              <a:alphaModFix/>
              <a:biLevel thresh="25000"/>
            </a:blip>
            <a:srcRect/>
            <a:stretch/>
          </p:blipFill>
          <p:spPr>
            <a:xfrm>
              <a:off x="2265215" y="1126206"/>
              <a:ext cx="555533" cy="5922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" name="Google Shape;122;p14"/>
            <p:cNvCxnSpPr/>
            <p:nvPr/>
          </p:nvCxnSpPr>
          <p:spPr>
            <a:xfrm flipH="1">
              <a:off x="2998598" y="4404630"/>
              <a:ext cx="3" cy="5760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" name="Google Shape;125;p14"/>
            <p:cNvCxnSpPr/>
            <p:nvPr/>
          </p:nvCxnSpPr>
          <p:spPr>
            <a:xfrm rot="10800000">
              <a:off x="3654229" y="4404630"/>
              <a:ext cx="0" cy="5760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" name="Google Shape;128;p14"/>
            <p:cNvSpPr txBox="1"/>
            <p:nvPr/>
          </p:nvSpPr>
          <p:spPr>
            <a:xfrm>
              <a:off x="2509838" y="4570462"/>
              <a:ext cx="42652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ЗАПУСК, </a:t>
              </a:r>
              <a:b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</a:b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КОНТРОЛЬ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2" name="Google Shape;129;p14"/>
            <p:cNvSpPr txBox="1"/>
            <p:nvPr/>
          </p:nvSpPr>
          <p:spPr>
            <a:xfrm>
              <a:off x="3447380" y="1124109"/>
              <a:ext cx="1065066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i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Результат</a:t>
              </a:r>
              <a:endParaRPr sz="3200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Google Shape;134;p14"/>
            <p:cNvSpPr txBox="1"/>
            <p:nvPr/>
          </p:nvSpPr>
          <p:spPr>
            <a:xfrm>
              <a:off x="9609749" y="1299081"/>
              <a:ext cx="1544293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ПРЕДЛОЖЕНИЯ </a:t>
              </a:r>
              <a:endParaRPr sz="2000" dirty="0">
                <a:solidFill>
                  <a:schemeClr val="bg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ОТ ЖИТЕЛЕЙ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135;p14"/>
            <p:cNvSpPr/>
            <p:nvPr/>
          </p:nvSpPr>
          <p:spPr>
            <a:xfrm>
              <a:off x="2259015" y="5670277"/>
              <a:ext cx="2217028" cy="278884"/>
            </a:xfrm>
            <a:prstGeom prst="rect">
              <a:avLst/>
            </a:prstGeom>
            <a:solidFill>
              <a:srgbClr val="00646C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i="1" dirty="0">
                  <a:solidFill>
                    <a:schemeClr val="lt1"/>
                  </a:solidFill>
                </a:rPr>
                <a:t>13</a:t>
              </a:r>
              <a:r>
                <a:rPr lang="ru-RU" sz="1200" i="1" dirty="0">
                  <a:solidFill>
                    <a:schemeClr val="lt1"/>
                  </a:solidFill>
                  <a:ea typeface="Arial"/>
                  <a:cs typeface="Arial"/>
                  <a:sym typeface="Arial"/>
                </a:rPr>
                <a:t> проектов</a:t>
              </a:r>
              <a:endParaRPr sz="1400" i="1" dirty="0"/>
            </a:p>
          </p:txBody>
        </p:sp>
        <p:sp>
          <p:nvSpPr>
            <p:cNvPr id="25" name="Google Shape;136;p14"/>
            <p:cNvSpPr/>
            <p:nvPr/>
          </p:nvSpPr>
          <p:spPr>
            <a:xfrm>
              <a:off x="7842617" y="5698021"/>
              <a:ext cx="2201843" cy="278884"/>
            </a:xfrm>
            <a:prstGeom prst="rect">
              <a:avLst/>
            </a:prstGeom>
            <a:solidFill>
              <a:srgbClr val="00646C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i="1">
                  <a:solidFill>
                    <a:schemeClr val="lt1"/>
                  </a:solidFill>
                </a:rPr>
                <a:t>12</a:t>
              </a:r>
              <a:r>
                <a:rPr lang="ru-RU" sz="1200" i="1">
                  <a:solidFill>
                    <a:schemeClr val="lt1"/>
                  </a:solidFill>
                  <a:ea typeface="Arial"/>
                  <a:cs typeface="Arial"/>
                  <a:sym typeface="Arial"/>
                </a:rPr>
                <a:t> проектов</a:t>
              </a:r>
              <a:endParaRPr sz="1400" i="1"/>
            </a:p>
          </p:txBody>
        </p:sp>
        <p:sp>
          <p:nvSpPr>
            <p:cNvPr id="26" name="Google Shape;137;p14"/>
            <p:cNvSpPr/>
            <p:nvPr/>
          </p:nvSpPr>
          <p:spPr>
            <a:xfrm>
              <a:off x="5105419" y="5691566"/>
              <a:ext cx="2169954" cy="277619"/>
            </a:xfrm>
            <a:prstGeom prst="rect">
              <a:avLst/>
            </a:prstGeom>
            <a:solidFill>
              <a:srgbClr val="00646C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i="1">
                  <a:solidFill>
                    <a:schemeClr val="lt1"/>
                  </a:solidFill>
                </a:rPr>
                <a:t>10</a:t>
              </a:r>
              <a:r>
                <a:rPr lang="ru-RU" sz="1200" i="1">
                  <a:solidFill>
                    <a:schemeClr val="lt1"/>
                  </a:solidFill>
                  <a:ea typeface="Arial"/>
                  <a:cs typeface="Arial"/>
                  <a:sym typeface="Arial"/>
                </a:rPr>
                <a:t> проектов</a:t>
              </a:r>
              <a:endParaRPr sz="1400" i="1"/>
            </a:p>
          </p:txBody>
        </p:sp>
        <p:sp>
          <p:nvSpPr>
            <p:cNvPr id="27" name="Google Shape;105;p14"/>
            <p:cNvSpPr/>
            <p:nvPr/>
          </p:nvSpPr>
          <p:spPr>
            <a:xfrm>
              <a:off x="623572" y="2179053"/>
              <a:ext cx="2920768" cy="756919"/>
            </a:xfrm>
            <a:prstGeom prst="roundRect">
              <a:avLst>
                <a:gd name="adj" fmla="val 16667"/>
              </a:avLst>
            </a:prstGeom>
            <a:solidFill>
              <a:srgbClr val="00646C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5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СОВЕТ ПО СТРАТЕГИЧЕСКОМУ РАЗВИТИЮ ВОЛОГДЫ</a:t>
              </a:r>
            </a:p>
          </p:txBody>
        </p:sp>
        <p:sp>
          <p:nvSpPr>
            <p:cNvPr id="28" name="Google Shape;103;p14"/>
            <p:cNvSpPr/>
            <p:nvPr/>
          </p:nvSpPr>
          <p:spPr>
            <a:xfrm>
              <a:off x="4904115" y="2179053"/>
              <a:ext cx="2383770" cy="756919"/>
            </a:xfrm>
            <a:prstGeom prst="roundRect">
              <a:avLst>
                <a:gd name="adj" fmla="val 16667"/>
              </a:avLst>
            </a:prstGeom>
            <a:solidFill>
              <a:srgbClr val="00646C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5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АДМИНИСТРАЦИЯ </a:t>
              </a:r>
              <a:r>
                <a:rPr lang="ru-RU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/>
              </a:r>
              <a:br>
                <a:rPr lang="ru-RU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</a:br>
              <a:r>
                <a:rPr lang="ru-RU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ГОРОДА </a:t>
              </a:r>
              <a:r>
                <a:rPr lang="ru-RU" sz="105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ВОЛОГДЫ</a:t>
              </a:r>
              <a:endParaRPr lang="ru-RU" sz="1050" b="1" dirty="0">
                <a:solidFill>
                  <a:schemeClr val="bg1"/>
                </a:solidFill>
                <a:ea typeface="Arial"/>
                <a:cs typeface="Arial"/>
              </a:endParaRPr>
            </a:p>
          </p:txBody>
        </p:sp>
        <p:sp>
          <p:nvSpPr>
            <p:cNvPr id="29" name="Google Shape;140;p14"/>
            <p:cNvSpPr/>
            <p:nvPr/>
          </p:nvSpPr>
          <p:spPr>
            <a:xfrm>
              <a:off x="8642429" y="2179053"/>
              <a:ext cx="2920768" cy="756919"/>
            </a:xfrm>
            <a:prstGeom prst="roundRect">
              <a:avLst>
                <a:gd name="adj" fmla="val 16667"/>
              </a:avLst>
            </a:prstGeom>
            <a:solidFill>
              <a:srgbClr val="00646C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ОБЩЕСТВЕННЫЙ </a:t>
              </a:r>
              <a:endParaRPr lang="ru-RU" sz="1050" b="1" dirty="0" smtClean="0">
                <a:solidFill>
                  <a:schemeClr val="bg1"/>
                </a:solidFill>
                <a:ea typeface="Arial"/>
                <a:cs typeface="Arial"/>
              </a:endParaRPr>
            </a:p>
            <a:p>
              <a:pPr lvl="0" algn="ctr"/>
              <a:r>
                <a:rPr lang="ru-RU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СОВЕТ ГОРОДА ВОЛОГДЫ, </a:t>
              </a:r>
              <a:br>
                <a:rPr lang="ru-RU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</a:br>
              <a:r>
                <a:rPr lang="ru-RU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ЦРН, </a:t>
              </a:r>
              <a:r>
                <a:rPr lang="en-US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ru-RU" sz="1050" b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ГОРКОМ, ЛАБОРАТОРИЯ ГОРОДСКОЙ СРЕДЫ</a:t>
              </a:r>
              <a:endParaRPr lang="ru-RU" sz="1050" b="1" dirty="0">
                <a:solidFill>
                  <a:schemeClr val="bg1"/>
                </a:solidFill>
                <a:ea typeface="Arial"/>
                <a:cs typeface="Arial"/>
              </a:endParaRPr>
            </a:p>
          </p:txBody>
        </p:sp>
        <p:cxnSp>
          <p:nvCxnSpPr>
            <p:cNvPr id="30" name="Google Shape;142;p14"/>
            <p:cNvCxnSpPr/>
            <p:nvPr/>
          </p:nvCxnSpPr>
          <p:spPr>
            <a:xfrm>
              <a:off x="993884" y="1828819"/>
              <a:ext cx="2004714" cy="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143;p14"/>
            <p:cNvCxnSpPr/>
            <p:nvPr/>
          </p:nvCxnSpPr>
          <p:spPr>
            <a:xfrm>
              <a:off x="9007940" y="1828819"/>
              <a:ext cx="2004714" cy="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Соединительная линия уступом 31"/>
            <p:cNvCxnSpPr>
              <a:stCxn id="27" idx="2"/>
              <a:endCxn id="12" idx="1"/>
            </p:cNvCxnSpPr>
            <p:nvPr/>
          </p:nvCxnSpPr>
          <p:spPr>
            <a:xfrm rot="16200000" flipH="1">
              <a:off x="1767149" y="3252778"/>
              <a:ext cx="1000723" cy="367106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ная линия уступом 32"/>
            <p:cNvCxnSpPr>
              <a:stCxn id="29" idx="2"/>
              <a:endCxn id="12" idx="3"/>
            </p:cNvCxnSpPr>
            <p:nvPr/>
          </p:nvCxnSpPr>
          <p:spPr>
            <a:xfrm rot="5400000">
              <a:off x="9421514" y="3255393"/>
              <a:ext cx="1000723" cy="361879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>
              <a:endCxn id="18" idx="3"/>
            </p:cNvCxnSpPr>
            <p:nvPr/>
          </p:nvCxnSpPr>
          <p:spPr>
            <a:xfrm rot="16200000" flipV="1">
              <a:off x="2653454" y="1589611"/>
              <a:ext cx="2026287" cy="1691697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ная линия уступом 34"/>
            <p:cNvCxnSpPr>
              <a:endCxn id="17" idx="1"/>
            </p:cNvCxnSpPr>
            <p:nvPr/>
          </p:nvCxnSpPr>
          <p:spPr>
            <a:xfrm rot="5400000" flipH="1" flipV="1">
              <a:off x="7314182" y="1723687"/>
              <a:ext cx="2057436" cy="1380705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oogle Shape;122;p14"/>
            <p:cNvCxnSpPr/>
            <p:nvPr/>
          </p:nvCxnSpPr>
          <p:spPr>
            <a:xfrm flipH="1">
              <a:off x="5789423" y="4404630"/>
              <a:ext cx="3" cy="5760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7" name="Google Shape;125;p14"/>
            <p:cNvCxnSpPr/>
            <p:nvPr/>
          </p:nvCxnSpPr>
          <p:spPr>
            <a:xfrm rot="10800000">
              <a:off x="6445054" y="4385982"/>
              <a:ext cx="0" cy="5760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8" name="Google Shape;128;p14"/>
            <p:cNvSpPr txBox="1"/>
            <p:nvPr/>
          </p:nvSpPr>
          <p:spPr>
            <a:xfrm>
              <a:off x="5300663" y="4570462"/>
              <a:ext cx="42652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ЗАПУСК, </a:t>
              </a:r>
              <a:b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</a:b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КОНТРОЛЬ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9" name="Google Shape;129;p14"/>
            <p:cNvSpPr txBox="1"/>
            <p:nvPr/>
          </p:nvSpPr>
          <p:spPr>
            <a:xfrm>
              <a:off x="6507285" y="4570462"/>
              <a:ext cx="64837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ОТЧЕТ </a:t>
              </a:r>
              <a:endParaRPr dirty="0">
                <a:solidFill>
                  <a:schemeClr val="bg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 ХОДЕ РАБОТЫ</a:t>
              </a:r>
              <a:endParaRPr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Google Shape;122;p14"/>
            <p:cNvCxnSpPr/>
            <p:nvPr/>
          </p:nvCxnSpPr>
          <p:spPr>
            <a:xfrm flipH="1">
              <a:off x="8518016" y="4404630"/>
              <a:ext cx="3" cy="5760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1" name="Google Shape;125;p14"/>
            <p:cNvCxnSpPr/>
            <p:nvPr/>
          </p:nvCxnSpPr>
          <p:spPr>
            <a:xfrm rot="10800000">
              <a:off x="9173647" y="4385982"/>
              <a:ext cx="0" cy="576000"/>
            </a:xfrm>
            <a:prstGeom prst="straightConnector1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2" name="Google Shape;128;p14"/>
            <p:cNvSpPr txBox="1"/>
            <p:nvPr/>
          </p:nvSpPr>
          <p:spPr>
            <a:xfrm>
              <a:off x="8029256" y="4570462"/>
              <a:ext cx="42652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ЗАПУСК, </a:t>
              </a:r>
              <a:b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</a:b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КОНТРОЛЬ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3" name="Google Shape;129;p14"/>
            <p:cNvSpPr txBox="1"/>
            <p:nvPr/>
          </p:nvSpPr>
          <p:spPr>
            <a:xfrm>
              <a:off x="9235878" y="4570462"/>
              <a:ext cx="64837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ОТЧЕТ </a:t>
              </a:r>
              <a:endParaRPr dirty="0">
                <a:solidFill>
                  <a:schemeClr val="bg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 ХОДЕ РАБОТЫ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129;p14"/>
            <p:cNvSpPr txBox="1"/>
            <p:nvPr/>
          </p:nvSpPr>
          <p:spPr>
            <a:xfrm>
              <a:off x="7652547" y="1124109"/>
              <a:ext cx="938435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i="1" dirty="0" smtClean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Эффект</a:t>
              </a:r>
              <a:endParaRPr sz="3200" i="1" dirty="0">
                <a:solidFill>
                  <a:schemeClr val="bg1"/>
                </a:solidFill>
              </a:endParaRPr>
            </a:p>
          </p:txBody>
        </p:sp>
        <p:sp>
          <p:nvSpPr>
            <p:cNvPr id="45" name="Google Shape;129;p14"/>
            <p:cNvSpPr txBox="1"/>
            <p:nvPr/>
          </p:nvSpPr>
          <p:spPr>
            <a:xfrm>
              <a:off x="3737166" y="4570462"/>
              <a:ext cx="64837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ОТЧЕТ </a:t>
              </a:r>
              <a:endParaRPr dirty="0">
                <a:solidFill>
                  <a:schemeClr val="bg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О ХОДЕ РАБОТЫ</a:t>
              </a:r>
              <a:endParaRPr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Соединительная линия уступом 45"/>
            <p:cNvCxnSpPr/>
            <p:nvPr/>
          </p:nvCxnSpPr>
          <p:spPr>
            <a:xfrm rot="16200000" flipH="1">
              <a:off x="2662566" y="1781498"/>
              <a:ext cx="1854376" cy="1468140"/>
            </a:xfrm>
            <a:prstGeom prst="bentConnector3">
              <a:avLst>
                <a:gd name="adj1" fmla="val 241"/>
              </a:avLst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ная линия уступом 46"/>
            <p:cNvCxnSpPr/>
            <p:nvPr/>
          </p:nvCxnSpPr>
          <p:spPr>
            <a:xfrm rot="5400000">
              <a:off x="7470482" y="1957041"/>
              <a:ext cx="1849083" cy="1111757"/>
            </a:xfrm>
            <a:prstGeom prst="bentConnector3">
              <a:avLst>
                <a:gd name="adj1" fmla="val -351"/>
              </a:avLst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727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00301"/>
            <a:ext cx="12192002" cy="4463486"/>
          </a:xfrm>
          <a:prstGeom prst="rect">
            <a:avLst/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ra Pro" panose="00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90525"/>
            <a:ext cx="9391651" cy="1610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Первая </a:t>
            </a:r>
            <a:r>
              <a:rPr lang="ru-RU" sz="4000" b="1" dirty="0" smtClean="0"/>
              <a:t>в </a:t>
            </a:r>
            <a:r>
              <a:rPr lang="ru-RU" sz="4000" b="1" dirty="0"/>
              <a:t>России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организация с </a:t>
            </a:r>
            <a:r>
              <a:rPr lang="ru-RU" sz="4000" b="1" dirty="0"/>
              <a:t>подобным комплексом </a:t>
            </a:r>
            <a:r>
              <a:rPr lang="ru-RU" sz="4000" b="1" dirty="0" smtClean="0"/>
              <a:t>задач </a:t>
            </a:r>
            <a:r>
              <a:rPr lang="ru-RU" sz="4000" b="1" dirty="0"/>
              <a:t>и структурой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Разработка структурно-функциональной модели организации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198" y="2923929"/>
            <a:ext cx="10744201" cy="3108571"/>
          </a:xfrm>
          <a:prstGeom prst="rect">
            <a:avLst/>
          </a:prstGeom>
        </p:spPr>
        <p:txBody>
          <a:bodyPr vert="horz" wrap="square" lIns="91440" tIns="45720" rIns="91440" bIns="45720" numCol="2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Качественный собственный анализ </a:t>
            </a:r>
            <a:r>
              <a:rPr lang="ru-RU" sz="2000" dirty="0">
                <a:solidFill>
                  <a:schemeClr val="bg1"/>
                </a:solidFill>
              </a:rPr>
              <a:t>городских проблем, выработка рекомендаций (стандарты, инструкции) и контроль выполнения.</a:t>
            </a:r>
          </a:p>
          <a:p>
            <a:pPr marL="252000" indent="-2520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Качественная </a:t>
            </a:r>
            <a:r>
              <a:rPr lang="ru-RU" sz="2000" dirty="0">
                <a:solidFill>
                  <a:schemeClr val="bg1"/>
                </a:solidFill>
              </a:rPr>
              <a:t>подготовка информации для участия города в рейтингах, индексах, конкурсах </a:t>
            </a:r>
          </a:p>
          <a:p>
            <a:pPr marL="252000" indent="-2520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Выведение </a:t>
            </a:r>
            <a:r>
              <a:rPr lang="ru-RU" sz="2000" dirty="0">
                <a:solidFill>
                  <a:schemeClr val="bg1"/>
                </a:solidFill>
              </a:rPr>
              <a:t>городских </a:t>
            </a:r>
            <a:r>
              <a:rPr lang="ru-RU" sz="2000" dirty="0" smtClean="0">
                <a:solidFill>
                  <a:schemeClr val="bg1"/>
                </a:solidFill>
              </a:rPr>
              <a:t>проектов на </a:t>
            </a:r>
            <a:r>
              <a:rPr lang="ru-RU" sz="2000" dirty="0">
                <a:solidFill>
                  <a:schemeClr val="bg1"/>
                </a:solidFill>
              </a:rPr>
              <a:t>качественно новый уровень  </a:t>
            </a:r>
          </a:p>
          <a:p>
            <a:pPr marL="252000" indent="-2520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Организация </a:t>
            </a:r>
            <a:r>
              <a:rPr lang="ru-RU" sz="2000" dirty="0">
                <a:solidFill>
                  <a:schemeClr val="bg1"/>
                </a:solidFill>
              </a:rPr>
              <a:t>проектов, направленных на обеспечение политической стабильности (работа консультантов, медиаторов)</a:t>
            </a:r>
          </a:p>
          <a:p>
            <a:pPr marL="252000" indent="-2520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Повышение </a:t>
            </a:r>
            <a:r>
              <a:rPr lang="ru-RU" sz="2000" dirty="0">
                <a:solidFill>
                  <a:schemeClr val="bg1"/>
                </a:solidFill>
              </a:rPr>
              <a:t>узнаваемости Вологды и развитие её положительного имиджа </a:t>
            </a:r>
          </a:p>
          <a:p>
            <a:pPr marL="252000" indent="-2520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Комплексная </a:t>
            </a:r>
            <a:r>
              <a:rPr lang="ru-RU" sz="2000" dirty="0">
                <a:solidFill>
                  <a:schemeClr val="bg1"/>
                </a:solidFill>
              </a:rPr>
              <a:t>подготовка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 880-летию города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21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67573" cy="1027621"/>
          </a:xfrm>
        </p:spPr>
        <p:txBody>
          <a:bodyPr>
            <a:normAutofit/>
          </a:bodyPr>
          <a:lstStyle/>
          <a:p>
            <a:r>
              <a:rPr lang="ru-RU" sz="2800" b="1" dirty="0"/>
              <a:t>Структурно-функциональная модель управления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7855"/>
            <a:ext cx="2178377" cy="5909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 smtClean="0"/>
              <a:t>Проектная деятельность</a:t>
            </a:r>
            <a:endParaRPr lang="ru-RU" sz="1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75595" y="1537855"/>
            <a:ext cx="2178377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Аналитика</a:t>
            </a:r>
            <a:endParaRPr lang="ru-RU" sz="1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69698" y="1537855"/>
            <a:ext cx="2178377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Мероприятия </a:t>
            </a:r>
            <a:br>
              <a:rPr lang="ru-RU" sz="1800" b="1" dirty="0" smtClean="0"/>
            </a:br>
            <a:r>
              <a:rPr lang="ru-RU" sz="1800" b="1" dirty="0" smtClean="0"/>
              <a:t>и продвижение</a:t>
            </a:r>
            <a:endParaRPr lang="ru-RU" sz="18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498685" y="1537855"/>
            <a:ext cx="2178377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Управление</a:t>
            </a:r>
            <a:endParaRPr lang="ru-RU" sz="18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8200" y="2273895"/>
            <a:ext cx="2178377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Руководитель блока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74656" y="2852275"/>
            <a:ext cx="2216084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Руководитель направления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соц. </a:t>
            </a:r>
            <a:r>
              <a:rPr lang="ru-RU" sz="1200" dirty="0"/>
              <a:t>проектов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4656" y="3385048"/>
            <a:ext cx="2216084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Руководитель направления </a:t>
            </a:r>
            <a:r>
              <a:rPr lang="ru-RU" sz="1200" dirty="0" smtClean="0"/>
              <a:t>эконом. </a:t>
            </a:r>
            <a:r>
              <a:rPr lang="ru-RU" sz="1200" dirty="0"/>
              <a:t>проектов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74656" y="4450594"/>
            <a:ext cx="2102177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Консультант направления инклюзивных проектов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376312" y="5025323"/>
            <a:ext cx="1914427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Проектные менеджеры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i="1" dirty="0" smtClean="0"/>
              <a:t>3 человека</a:t>
            </a:r>
            <a:endParaRPr lang="ru-RU" sz="1200" i="1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360809" y="5541076"/>
            <a:ext cx="2030784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Проект-менеджер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по </a:t>
            </a:r>
            <a:r>
              <a:rPr lang="ru-RU" sz="1200" dirty="0"/>
              <a:t>участию </a:t>
            </a:r>
            <a:r>
              <a:rPr lang="ru-RU" sz="1200" dirty="0" smtClean="0"/>
              <a:t>в </a:t>
            </a:r>
            <a:r>
              <a:rPr lang="ru-RU" sz="1200" dirty="0" err="1"/>
              <a:t>грантовых</a:t>
            </a:r>
            <a:r>
              <a:rPr lang="ru-RU" sz="1200" dirty="0"/>
              <a:t> конкурсах</a:t>
            </a:r>
          </a:p>
        </p:txBody>
      </p:sp>
      <p:cxnSp>
        <p:nvCxnSpPr>
          <p:cNvPr id="20" name="Соединительная линия уступом 19"/>
          <p:cNvCxnSpPr>
            <a:stCxn id="9" idx="1"/>
            <a:endCxn id="10" idx="1"/>
          </p:cNvCxnSpPr>
          <p:nvPr/>
        </p:nvCxnSpPr>
        <p:spPr>
          <a:xfrm rot="10800000" flipH="1" flipV="1">
            <a:off x="838200" y="2417011"/>
            <a:ext cx="236456" cy="647630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9" idx="1"/>
            <a:endCxn id="11" idx="1"/>
          </p:cNvCxnSpPr>
          <p:nvPr/>
        </p:nvCxnSpPr>
        <p:spPr>
          <a:xfrm rot="10800000" flipH="1" flipV="1">
            <a:off x="838200" y="2417010"/>
            <a:ext cx="236456" cy="1180403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9" idx="1"/>
            <a:endCxn id="12" idx="1"/>
          </p:cNvCxnSpPr>
          <p:nvPr/>
        </p:nvCxnSpPr>
        <p:spPr>
          <a:xfrm rot="10800000" flipH="1" flipV="1">
            <a:off x="838200" y="2417010"/>
            <a:ext cx="236456" cy="2245949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9" idx="1"/>
            <a:endCxn id="17" idx="1"/>
          </p:cNvCxnSpPr>
          <p:nvPr/>
        </p:nvCxnSpPr>
        <p:spPr>
          <a:xfrm rot="10800000" flipH="1" flipV="1">
            <a:off x="838200" y="2417011"/>
            <a:ext cx="538112" cy="2820678"/>
          </a:xfrm>
          <a:prstGeom prst="bentConnector3">
            <a:avLst>
              <a:gd name="adj1" fmla="val -42482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9" idx="1"/>
            <a:endCxn id="18" idx="1"/>
          </p:cNvCxnSpPr>
          <p:nvPr/>
        </p:nvCxnSpPr>
        <p:spPr>
          <a:xfrm rot="10800000" flipH="1" flipV="1">
            <a:off x="838199" y="2417010"/>
            <a:ext cx="522609" cy="3419531"/>
          </a:xfrm>
          <a:prstGeom prst="bentConnector3">
            <a:avLst>
              <a:gd name="adj1" fmla="val -43742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2"/>
          <p:cNvSpPr txBox="1">
            <a:spLocks/>
          </p:cNvSpPr>
          <p:nvPr/>
        </p:nvSpPr>
        <p:spPr>
          <a:xfrm>
            <a:off x="3875201" y="2273895"/>
            <a:ext cx="2178377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Руководитель блока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11657" y="2852275"/>
            <a:ext cx="2216084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Ведущий аналитик</a:t>
            </a: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413313" y="3404477"/>
            <a:ext cx="1914427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Консультанты</a:t>
            </a:r>
            <a:br>
              <a:rPr lang="ru-RU" sz="1200" dirty="0" smtClean="0"/>
            </a:br>
            <a:r>
              <a:rPr lang="ru-RU" sz="1200" i="1" dirty="0" smtClean="0"/>
              <a:t>2 человека</a:t>
            </a:r>
            <a:endParaRPr lang="ru-RU" sz="1200" i="1" dirty="0"/>
          </a:p>
        </p:txBody>
      </p:sp>
      <p:cxnSp>
        <p:nvCxnSpPr>
          <p:cNvPr id="36" name="Соединительная линия уступом 35"/>
          <p:cNvCxnSpPr>
            <a:stCxn id="31" idx="1"/>
            <a:endCxn id="32" idx="1"/>
          </p:cNvCxnSpPr>
          <p:nvPr/>
        </p:nvCxnSpPr>
        <p:spPr>
          <a:xfrm rot="10800000" flipH="1" flipV="1">
            <a:off x="3875201" y="2417011"/>
            <a:ext cx="236456" cy="564530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31" idx="1"/>
            <a:endCxn id="35" idx="1"/>
          </p:cNvCxnSpPr>
          <p:nvPr/>
        </p:nvCxnSpPr>
        <p:spPr>
          <a:xfrm rot="10800000" flipH="1" flipV="1">
            <a:off x="3875201" y="2417011"/>
            <a:ext cx="538112" cy="1199832"/>
          </a:xfrm>
          <a:prstGeom prst="bentConnector3">
            <a:avLst>
              <a:gd name="adj1" fmla="val -42482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бъект 2"/>
          <p:cNvSpPr txBox="1">
            <a:spLocks/>
          </p:cNvSpPr>
          <p:nvPr/>
        </p:nvSpPr>
        <p:spPr>
          <a:xfrm>
            <a:off x="6569698" y="2273895"/>
            <a:ext cx="2178377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Руководитель блока</a:t>
            </a: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6806154" y="2852275"/>
            <a:ext cx="2102177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Руководитель направления организации мероприятий </a:t>
            </a:r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6806154" y="3541253"/>
            <a:ext cx="2026761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Руководитель направления продвижения</a:t>
            </a: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6806154" y="4230231"/>
            <a:ext cx="2102177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Креативный менеджер </a:t>
            </a: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7107810" y="5582064"/>
            <a:ext cx="1914427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Менеджер </a:t>
            </a:r>
            <a:br>
              <a:rPr lang="ru-RU" sz="1200" dirty="0" smtClean="0"/>
            </a:br>
            <a:r>
              <a:rPr lang="ru-RU" sz="1200" dirty="0" smtClean="0"/>
              <a:t>по продвижению</a:t>
            </a:r>
            <a:br>
              <a:rPr lang="ru-RU" sz="1200" dirty="0" smtClean="0"/>
            </a:br>
            <a:r>
              <a:rPr lang="ru-RU" sz="1200" i="1" dirty="0"/>
              <a:t>2</a:t>
            </a:r>
            <a:r>
              <a:rPr lang="ru-RU" sz="1200" i="1" dirty="0" smtClean="0"/>
              <a:t> человека</a:t>
            </a:r>
            <a:endParaRPr lang="ru-RU" sz="1200" i="1" dirty="0"/>
          </a:p>
        </p:txBody>
      </p:sp>
      <p:cxnSp>
        <p:nvCxnSpPr>
          <p:cNvPr id="46" name="Соединительная линия уступом 45"/>
          <p:cNvCxnSpPr>
            <a:stCxn id="41" idx="1"/>
            <a:endCxn id="42" idx="1"/>
          </p:cNvCxnSpPr>
          <p:nvPr/>
        </p:nvCxnSpPr>
        <p:spPr>
          <a:xfrm rot="10800000" flipH="1" flipV="1">
            <a:off x="6569698" y="2417011"/>
            <a:ext cx="236456" cy="730730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41" idx="1"/>
            <a:endCxn id="43" idx="1"/>
          </p:cNvCxnSpPr>
          <p:nvPr/>
        </p:nvCxnSpPr>
        <p:spPr>
          <a:xfrm rot="10800000" flipH="1" flipV="1">
            <a:off x="6569698" y="2417011"/>
            <a:ext cx="236456" cy="1419708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41" idx="1"/>
            <a:endCxn id="44" idx="1"/>
          </p:cNvCxnSpPr>
          <p:nvPr/>
        </p:nvCxnSpPr>
        <p:spPr>
          <a:xfrm rot="10800000" flipH="1" flipV="1">
            <a:off x="6569698" y="2417011"/>
            <a:ext cx="236456" cy="1942486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41" idx="1"/>
            <a:endCxn id="45" idx="1"/>
          </p:cNvCxnSpPr>
          <p:nvPr/>
        </p:nvCxnSpPr>
        <p:spPr>
          <a:xfrm rot="10800000" flipH="1" flipV="1">
            <a:off x="6569698" y="2417010"/>
            <a:ext cx="538112" cy="3460519"/>
          </a:xfrm>
          <a:prstGeom prst="bentConnector3">
            <a:avLst>
              <a:gd name="adj1" fmla="val -42482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бъект 2"/>
          <p:cNvSpPr txBox="1">
            <a:spLocks/>
          </p:cNvSpPr>
          <p:nvPr/>
        </p:nvSpPr>
        <p:spPr>
          <a:xfrm>
            <a:off x="6806154" y="4586810"/>
            <a:ext cx="2102177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Проектный продюсер</a:t>
            </a:r>
            <a:endParaRPr lang="ru-RU" sz="1200" dirty="0"/>
          </a:p>
        </p:txBody>
      </p:sp>
      <p:sp>
        <p:nvSpPr>
          <p:cNvPr id="58" name="Объект 2"/>
          <p:cNvSpPr txBox="1">
            <a:spLocks/>
          </p:cNvSpPr>
          <p:nvPr/>
        </p:nvSpPr>
        <p:spPr>
          <a:xfrm>
            <a:off x="6806154" y="4943391"/>
            <a:ext cx="2102177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Дизайнер</a:t>
            </a:r>
            <a:endParaRPr lang="ru-RU" sz="1200" dirty="0"/>
          </a:p>
        </p:txBody>
      </p:sp>
      <p:cxnSp>
        <p:nvCxnSpPr>
          <p:cNvPr id="61" name="Соединительная линия уступом 60"/>
          <p:cNvCxnSpPr>
            <a:stCxn id="41" idx="1"/>
            <a:endCxn id="57" idx="1"/>
          </p:cNvCxnSpPr>
          <p:nvPr/>
        </p:nvCxnSpPr>
        <p:spPr>
          <a:xfrm rot="10800000" flipH="1" flipV="1">
            <a:off x="6569698" y="2417010"/>
            <a:ext cx="236456" cy="2299065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41" idx="1"/>
            <a:endCxn id="58" idx="1"/>
          </p:cNvCxnSpPr>
          <p:nvPr/>
        </p:nvCxnSpPr>
        <p:spPr>
          <a:xfrm rot="10800000" flipH="1" flipV="1">
            <a:off x="6569698" y="2417011"/>
            <a:ext cx="236456" cy="2655646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бъект 2"/>
          <p:cNvSpPr txBox="1">
            <a:spLocks/>
          </p:cNvSpPr>
          <p:nvPr/>
        </p:nvSpPr>
        <p:spPr>
          <a:xfrm>
            <a:off x="9498685" y="2273895"/>
            <a:ext cx="2280450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Заместитель директора</a:t>
            </a:r>
            <a:endParaRPr lang="ru-RU" sz="1400" dirty="0"/>
          </a:p>
        </p:txBody>
      </p:sp>
      <p:sp>
        <p:nvSpPr>
          <p:cNvPr id="68" name="Объект 2"/>
          <p:cNvSpPr txBox="1">
            <a:spLocks/>
          </p:cNvSpPr>
          <p:nvPr/>
        </p:nvSpPr>
        <p:spPr>
          <a:xfrm>
            <a:off x="9735141" y="2852275"/>
            <a:ext cx="1840975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Главный бухгалтер</a:t>
            </a:r>
            <a:endParaRPr lang="ru-RU" sz="1200" dirty="0"/>
          </a:p>
        </p:txBody>
      </p:sp>
      <p:sp>
        <p:nvSpPr>
          <p:cNvPr id="69" name="Объект 2"/>
          <p:cNvSpPr txBox="1">
            <a:spLocks/>
          </p:cNvSpPr>
          <p:nvPr/>
        </p:nvSpPr>
        <p:spPr>
          <a:xfrm>
            <a:off x="9735141" y="3368028"/>
            <a:ext cx="1941921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Главный юрисконсульт</a:t>
            </a:r>
          </a:p>
        </p:txBody>
      </p:sp>
      <p:sp>
        <p:nvSpPr>
          <p:cNvPr id="70" name="Объект 2"/>
          <p:cNvSpPr txBox="1">
            <a:spLocks/>
          </p:cNvSpPr>
          <p:nvPr/>
        </p:nvSpPr>
        <p:spPr>
          <a:xfrm>
            <a:off x="9735142" y="3883781"/>
            <a:ext cx="1840974" cy="2585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Управляющий офисом</a:t>
            </a:r>
          </a:p>
        </p:txBody>
      </p:sp>
      <p:cxnSp>
        <p:nvCxnSpPr>
          <p:cNvPr id="71" name="Соединительная линия уступом 70"/>
          <p:cNvCxnSpPr>
            <a:stCxn id="67" idx="1"/>
            <a:endCxn id="68" idx="1"/>
          </p:cNvCxnSpPr>
          <p:nvPr/>
        </p:nvCxnSpPr>
        <p:spPr>
          <a:xfrm rot="10800000" flipH="1" flipV="1">
            <a:off x="9498685" y="2417011"/>
            <a:ext cx="236456" cy="564530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67" idx="1"/>
            <a:endCxn id="69" idx="1"/>
          </p:cNvCxnSpPr>
          <p:nvPr/>
        </p:nvCxnSpPr>
        <p:spPr>
          <a:xfrm rot="10800000" flipH="1" flipV="1">
            <a:off x="9498685" y="2417010"/>
            <a:ext cx="236456" cy="1080283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67" idx="1"/>
            <a:endCxn id="70" idx="1"/>
          </p:cNvCxnSpPr>
          <p:nvPr/>
        </p:nvCxnSpPr>
        <p:spPr>
          <a:xfrm rot="10800000" flipH="1" flipV="1">
            <a:off x="9498684" y="2417011"/>
            <a:ext cx="236457" cy="1596036"/>
          </a:xfrm>
          <a:prstGeom prst="bentConnector3">
            <a:avLst>
              <a:gd name="adj1" fmla="val -96677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бъект 2"/>
          <p:cNvSpPr txBox="1">
            <a:spLocks/>
          </p:cNvSpPr>
          <p:nvPr/>
        </p:nvSpPr>
        <p:spPr>
          <a:xfrm>
            <a:off x="1074655" y="3917821"/>
            <a:ext cx="2316937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Руководитель направления </a:t>
            </a:r>
            <a:r>
              <a:rPr lang="ru-RU" sz="1200" dirty="0" smtClean="0"/>
              <a:t>инфраструктурных проектов </a:t>
            </a:r>
            <a:endParaRPr lang="ru-RU" sz="1200" dirty="0"/>
          </a:p>
        </p:txBody>
      </p:sp>
      <p:cxnSp>
        <p:nvCxnSpPr>
          <p:cNvPr id="33" name="Соединительная линия уступом 32"/>
          <p:cNvCxnSpPr>
            <a:stCxn id="9" idx="1"/>
            <a:endCxn id="56" idx="1"/>
          </p:cNvCxnSpPr>
          <p:nvPr/>
        </p:nvCxnSpPr>
        <p:spPr>
          <a:xfrm rot="10800000" flipH="1" flipV="1">
            <a:off x="838199" y="2417011"/>
            <a:ext cx="236455" cy="1713176"/>
          </a:xfrm>
          <a:prstGeom prst="bentConnector3">
            <a:avLst>
              <a:gd name="adj1" fmla="val -96678"/>
            </a:avLst>
          </a:prstGeom>
          <a:ln w="19050">
            <a:solidFill>
              <a:srgbClr val="00646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121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rmAutofit/>
          </a:bodyPr>
          <a:lstStyle/>
          <a:p>
            <a:r>
              <a:rPr lang="ru-RU" sz="3200" b="1" dirty="0"/>
              <a:t>Система городских проектов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1296309"/>
            <a:ext cx="6129971" cy="472349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857875" y="5175251"/>
            <a:ext cx="1110295" cy="728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ra Pro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646C"/>
                </a:solidFill>
              </a:rPr>
              <a:t>…</a:t>
            </a:r>
            <a:endParaRPr lang="ru-RU" sz="3200" b="1" dirty="0">
              <a:solidFill>
                <a:srgbClr val="00646C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91424" y="1797527"/>
            <a:ext cx="3762375" cy="4558822"/>
            <a:chOff x="7505699" y="1797527"/>
            <a:chExt cx="3762375" cy="4558822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7505701" y="1797527"/>
              <a:ext cx="3562350" cy="25018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Cera Pro" panose="00000500000000000000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6600" b="1" dirty="0" smtClean="0">
                  <a:solidFill>
                    <a:srgbClr val="00646C"/>
                  </a:solidFill>
                </a:rPr>
                <a:t>35</a:t>
              </a:r>
              <a:endParaRPr lang="ru-RU" sz="16600" b="1" dirty="0">
                <a:solidFill>
                  <a:srgbClr val="00646C"/>
                </a:solidFill>
              </a:endParaRPr>
            </a:p>
          </p:txBody>
        </p:sp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7505699" y="3795056"/>
              <a:ext cx="3762375" cy="25612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Cera Pro" panose="00000500000000000000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3200" b="1" dirty="0" smtClean="0"/>
                <a:t>Муниципальных проектов</a:t>
              </a:r>
            </a:p>
            <a:p>
              <a:pPr algn="ctr"/>
              <a:r>
                <a:rPr lang="ru-RU" sz="2400" i="1" dirty="0" smtClean="0"/>
                <a:t>(в повестке </a:t>
              </a:r>
              <a:r>
                <a:rPr lang="en-US" sz="2400" i="1" dirty="0" smtClean="0"/>
                <a:t>ESG</a:t>
              </a:r>
              <a:r>
                <a:rPr lang="ru-RU" sz="2400" i="1" dirty="0" smtClean="0"/>
                <a:t>)</a:t>
              </a:r>
              <a:endParaRPr lang="ru-RU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3175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Блок Аналитики</a:t>
            </a:r>
            <a:endParaRPr lang="ru-RU" sz="3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24" y="4371974"/>
            <a:ext cx="3053023" cy="18875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Постоянный анализ городских процессов, рекомендации </a:t>
            </a:r>
            <a:r>
              <a:rPr lang="ru-RU" sz="1600" dirty="0"/>
              <a:t>по текущей </a:t>
            </a:r>
            <a:r>
              <a:rPr lang="ru-RU" sz="1600" dirty="0" smtClean="0"/>
              <a:t>работе/изменению </a:t>
            </a:r>
            <a:r>
              <a:rPr lang="ru-RU" sz="1600" dirty="0"/>
              <a:t>процессов </a:t>
            </a:r>
            <a:r>
              <a:rPr lang="ru-RU" sz="1600" dirty="0" smtClean="0"/>
              <a:t>управления/созданию </a:t>
            </a:r>
            <a:r>
              <a:rPr lang="ru-RU" sz="1600" dirty="0"/>
              <a:t>проектов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00613" y="4371974"/>
            <a:ext cx="2876550" cy="143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Сбор, анализ, обработка информации </a:t>
            </a:r>
            <a:br>
              <a:rPr lang="ru-RU" sz="1600" dirty="0" smtClean="0"/>
            </a:br>
            <a:r>
              <a:rPr lang="ru-RU" sz="1600" dirty="0" smtClean="0"/>
              <a:t>для </a:t>
            </a:r>
            <a:r>
              <a:rPr lang="ru-RU" sz="1600" dirty="0" err="1" smtClean="0"/>
              <a:t>рейтингования</a:t>
            </a:r>
            <a:r>
              <a:rPr lang="ru-RU" sz="1600" dirty="0" smtClean="0"/>
              <a:t> городов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477250" y="4371974"/>
            <a:ext cx="3069128" cy="143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Углубленная </a:t>
            </a:r>
            <a:r>
              <a:rPr lang="ru-RU" sz="1600" dirty="0"/>
              <a:t>работа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наиболее чувствительных/</a:t>
            </a:r>
            <a:br>
              <a:rPr lang="ru-RU" sz="1600" dirty="0" smtClean="0"/>
            </a:br>
            <a:r>
              <a:rPr lang="ru-RU" sz="1600" dirty="0" smtClean="0"/>
              <a:t>проблемных </a:t>
            </a:r>
            <a:r>
              <a:rPr lang="ru-RU" sz="1600" dirty="0"/>
              <a:t>сферах, спецпроекты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2025" y="1716087"/>
            <a:ext cx="2390774" cy="2390774"/>
          </a:xfrm>
          <a:prstGeom prst="roundRect">
            <a:avLst>
              <a:gd name="adj" fmla="val 3702"/>
            </a:avLst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ra Pro" panose="000005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00613" y="1716087"/>
            <a:ext cx="2390774" cy="2390774"/>
          </a:xfrm>
          <a:prstGeom prst="roundRect">
            <a:avLst>
              <a:gd name="adj" fmla="val 3702"/>
            </a:avLst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ra Pro" panose="00000500000000000000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77250" y="1716087"/>
            <a:ext cx="2390774" cy="2390774"/>
          </a:xfrm>
          <a:prstGeom prst="roundRect">
            <a:avLst>
              <a:gd name="adj" fmla="val 3702"/>
            </a:avLst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ra Pro" panose="000005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7300" y="2011362"/>
            <a:ext cx="1800225" cy="1800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6000" y="2011362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2637" y="202111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16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>
            <a:normAutofit/>
          </a:bodyPr>
          <a:lstStyle/>
          <a:p>
            <a:r>
              <a:rPr lang="ru-RU" sz="3200" b="1" dirty="0"/>
              <a:t>Блок мероприятий и продвижения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Разработка структурно-функциональной модели организации 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3EA9-9473-44FF-B03D-2A6E2DF8A03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24" y="4371974"/>
            <a:ext cx="2876551" cy="14335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Координация </a:t>
            </a:r>
            <a:r>
              <a:rPr lang="ru-RU" sz="1600" dirty="0"/>
              <a:t>подготовки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к </a:t>
            </a:r>
            <a:r>
              <a:rPr lang="ru-RU" sz="1600" dirty="0"/>
              <a:t>880-летию Вологды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00613" y="4371974"/>
            <a:ext cx="2876550" cy="143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err="1" smtClean="0"/>
              <a:t>Брендирование</a:t>
            </a: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города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477250" y="4371974"/>
            <a:ext cx="2876550" cy="191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П</a:t>
            </a:r>
            <a:r>
              <a:rPr lang="ru-RU" sz="1600" dirty="0" smtClean="0"/>
              <a:t>овышение </a:t>
            </a:r>
            <a:r>
              <a:rPr lang="ru-RU" sz="1600" dirty="0"/>
              <a:t>инвестиционной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туристической привлекательности через участие в мероприятиях, через PR-проекты, </a:t>
            </a:r>
            <a:r>
              <a:rPr lang="ru-RU" sz="1600" dirty="0" err="1"/>
              <a:t>коллаборации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2025" y="1716087"/>
            <a:ext cx="2390774" cy="2390774"/>
          </a:xfrm>
          <a:prstGeom prst="roundRect">
            <a:avLst>
              <a:gd name="adj" fmla="val 3702"/>
            </a:avLst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ra Pro" panose="000005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00613" y="1716087"/>
            <a:ext cx="2390774" cy="2390774"/>
          </a:xfrm>
          <a:prstGeom prst="roundRect">
            <a:avLst>
              <a:gd name="adj" fmla="val 3702"/>
            </a:avLst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ra Pro" panose="00000500000000000000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77250" y="1716087"/>
            <a:ext cx="2390774" cy="2390774"/>
          </a:xfrm>
          <a:prstGeom prst="roundRect">
            <a:avLst>
              <a:gd name="adj" fmla="val 3702"/>
            </a:avLst>
          </a:prstGeom>
          <a:solidFill>
            <a:srgbClr val="006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ra Pro" panose="000005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2024" y="2554286"/>
            <a:ext cx="2390776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ra Pro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8800" b="1" spc="-300" dirty="0" smtClean="0">
                <a:ln w="50800">
                  <a:solidFill>
                    <a:schemeClr val="bg1"/>
                  </a:solidFill>
                </a:ln>
                <a:noFill/>
              </a:rPr>
              <a:t>880</a:t>
            </a:r>
            <a:endParaRPr lang="ru-RU" sz="8800" b="1" spc="-300" dirty="0">
              <a:ln w="50800"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6000" y="1979834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2637" y="201147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439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Cera Pro"/>
        <a:ea typeface=""/>
        <a:cs typeface=""/>
      </a:majorFont>
      <a:minorFont>
        <a:latin typeface="Cera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366</Words>
  <Application>Microsoft Office PowerPoint</Application>
  <PresentationFormat>Произвольный</PresentationFormat>
  <Paragraphs>126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Cera Pro</vt:lpstr>
      <vt:lpstr>Montserrat</vt:lpstr>
      <vt:lpstr>Calibri</vt:lpstr>
      <vt:lpstr>Тема Office</vt:lpstr>
      <vt:lpstr>Разработка структурно-функциональной модели организации на примере                                                                   АНО «Городской проектный центр «Вологда»</vt:lpstr>
      <vt:lpstr>Цель</vt:lpstr>
      <vt:lpstr>Задачи работы</vt:lpstr>
      <vt:lpstr>Место организации в системе городского управления</vt:lpstr>
      <vt:lpstr>Слайд 5</vt:lpstr>
      <vt:lpstr>Структурно-функциональная модель управления </vt:lpstr>
      <vt:lpstr>Система городских проектов</vt:lpstr>
      <vt:lpstr>Блок Аналитики</vt:lpstr>
      <vt:lpstr>Блок мероприятий и продвижения</vt:lpstr>
      <vt:lpstr>Первые результаты 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Марья Барашкова</dc:creator>
  <cp:lastModifiedBy>1</cp:lastModifiedBy>
  <cp:revision>120</cp:revision>
  <dcterms:created xsi:type="dcterms:W3CDTF">2023-08-03T02:47:31Z</dcterms:created>
  <dcterms:modified xsi:type="dcterms:W3CDTF">2024-01-31T11:16:23Z</dcterms:modified>
</cp:coreProperties>
</file>