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8" r:id="rId11"/>
    <p:sldId id="267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.abduramanov_groups\Desktop\&#1092;&#1080;&#1085;&#1072;&#1085;&#1089;&#109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.abduramanov_groups\Desktop\&#1092;&#1080;&#1085;&#1072;&#1085;&#1089;&#1099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.abduramanov_groups\Desktop\&#1092;&#1080;&#1085;&#1072;&#1085;&#1089;&#1099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F0A5-484B-9576-E8D97288D1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F0A5-484B-9576-E8D97288D13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F0A5-484B-9576-E8D97288D13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F0A5-484B-9576-E8D97288D13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F0A5-484B-9576-E8D97288D13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F0A5-484B-9576-E8D97288D13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F0A5-484B-9576-E8D97288D13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F0A5-484B-9576-E8D97288D13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F0A5-484B-9576-E8D97288D13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F0A5-484B-9576-E8D97288D131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F0A5-484B-9576-E8D97288D131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F0A5-484B-9576-E8D97288D131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Лист2!$C$5:$C$10</c:f>
              <c:strCache>
                <c:ptCount val="6"/>
                <c:pt idx="0">
                  <c:v>Аренда </c:v>
                </c:pt>
                <c:pt idx="1">
                  <c:v>Налоги (транспортный)</c:v>
                </c:pt>
                <c:pt idx="2">
                  <c:v>Лизинг</c:v>
                </c:pt>
                <c:pt idx="3">
                  <c:v>Страховка</c:v>
                </c:pt>
                <c:pt idx="4">
                  <c:v>Амортизационные отчисления</c:v>
                </c:pt>
                <c:pt idx="5">
                  <c:v>ФОТ ИТР</c:v>
                </c:pt>
              </c:strCache>
            </c:strRef>
          </c:cat>
          <c:val>
            <c:numRef>
              <c:f>Лист2!$D$5:$D$10</c:f>
              <c:numCache>
                <c:formatCode>#,##0</c:formatCode>
                <c:ptCount val="6"/>
                <c:pt idx="0">
                  <c:v>150000</c:v>
                </c:pt>
                <c:pt idx="1">
                  <c:v>9100</c:v>
                </c:pt>
                <c:pt idx="2">
                  <c:v>742000</c:v>
                </c:pt>
                <c:pt idx="3">
                  <c:v>140000</c:v>
                </c:pt>
                <c:pt idx="4">
                  <c:v>171000</c:v>
                </c:pt>
                <c:pt idx="5">
                  <c:v>60000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0A5-484B-9576-E8D97288D13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EABE-4143-AF5C-47CB27747DE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EABE-4143-AF5C-47CB27747DE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EABE-4143-AF5C-47CB27747DE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EABE-4143-AF5C-47CB27747DE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EABE-4143-AF5C-47CB27747DE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EABE-4143-AF5C-47CB27747DE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EABE-4143-AF5C-47CB27747DE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EABE-4143-AF5C-47CB27747DE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EABE-4143-AF5C-47CB27747DE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EABE-4143-AF5C-47CB27747DE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EABE-4143-AF5C-47CB27747DE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EABE-4143-AF5C-47CB27747DE6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Лист2!$A$5:$A$10</c:f>
              <c:strCache>
                <c:ptCount val="6"/>
                <c:pt idx="0">
                  <c:v>ГСМ </c:v>
                </c:pt>
                <c:pt idx="1">
                  <c:v>ТО </c:v>
                </c:pt>
                <c:pt idx="2">
                  <c:v>ФОТ </c:v>
                </c:pt>
                <c:pt idx="3">
                  <c:v>Комунальные платежи </c:v>
                </c:pt>
                <c:pt idx="4">
                  <c:v>Налоги (НДФЛ)</c:v>
                </c:pt>
                <c:pt idx="5">
                  <c:v>Затраты на обслуживание </c:v>
                </c:pt>
              </c:strCache>
            </c:strRef>
          </c:cat>
          <c:val>
            <c:numRef>
              <c:f>Лист2!$B$5:$B$10</c:f>
              <c:numCache>
                <c:formatCode>#,##0</c:formatCode>
                <c:ptCount val="6"/>
                <c:pt idx="0">
                  <c:v>406410</c:v>
                </c:pt>
                <c:pt idx="1">
                  <c:v>25000</c:v>
                </c:pt>
                <c:pt idx="2">
                  <c:v>460000</c:v>
                </c:pt>
                <c:pt idx="3">
                  <c:v>210000</c:v>
                </c:pt>
                <c:pt idx="4">
                  <c:v>67600</c:v>
                </c:pt>
                <c:pt idx="5">
                  <c:v>90000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ABE-4143-AF5C-47CB27747DE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Расходы на транспортировку отходов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6"/>
                </a:gs>
                <a:gs pos="75000">
                  <a:schemeClr val="accent6">
                    <a:lumMod val="60000"/>
                    <a:lumOff val="40000"/>
                  </a:schemeClr>
                </a:gs>
                <a:gs pos="51000">
                  <a:schemeClr val="accent6">
                    <a:alpha val="75000"/>
                  </a:schemeClr>
                </a:gs>
                <a:gs pos="100000">
                  <a:schemeClr val="accent6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trendline>
            <c:spPr>
              <a:ln w="9525" cap="rnd">
                <a:solidFill>
                  <a:schemeClr val="accent6"/>
                </a:solidFill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2.0885826771653543E-2"/>
                  <c:y val="-0.20796332750072907"/>
                </c:manualLayout>
              </c:layout>
              <c:tx>
                <c:rich>
                  <a:bodyPr rot="1920000" spcFirstLastPara="1" vertOverflow="ellipsis" wrap="square" anchor="ctr" anchorCtr="1"/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/>
                      <a:t>Экономия в год - 52 802 753 р.</a:t>
                    </a:r>
                    <a:endParaRPr lang="en-US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1920000" spcFirstLastPara="1" vertOverflow="ellipsis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cat>
            <c:strRef>
              <c:f>Лист2!$A$69:$A$70</c:f>
              <c:strCache>
                <c:ptCount val="2"/>
                <c:pt idx="0">
                  <c:v>Расходы без МПС </c:v>
                </c:pt>
                <c:pt idx="1">
                  <c:v>Расходы с МПС </c:v>
                </c:pt>
              </c:strCache>
            </c:strRef>
          </c:cat>
          <c:val>
            <c:numRef>
              <c:f>Лист2!$B$69:$B$70</c:f>
              <c:numCache>
                <c:formatCode>#,##0</c:formatCode>
                <c:ptCount val="2"/>
                <c:pt idx="0">
                  <c:v>83176072.972972959</c:v>
                </c:pt>
                <c:pt idx="1">
                  <c:v>30373320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AD-4AF9-B9C5-2FFEA98B9B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-216495136"/>
        <c:axId val="-216502208"/>
      </c:barChart>
      <c:catAx>
        <c:axId val="-21649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16502208"/>
        <c:crosses val="autoZero"/>
        <c:auto val="1"/>
        <c:lblAlgn val="ctr"/>
        <c:lblOffset val="100"/>
        <c:noMultiLvlLbl val="0"/>
      </c:catAx>
      <c:valAx>
        <c:axId val="-21650220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16495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A904-3CBA-4884-B07A-54BE3B012ADF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9CA8-1107-4F7D-9495-F4DEA182A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916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A904-3CBA-4884-B07A-54BE3B012ADF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9CA8-1107-4F7D-9495-F4DEA182A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765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A904-3CBA-4884-B07A-54BE3B012ADF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9CA8-1107-4F7D-9495-F4DEA182A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931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A904-3CBA-4884-B07A-54BE3B012ADF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9CA8-1107-4F7D-9495-F4DEA182A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40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A904-3CBA-4884-B07A-54BE3B012ADF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9CA8-1107-4F7D-9495-F4DEA182A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581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A904-3CBA-4884-B07A-54BE3B012ADF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9CA8-1107-4F7D-9495-F4DEA182A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775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A904-3CBA-4884-B07A-54BE3B012ADF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9CA8-1107-4F7D-9495-F4DEA182A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376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A904-3CBA-4884-B07A-54BE3B012ADF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9CA8-1107-4F7D-9495-F4DEA182A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072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A904-3CBA-4884-B07A-54BE3B012ADF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9CA8-1107-4F7D-9495-F4DEA182A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682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A904-3CBA-4884-B07A-54BE3B012ADF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9CA8-1107-4F7D-9495-F4DEA182A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180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A904-3CBA-4884-B07A-54BE3B012ADF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F9CA8-1107-4F7D-9495-F4DEA182A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470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A904-3CBA-4884-B07A-54BE3B012ADF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F9CA8-1107-4F7D-9495-F4DEA182A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924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28236" y="4888468"/>
            <a:ext cx="5409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Абдураманов Энвер Рустемович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6861" y="2001838"/>
            <a:ext cx="112582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сети мусороперегрузочных</a:t>
            </a:r>
          </a:p>
          <a:p>
            <a:pPr algn="ctr"/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станций в зоне ЮГ Иркутской области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236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1"/>
          </a:xfrm>
        </p:spPr>
      </p:pic>
      <p:sp>
        <p:nvSpPr>
          <p:cNvPr id="5" name="Прямоугольник 4"/>
          <p:cNvSpPr/>
          <p:nvPr/>
        </p:nvSpPr>
        <p:spPr>
          <a:xfrm>
            <a:off x="167708" y="365125"/>
            <a:ext cx="47267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800" b="1" dirty="0">
                <a:solidFill>
                  <a:srgbClr val="387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проекта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99084"/>
              </p:ext>
            </p:extLst>
          </p:nvPr>
        </p:nvGraphicFramePr>
        <p:xfrm>
          <a:off x="1402470" y="1393831"/>
          <a:ext cx="8804210" cy="4704171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561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1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7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2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71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№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1" marR="644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Мероприятие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1" marR="644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Сроки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1" marR="644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Ответственные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1" marR="6449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0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1" marR="644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Написание технического задания по этапам строительства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1" marR="644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Апрель 2023-Сентябрь 2023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1" marR="644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Команда разработчиков и руководитель проекта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1" marR="6449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1" marR="644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Закупка оборудования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1" marR="644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Апрель 2023-Сентябрь 2023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1" marR="644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Руководитель проекта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1" marR="6449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0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3.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1" marR="644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Создание МПС по этапам ТЗ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1" marR="644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Май 2023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1" marR="644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Руководитель проекта, Команда подрядчиков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1" marR="6449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3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4.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1" marR="644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Тестирование внутри и доработки 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1" marR="644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Апрель 2023-Сентябрь 2023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1" marR="644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Руководитель проекта, Команда подрядчиков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1" marR="6449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1" marR="644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Тестовый запуск Усть-Орда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1" marR="644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Июнь 2023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1" marR="644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Руководитель проекта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1" marR="6449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1" marR="644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Тестовый запуск Качуг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1" marR="644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Август 2023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1" marR="644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Руководитель проекта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1" marR="6449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1" marR="644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Тестовый запуск Баяндай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1" marR="644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Август 2023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1" marR="644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Руководитель проекта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1" marR="64491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85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8.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1" marR="644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Полномасштабный запуск проекта по всем участкам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1" marR="644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Май-Сентябрь 2023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1" marR="644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Руководитель проекта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1" marR="64491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723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1"/>
          </a:xfrm>
        </p:spPr>
      </p:pic>
      <p:sp>
        <p:nvSpPr>
          <p:cNvPr id="5" name="Прямоугольник 4"/>
          <p:cNvSpPr/>
          <p:nvPr/>
        </p:nvSpPr>
        <p:spPr>
          <a:xfrm>
            <a:off x="232765" y="196909"/>
            <a:ext cx="18966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800" b="1" dirty="0">
                <a:solidFill>
                  <a:srgbClr val="387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Риски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674" y="1393035"/>
            <a:ext cx="7222857" cy="47835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6129" y="1568822"/>
            <a:ext cx="465071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/>
                </a:solidFill>
              </a:rPr>
              <a:t>Риски мусороперегрузочных станций:</a:t>
            </a:r>
          </a:p>
          <a:p>
            <a:pPr marL="342900" indent="-342900">
              <a:buAutoNum type="arabicPeriod"/>
            </a:pPr>
            <a:r>
              <a:rPr lang="ru-RU" dirty="0"/>
              <a:t>Риск изменения законодательства в сфере перевозки ТБО</a:t>
            </a:r>
          </a:p>
          <a:p>
            <a:pPr marL="342900" indent="-342900">
              <a:buAutoNum type="arabicPeriod"/>
            </a:pPr>
            <a:r>
              <a:rPr lang="ru-RU" dirty="0"/>
              <a:t>Риск нехватки компетентных сотрудников</a:t>
            </a:r>
          </a:p>
          <a:p>
            <a:pPr marL="342900" indent="-342900">
              <a:buAutoNum type="arabicPeriod"/>
            </a:pPr>
            <a:r>
              <a:rPr lang="ru-RU" dirty="0"/>
              <a:t>Риск поломки весового комплекса</a:t>
            </a:r>
          </a:p>
          <a:p>
            <a:pPr marL="342900" indent="-342900">
              <a:buAutoNum type="arabicPeriod"/>
            </a:pPr>
            <a:r>
              <a:rPr lang="ru-RU" dirty="0"/>
              <a:t>Риск попадания ЖБО в грунт почвы</a:t>
            </a:r>
          </a:p>
          <a:p>
            <a:pPr marL="342900" indent="-342900">
              <a:buAutoNum type="arabicPeriod"/>
            </a:pPr>
            <a:r>
              <a:rPr lang="ru-RU" dirty="0"/>
              <a:t>Риск отсутствия запчастей</a:t>
            </a:r>
          </a:p>
          <a:p>
            <a:pPr marL="342900" indent="-342900">
              <a:buAutoNum type="arabicPeriod"/>
            </a:pPr>
            <a:r>
              <a:rPr lang="ru-RU" dirty="0"/>
              <a:t>Риск несчастного случая</a:t>
            </a:r>
          </a:p>
          <a:p>
            <a:pPr marL="342900" indent="-342900">
              <a:buAutoNum type="arabicPeriod"/>
            </a:pPr>
            <a:r>
              <a:rPr lang="ru-RU" dirty="0"/>
              <a:t>Риск отключения электроэнергии</a:t>
            </a:r>
          </a:p>
          <a:p>
            <a:pPr marL="342900" indent="-342900">
              <a:buAutoNum type="arabicPeriod"/>
            </a:pPr>
            <a:r>
              <a:rPr lang="ru-RU" dirty="0"/>
              <a:t>Риск возгорания</a:t>
            </a:r>
          </a:p>
          <a:p>
            <a:pPr marL="342900" indent="-342900">
              <a:buAutoNum type="arabicPeriod"/>
            </a:pPr>
            <a:r>
              <a:rPr lang="ru-RU" dirty="0"/>
              <a:t>Риск поломки оборудования при попадании в пресс крупногабаритных отходов</a:t>
            </a:r>
          </a:p>
          <a:p>
            <a:pPr marL="342900" indent="-342900">
              <a:buAutoNum type="arabicPeriod"/>
            </a:pPr>
            <a:r>
              <a:rPr lang="ru-RU" dirty="0"/>
              <a:t>Сезонность </a:t>
            </a:r>
          </a:p>
        </p:txBody>
      </p:sp>
    </p:spTree>
    <p:extLst>
      <p:ext uri="{BB962C8B-B14F-4D97-AF65-F5344CB8AC3E}">
        <p14:creationId xmlns:p14="http://schemas.microsoft.com/office/powerpoint/2010/main" val="2154363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1312" y="1289893"/>
            <a:ext cx="110093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вниманию был представлен</a:t>
            </a:r>
          </a:p>
          <a:p>
            <a:pPr algn="ctr"/>
            <a:endParaRPr lang="ru-RU" sz="4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«Проект развитие сети мусороперегрузочных</a:t>
            </a:r>
          </a:p>
          <a:p>
            <a:pPr algn="ctr"/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станций в зоне ЮГ Иркутской области»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291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1"/>
          </a:xfrm>
        </p:spPr>
      </p:pic>
      <p:sp>
        <p:nvSpPr>
          <p:cNvPr id="5" name="Прямоугольник 4"/>
          <p:cNvSpPr/>
          <p:nvPr/>
        </p:nvSpPr>
        <p:spPr>
          <a:xfrm>
            <a:off x="372951" y="371021"/>
            <a:ext cx="36736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800" b="1" dirty="0">
                <a:solidFill>
                  <a:srgbClr val="387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Компании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9729" y="1314730"/>
            <a:ext cx="637358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 с ограниченной ответственностью Иркутская транспортная компания.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000" b="1" dirty="0">
                <a:solidFill>
                  <a:srgbClr val="387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ИТК</a:t>
            </a:r>
            <a:r>
              <a:rPr lang="ru-RU" sz="2000" b="1" dirty="0">
                <a:solidFill>
                  <a:srgbClr val="38761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-  является главным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субоператором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регионального оператора по обращению с отходами.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Дата образования: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15 июня 2015г.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Вид деятельности: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оказание услуг по транспортированию твердо-коммунальных отходов с мест накопления до мест размещения. 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Штат: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27 человек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Территорией транспортирования является зона ЮГ Иркутской области, порядка 31 крупного населенного пункта и их районы.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D52033-E332-C242-82BA-EFC696571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716" y="1238634"/>
            <a:ext cx="4106084" cy="257353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74C18F-7298-3D44-B5E1-943803BC4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6890" y="3348627"/>
            <a:ext cx="3405352" cy="198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93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1"/>
          </a:xfrm>
        </p:spPr>
      </p:pic>
      <p:sp>
        <p:nvSpPr>
          <p:cNvPr id="5" name="Прямоугольник 4"/>
          <p:cNvSpPr/>
          <p:nvPr/>
        </p:nvSpPr>
        <p:spPr>
          <a:xfrm>
            <a:off x="271659" y="241410"/>
            <a:ext cx="24720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800" b="1" dirty="0">
                <a:solidFill>
                  <a:srgbClr val="387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 мне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0243" y="1190101"/>
            <a:ext cx="1104355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участка вывоза с 20 мая 2019 года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генерального директора с 13 января 2020 года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стаж в компании 4 года 1 мес.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 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деятельностью, представление интересов организации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Координирование работы подразделений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Проработка долгосрочной стратегии развития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результатов выполненных работ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эффективности работы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запуске новых проектов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проекте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участка для строительства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написание технического задания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мусороперегрузочной станции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планирование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этапов строительства и контроль и др.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47950">
            <a:off x="7738261" y="4425837"/>
            <a:ext cx="402814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dirty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</a:rPr>
              <a:t>ИТК</a:t>
            </a:r>
          </a:p>
        </p:txBody>
      </p:sp>
    </p:spTree>
    <p:extLst>
      <p:ext uri="{BB962C8B-B14F-4D97-AF65-F5344CB8AC3E}">
        <p14:creationId xmlns:p14="http://schemas.microsoft.com/office/powerpoint/2010/main" val="3088135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1" cy="6858001"/>
          </a:xfrm>
        </p:spPr>
      </p:pic>
      <p:sp>
        <p:nvSpPr>
          <p:cNvPr id="5" name="Прямоугольник 4"/>
          <p:cNvSpPr/>
          <p:nvPr/>
        </p:nvSpPr>
        <p:spPr>
          <a:xfrm>
            <a:off x="-126364" y="202805"/>
            <a:ext cx="38166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>
                <a:solidFill>
                  <a:srgbClr val="387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отрасли</a:t>
            </a:r>
          </a:p>
          <a:p>
            <a:pPr lvl="0" algn="ctr"/>
            <a:r>
              <a:rPr lang="ru-RU" sz="2400" b="1" dirty="0">
                <a:solidFill>
                  <a:srgbClr val="387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с отходами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2736" y="1690688"/>
            <a:ext cx="118992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№ 89-ФЗ «Об отходах производства и потребления» от 24.06.1998г.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Реформа обращения с отходами производства и потребления в РФ с 01.01.2019г.</a:t>
            </a:r>
          </a:p>
          <a:p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9281" y="2851639"/>
            <a:ext cx="8989962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низкие темпы строительства мусороперерабатывающих отходов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несанкционированных свалок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% выборки вторичного сырья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ухудшение экологической ситуации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47950">
            <a:off x="7738261" y="4425837"/>
            <a:ext cx="402814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dirty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</a:rPr>
              <a:t>ИТК</a:t>
            </a:r>
          </a:p>
        </p:txBody>
      </p:sp>
    </p:spTree>
    <p:extLst>
      <p:ext uri="{BB962C8B-B14F-4D97-AF65-F5344CB8AC3E}">
        <p14:creationId xmlns:p14="http://schemas.microsoft.com/office/powerpoint/2010/main" val="2489618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км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4" y="-96750"/>
            <a:ext cx="12200864" cy="6862986"/>
          </a:xfrm>
        </p:spPr>
      </p:pic>
      <p:sp>
        <p:nvSpPr>
          <p:cNvPr id="5" name="Прямоугольник 4"/>
          <p:cNvSpPr/>
          <p:nvPr/>
        </p:nvSpPr>
        <p:spPr>
          <a:xfrm>
            <a:off x="238946" y="196909"/>
            <a:ext cx="31252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800" b="1" dirty="0">
                <a:solidFill>
                  <a:srgbClr val="387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880572"/>
              </p:ext>
            </p:extLst>
          </p:nvPr>
        </p:nvGraphicFramePr>
        <p:xfrm>
          <a:off x="434983" y="2054820"/>
          <a:ext cx="7191113" cy="311115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532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2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9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3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7839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Год ввода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Заполненность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Объем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тн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Прогнозируемый срок окончания эксплуатации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504">
                <a:tc>
                  <a:txBody>
                    <a:bodyPr/>
                    <a:lstStyle/>
                    <a:p>
                      <a:pPr algn="l"/>
                      <a:r>
                        <a:rPr lang="ru-RU" dirty="0" err="1"/>
                        <a:t>Усть</a:t>
                      </a:r>
                      <a:r>
                        <a:rPr lang="ru-RU" dirty="0"/>
                        <a:t>-Орда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4 045,04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664"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Качуг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2 101,92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8592"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Баяндай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4 391,58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37800" y="1341308"/>
            <a:ext cx="41676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Площадки временного накопления</a:t>
            </a:r>
          </a:p>
        </p:txBody>
      </p:sp>
      <p:pic>
        <p:nvPicPr>
          <p:cNvPr id="1026" name="Picture 2" descr="РТ-НЭО Иркутск: экология начинается с нас! | Статьи | Новости Иркутска:  экономика, спорт, медицина, культура, происшеств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049" y="4134757"/>
            <a:ext cx="3097485" cy="20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В селах Шелеховского района появятся 16 новых мусорных площадок - РТ-НЭО  ИРКУТС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136" y="2850068"/>
            <a:ext cx="3063240" cy="203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232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1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96909"/>
            <a:ext cx="46650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800" b="1" dirty="0">
                <a:solidFill>
                  <a:srgbClr val="387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идея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037" y="1393031"/>
            <a:ext cx="11011763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инфраструктуры по обработке ТКО на территории зоны ЮГ Иркутской области, состоящий из: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мусороперегрузочных станций в поселениях Усть-Орда, Качуг и Баяндай.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организации проекта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Иркутской области трех мусороперегрузочных станций в срок до 2025 года.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проекта: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основных ключевых направлений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участка для строительства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мусороперегрузочной станции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строительства МПС 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системы перемещения контейнеров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Picture 4" descr="РТ-НЭО Иркутск» запустил в работу вторую мусороперегрузочную станцию |  Новости Иркутска: экономика, спорт, медицина, культура, происшеств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15" y="3770756"/>
            <a:ext cx="3520959" cy="234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476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1"/>
          </a:xfrm>
        </p:spPr>
      </p:pic>
      <p:sp>
        <p:nvSpPr>
          <p:cNvPr id="5" name="Прямоугольник 4"/>
          <p:cNvSpPr/>
          <p:nvPr/>
        </p:nvSpPr>
        <p:spPr>
          <a:xfrm>
            <a:off x="138529" y="196909"/>
            <a:ext cx="46650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800" b="1" dirty="0">
                <a:solidFill>
                  <a:srgbClr val="387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идея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2039" y="1393029"/>
            <a:ext cx="3077818" cy="4312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Усть-Орда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Обслуживаемы населённые пункты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/>
              <a:t>Алужское, Ахинское, Гаханское, Захальское, Капсальское, Корсукское, Кулунское, Ново – Николаевское, Олойское, Тугутуйское и Харатское.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Обслуживаемо население: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14 892 человек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транспортное плечо: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 км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отходов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33 695 м3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16018" y="1389948"/>
            <a:ext cx="3417470" cy="491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Качуг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Обслуживаемы населённые пункты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/>
              <a:t>Ангийское, Белоусовское, Бирюльское, Большетарельское, Бутаковское, Верхоленское, Вершино – Тутурское, Залогское, Зареченское, Карлукское, Качугское, Манзурское и Харбатовское.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Обслуживаемо население: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6 421 человек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транспортное плечо: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520 км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отходов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36 596 м3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931266" y="1389948"/>
            <a:ext cx="36629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Баяндай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Обслуживаемы населённые пункты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/>
              <a:t>Баяндай, Васильевск, Гаханы, Курумчинский, Кырма, Люры, Нагалык, Ользоны, Покровка, Половинка, Тургеневка и Хогот.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Обслуживаемо население: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2 626 человек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транспортное плечо: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240 км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отходов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17 516 м3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431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1"/>
          </a:xfrm>
        </p:spPr>
      </p:pic>
      <p:sp>
        <p:nvSpPr>
          <p:cNvPr id="5" name="Прямоугольник 4"/>
          <p:cNvSpPr/>
          <p:nvPr/>
        </p:nvSpPr>
        <p:spPr>
          <a:xfrm>
            <a:off x="69414" y="235463"/>
            <a:ext cx="60265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800" b="1" dirty="0">
                <a:solidFill>
                  <a:srgbClr val="387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проекта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3024" y="5812012"/>
            <a:ext cx="2909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Постоянные затраты, в мес.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2531233"/>
              </p:ext>
            </p:extLst>
          </p:nvPr>
        </p:nvGraphicFramePr>
        <p:xfrm>
          <a:off x="190570" y="1431584"/>
          <a:ext cx="5314118" cy="4073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5502063"/>
              </p:ext>
            </p:extLst>
          </p:nvPr>
        </p:nvGraphicFramePr>
        <p:xfrm>
          <a:off x="6342889" y="1431584"/>
          <a:ext cx="5293222" cy="3940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421006" y="5812012"/>
            <a:ext cx="2935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Переменные затраты,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406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7914"/>
            <a:ext cx="12192001" cy="6858001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96909"/>
            <a:ext cx="70369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800" b="1" dirty="0">
                <a:solidFill>
                  <a:srgbClr val="387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проекта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0228221"/>
              </p:ext>
            </p:extLst>
          </p:nvPr>
        </p:nvGraphicFramePr>
        <p:xfrm>
          <a:off x="6464642" y="1676144"/>
          <a:ext cx="5358714" cy="4668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82714" y="1676144"/>
            <a:ext cx="591328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Чистая приведенная стоимость проекта составляет   12 282 865 руб.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Простой период окупаемости 1 год.	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Дисконтированный период окупаемости 8 месяцев.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b="1" u="sng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Эффект для региона: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сполнение требований национального проекта «Экология»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новые рабочие мест,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ост налоговых поступлений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</a:pPr>
            <a:r>
              <a:rPr lang="ru-RU" b="1" u="sng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Эффект для компании: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сотрудников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увеличение выручки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Запуск нового направления деятельности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6018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641</Words>
  <Application>Microsoft Office PowerPoint</Application>
  <PresentationFormat>Широкоэкранный</PresentationFormat>
  <Paragraphs>181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Open Sans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км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Энвер Абдураманов</dc:creator>
  <cp:lastModifiedBy>Александр А. Тверитинов</cp:lastModifiedBy>
  <cp:revision>20</cp:revision>
  <dcterms:created xsi:type="dcterms:W3CDTF">2023-06-02T14:46:31Z</dcterms:created>
  <dcterms:modified xsi:type="dcterms:W3CDTF">2024-01-15T03:31:23Z</dcterms:modified>
</cp:coreProperties>
</file>