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86" r:id="rId2"/>
    <p:sldMasterId id="2147483983" r:id="rId3"/>
  </p:sldMasterIdLst>
  <p:notesMasterIdLst>
    <p:notesMasterId r:id="rId26"/>
  </p:notesMasterIdLst>
  <p:handoutMasterIdLst>
    <p:handoutMasterId r:id="rId27"/>
  </p:handoutMasterIdLst>
  <p:sldIdLst>
    <p:sldId id="257" r:id="rId4"/>
    <p:sldId id="278" r:id="rId5"/>
    <p:sldId id="297" r:id="rId6"/>
    <p:sldId id="301" r:id="rId7"/>
    <p:sldId id="281" r:id="rId8"/>
    <p:sldId id="259" r:id="rId9"/>
    <p:sldId id="298" r:id="rId10"/>
    <p:sldId id="289" r:id="rId11"/>
    <p:sldId id="275" r:id="rId12"/>
    <p:sldId id="274" r:id="rId13"/>
    <p:sldId id="260" r:id="rId14"/>
    <p:sldId id="285" r:id="rId15"/>
    <p:sldId id="306" r:id="rId16"/>
    <p:sldId id="282" r:id="rId17"/>
    <p:sldId id="284" r:id="rId18"/>
    <p:sldId id="286" r:id="rId19"/>
    <p:sldId id="303" r:id="rId20"/>
    <p:sldId id="305" r:id="rId21"/>
    <p:sldId id="293" r:id="rId22"/>
    <p:sldId id="304" r:id="rId23"/>
    <p:sldId id="307" r:id="rId24"/>
    <p:sldId id="30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8F428D-2F05-43CE-A233-F873DEF3412E}">
          <p14:sldIdLst/>
        </p14:section>
        <p14:section name="Титул" id="{BE125082-923F-4E75-989C-1CA80C73ED16}">
          <p14:sldIdLst>
            <p14:sldId id="257"/>
          </p14:sldIdLst>
        </p14:section>
        <p14:section name="Введение" id="{52D5ACA0-E7F9-4B5F-BDA4-BE4D602439AF}">
          <p14:sldIdLst>
            <p14:sldId id="278"/>
            <p14:sldId id="297"/>
            <p14:sldId id="301"/>
          </p14:sldIdLst>
        </p14:section>
        <p14:section name="Лэйбл" id="{6D2E200F-6817-4638-BC76-77ADB301BF45}">
          <p14:sldIdLst>
            <p14:sldId id="281"/>
          </p14:sldIdLst>
        </p14:section>
        <p14:section name="Раздел без заголовка" id="{11436C60-0BEA-43E2-88E5-DA5901FD636C}">
          <p14:sldIdLst>
            <p14:sldId id="259"/>
            <p14:sldId id="298"/>
            <p14:sldId id="289"/>
          </p14:sldIdLst>
        </p14:section>
        <p14:section name="Анализ" id="{D36071A8-95F5-4555-9416-4784D8C99092}">
          <p14:sldIdLst>
            <p14:sldId id="275"/>
            <p14:sldId id="274"/>
            <p14:sldId id="260"/>
            <p14:sldId id="285"/>
            <p14:sldId id="306"/>
            <p14:sldId id="282"/>
          </p14:sldIdLst>
        </p14:section>
        <p14:section name="Предлагаемое решение проблемы" id="{1AA79E8F-EA63-404A-88F0-F353C84349A6}">
          <p14:sldIdLst>
            <p14:sldId id="284"/>
            <p14:sldId id="286"/>
            <p14:sldId id="303"/>
            <p14:sldId id="305"/>
            <p14:sldId id="293"/>
            <p14:sldId id="304"/>
            <p14:sldId id="307"/>
            <p14:sldId id="308"/>
          </p14:sldIdLst>
        </p14:section>
        <p14:section name="Завершение" id="{F2A8E87D-60D9-4A66-B19D-5B480BE796D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даков Александр Сергеевич" initials="РАС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51" autoAdjust="0"/>
  </p:normalViewPr>
  <p:slideViewPr>
    <p:cSldViewPr>
      <p:cViewPr>
        <p:scale>
          <a:sx n="94" d="100"/>
          <a:sy n="94" d="100"/>
        </p:scale>
        <p:origin x="-384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2933E-7094-4F93-84FA-FCF77D21C06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D0B82-C916-42F2-A4E3-2DB403B37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2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051C3-2DB1-4AF1-B689-75CE73845943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5F91-0958-4244-8114-9687613DF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2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5F91-0958-4244-8114-9687613DF9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7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5F91-0958-4244-8114-9687613DF9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9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9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3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3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4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73039" y="329517"/>
            <a:ext cx="1911135" cy="8738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0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2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1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8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82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2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72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32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72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42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0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45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4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73039" y="329517"/>
            <a:ext cx="1911135" cy="8738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366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64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88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03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41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1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5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76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88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30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06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9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2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4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3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5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8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5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1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EE5D-3A6A-452A-90F1-89C0E6A7A0AB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18B36-2462-48D3-BFFD-34ADCED22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2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41" y="68050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>
            <a:spLocks noGrp="1"/>
          </p:cNvSpPr>
          <p:nvPr/>
        </p:nvSpPr>
        <p:spPr>
          <a:xfrm>
            <a:off x="1381761" y="152063"/>
            <a:ext cx="9442027" cy="155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cap="all" dirty="0"/>
              <a:t/>
            </a:r>
            <a:br>
              <a:rPr lang="ru-RU" sz="1400" cap="all" dirty="0"/>
            </a:br>
            <a:r>
              <a:rPr lang="ru-RU" sz="1400" cap="all" dirty="0"/>
              <a:t/>
            </a:r>
            <a:br>
              <a:rPr lang="ru-RU" sz="1400" cap="all" dirty="0"/>
            </a:br>
            <a:r>
              <a:rPr lang="ru-RU" sz="2400" cap="all" dirty="0"/>
              <a:t/>
            </a:r>
            <a:br>
              <a:rPr lang="ru-RU" sz="2400" cap="all" dirty="0"/>
            </a:br>
            <a:r>
              <a:rPr lang="ru-RU" sz="2400" cap="all" dirty="0"/>
              <a:t/>
            </a:r>
            <a:br>
              <a:rPr lang="ru-RU" sz="2400" cap="all" dirty="0"/>
            </a:br>
            <a:r>
              <a:rPr lang="ru-RU" sz="8000" b="1" cap="all" dirty="0"/>
              <a:t>ФГБОУ ВО «Кемеровский государственный университет» (</a:t>
            </a:r>
            <a:r>
              <a:rPr lang="ru-RU" sz="8000" b="1" dirty="0" err="1"/>
              <a:t>КемГУ</a:t>
            </a:r>
            <a:r>
              <a:rPr lang="ru-RU" sz="8000" b="1" cap="all" dirty="0"/>
              <a:t>)</a:t>
            </a: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cap="all" dirty="0"/>
              <a:t> Образовательная программа подготовки управленческих кадров для организаций народного хозяйства Российской федерации</a:t>
            </a: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cap="all" dirty="0"/>
              <a:t>«Управление развитием организации»</a:t>
            </a: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/>
              <a:t>Направление: Менеджмент  (В)</a:t>
            </a:r>
            <a:br>
              <a:rPr lang="ru-RU" sz="8000" b="1" dirty="0"/>
            </a:br>
            <a:r>
              <a:rPr lang="ru-RU" sz="7200" b="1" cap="all" dirty="0"/>
              <a:t> </a:t>
            </a:r>
            <a:r>
              <a:rPr lang="ru-RU" sz="7200" b="1" dirty="0"/>
              <a:t/>
            </a:r>
            <a:br>
              <a:rPr lang="ru-RU" sz="7200" b="1" dirty="0"/>
            </a:br>
            <a:endParaRPr lang="ru-RU" sz="1600" b="1" dirty="0"/>
          </a:p>
        </p:txBody>
      </p:sp>
      <p:sp>
        <p:nvSpPr>
          <p:cNvPr id="11" name="Подзаголовок 2"/>
          <p:cNvSpPr>
            <a:spLocks noGrp="1"/>
          </p:cNvSpPr>
          <p:nvPr/>
        </p:nvSpPr>
        <p:spPr>
          <a:xfrm>
            <a:off x="1395307" y="2472270"/>
            <a:ext cx="9428481" cy="2275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>
                <a:solidFill>
                  <a:schemeClr val="tx1"/>
                </a:solidFill>
              </a:rPr>
              <a:t>Тема аттестационной работы: Совершенствование планирования проектной деятельности ООО «Сибирский институт горного дела»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Выполнил: Рудаков Александр Сергеевич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91344" y="5733256"/>
            <a:ext cx="7884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Научный руководитель: к.э.н., доцент, доцент кафедры менеджмента </a:t>
            </a:r>
          </a:p>
          <a:p>
            <a:r>
              <a:rPr lang="ru-RU" sz="2000" dirty="0"/>
              <a:t>им. И.П. </a:t>
            </a:r>
            <a:r>
              <a:rPr lang="ru-RU" sz="2000" dirty="0" err="1"/>
              <a:t>Поварича</a:t>
            </a:r>
            <a:r>
              <a:rPr lang="ru-RU" sz="2000" dirty="0"/>
              <a:t> </a:t>
            </a:r>
            <a:r>
              <a:rPr lang="ru-RU" sz="2000" dirty="0" err="1"/>
              <a:t>КемГУ</a:t>
            </a:r>
            <a:r>
              <a:rPr lang="ru-RU" sz="2000" dirty="0"/>
              <a:t> Табашникова Ольга </a:t>
            </a:r>
            <a:r>
              <a:rPr lang="ru-RU" sz="2000" dirty="0" smtClean="0"/>
              <a:t>Львовна</a:t>
            </a:r>
          </a:p>
          <a:p>
            <a:r>
              <a:rPr lang="ru-RU" sz="2000" dirty="0"/>
              <a:t>генеральный </a:t>
            </a:r>
            <a:r>
              <a:rPr lang="ru-RU" sz="2000" dirty="0" smtClean="0"/>
              <a:t>директор ООО </a:t>
            </a:r>
            <a:r>
              <a:rPr lang="ru-RU" sz="2000" dirty="0"/>
              <a:t>«Медиа5»</a:t>
            </a:r>
          </a:p>
          <a:p>
            <a:endParaRPr lang="ru-RU" sz="2000" dirty="0"/>
          </a:p>
        </p:txBody>
      </p:sp>
      <p:pic>
        <p:nvPicPr>
          <p:cNvPr id="8" name="Рисунок 7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396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03715" y="476440"/>
            <a:ext cx="11685038" cy="76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планирования и этапы разработки плана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5387" r="2216" b="11557"/>
          <a:stretch/>
        </p:blipFill>
        <p:spPr>
          <a:xfrm>
            <a:off x="1636134" y="1123950"/>
            <a:ext cx="9220200" cy="43243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24320" y="1577965"/>
            <a:ext cx="3643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целей;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доступных ресурсов;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внутренних и внешних факторов влияющих на выполнение плана;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выбор возможных вариантов реализации плана с оценкой допустимых рисков;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механизмов и  мероприятий по реализации плана.</a:t>
            </a:r>
          </a:p>
        </p:txBody>
      </p:sp>
      <p:pic>
        <p:nvPicPr>
          <p:cNvPr id="10" name="Рисунок 9" descr="C:\Users\a.martynova\Desktop\Мартынова\Фотоархив\ЛОГО\сдс уголь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560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403715" y="527581"/>
            <a:ext cx="11685038" cy="76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существующего плана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24557"/>
              </p:ext>
            </p:extLst>
          </p:nvPr>
        </p:nvGraphicFramePr>
        <p:xfrm>
          <a:off x="1503485" y="1291535"/>
          <a:ext cx="9383593" cy="2741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43">
                  <a:extLst>
                    <a:ext uri="{9D8B030D-6E8A-4147-A177-3AD203B41FA5}">
                      <a16:colId xmlns="" xmlns:a16="http://schemas.microsoft.com/office/drawing/2014/main" val="928794701"/>
                    </a:ext>
                  </a:extLst>
                </a:gridCol>
                <a:gridCol w="3474951">
                  <a:extLst>
                    <a:ext uri="{9D8B030D-6E8A-4147-A177-3AD203B41FA5}">
                      <a16:colId xmlns="" xmlns:a16="http://schemas.microsoft.com/office/drawing/2014/main" val="3718780470"/>
                    </a:ext>
                  </a:extLst>
                </a:gridCol>
                <a:gridCol w="1258665">
                  <a:extLst>
                    <a:ext uri="{9D8B030D-6E8A-4147-A177-3AD203B41FA5}">
                      <a16:colId xmlns="" xmlns:a16="http://schemas.microsoft.com/office/drawing/2014/main" val="1412072923"/>
                    </a:ext>
                  </a:extLst>
                </a:gridCol>
                <a:gridCol w="690235">
                  <a:extLst>
                    <a:ext uri="{9D8B030D-6E8A-4147-A177-3AD203B41FA5}">
                      <a16:colId xmlns="" xmlns:a16="http://schemas.microsoft.com/office/drawing/2014/main" val="859961875"/>
                    </a:ext>
                  </a:extLst>
                </a:gridCol>
                <a:gridCol w="710537">
                  <a:extLst>
                    <a:ext uri="{9D8B030D-6E8A-4147-A177-3AD203B41FA5}">
                      <a16:colId xmlns="" xmlns:a16="http://schemas.microsoft.com/office/drawing/2014/main" val="3093821141"/>
                    </a:ext>
                  </a:extLst>
                </a:gridCol>
                <a:gridCol w="862794">
                  <a:extLst>
                    <a:ext uri="{9D8B030D-6E8A-4147-A177-3AD203B41FA5}">
                      <a16:colId xmlns="" xmlns:a16="http://schemas.microsoft.com/office/drawing/2014/main" val="2200403779"/>
                    </a:ext>
                  </a:extLst>
                </a:gridCol>
                <a:gridCol w="801891">
                  <a:extLst>
                    <a:ext uri="{9D8B030D-6E8A-4147-A177-3AD203B41FA5}">
                      <a16:colId xmlns="" xmlns:a16="http://schemas.microsoft.com/office/drawing/2014/main" val="3335236091"/>
                    </a:ext>
                  </a:extLst>
                </a:gridCol>
                <a:gridCol w="578580">
                  <a:extLst>
                    <a:ext uri="{9D8B030D-6E8A-4147-A177-3AD203B41FA5}">
                      <a16:colId xmlns="" xmlns:a16="http://schemas.microsoft.com/office/drawing/2014/main" val="668315956"/>
                    </a:ext>
                  </a:extLst>
                </a:gridCol>
                <a:gridCol w="503897">
                  <a:extLst>
                    <a:ext uri="{9D8B030D-6E8A-4147-A177-3AD203B41FA5}">
                      <a16:colId xmlns="" xmlns:a16="http://schemas.microsoft.com/office/drawing/2014/main" val="643917092"/>
                    </a:ext>
                  </a:extLst>
                </a:gridCol>
              </a:tblGrid>
              <a:tr h="3822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проекта, разделы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Трудозатраты, дни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на начало месяца,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на конец месяца,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выполнения,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1177251"/>
                  </a:ext>
                </a:extLst>
              </a:tr>
              <a:tr h="19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5819292"/>
                  </a:ext>
                </a:extLst>
              </a:tr>
              <a:tr h="216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«Технико-экономический расчет подготовки и отработки запасов угля участка недр «Черниговский» подземным способом»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3237150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выполнением.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04583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текстовой и графической части документации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649481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текстовой и графической части документации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3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111383"/>
                  </a:ext>
                </a:extLst>
              </a:tr>
              <a:tr h="216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«Консервация горных выработок «Шахта «Южная». Технико-экономические предложения»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7526291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Контроль за выполнением.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119706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текстовой и графической части документации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8959071"/>
                  </a:ext>
                </a:extLst>
              </a:tr>
              <a:tr h="216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«Ликвидация горных выработок «Шахта «Южная». Технико-экономические предложения»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441020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Контроль за выполнением.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259109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текстовой и графической части документации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6454560"/>
                  </a:ext>
                </a:extLst>
              </a:tr>
            </a:tbl>
          </a:graphicData>
        </a:graphic>
      </p:graphicFrame>
      <p:pic>
        <p:nvPicPr>
          <p:cNvPr id="8" name="Рисунок 7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96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403715" y="527581"/>
            <a:ext cx="11685038" cy="76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существующего отчёта за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82453"/>
              </p:ext>
            </p:extLst>
          </p:nvPr>
        </p:nvGraphicFramePr>
        <p:xfrm>
          <a:off x="1503485" y="1291535"/>
          <a:ext cx="9383593" cy="3605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43">
                  <a:extLst>
                    <a:ext uri="{9D8B030D-6E8A-4147-A177-3AD203B41FA5}">
                      <a16:colId xmlns="" xmlns:a16="http://schemas.microsoft.com/office/drawing/2014/main" val="928794701"/>
                    </a:ext>
                  </a:extLst>
                </a:gridCol>
                <a:gridCol w="3474951">
                  <a:extLst>
                    <a:ext uri="{9D8B030D-6E8A-4147-A177-3AD203B41FA5}">
                      <a16:colId xmlns="" xmlns:a16="http://schemas.microsoft.com/office/drawing/2014/main" val="3718780470"/>
                    </a:ext>
                  </a:extLst>
                </a:gridCol>
                <a:gridCol w="1258665">
                  <a:extLst>
                    <a:ext uri="{9D8B030D-6E8A-4147-A177-3AD203B41FA5}">
                      <a16:colId xmlns="" xmlns:a16="http://schemas.microsoft.com/office/drawing/2014/main" val="1412072923"/>
                    </a:ext>
                  </a:extLst>
                </a:gridCol>
                <a:gridCol w="690235">
                  <a:extLst>
                    <a:ext uri="{9D8B030D-6E8A-4147-A177-3AD203B41FA5}">
                      <a16:colId xmlns="" xmlns:a16="http://schemas.microsoft.com/office/drawing/2014/main" val="859961875"/>
                    </a:ext>
                  </a:extLst>
                </a:gridCol>
                <a:gridCol w="710537">
                  <a:extLst>
                    <a:ext uri="{9D8B030D-6E8A-4147-A177-3AD203B41FA5}">
                      <a16:colId xmlns="" xmlns:a16="http://schemas.microsoft.com/office/drawing/2014/main" val="3093821141"/>
                    </a:ext>
                  </a:extLst>
                </a:gridCol>
                <a:gridCol w="862794">
                  <a:extLst>
                    <a:ext uri="{9D8B030D-6E8A-4147-A177-3AD203B41FA5}">
                      <a16:colId xmlns="" xmlns:a16="http://schemas.microsoft.com/office/drawing/2014/main" val="2200403779"/>
                    </a:ext>
                  </a:extLst>
                </a:gridCol>
                <a:gridCol w="801891">
                  <a:extLst>
                    <a:ext uri="{9D8B030D-6E8A-4147-A177-3AD203B41FA5}">
                      <a16:colId xmlns="" xmlns:a16="http://schemas.microsoft.com/office/drawing/2014/main" val="3335236091"/>
                    </a:ext>
                  </a:extLst>
                </a:gridCol>
                <a:gridCol w="578580">
                  <a:extLst>
                    <a:ext uri="{9D8B030D-6E8A-4147-A177-3AD203B41FA5}">
                      <a16:colId xmlns="" xmlns:a16="http://schemas.microsoft.com/office/drawing/2014/main" val="668315956"/>
                    </a:ext>
                  </a:extLst>
                </a:gridCol>
                <a:gridCol w="503897">
                  <a:extLst>
                    <a:ext uri="{9D8B030D-6E8A-4147-A177-3AD203B41FA5}">
                      <a16:colId xmlns="" xmlns:a16="http://schemas.microsoft.com/office/drawing/2014/main" val="643917092"/>
                    </a:ext>
                  </a:extLst>
                </a:gridCol>
              </a:tblGrid>
              <a:tr h="3822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проекта, разделы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Трудозатраты, дни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на начало месяца,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на конец месяца,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выполнения,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1177251"/>
                  </a:ext>
                </a:extLst>
              </a:tr>
              <a:tr h="19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5819292"/>
                  </a:ext>
                </a:extLst>
              </a:tr>
              <a:tr h="216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«Технико-экономический расчет подготовки и отработки запасов угля участка недр «Черниговский» подземным способом»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3237150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выполнением.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04583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текстовой и графической части документации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649481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текстовой и графической части документации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3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111383"/>
                  </a:ext>
                </a:extLst>
              </a:tr>
              <a:tr h="216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«Консервация горных выработок «Шахта «Южная». Технико-экономические предложения»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7526291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Контроль за выполнением.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119706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текстовой и графической части документации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8959071"/>
                  </a:ext>
                </a:extLst>
              </a:tr>
              <a:tr h="216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«Ликвидация горных выработок «Шахта «Южная». Технико-экономические предложения»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441020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Контроль за выполнением.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259109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текстовой и графической части документации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6454560"/>
                  </a:ext>
                </a:extLst>
              </a:tr>
              <a:tr h="432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«Техническое перевооружение опасного производственного объекта «Шахта «Южная»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отработке запасов лавы 15Л пласта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Лутугинский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части установки технических устройств»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773507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Контроль за выполнением. Проверка 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86769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текстовой и графической части документации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047911"/>
                  </a:ext>
                </a:extLst>
              </a:tr>
            </a:tbl>
          </a:graphicData>
        </a:graphic>
      </p:graphicFrame>
      <p:pic>
        <p:nvPicPr>
          <p:cNvPr id="9" name="Рисунок 8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873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403715" y="107525"/>
            <a:ext cx="11685038" cy="76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планирования ООО «СИГД» </a:t>
            </a:r>
          </a:p>
        </p:txBody>
      </p:sp>
      <p:pic>
        <p:nvPicPr>
          <p:cNvPr id="9" name="Рисунок 8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661458"/>
              </p:ext>
            </p:extLst>
          </p:nvPr>
        </p:nvGraphicFramePr>
        <p:xfrm>
          <a:off x="983432" y="754657"/>
          <a:ext cx="10873209" cy="58947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381423062"/>
                    </a:ext>
                  </a:extLst>
                </a:gridCol>
                <a:gridCol w="2539279">
                  <a:extLst>
                    <a:ext uri="{9D8B030D-6E8A-4147-A177-3AD203B41FA5}">
                      <a16:colId xmlns="" xmlns:a16="http://schemas.microsoft.com/office/drawing/2014/main" val="600233525"/>
                    </a:ext>
                  </a:extLst>
                </a:gridCol>
                <a:gridCol w="4373489">
                  <a:extLst>
                    <a:ext uri="{9D8B030D-6E8A-4147-A177-3AD203B41FA5}">
                      <a16:colId xmlns="" xmlns:a16="http://schemas.microsoft.com/office/drawing/2014/main" val="4059264653"/>
                    </a:ext>
                  </a:extLst>
                </a:gridCol>
                <a:gridCol w="3600401">
                  <a:extLst>
                    <a:ext uri="{9D8B030D-6E8A-4147-A177-3AD203B41FA5}">
                      <a16:colId xmlns="" xmlns:a16="http://schemas.microsoft.com/office/drawing/2014/main" val="4177710765"/>
                    </a:ext>
                  </a:extLst>
                </a:gridCol>
              </a:tblGrid>
              <a:tr h="35014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факторы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7198988"/>
                  </a:ext>
                </a:extLst>
              </a:tr>
              <a:tr h="291783">
                <a:tc gridSpan="2" v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» (opportunities)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» (threats)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69597650"/>
                  </a:ext>
                </a:extLst>
              </a:tr>
              <a:tr h="808284">
                <a:tc gridSpan="2" v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Растущий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спрос на услуги у сторонних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организаций</a:t>
                      </a:r>
                    </a:p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5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2. Наличие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потенциального спроса на услуги в смежной отрасли (рудные месторождения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1. Повышение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конкуренции </a:t>
                      </a:r>
                    </a:p>
                    <a:p>
                      <a:pPr marL="260350" indent="45021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2. Узкий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рынок труда узкого профиля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12709715"/>
                  </a:ext>
                </a:extLst>
              </a:tr>
              <a:tr h="39432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Внутренние факторы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» (strengths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Сильные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стороны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Поле «СиВ»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Поле «СиУ»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7655233"/>
                  </a:ext>
                </a:extLst>
              </a:tr>
              <a:tr h="1766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1. Наличие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заказчиков в составе АО ХК «СДС‑Уголь».</a:t>
                      </a:r>
                    </a:p>
                    <a:p>
                      <a:pPr marL="260350" indent="450215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2. Укомплектованность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по штатному расписанию основных производственных отделов специалистами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79388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1-1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. Разработка максимально точного плана проектных работ по заказчикам АО ХК «СДС‑Уголь» на год, для прогноза потенциально свободного времени и определения возможности выполнения дополнительных проектов для внешних заказчиков. </a:t>
                      </a: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179388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2-1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Увеличения объемов работ от внешних заказчиков за счет штатных специалистов требуемой квалификации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79388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1-1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. Развитие новых направлений или оптимизации существующих процессов для удовлетворения заказчиков АО ХК «СДС‑Уголь»</a:t>
                      </a:r>
                    </a:p>
                    <a:p>
                      <a:pPr indent="450215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179388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2-2. Обучение собственных сотрудников и расширение компетенций. Планирование видимой перспективы карьеры для обучающихся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сотрудников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78445435"/>
                  </a:ext>
                </a:extLst>
              </a:tr>
              <a:tr h="387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weaknesses)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Слабые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стороны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Поле «СЛиВ»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Поле «СЛиУ»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32127243"/>
                  </a:ext>
                </a:extLst>
              </a:tr>
              <a:tr h="18965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1. Отсутствие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узкопрофильных специалистов для выполнения различных профильных видов работ «под ключ».</a:t>
                      </a:r>
                    </a:p>
                    <a:p>
                      <a:pPr marL="260350" indent="450215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2. Отсутствие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общего плана загрузки отделов.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79388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1-1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. Поиск узкопрофильных видов работ для привлечения узкопрофильных специалистов</a:t>
                      </a:r>
                    </a:p>
                    <a:p>
                      <a:pPr indent="450215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179388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2-1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. Составление общего плана загрузки отделов для определения потребности в новых специалистах</a:t>
                      </a:r>
                    </a:p>
                    <a:p>
                      <a:pPr indent="450215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indent="179388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2-2 Составление общего плана загрузки отделов для определения возможности выхода на новые рынки (рудные месторождения)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79388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2-1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Необходимо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зависимости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от заказчиков АО ХК «СДС‑Уголь». </a:t>
                      </a:r>
                    </a:p>
                    <a:p>
                      <a:pPr indent="450215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179388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2-1. Создание карьерных программ развития специалистов на основе общего плана выполнения работ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7437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85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271464" y="332098"/>
            <a:ext cx="10466299" cy="76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существующей системы планирования и отчётности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71464" y="975843"/>
            <a:ext cx="99188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и перспективы проектных работ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составляет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месяц ;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маркеров или индикаторов, отражающих последовательность выполнения проектной документации;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несоответствий между планом и отчётом;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отчётности не отражают факта выдачи или приёма заданий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07368" y="3336870"/>
            <a:ext cx="10756444" cy="76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совершенствования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планирования согласно выполненному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368" y="4293096"/>
            <a:ext cx="90824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инструмента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переход 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«TDMS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Фарватер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детализации, расшифровки длительности загрузки по каждому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общего) плана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действующих и перспективных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 актуальность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структурным подразделениям на дату рассмотрения;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со смежными отделами, наглядное отображений даты и вида выдаваемых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6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506962" y="238770"/>
            <a:ext cx="11685038" cy="98643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вариант графика выполнения проектной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с распределением задач по исполнителям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работы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552574"/>
            <a:ext cx="11896725" cy="3672033"/>
          </a:xfrm>
        </p:spPr>
      </p:pic>
    </p:spTree>
    <p:extLst>
      <p:ext uri="{BB962C8B-B14F-4D97-AF65-F5344CB8AC3E}">
        <p14:creationId xmlns:p14="http://schemas.microsoft.com/office/powerpoint/2010/main" val="116633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156065" y="215433"/>
            <a:ext cx="11685038" cy="76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варианта загрузки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сотрудникам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работе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335512" y="2457104"/>
            <a:ext cx="11685038" cy="76395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варианта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загрузки нескольких отделов по сотрудникам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3"/>
          <a:stretch/>
        </p:blipFill>
        <p:spPr>
          <a:xfrm>
            <a:off x="104775" y="3177793"/>
            <a:ext cx="11972925" cy="3584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83" y="1054748"/>
            <a:ext cx="7706801" cy="1114581"/>
          </a:xfrm>
          <a:prstGeom prst="rect">
            <a:avLst/>
          </a:prstGeom>
        </p:spPr>
      </p:pic>
      <p:pic>
        <p:nvPicPr>
          <p:cNvPr id="15" name="Рисунок 14" descr="C:\Users\a.martynova\Desktop\Мартынова\Фотоархив\ЛОГО\сдс уголь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м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001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559495" y="57572"/>
            <a:ext cx="9073008" cy="85114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Процессная модель выполнения документации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«СИГД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(соответствует ISO:9001 2015)</a:t>
            </a:r>
          </a:p>
        </p:txBody>
      </p:sp>
      <p:pic>
        <p:nvPicPr>
          <p:cNvPr id="5" name="Рисунок 4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75" y="908720"/>
            <a:ext cx="11339047" cy="55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06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559495" y="57572"/>
            <a:ext cx="9073008" cy="8511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карта процессов выполнения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(часть 1)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56" y="909429"/>
            <a:ext cx="9914286" cy="59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1559495" y="57572"/>
            <a:ext cx="9073008" cy="7791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карта процессов выполнения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(часть -2)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5" y="870613"/>
            <a:ext cx="7517147" cy="59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39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41" y="68050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14501" y="198442"/>
            <a:ext cx="8795740" cy="50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Объект, предмет, цель и задачи работы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590890" y="833781"/>
            <a:ext cx="8927626" cy="5389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проектной деятельности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«Сибирский институт горного дела» (ООО «СИГД»)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проектной деятельности ООО «СИГД»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и выявление причин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мероприятий по совершенствованию процесса планирования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общей структуры организации планирования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«Сибирский Институт Горного Дела»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внедрения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8" name="Рисунок 7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92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1559495" y="57572"/>
            <a:ext cx="9073008" cy="7791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Шухарта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Деминга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«Plan-Do-Check-Act» (PDCA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2711624" y="1052736"/>
            <a:ext cx="655272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2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559495" y="57572"/>
            <a:ext cx="9289034" cy="1355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эффект при реализации предложений по совершенствованию планирования проектной деятельности ООО 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СИГД»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352" y="1340768"/>
            <a:ext cx="1163169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оптимизация системы управления, обеспечение ее прозрачности для руководства, способность гибко реагировать на изменения внешней среды;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системы показателей и критериев оценки результативности и эффективности управления процессами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разных уровнях иерархии организации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гарантия определенного порядка и ответственности за разработку, согласование, утверждение и ведение документации;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ответственными за процессы объективной информации о процессе для эффективного и результативного управления организацией в рамках единой системы управления;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планирование и непрерывное улучшение результатов деятельности, нацеленные на постоянное повышение результативности и эффективности различных видов деятельности организации и максимальный учет интересов потребителей и заинтересованных сторон.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74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41" y="68050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>
            <a:spLocks noGrp="1"/>
          </p:cNvSpPr>
          <p:nvPr/>
        </p:nvSpPr>
        <p:spPr>
          <a:xfrm>
            <a:off x="1381761" y="152063"/>
            <a:ext cx="9442027" cy="155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cap="all" dirty="0"/>
              <a:t/>
            </a:r>
            <a:br>
              <a:rPr lang="ru-RU" sz="1400" cap="all" dirty="0"/>
            </a:br>
            <a:r>
              <a:rPr lang="ru-RU" sz="1400" cap="all" dirty="0"/>
              <a:t/>
            </a:r>
            <a:br>
              <a:rPr lang="ru-RU" sz="1400" cap="all" dirty="0"/>
            </a:br>
            <a:r>
              <a:rPr lang="ru-RU" sz="2400" cap="all" dirty="0"/>
              <a:t/>
            </a:r>
            <a:br>
              <a:rPr lang="ru-RU" sz="2400" cap="all" dirty="0"/>
            </a:br>
            <a:r>
              <a:rPr lang="ru-RU" sz="2400" cap="all" dirty="0"/>
              <a:t/>
            </a:r>
            <a:br>
              <a:rPr lang="ru-RU" sz="2400" cap="all" dirty="0"/>
            </a:br>
            <a:r>
              <a:rPr lang="ru-RU" sz="8000" b="1" cap="all" dirty="0"/>
              <a:t>ФГБОУ ВО «Кемеровский государственный университет» (</a:t>
            </a:r>
            <a:r>
              <a:rPr lang="ru-RU" sz="8000" b="1" dirty="0" err="1"/>
              <a:t>КемГУ</a:t>
            </a:r>
            <a:r>
              <a:rPr lang="ru-RU" sz="8000" b="1" cap="all" dirty="0"/>
              <a:t>)</a:t>
            </a: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cap="all" dirty="0"/>
              <a:t> Образовательная программа подготовки управленческих кадров для организаций народного хозяйства Российской федерации</a:t>
            </a: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cap="all" dirty="0"/>
              <a:t>«Управление развитием организации»</a:t>
            </a: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/>
              <a:t>Направление: Менеджмент  (В)</a:t>
            </a:r>
            <a:br>
              <a:rPr lang="ru-RU" sz="8000" b="1" dirty="0"/>
            </a:br>
            <a:r>
              <a:rPr lang="ru-RU" sz="7200" b="1" cap="all" dirty="0"/>
              <a:t> </a:t>
            </a:r>
            <a:r>
              <a:rPr lang="ru-RU" sz="7200" b="1" dirty="0"/>
              <a:t/>
            </a:r>
            <a:br>
              <a:rPr lang="ru-RU" sz="7200" b="1" dirty="0"/>
            </a:br>
            <a:endParaRPr lang="ru-RU" sz="1600" b="1" dirty="0"/>
          </a:p>
        </p:txBody>
      </p:sp>
      <p:sp>
        <p:nvSpPr>
          <p:cNvPr id="11" name="Подзаголовок 2"/>
          <p:cNvSpPr>
            <a:spLocks noGrp="1"/>
          </p:cNvSpPr>
          <p:nvPr/>
        </p:nvSpPr>
        <p:spPr>
          <a:xfrm>
            <a:off x="1395307" y="2472270"/>
            <a:ext cx="9428481" cy="2275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>
                <a:solidFill>
                  <a:schemeClr val="tx1"/>
                </a:solidFill>
              </a:rPr>
              <a:t>Тема аттестационной работы: Совершенствование планирования проектной деятельности ООО «Сибирский институт горного дела»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Выполнил: Рудаков Александр Сергеевич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91344" y="5733256"/>
            <a:ext cx="7884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Научный руководитель: к.э.н., доцент, доцент кафедры менеджмента </a:t>
            </a:r>
          </a:p>
          <a:p>
            <a:r>
              <a:rPr lang="ru-RU" sz="2000" dirty="0"/>
              <a:t>им. И.П. </a:t>
            </a:r>
            <a:r>
              <a:rPr lang="ru-RU" sz="2000" dirty="0" err="1"/>
              <a:t>Поварича</a:t>
            </a:r>
            <a:r>
              <a:rPr lang="ru-RU" sz="2000" dirty="0"/>
              <a:t> </a:t>
            </a:r>
            <a:r>
              <a:rPr lang="ru-RU" sz="2000" dirty="0" err="1"/>
              <a:t>КемГУ</a:t>
            </a:r>
            <a:r>
              <a:rPr lang="ru-RU" sz="2000" dirty="0"/>
              <a:t> Табашникова Ольга </a:t>
            </a:r>
            <a:r>
              <a:rPr lang="ru-RU" sz="2000" dirty="0" smtClean="0"/>
              <a:t>Львовна</a:t>
            </a:r>
          </a:p>
          <a:p>
            <a:r>
              <a:rPr lang="ru-RU" sz="2000" dirty="0"/>
              <a:t>генеральный </a:t>
            </a:r>
            <a:r>
              <a:rPr lang="ru-RU" sz="2000" dirty="0" smtClean="0"/>
              <a:t>директор ООО </a:t>
            </a:r>
            <a:r>
              <a:rPr lang="ru-RU" sz="2000" dirty="0"/>
              <a:t>«Медиа5»</a:t>
            </a:r>
          </a:p>
          <a:p>
            <a:endParaRPr lang="ru-RU" sz="2000" dirty="0"/>
          </a:p>
        </p:txBody>
      </p:sp>
      <p:pic>
        <p:nvPicPr>
          <p:cNvPr id="8" name="Рисунок 7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1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41" y="68050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14501" y="198442"/>
            <a:ext cx="8795740" cy="50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559496" y="868279"/>
            <a:ext cx="9313986" cy="2704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 обусловлена тем, что планирование деятельности любого самостоятельного хозяйствующего субъекта является одной из основных функций управления. Оно связано с постановкой целей и задач на определенную перспективу, анализом способов их реализации и составлением программ действий, выявлением необходимого ресурсного обеспечения, определением непосредственных исполнителей и доведением планов до них. От качества организации планирования производственной, управленческой и других видов хозяйственной деятельности зависит достижение конкретных результатов в работе предприятия. Особую значимость имеет планирование проектной деятельности. </a:t>
            </a:r>
          </a:p>
        </p:txBody>
      </p:sp>
      <p:pic>
        <p:nvPicPr>
          <p:cNvPr id="8" name="Рисунок 7" descr="C:\Users\a.martynova\Desktop\Мартынова\Фотоархив\ЛОГО\сдс уголь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589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41" y="68050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220241" y="673331"/>
            <a:ext cx="10408742" cy="674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«Сибирский институт горного дела» образован 12.11.2003 г., с 2007 г. входит в группу компаний АО ХК «СДС-Уголь».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29102" y="97601"/>
            <a:ext cx="8795740" cy="50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предприятия</a:t>
            </a:r>
          </a:p>
        </p:txBody>
      </p:sp>
      <p:pic>
        <p:nvPicPr>
          <p:cNvPr id="8" name="Рисунок 7" descr="M:\Учеба_президентская программа\Диплом\Безымянный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" b="-1"/>
          <a:stretch/>
        </p:blipFill>
        <p:spPr bwMode="auto">
          <a:xfrm>
            <a:off x="1962855" y="1427314"/>
            <a:ext cx="9058275" cy="5430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a.martynova\Desktop\Мартынова\Фотоархив\ЛОГО\сдс уголь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964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1000" r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4615" r="533"/>
          <a:stretch/>
        </p:blipFill>
        <p:spPr>
          <a:xfrm>
            <a:off x="1336431" y="-1144"/>
            <a:ext cx="9821007" cy="685914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6884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2604064"/>
            <a:ext cx="10366253" cy="2331337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качественных проектных решений в области строительства, реконструкции, консервации (ликвидации) предприятий, включая проектирование особо опасных и технически сложных объектов капитального строительства, осуществление авторского надзора за соответствием реализации проектных решений, выполнение поисковых, оценочных и разведочных работ на твердые полезные ископаемые, комплекса инженерных изысканий, бурение водоснабженческих и технических скважин, переоценка запасов, подготовка геологических материалов, выполнение геологических отчетов в целях своевременного обеспечения потребностей Заказчиков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 descr="м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02335" y="4935401"/>
            <a:ext cx="10267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института как крупного инжинирингового центра инновационного типа, реализующего передовые управленческие, организационные и технологические решения на принципах социальной ответственности и устойчивого развития.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1986" y="68050"/>
            <a:ext cx="606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вид деятельности компании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87626" y="704819"/>
            <a:ext cx="9082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 промышленных процессов и производств, относящихся к электротехнике, электронной технике, горному делу, химической технологии, машиностроению, а также в области промышленного строительства, системотехники и техники безопасности.</a:t>
            </a:r>
          </a:p>
        </p:txBody>
      </p:sp>
      <p:pic>
        <p:nvPicPr>
          <p:cNvPr id="9" name="Рисунок 8" descr="C:\Users\a.martynova\Desktop\Мартынова\Фотоархив\ЛОГО\сдс уголь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427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" r="1402" b="1444"/>
          <a:stretch/>
        </p:blipFill>
        <p:spPr bwMode="auto">
          <a:xfrm>
            <a:off x="1" y="716249"/>
            <a:ext cx="12140921" cy="5877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65310" y="-51038"/>
            <a:ext cx="11685038" cy="76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ООО «СИГД»</a:t>
            </a:r>
          </a:p>
        </p:txBody>
      </p:sp>
      <p:pic>
        <p:nvPicPr>
          <p:cNvPr id="8" name="Рисунок 7" descr="м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41" y="68050"/>
            <a:ext cx="1630680" cy="5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562350" y="5086350"/>
            <a:ext cx="1295400" cy="6477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подземных горных работ</a:t>
            </a:r>
          </a:p>
        </p:txBody>
      </p:sp>
      <p:sp>
        <p:nvSpPr>
          <p:cNvPr id="6548" name="Прямоугольник 6547"/>
          <p:cNvSpPr/>
          <p:nvPr/>
        </p:nvSpPr>
        <p:spPr>
          <a:xfrm>
            <a:off x="8266440" y="788837"/>
            <a:ext cx="286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00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персонала </a:t>
            </a:r>
          </a:p>
          <a:p>
            <a:pPr marL="28800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 человек</a:t>
            </a:r>
          </a:p>
        </p:txBody>
      </p:sp>
      <p:sp>
        <p:nvSpPr>
          <p:cNvPr id="6549" name="Прямоугольник 6548"/>
          <p:cNvSpPr/>
          <p:nvPr/>
        </p:nvSpPr>
        <p:spPr>
          <a:xfrm>
            <a:off x="1104379" y="759299"/>
            <a:ext cx="208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00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структурных </a:t>
            </a:r>
          </a:p>
          <a:p>
            <a:pPr marL="28800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</a:t>
            </a:r>
          </a:p>
        </p:txBody>
      </p:sp>
      <p:pic>
        <p:nvPicPr>
          <p:cNvPr id="6550" name="Рисунок 6549" descr="C:\Users\a.martynova\Desktop\Мартынова\Фотоархив\ЛОГО\сдс уголь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50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41" y="68050"/>
            <a:ext cx="1630680" cy="52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1978" r="7046" b="50352"/>
          <a:stretch/>
        </p:blipFill>
        <p:spPr>
          <a:xfrm>
            <a:off x="571501" y="1119609"/>
            <a:ext cx="3580146" cy="23709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 t="53205" r="5075" b="3718"/>
          <a:stretch/>
        </p:blipFill>
        <p:spPr>
          <a:xfrm>
            <a:off x="4151646" y="1119613"/>
            <a:ext cx="3712366" cy="2196615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65310" y="211854"/>
            <a:ext cx="11685038" cy="76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экономические показатели ООО «СИГД»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9" t="6048" b="17358"/>
          <a:stretch/>
        </p:blipFill>
        <p:spPr>
          <a:xfrm>
            <a:off x="7725581" y="1119609"/>
            <a:ext cx="3690524" cy="2370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t="3353" r="1163" b="6438"/>
          <a:stretch/>
        </p:blipFill>
        <p:spPr>
          <a:xfrm>
            <a:off x="1744687" y="3490547"/>
            <a:ext cx="8387861" cy="2602524"/>
          </a:xfrm>
          <a:prstGeom prst="rect">
            <a:avLst/>
          </a:prstGeom>
        </p:spPr>
      </p:pic>
      <p:pic>
        <p:nvPicPr>
          <p:cNvPr id="9" name="Рисунок 8" descr="C:\Users\a.martynova\Desktop\Мартынова\Фотоархив\ЛОГО\сдс уголь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795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73" y="57572"/>
            <a:ext cx="1630680" cy="52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1282" r="3054" b="19744"/>
          <a:stretch/>
        </p:blipFill>
        <p:spPr>
          <a:xfrm>
            <a:off x="1521069" y="1459524"/>
            <a:ext cx="9126417" cy="4044463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03715" y="350412"/>
            <a:ext cx="11685038" cy="76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процесса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проектной документации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a.martynova\Desktop\Мартынова\Фотоархив\ЛОГО\сдс уголь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8" y="68050"/>
            <a:ext cx="10096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930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</TotalTime>
  <Words>1109</Words>
  <Application>Microsoft Office PowerPoint</Application>
  <PresentationFormat>Произвольный</PresentationFormat>
  <Paragraphs>278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Специальное оформление</vt:lpstr>
      <vt:lpstr>1_Специальное оформление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Типовой вариант графика выполнения проектной  документации с распределением задач по исполнителям  в пределах одной работы</vt:lpstr>
      <vt:lpstr>Пример варианта загрузки нескольких отделов по сотрудникам</vt:lpstr>
      <vt:lpstr>Процессная модель выполнения документации  ООО «СИГД» (соответствует ISO:9001 2015)</vt:lpstr>
      <vt:lpstr>Структурная карта процессов выполнения  проектной документации (часть 1)</vt:lpstr>
      <vt:lpstr>Структурная карта процессов выполнения  проектной документации (часть -2)</vt:lpstr>
      <vt:lpstr>Цикл улучшений Шухарта – Деминга «Plan-Do-Check-Act» (PDCA)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Рудаков Александр Сергеевич</dc:creator>
  <cp:lastModifiedBy>user</cp:lastModifiedBy>
  <cp:revision>126</cp:revision>
  <dcterms:created xsi:type="dcterms:W3CDTF">2022-10-28T01:57:40Z</dcterms:created>
  <dcterms:modified xsi:type="dcterms:W3CDTF">2023-06-08T04:45:03Z</dcterms:modified>
</cp:coreProperties>
</file>