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94" r:id="rId1"/>
  </p:sldMasterIdLst>
  <p:notesMasterIdLst>
    <p:notesMasterId r:id="rId15"/>
  </p:notesMasterIdLst>
  <p:sldIdLst>
    <p:sldId id="298" r:id="rId2"/>
    <p:sldId id="300" r:id="rId3"/>
    <p:sldId id="279" r:id="rId4"/>
    <p:sldId id="301" r:id="rId5"/>
    <p:sldId id="308" r:id="rId6"/>
    <p:sldId id="302" r:id="rId7"/>
    <p:sldId id="305" r:id="rId8"/>
    <p:sldId id="306" r:id="rId9"/>
    <p:sldId id="307" r:id="rId10"/>
    <p:sldId id="319" r:id="rId11"/>
    <p:sldId id="318" r:id="rId12"/>
    <p:sldId id="309" r:id="rId13"/>
    <p:sldId id="310" r:id="rId1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5F47D25-4686-476B-9E65-9A28414485B9}">
          <p14:sldIdLst>
            <p14:sldId id="298"/>
            <p14:sldId id="300"/>
            <p14:sldId id="279"/>
          </p14:sldIdLst>
        </p14:section>
        <p14:section name="Раздел без заголовка" id="{FDF81AAB-EEED-455D-AF9B-DC98B25C17F6}">
          <p14:sldIdLst>
            <p14:sldId id="301"/>
            <p14:sldId id="308"/>
            <p14:sldId id="302"/>
            <p14:sldId id="305"/>
            <p14:sldId id="306"/>
            <p14:sldId id="307"/>
            <p14:sldId id="319"/>
            <p14:sldId id="318"/>
            <p14:sldId id="309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66FF"/>
    <a:srgbClr val="009900"/>
    <a:srgbClr val="FF1433"/>
    <a:srgbClr val="E62641"/>
    <a:srgbClr val="FF723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61" autoAdjust="0"/>
    <p:restoredTop sz="94957" autoAdjust="0"/>
  </p:normalViewPr>
  <p:slideViewPr>
    <p:cSldViewPr snapToGrid="0" snapToObjects="1">
      <p:cViewPr varScale="1">
        <p:scale>
          <a:sx n="72" d="100"/>
          <a:sy n="72" d="100"/>
        </p:scale>
        <p:origin x="1116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A723F-4A47-9F47-A391-A11424485884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D908E-0CE7-BC45-B07B-542B99614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696178" y="1169931"/>
            <a:ext cx="5216071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0" y="533401"/>
            <a:ext cx="6667606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850" y="3843868"/>
            <a:ext cx="5367104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2209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7850" y="533400"/>
            <a:ext cx="87503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25502" y="3843867"/>
            <a:ext cx="78881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07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7503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114800"/>
            <a:ext cx="6915515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7236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0" y="533400"/>
            <a:ext cx="743143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5701" y="3429000"/>
            <a:ext cx="6936006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301070"/>
            <a:ext cx="6914224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152779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3429000"/>
            <a:ext cx="6914224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132981"/>
            <a:ext cx="6915515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4465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1" y="533400"/>
            <a:ext cx="7431435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886200"/>
            <a:ext cx="6914224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953000"/>
            <a:ext cx="691422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378798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152796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928534"/>
            <a:ext cx="691422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766736"/>
            <a:ext cx="691422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074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1" y="533401"/>
            <a:ext cx="7101106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1466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3606" y="533400"/>
            <a:ext cx="221454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533400"/>
            <a:ext cx="6337513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5676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1" y="533400"/>
            <a:ext cx="7101106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066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981200"/>
            <a:ext cx="6936007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487334"/>
            <a:ext cx="6936006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4207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77851" y="533401"/>
            <a:ext cx="4279131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050892" y="533400"/>
            <a:ext cx="427725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720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1" y="533400"/>
            <a:ext cx="4026605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849" y="1143001"/>
            <a:ext cx="4274256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9601" y="566738"/>
            <a:ext cx="407772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0893" y="1143000"/>
            <a:ext cx="4286430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134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159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703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23" y="533400"/>
            <a:ext cx="34671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533400"/>
            <a:ext cx="4808651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0223" y="2209803"/>
            <a:ext cx="34671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9258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450" y="1447800"/>
            <a:ext cx="3860196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25500" y="914400"/>
            <a:ext cx="3554389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0696" y="2743200"/>
            <a:ext cx="3861242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850" y="6172201"/>
            <a:ext cx="62960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609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226565" y="3894668"/>
            <a:ext cx="2676327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533401"/>
            <a:ext cx="7101106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9432" y="6172204"/>
            <a:ext cx="130050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F40E4E-48C8-BF4F-B240-841F987B9EB9}" type="datetime1">
              <a:rPr lang="ru-RU" smtClean="0"/>
              <a:pPr/>
              <a:t>22.01.2024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7850" y="6172201"/>
            <a:ext cx="629603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2295" y="5578479"/>
            <a:ext cx="928316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0D6855-BC5C-7C46-B323-1FEC923C7F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06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E8A83CDE-8C4D-12C4-5035-0D2ADA376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364" y="251670"/>
            <a:ext cx="9412197" cy="640918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/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«Курганский государственный университет»</a:t>
            </a:r>
          </a:p>
          <a:p>
            <a:pPr algn="ctr"/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«Государственное и муниципальное управление, внешнеэкономическая деятельность и менеджмент»</a:t>
            </a:r>
          </a:p>
          <a:p>
            <a:pPr algn="ctr"/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УПРАВЛЕНИЕ РЕАЛИЗАЦИЕЙ ПРОЕКТА ПОВЫШЕНИЯ ЭФФЕКТИВНОСТИ ИСПОЛЬЗОВАНИЯ ОБОРУДОВАНИЯ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ГРАФИЧЕСКАЯ ЧАСТЬ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(демонстрационная часть)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АТТЕСТАЦИОННОЙ РАБОТЕ</a:t>
            </a:r>
          </a:p>
          <a:p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Слушатель:_Коваленков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Владимир Александрович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доцент, к.э.н.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Варламова Зинаида Николаевна</a:t>
            </a:r>
          </a:p>
          <a:p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158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1CC45CD-A599-59F4-4CFB-E7CC0D9A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7D9D26-FDD7-12A6-35B4-B6DFB1E8FB1D}"/>
              </a:ext>
            </a:extLst>
          </p:cNvPr>
          <p:cNvSpPr txBox="1"/>
          <p:nvPr/>
        </p:nvSpPr>
        <p:spPr>
          <a:xfrm>
            <a:off x="200248" y="603900"/>
            <a:ext cx="95054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Диспетчирование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инцидентов в СООС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038D3E-1122-7434-286C-2ACBB83EE1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49" y="1252865"/>
            <a:ext cx="9505499" cy="4961255"/>
          </a:xfrm>
          <a:prstGeom prst="rect">
            <a:avLst/>
          </a:prstGeom>
        </p:spPr>
      </p:pic>
      <p:sp>
        <p:nvSpPr>
          <p:cNvPr id="4" name="Номер слайда 1">
            <a:extLst>
              <a:ext uri="{FF2B5EF4-FFF2-40B4-BE49-F238E27FC236}">
                <a16:creationId xmlns:a16="http://schemas.microsoft.com/office/drawing/2014/main" id="{04152241-DC18-F4BE-8E7E-1B6FF53C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1CC45CD-A599-59F4-4CFB-E7CC0D9A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895EAABF-E3A6-7A88-54CA-5C21CA4955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4673" y="1577131"/>
          <a:ext cx="8036653" cy="4474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3" imgW="6276975" imgH="3524250" progId="Excel.Sheet.12">
                  <p:embed/>
                </p:oleObj>
              </mc:Choice>
              <mc:Fallback>
                <p:oleObj name="Worksheet" r:id="rId3" imgW="6276975" imgH="3524250" progId="Excel.Sheet.12">
                  <p:embed/>
                  <p:pic>
                    <p:nvPicPr>
                      <p:cNvPr id="3" name="Объект 2">
                        <a:extLst>
                          <a:ext uri="{FF2B5EF4-FFF2-40B4-BE49-F238E27FC236}">
                            <a16:creationId xmlns:a16="http://schemas.microsoft.com/office/drawing/2014/main" id="{895EAABF-E3A6-7A88-54CA-5C21CA495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673" y="1577131"/>
                        <a:ext cx="8036653" cy="4474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7D9D26-FDD7-12A6-35B4-B6DFB1E8FB1D}"/>
              </a:ext>
            </a:extLst>
          </p:cNvPr>
          <p:cNvSpPr txBox="1"/>
          <p:nvPr/>
        </p:nvSpPr>
        <p:spPr>
          <a:xfrm>
            <a:off x="2471955" y="603900"/>
            <a:ext cx="4962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ффект внедрения СООС</a:t>
            </a:r>
            <a:endParaRPr lang="ru-RU" sz="2400" b="1" dirty="0"/>
          </a:p>
        </p:txBody>
      </p:sp>
      <p:sp>
        <p:nvSpPr>
          <p:cNvPr id="4" name="Номер слайда 1">
            <a:extLst>
              <a:ext uri="{FF2B5EF4-FFF2-40B4-BE49-F238E27FC236}">
                <a16:creationId xmlns:a16="http://schemas.microsoft.com/office/drawing/2014/main" id="{E9875AEF-EA2C-D293-21B6-15AF66F9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460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C8539F0-B1AF-394B-977E-E7BB82A9D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4D28FC4E-D9BC-5F5E-B40A-B62A099B55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108699"/>
              </p:ext>
            </p:extLst>
          </p:nvPr>
        </p:nvGraphicFramePr>
        <p:xfrm>
          <a:off x="373063" y="1795463"/>
          <a:ext cx="9188450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3" imgW="5934075" imgH="2838450" progId="Excel.Sheet.12">
                  <p:embed/>
                </p:oleObj>
              </mc:Choice>
              <mc:Fallback>
                <p:oleObj name="Worksheet" r:id="rId3" imgW="5934075" imgH="283845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1795463"/>
                        <a:ext cx="9188450" cy="4102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59D0BC3-43A0-5918-89EE-028A3B299116}"/>
              </a:ext>
            </a:extLst>
          </p:cNvPr>
          <p:cNvSpPr txBox="1"/>
          <p:nvPr/>
        </p:nvSpPr>
        <p:spPr>
          <a:xfrm>
            <a:off x="373427" y="669947"/>
            <a:ext cx="9159146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Расчёт эффекта и окупаемости разработки и внедрения СООС</a:t>
            </a:r>
            <a:endParaRPr lang="ru-RU" sz="2400" b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4" name="Номер слайда 1">
            <a:extLst>
              <a:ext uri="{FF2B5EF4-FFF2-40B4-BE49-F238E27FC236}">
                <a16:creationId xmlns:a16="http://schemas.microsoft.com/office/drawing/2014/main" id="{0CD97F5C-0731-684A-90B7-9D3DB6B7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16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2066903-D61F-19D1-A859-A67E0CF3A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743" y="2114026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10E21125-D05C-842E-EA54-08AAE571DF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028464"/>
              </p:ext>
            </p:extLst>
          </p:nvPr>
        </p:nvGraphicFramePr>
        <p:xfrm>
          <a:off x="899103" y="1677798"/>
          <a:ext cx="8107794" cy="40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3" imgW="6076950" imgH="3114675" progId="Excel.Sheet.12">
                  <p:embed/>
                </p:oleObj>
              </mc:Choice>
              <mc:Fallback>
                <p:oleObj name="Worksheet" r:id="rId3" imgW="6076950" imgH="3114675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103" y="1677798"/>
                        <a:ext cx="8107794" cy="4035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31CC2C6B-E3FB-FB21-C0C7-3BCBED379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671" y="638965"/>
            <a:ext cx="8188657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Риски и план работы с рисками</a:t>
            </a:r>
            <a:endParaRPr lang="ru-RU" sz="2400" b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id="{94417B09-E884-0BA2-9356-1F78850C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1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DF307AEB-8932-4E7E-5429-A0C8DC175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704" y="8388"/>
            <a:ext cx="9198591" cy="651168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объект исследования, цель и  задачи аттестационной работы </a:t>
            </a:r>
          </a:p>
          <a:p>
            <a:pPr algn="just"/>
            <a:endParaRPr lang="ru-RU" sz="2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исследования является </a:t>
            </a: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процессом повышения эффективности использования оборудования на промышленном предприятии</a:t>
            </a:r>
          </a:p>
          <a:p>
            <a:pPr algn="just"/>
            <a:r>
              <a:rPr lang="ru-RU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исследования аттестационной работы </a:t>
            </a: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АО «НПО «</a:t>
            </a:r>
            <a:r>
              <a:rPr lang="ru-RU" sz="2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Курганприбор</a:t>
            </a: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аттестационной работы </a:t>
            </a: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разработка проекта управленческих решений по повышению эффективности использования производственного оборудования</a:t>
            </a:r>
          </a:p>
          <a:p>
            <a:pPr algn="just"/>
            <a:r>
              <a:rPr lang="ru-RU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аттестационной работы: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аналитический обзор функционирования и развития АО «НПО «</a:t>
            </a:r>
            <a:r>
              <a:rPr lang="ru-RU" sz="2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Курганприбор</a:t>
            </a: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экспресс-анализ деятельности АО «НПО «Курганприбор»;                  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анализ и дать оценку системы менеджмента АО «НПО Курганприбор»;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анализ использования оборудования на предприятии;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разработать  проект управленческих решений по повышению эффективности использования оборудования:                                                                     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разработать  и обеспечить внедрение Системы Оповещения и Обратной Связи (СООС);                 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экономическое обоснование проекта</a:t>
            </a:r>
            <a:endParaRPr lang="ru-RU" sz="20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804FC73-7A13-4A14-458F-2D218A79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85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0220" y="253809"/>
            <a:ext cx="91565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Основные виды деятельности</a:t>
            </a:r>
            <a:endParaRPr lang="en-US" sz="2400" b="1" dirty="0"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Акционерное общество «Научно-производственное объединение «Курганприбор»</a:t>
            </a:r>
            <a:r>
              <a:rPr lang="ru-RU" dirty="0">
                <a:solidFill>
                  <a:srgbClr val="E6264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общепризнанный лидер отрасли.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Выпускаемые изделия представлены во всех родах войск. На российском рынке взрывателей реактивной, ствольной и минометной артиллерии Курганскому предприятию принадлежит не менее 60% от всего объема.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9" y="5678126"/>
            <a:ext cx="80486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570" y="5678126"/>
            <a:ext cx="84137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509" y="5778021"/>
            <a:ext cx="1034652" cy="76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994" y="5817218"/>
            <a:ext cx="14509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917" y="5815730"/>
            <a:ext cx="16160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422" y="5843712"/>
            <a:ext cx="164623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17" y="5788665"/>
            <a:ext cx="11334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88C9060-688D-4B6D-0021-7D808C60D6C1}"/>
              </a:ext>
            </a:extLst>
          </p:cNvPr>
          <p:cNvSpPr txBox="1">
            <a:spLocks/>
          </p:cNvSpPr>
          <p:nvPr/>
        </p:nvSpPr>
        <p:spPr>
          <a:xfrm>
            <a:off x="590550" y="2450717"/>
            <a:ext cx="720269" cy="64752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b="1" dirty="0">
                <a:solidFill>
                  <a:srgbClr val="FF0000"/>
                </a:solidFill>
              </a:rPr>
              <a:t>20</a:t>
            </a:r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02BD18D-5B03-DB6B-C6D4-71084A89BEF4}"/>
              </a:ext>
            </a:extLst>
          </p:cNvPr>
          <p:cNvSpPr txBox="1">
            <a:spLocks/>
          </p:cNvSpPr>
          <p:nvPr/>
        </p:nvSpPr>
        <p:spPr>
          <a:xfrm>
            <a:off x="3405111" y="2440976"/>
            <a:ext cx="1262824" cy="7920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b="1" dirty="0">
                <a:solidFill>
                  <a:srgbClr val="FF0000"/>
                </a:solidFill>
              </a:rPr>
              <a:t>100+</a:t>
            </a:r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95D8E0A-E0D5-8888-90F1-FBC304638697}"/>
              </a:ext>
            </a:extLst>
          </p:cNvPr>
          <p:cNvSpPr txBox="1">
            <a:spLocks/>
          </p:cNvSpPr>
          <p:nvPr/>
        </p:nvSpPr>
        <p:spPr>
          <a:xfrm>
            <a:off x="4579572" y="2490894"/>
            <a:ext cx="1531353" cy="55748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продукции  </a:t>
            </a:r>
            <a:endParaRPr lang="ru-RU" sz="18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4FAE890B-509F-CE7B-FB6A-89F0F0AEE72A}"/>
              </a:ext>
            </a:extLst>
          </p:cNvPr>
          <p:cNvSpPr txBox="1">
            <a:spLocks/>
          </p:cNvSpPr>
          <p:nvPr/>
        </p:nvSpPr>
        <p:spPr>
          <a:xfrm>
            <a:off x="6394760" y="2466826"/>
            <a:ext cx="719240" cy="60730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b="1" dirty="0">
                <a:solidFill>
                  <a:srgbClr val="FF0000"/>
                </a:solidFill>
              </a:rPr>
              <a:t>15</a:t>
            </a:r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CB24CA2-4780-F597-A301-A9ABEDDDCDDC}"/>
              </a:ext>
            </a:extLst>
          </p:cNvPr>
          <p:cNvSpPr txBox="1">
            <a:spLocks/>
          </p:cNvSpPr>
          <p:nvPr/>
        </p:nvSpPr>
        <p:spPr>
          <a:xfrm>
            <a:off x="7032656" y="2439067"/>
            <a:ext cx="2458494" cy="75453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технологических услуг  </a:t>
            </a:r>
            <a:endParaRPr lang="ru-RU" sz="18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B683BD20-416B-C799-CF10-0A41AB634FD6}"/>
              </a:ext>
            </a:extLst>
          </p:cNvPr>
          <p:cNvSpPr txBox="1">
            <a:spLocks/>
          </p:cNvSpPr>
          <p:nvPr/>
        </p:nvSpPr>
        <p:spPr>
          <a:xfrm>
            <a:off x="1205591" y="2603086"/>
            <a:ext cx="1618205" cy="33158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на рынке  </a:t>
            </a:r>
            <a:endParaRPr lang="ru-RU" sz="18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6B20608E-AF82-222C-55E4-19E599DA6D26}"/>
              </a:ext>
            </a:extLst>
          </p:cNvPr>
          <p:cNvSpPr txBox="1">
            <a:spLocks/>
          </p:cNvSpPr>
          <p:nvPr/>
        </p:nvSpPr>
        <p:spPr>
          <a:xfrm>
            <a:off x="3290642" y="5375300"/>
            <a:ext cx="2827090" cy="33158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</a:t>
            </a:r>
            <a:r>
              <a:rPr lang="ru-RU" sz="1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</a:t>
            </a:r>
            <a:r>
              <a:rPr lang="ru-RU" sz="16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b="1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542930-8DDF-9858-E7C7-4E194EB06A72}"/>
              </a:ext>
            </a:extLst>
          </p:cNvPr>
          <p:cNvSpPr txBox="1"/>
          <p:nvPr/>
        </p:nvSpPr>
        <p:spPr>
          <a:xfrm>
            <a:off x="334609" y="3157614"/>
            <a:ext cx="9156541" cy="2057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Специализация предприятия -  выпуск капсюльных втулок, взрывателей для всех видов артиллерийских выстрелов (ствольных, реактивных, минометных, гранатометных), взрывателей для противотанковых и противопехотных мин, управляемых и неуправляемых авиационных ракет, блоков управления высокоточных ракет, средств радиоэлектронной борьбы, управляемых авиационных ракет в целом и другой номенклатуры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боеприпасной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продукции. </a:t>
            </a:r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AFFF8190-E279-BB29-E22C-5F235C1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0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821D1-3AB2-CFD3-1ED0-086DCB506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3059"/>
            <a:ext cx="9905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Основные экономические показатели, комплексно характеризующие финансово-хозяйственную деятельность</a:t>
            </a:r>
            <a:endParaRPr kumimoji="0" lang="ru-RU" altLang="ja-JP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F0B3AEE-DF57-0FF6-A587-60A1B4478D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731436"/>
              </p:ext>
            </p:extLst>
          </p:nvPr>
        </p:nvGraphicFramePr>
        <p:xfrm>
          <a:off x="1501775" y="1114425"/>
          <a:ext cx="7151688" cy="554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6057900" imgH="4857750" progId="Excel.Sheet.12">
                  <p:embed/>
                </p:oleObj>
              </mc:Choice>
              <mc:Fallback>
                <p:oleObj name="Worksheet" r:id="rId3" imgW="6057900" imgH="4857750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1114425"/>
                        <a:ext cx="7151688" cy="554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09784AB-BDE4-5AE8-F92B-1AAFA481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5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6B039A6-D436-42B1-03A5-675180F0AA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2727838" y="-1298196"/>
            <a:ext cx="4450324" cy="9454392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D632C15-43B2-3B47-5161-B8BC4A412FFD}"/>
              </a:ext>
            </a:extLst>
          </p:cNvPr>
          <p:cNvSpPr txBox="1">
            <a:spLocks/>
          </p:cNvSpPr>
          <p:nvPr/>
        </p:nvSpPr>
        <p:spPr>
          <a:xfrm>
            <a:off x="1269242" y="393133"/>
            <a:ext cx="7055892" cy="33158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 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CC3F7203-736C-6E72-D63F-5C42B1A7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75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805AF1-0E17-EC44-630B-A26014B1CD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0" t="2546" r="1537" b="26798"/>
          <a:stretch/>
        </p:blipFill>
        <p:spPr>
          <a:xfrm>
            <a:off x="166840" y="2004870"/>
            <a:ext cx="9572320" cy="3380862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01E5890-4754-73DC-57AB-449CD3E52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1" y="513450"/>
            <a:ext cx="9631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Фактическая эффективность оборудования за 2022 год </a:t>
            </a:r>
          </a:p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участкам, сформированных по видам</a:t>
            </a:r>
            <a:r>
              <a:rPr lang="ru-RU" sz="24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оборудования</a:t>
            </a:r>
            <a:endParaRPr lang="ru-RU" sz="2400" b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50AC30A-EFE3-BD0E-DC29-DD0EE70D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59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357BDF67-8BC9-88B1-863A-C964D3BCA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81" y="395897"/>
            <a:ext cx="96780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Отображение данных по доступности производственного оборудования на всех участках механообрабатывающего цеха в СООС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E3DF4A7-77D1-8EE0-2B29-F8DBA9D87C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3982" y="1724112"/>
            <a:ext cx="9678035" cy="4533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C21525A-AB74-F16E-1E02-655A5176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0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B893A27-5DB6-15D5-E4C9-8020A611EE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795" y="1521649"/>
            <a:ext cx="9468409" cy="46694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24A295-CC84-4136-784D-F2653ADFE337}"/>
              </a:ext>
            </a:extLst>
          </p:cNvPr>
          <p:cNvSpPr txBox="1"/>
          <p:nvPr/>
        </p:nvSpPr>
        <p:spPr>
          <a:xfrm>
            <a:off x="218795" y="402401"/>
            <a:ext cx="9468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Отображение рейтинга проблем и причин простоев оборудования на участке токарных станков с ПУ</a:t>
            </a:r>
            <a:endParaRPr lang="ru-RU" sz="2400" b="1" dirty="0"/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887A2F60-81D4-63B2-0D8B-6348F50C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6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1CC45CD-A599-59F4-4CFB-E7CC0D9A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7D9D26-FDD7-12A6-35B4-B6DFB1E8FB1D}"/>
              </a:ext>
            </a:extLst>
          </p:cNvPr>
          <p:cNvSpPr txBox="1"/>
          <p:nvPr/>
        </p:nvSpPr>
        <p:spPr>
          <a:xfrm>
            <a:off x="198209" y="421092"/>
            <a:ext cx="95095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Отображение данных по доступности всего производственного оборудования участке токарных станков с ПУ в СООС</a:t>
            </a:r>
            <a:endParaRPr lang="ru-RU" sz="2400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15F7C06-6A1C-878F-DAAF-EBDF138CE4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210" y="1503594"/>
            <a:ext cx="9509577" cy="4868632"/>
          </a:xfrm>
          <a:prstGeom prst="rect">
            <a:avLst/>
          </a:prstGeom>
        </p:spPr>
      </p:pic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0AF556F1-E1D0-EA45-DB33-FADD479C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372225"/>
            <a:ext cx="12588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fld id="{BF5066D2-07D2-4AE0-A9DD-36CC4EADE247}" type="slidenum">
              <a:rPr lang="en-US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887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6163</TotalTime>
  <Words>419</Words>
  <Application>Microsoft Office PowerPoint</Application>
  <PresentationFormat>Лист A4 (210x297 мм)</PresentationFormat>
  <Paragraphs>81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Сектор</vt:lpstr>
      <vt:lpstr>Worksheet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Варламова Зинаида Николаевна</cp:lastModifiedBy>
  <cp:revision>421</cp:revision>
  <cp:lastPrinted>2020-12-04T09:31:38Z</cp:lastPrinted>
  <dcterms:created xsi:type="dcterms:W3CDTF">2015-09-16T06:22:33Z</dcterms:created>
  <dcterms:modified xsi:type="dcterms:W3CDTF">2024-01-22T14:27:19Z</dcterms:modified>
</cp:coreProperties>
</file>