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1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3B7580-195F-4A08-9476-725E1C107BB9}" v="1" dt="2023-05-12T04:10:56.3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2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1/22/2024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1/22/2024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1/22/2024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1/22/2024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1/22/2024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1/22/2024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1/22/2024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1/22/2024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1/22/2024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1/22/2024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1/22/2024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1/22/2024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1/22/2024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1/22/2024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1/22/2024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1/22/2024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1/22/2024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E42832-9913-8CC4-EE15-51F91AC97B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10356688" cy="4105124"/>
          </a:xfrm>
        </p:spPr>
        <p:txBody>
          <a:bodyPr/>
          <a:lstStyle/>
          <a:p>
            <a:pPr algn="ctr"/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cap="all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Президентская Программа подготовки управленческих кадров для организаций народного хозяйства РФ</a:t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b="1" cap="al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разработка проекта выведения на рынок товара под собственной торговой маркой</a:t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ГРАФИЧЕСКАЯ ЧАСТЬ</a:t>
            </a:r>
            <a:b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(демонстрационная часть)</a:t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 АТТЕСТАЦИОННОЙ РАБОТЕ</a:t>
            </a:r>
            <a:b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Разработал слушатель 		 </a:t>
            </a:r>
            <a:r>
              <a:rPr lang="ru-RU" sz="18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Липовка О.А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Наименование программы </a:t>
            </a:r>
            <a:r>
              <a:rPr lang="ru-RU" sz="18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«Менеджмент»</a:t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Руководитель аттестационной работы: старший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преподаватель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Лазарева Л.В.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56996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B7E7087B-155D-B602-62F9-5A0B51874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Показатели эффективности проекта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4DE19CDC-1CDD-48A7-E951-A7C6119D56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5071" y="2457465"/>
            <a:ext cx="4825157" cy="576262"/>
          </a:xfrm>
        </p:spPr>
        <p:txBody>
          <a:bodyPr/>
          <a:lstStyle/>
          <a:p>
            <a:r>
              <a:rPr lang="ru-RU" dirty="0"/>
              <a:t>Показатели эффективности проекта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28B75CBC-457A-D7B3-5A07-73A3033798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08711" y="2169334"/>
            <a:ext cx="4825159" cy="576262"/>
          </a:xfrm>
        </p:spPr>
        <p:txBody>
          <a:bodyPr/>
          <a:lstStyle/>
          <a:p>
            <a:r>
              <a:rPr lang="ru-RU" dirty="0"/>
              <a:t>Выводы:</a:t>
            </a:r>
          </a:p>
        </p:txBody>
      </p:sp>
      <p:sp>
        <p:nvSpPr>
          <p:cNvPr id="10" name="Объект 9">
            <a:extLst>
              <a:ext uri="{FF2B5EF4-FFF2-40B4-BE49-F238E27FC236}">
                <a16:creationId xmlns:a16="http://schemas.microsoft.com/office/drawing/2014/main" id="{A2FDFDDB-B215-762D-3C41-F95D762CF39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ru-RU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Показатели экономической эффективности проектных мероприятий свидетельствуют о его рентабельности и ликвидности</a:t>
            </a:r>
            <a:endParaRPr lang="ru-RU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graphicFrame>
        <p:nvGraphicFramePr>
          <p:cNvPr id="13" name="Объект 12">
            <a:extLst>
              <a:ext uri="{FF2B5EF4-FFF2-40B4-BE49-F238E27FC236}">
                <a16:creationId xmlns:a16="http://schemas.microsoft.com/office/drawing/2014/main" id="{BB856FEE-A456-3ED7-200A-F5DDE374ABEA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10111710"/>
              </p:ext>
            </p:extLst>
          </p:nvPr>
        </p:nvGraphicFramePr>
        <p:xfrm>
          <a:off x="878248" y="3126658"/>
          <a:ext cx="5105041" cy="31924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76229">
                  <a:extLst>
                    <a:ext uri="{9D8B030D-6E8A-4147-A177-3AD203B41FA5}">
                      <a16:colId xmlns:a16="http://schemas.microsoft.com/office/drawing/2014/main" val="4093924261"/>
                    </a:ext>
                  </a:extLst>
                </a:gridCol>
                <a:gridCol w="1189704">
                  <a:extLst>
                    <a:ext uri="{9D8B030D-6E8A-4147-A177-3AD203B41FA5}">
                      <a16:colId xmlns:a16="http://schemas.microsoft.com/office/drawing/2014/main" val="3696136549"/>
                    </a:ext>
                  </a:extLst>
                </a:gridCol>
                <a:gridCol w="1539108">
                  <a:extLst>
                    <a:ext uri="{9D8B030D-6E8A-4147-A177-3AD203B41FA5}">
                      <a16:colId xmlns:a16="http://schemas.microsoft.com/office/drawing/2014/main" val="4064785420"/>
                    </a:ext>
                  </a:extLst>
                </a:gridCol>
              </a:tblGrid>
              <a:tr h="807367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 </a:t>
                      </a:r>
                      <a:endParaRPr lang="ru-RU" sz="16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 </a:t>
                      </a:r>
                      <a:endParaRPr lang="ru-RU" sz="16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Условие эффективности</a:t>
                      </a:r>
                      <a:endParaRPr lang="ru-RU" sz="16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3572583"/>
                  </a:ext>
                </a:extLst>
              </a:tr>
              <a:tr h="635106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Чистый дисконтированный доход - ЧДД </a:t>
                      </a:r>
                      <a:endParaRPr lang="ru-RU" sz="16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5332,36 </a:t>
                      </a:r>
                      <a:r>
                        <a:rPr lang="ru-RU" sz="1600" b="1" kern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</a:t>
                      </a:r>
                      <a:r>
                        <a:rPr lang="ru-RU" sz="1600" b="1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ЧДД </a:t>
                      </a:r>
                      <a:r>
                        <a:rPr lang="en-US" sz="1600" b="1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</a:t>
                      </a:r>
                      <a:r>
                        <a:rPr lang="ru-RU" sz="1600" b="1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0 </a:t>
                      </a:r>
                      <a:endParaRPr lang="ru-RU" sz="16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8839048"/>
                  </a:ext>
                </a:extLst>
              </a:tr>
              <a:tr h="299447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окупаемости - Ток </a:t>
                      </a:r>
                      <a:endParaRPr lang="ru-RU" sz="16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0,65 </a:t>
                      </a:r>
                      <a:r>
                        <a:rPr lang="en-US" sz="1600" b="1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</a:t>
                      </a:r>
                      <a:r>
                        <a:rPr lang="ru-RU" sz="1600" b="1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3 </a:t>
                      </a:r>
                      <a:endParaRPr lang="ru-RU" sz="16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Ток </a:t>
                      </a:r>
                      <a:r>
                        <a:rPr lang="en-US" sz="1600" b="1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 </a:t>
                      </a:r>
                      <a:r>
                        <a:rPr lang="ru-RU" sz="1600" b="1" kern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Треализ</a:t>
                      </a:r>
                      <a:r>
                        <a:rPr lang="ru-RU" sz="1600" b="1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3365473"/>
                  </a:ext>
                </a:extLst>
              </a:tr>
              <a:tr h="299447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Индекс доходности - ИД </a:t>
                      </a:r>
                      <a:endParaRPr lang="ru-RU" sz="16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3,29</a:t>
                      </a:r>
                      <a:endParaRPr lang="ru-RU" sz="16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ИД </a:t>
                      </a:r>
                      <a:r>
                        <a:rPr lang="en-US" sz="1600" b="1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</a:t>
                      </a:r>
                      <a:r>
                        <a:rPr lang="ru-RU" sz="1600" b="1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1 </a:t>
                      </a:r>
                      <a:endParaRPr lang="ru-RU" sz="16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9888692"/>
                  </a:ext>
                </a:extLst>
              </a:tr>
              <a:tr h="635106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Внутренняя норма доходности - ВНД </a:t>
                      </a:r>
                      <a:endParaRPr lang="ru-RU" sz="16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73% </a:t>
                      </a:r>
                      <a:endParaRPr lang="ru-RU" sz="16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ВНД </a:t>
                      </a:r>
                      <a:r>
                        <a:rPr lang="en-US" sz="1600" b="1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</a:t>
                      </a:r>
                      <a:r>
                        <a:rPr lang="ru-RU" sz="1600" b="1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Е </a:t>
                      </a:r>
                      <a:endParaRPr lang="ru-RU" sz="16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6141064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1AA15F03-2994-0C56-8841-6675C995FCDD}"/>
              </a:ext>
            </a:extLst>
          </p:cNvPr>
          <p:cNvSpPr txBox="1"/>
          <p:nvPr/>
        </p:nvSpPr>
        <p:spPr>
          <a:xfrm>
            <a:off x="10723927" y="6269301"/>
            <a:ext cx="1359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Слайд 9</a:t>
            </a:r>
          </a:p>
        </p:txBody>
      </p:sp>
    </p:spTree>
    <p:extLst>
      <p:ext uri="{BB962C8B-B14F-4D97-AF65-F5344CB8AC3E}">
        <p14:creationId xmlns:p14="http://schemas.microsoft.com/office/powerpoint/2010/main" val="1643628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E217A5-DBBB-05E8-F67C-C8AE429EF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Объект, цель и задачи исследования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676A8E5-79C6-D527-A0A7-213FCA00F5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Объект исследования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2295C20-EB6B-FD36-678A-BB2871C10204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r>
              <a:rPr lang="ru-RU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еть магазинов нижнего белья и домашней одежды НЕЖНОЕ БЕЛЬЕ (ИП Липовка О.А.)</a:t>
            </a:r>
            <a:endParaRPr lang="ru-RU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FD9216E-3F1E-0DED-062F-974E459755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/>
              <a:t>Цель исследования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347DD0F6-1E72-ACBE-8F9F-0515CE5CA045}"/>
              </a:ext>
            </a:extLst>
          </p:cNvPr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r>
              <a:rPr lang="ru-RU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Р</a:t>
            </a:r>
            <a:r>
              <a:rPr lang="ru-RU" sz="1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азработка проекта вывода на рынок товара под собственной торговой маркой</a:t>
            </a:r>
            <a:endParaRPr lang="ru-RU" sz="1800" dirty="0">
              <a:effectLst/>
              <a:latin typeface="+mj-lt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F6919CD0-0194-B574-1DAC-BA3C354F8E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12983" y="2603500"/>
            <a:ext cx="3145730" cy="576262"/>
          </a:xfrm>
        </p:spPr>
        <p:txBody>
          <a:bodyPr/>
          <a:lstStyle/>
          <a:p>
            <a:r>
              <a:rPr lang="ru-RU" dirty="0"/>
              <a:t>Задачи исследования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C65E928D-9F18-6089-8DDD-C856FEF53C46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7888328" y="3179762"/>
            <a:ext cx="3241787" cy="3024393"/>
          </a:xfrm>
        </p:spPr>
        <p:txBody>
          <a:bodyPr>
            <a:normAutofit fontScale="70000" lnSpcReduction="20000"/>
          </a:bodyPr>
          <a:lstStyle/>
          <a:p>
            <a:pPr marL="285750" lvl="0" indent="-285750" algn="just" fontAlgn="base">
              <a:lnSpc>
                <a:spcPct val="150000"/>
              </a:lnSpc>
              <a:buFontTx/>
              <a:buChar char="-"/>
            </a:pPr>
            <a:r>
              <a:rPr lang="ru-RU" sz="1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Дать характеристику организации</a:t>
            </a:r>
            <a:endParaRPr lang="ru-RU" sz="18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 fontAlgn="base">
              <a:lnSpc>
                <a:spcPct val="150000"/>
              </a:lnSpc>
              <a:buFontTx/>
              <a:buChar char="-"/>
            </a:pPr>
            <a:r>
              <a:rPr lang="ru-RU" sz="1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Провести экспресс анализ деятельности организации</a:t>
            </a:r>
            <a:endParaRPr lang="ru-RU" sz="18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 fontAlgn="base">
              <a:lnSpc>
                <a:spcPct val="150000"/>
              </a:lnSpc>
              <a:buFontTx/>
              <a:buChar char="-"/>
            </a:pPr>
            <a:r>
              <a:rPr lang="ru-RU" sz="1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Провести организационно управленческий анализ</a:t>
            </a:r>
            <a:endParaRPr lang="ru-RU" sz="1800" dirty="0">
              <a:solidFill>
                <a:srgbClr val="000000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 fontAlgn="base">
              <a:lnSpc>
                <a:spcPct val="150000"/>
              </a:lnSpc>
              <a:buFontTx/>
              <a:buChar char="-"/>
            </a:pPr>
            <a:r>
              <a:rPr lang="ru-RU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Разработать управленческие решения по выводу на рынок товара под собственной торговой маркой</a:t>
            </a:r>
            <a:endParaRPr lang="ru-RU" dirty="0">
              <a:latin typeface="+mj-lt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F298271-6265-6A5D-7557-22E03038D4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532" y="4523073"/>
            <a:ext cx="3033590" cy="96562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E92B9ED-A407-2594-BBD4-C7AF658901A7}"/>
              </a:ext>
            </a:extLst>
          </p:cNvPr>
          <p:cNvSpPr txBox="1"/>
          <p:nvPr/>
        </p:nvSpPr>
        <p:spPr>
          <a:xfrm>
            <a:off x="10679205" y="6325191"/>
            <a:ext cx="1359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Слайд 1</a:t>
            </a:r>
          </a:p>
        </p:txBody>
      </p:sp>
    </p:spTree>
    <p:extLst>
      <p:ext uri="{BB962C8B-B14F-4D97-AF65-F5344CB8AC3E}">
        <p14:creationId xmlns:p14="http://schemas.microsoft.com/office/powerpoint/2010/main" val="1352276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6D23D2-8CF8-7958-CF02-0D93AF353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экономические показатели, комплексно характеризующие финансово-хозяйственную деятельность организации по основному виду деятельности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C37BBCB5-2D9A-10CB-F173-C8CCD74A8C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6695451"/>
              </p:ext>
            </p:extLst>
          </p:nvPr>
        </p:nvGraphicFramePr>
        <p:xfrm>
          <a:off x="622283" y="2375452"/>
          <a:ext cx="11185070" cy="402513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984710">
                  <a:extLst>
                    <a:ext uri="{9D8B030D-6E8A-4147-A177-3AD203B41FA5}">
                      <a16:colId xmlns:a16="http://schemas.microsoft.com/office/drawing/2014/main" val="3671756592"/>
                    </a:ext>
                  </a:extLst>
                </a:gridCol>
                <a:gridCol w="1303455">
                  <a:extLst>
                    <a:ext uri="{9D8B030D-6E8A-4147-A177-3AD203B41FA5}">
                      <a16:colId xmlns:a16="http://schemas.microsoft.com/office/drawing/2014/main" val="1475884927"/>
                    </a:ext>
                  </a:extLst>
                </a:gridCol>
                <a:gridCol w="1344113">
                  <a:extLst>
                    <a:ext uri="{9D8B030D-6E8A-4147-A177-3AD203B41FA5}">
                      <a16:colId xmlns:a16="http://schemas.microsoft.com/office/drawing/2014/main" val="2045151875"/>
                    </a:ext>
                  </a:extLst>
                </a:gridCol>
                <a:gridCol w="1267440">
                  <a:extLst>
                    <a:ext uri="{9D8B030D-6E8A-4147-A177-3AD203B41FA5}">
                      <a16:colId xmlns:a16="http://schemas.microsoft.com/office/drawing/2014/main" val="1938952405"/>
                    </a:ext>
                  </a:extLst>
                </a:gridCol>
                <a:gridCol w="1642676">
                  <a:extLst>
                    <a:ext uri="{9D8B030D-6E8A-4147-A177-3AD203B41FA5}">
                      <a16:colId xmlns:a16="http://schemas.microsoft.com/office/drawing/2014/main" val="1894159998"/>
                    </a:ext>
                  </a:extLst>
                </a:gridCol>
                <a:gridCol w="1642676">
                  <a:extLst>
                    <a:ext uri="{9D8B030D-6E8A-4147-A177-3AD203B41FA5}">
                      <a16:colId xmlns:a16="http://schemas.microsoft.com/office/drawing/2014/main" val="1351181057"/>
                    </a:ext>
                  </a:extLst>
                </a:gridCol>
              </a:tblGrid>
              <a:tr h="5969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 dirty="0">
                          <a:solidFill>
                            <a:schemeClr val="tx1"/>
                          </a:solidFill>
                          <a:effectLst/>
                        </a:rPr>
                        <a:t>Показатель</a:t>
                      </a:r>
                      <a:endParaRPr lang="ru-RU" sz="14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2" marR="520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solidFill>
                            <a:schemeClr val="tx1"/>
                          </a:solidFill>
                          <a:effectLst/>
                        </a:rPr>
                        <a:t>2020 год</a:t>
                      </a:r>
                      <a:endParaRPr lang="ru-RU" sz="14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2" marR="520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solidFill>
                            <a:schemeClr val="tx1"/>
                          </a:solidFill>
                          <a:effectLst/>
                        </a:rPr>
                        <a:t>2021 год</a:t>
                      </a:r>
                      <a:endParaRPr lang="ru-RU" sz="14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2" marR="520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solidFill>
                            <a:schemeClr val="tx1"/>
                          </a:solidFill>
                          <a:effectLst/>
                        </a:rPr>
                        <a:t>2022 год </a:t>
                      </a:r>
                      <a:endParaRPr lang="ru-RU" sz="14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2" marR="520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solidFill>
                            <a:schemeClr val="tx1"/>
                          </a:solidFill>
                          <a:effectLst/>
                        </a:rPr>
                        <a:t>Темп роста, 2021/2020 %</a:t>
                      </a:r>
                      <a:endParaRPr lang="ru-RU" sz="14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2" marR="520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solidFill>
                            <a:schemeClr val="tx1"/>
                          </a:solidFill>
                          <a:effectLst/>
                        </a:rPr>
                        <a:t>Темп роста, 2022/2021 %</a:t>
                      </a:r>
                      <a:endParaRPr lang="ru-RU" sz="14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2" marR="520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7025416"/>
                  </a:ext>
                </a:extLst>
              </a:tr>
              <a:tr h="3496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 dirty="0">
                          <a:solidFill>
                            <a:schemeClr val="tx1"/>
                          </a:solidFill>
                          <a:effectLst/>
                        </a:rPr>
                        <a:t>1 Выручка от реализации, </a:t>
                      </a:r>
                      <a:r>
                        <a:rPr lang="ru-RU" sz="1400" kern="100" dirty="0" err="1">
                          <a:solidFill>
                            <a:schemeClr val="tx1"/>
                          </a:solidFill>
                          <a:effectLst/>
                        </a:rPr>
                        <a:t>тыс.р</a:t>
                      </a:r>
                      <a:endParaRPr lang="ru-RU" sz="14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2" marR="520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00">
                          <a:solidFill>
                            <a:schemeClr val="tx1"/>
                          </a:solidFill>
                          <a:effectLst/>
                        </a:rPr>
                        <a:t>11007</a:t>
                      </a:r>
                      <a:endParaRPr lang="ru-RU" sz="1400" b="1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2" marR="520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00">
                          <a:solidFill>
                            <a:schemeClr val="tx1"/>
                          </a:solidFill>
                          <a:effectLst/>
                        </a:rPr>
                        <a:t>12533</a:t>
                      </a:r>
                      <a:endParaRPr lang="ru-RU" sz="1400" b="1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2" marR="520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00">
                          <a:solidFill>
                            <a:schemeClr val="tx1"/>
                          </a:solidFill>
                          <a:effectLst/>
                        </a:rPr>
                        <a:t>12145</a:t>
                      </a:r>
                      <a:endParaRPr lang="ru-RU" sz="1400" b="1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2" marR="520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00">
                          <a:solidFill>
                            <a:schemeClr val="tx1"/>
                          </a:solidFill>
                          <a:effectLst/>
                        </a:rPr>
                        <a:t>113,9</a:t>
                      </a:r>
                      <a:endParaRPr lang="ru-RU" sz="1400" b="1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2" marR="520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00">
                          <a:solidFill>
                            <a:schemeClr val="tx1"/>
                          </a:solidFill>
                          <a:effectLst/>
                        </a:rPr>
                        <a:t>96,9</a:t>
                      </a:r>
                      <a:endParaRPr lang="ru-RU" sz="1400" b="1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2" marR="520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1088332"/>
                  </a:ext>
                </a:extLst>
              </a:tr>
              <a:tr h="1704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 dirty="0">
                          <a:solidFill>
                            <a:schemeClr val="tx1"/>
                          </a:solidFill>
                          <a:effectLst/>
                        </a:rPr>
                        <a:t>2 Торговая площадь, </a:t>
                      </a:r>
                      <a:r>
                        <a:rPr lang="ru-RU" sz="1400" kern="100" dirty="0" err="1">
                          <a:solidFill>
                            <a:schemeClr val="tx1"/>
                          </a:solidFill>
                          <a:effectLst/>
                        </a:rPr>
                        <a:t>кв.м</a:t>
                      </a:r>
                      <a:endParaRPr lang="ru-RU" sz="14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2" marR="520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00">
                          <a:solidFill>
                            <a:schemeClr val="tx1"/>
                          </a:solidFill>
                          <a:effectLst/>
                        </a:rPr>
                        <a:t>149</a:t>
                      </a:r>
                      <a:endParaRPr lang="ru-RU" sz="1400" b="1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2" marR="520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00">
                          <a:solidFill>
                            <a:schemeClr val="tx1"/>
                          </a:solidFill>
                          <a:effectLst/>
                        </a:rPr>
                        <a:t>149</a:t>
                      </a:r>
                      <a:endParaRPr lang="ru-RU" sz="1400" b="1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2" marR="520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00">
                          <a:solidFill>
                            <a:schemeClr val="tx1"/>
                          </a:solidFill>
                          <a:effectLst/>
                        </a:rPr>
                        <a:t>149</a:t>
                      </a:r>
                      <a:endParaRPr lang="ru-RU" sz="1400" b="1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2" marR="520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0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400" b="1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2" marR="520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0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400" b="1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2" marR="520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1542808"/>
                  </a:ext>
                </a:extLst>
              </a:tr>
              <a:tr h="3496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 dirty="0">
                          <a:solidFill>
                            <a:schemeClr val="tx1"/>
                          </a:solidFill>
                          <a:effectLst/>
                        </a:rPr>
                        <a:t>3 Себестоимость на закупку товаров, </a:t>
                      </a:r>
                      <a:r>
                        <a:rPr lang="ru-RU" sz="1400" kern="100" dirty="0" err="1">
                          <a:solidFill>
                            <a:schemeClr val="tx1"/>
                          </a:solidFill>
                          <a:effectLst/>
                        </a:rPr>
                        <a:t>тыс.р</a:t>
                      </a:r>
                      <a:endParaRPr lang="ru-RU" sz="14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2" marR="520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00" dirty="0">
                          <a:solidFill>
                            <a:schemeClr val="tx1"/>
                          </a:solidFill>
                          <a:effectLst/>
                        </a:rPr>
                        <a:t>5074</a:t>
                      </a:r>
                      <a:endParaRPr lang="ru-RU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2" marR="520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00">
                          <a:solidFill>
                            <a:schemeClr val="tx1"/>
                          </a:solidFill>
                          <a:effectLst/>
                        </a:rPr>
                        <a:t>5848</a:t>
                      </a:r>
                      <a:endParaRPr lang="ru-RU" sz="1400" b="1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2" marR="520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00" dirty="0">
                          <a:solidFill>
                            <a:schemeClr val="tx1"/>
                          </a:solidFill>
                          <a:effectLst/>
                        </a:rPr>
                        <a:t>5517</a:t>
                      </a:r>
                      <a:endParaRPr lang="ru-RU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2" marR="520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00">
                          <a:solidFill>
                            <a:schemeClr val="tx1"/>
                          </a:solidFill>
                          <a:effectLst/>
                        </a:rPr>
                        <a:t>115,3</a:t>
                      </a:r>
                      <a:endParaRPr lang="ru-RU" sz="1400" b="1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2" marR="520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00">
                          <a:solidFill>
                            <a:schemeClr val="tx1"/>
                          </a:solidFill>
                          <a:effectLst/>
                        </a:rPr>
                        <a:t>94,3</a:t>
                      </a:r>
                      <a:endParaRPr lang="ru-RU" sz="1400" b="1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2" marR="520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8858009"/>
                  </a:ext>
                </a:extLst>
              </a:tr>
              <a:tr h="1704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solidFill>
                            <a:schemeClr val="tx1"/>
                          </a:solidFill>
                          <a:effectLst/>
                        </a:rPr>
                        <a:t>4 Чистая прибыль, тыс.р</a:t>
                      </a:r>
                      <a:endParaRPr lang="ru-RU" sz="14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2" marR="520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00" dirty="0">
                          <a:solidFill>
                            <a:schemeClr val="tx1"/>
                          </a:solidFill>
                          <a:effectLst/>
                        </a:rPr>
                        <a:t>2540</a:t>
                      </a:r>
                      <a:endParaRPr lang="ru-RU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2" marR="520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00">
                          <a:solidFill>
                            <a:schemeClr val="tx1"/>
                          </a:solidFill>
                          <a:effectLst/>
                        </a:rPr>
                        <a:t>3020</a:t>
                      </a:r>
                      <a:endParaRPr lang="ru-RU" sz="1400" b="1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2" marR="520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00">
                          <a:solidFill>
                            <a:schemeClr val="tx1"/>
                          </a:solidFill>
                          <a:effectLst/>
                        </a:rPr>
                        <a:t>2692</a:t>
                      </a:r>
                      <a:endParaRPr lang="ru-RU" sz="1400" b="1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2" marR="520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00">
                          <a:solidFill>
                            <a:schemeClr val="tx1"/>
                          </a:solidFill>
                          <a:effectLst/>
                        </a:rPr>
                        <a:t>118,9</a:t>
                      </a:r>
                      <a:endParaRPr lang="ru-RU" sz="1400" b="1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2" marR="520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00">
                          <a:solidFill>
                            <a:schemeClr val="tx1"/>
                          </a:solidFill>
                          <a:effectLst/>
                        </a:rPr>
                        <a:t>89,1</a:t>
                      </a:r>
                      <a:endParaRPr lang="ru-RU" sz="1400" b="1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2" marR="520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3112993"/>
                  </a:ext>
                </a:extLst>
              </a:tr>
              <a:tr h="5288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solidFill>
                            <a:schemeClr val="tx1"/>
                          </a:solidFill>
                          <a:effectLst/>
                        </a:rPr>
                        <a:t>5 Среднесписочная численность работников, чел</a:t>
                      </a:r>
                      <a:endParaRPr lang="ru-RU" sz="14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2" marR="520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00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ru-RU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2" marR="520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00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ru-RU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2" marR="520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00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ru-RU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2" marR="520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00" dirty="0">
                          <a:solidFill>
                            <a:schemeClr val="tx1"/>
                          </a:solidFill>
                          <a:effectLst/>
                        </a:rPr>
                        <a:t>88,9</a:t>
                      </a:r>
                      <a:endParaRPr lang="ru-RU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2" marR="520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0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400" b="1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2" marR="520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9831556"/>
                  </a:ext>
                </a:extLst>
              </a:tr>
              <a:tr h="3496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solidFill>
                            <a:schemeClr val="tx1"/>
                          </a:solidFill>
                          <a:effectLst/>
                        </a:rPr>
                        <a:t>6 Средняя заработная плата одного работника, тыс.р</a:t>
                      </a:r>
                      <a:endParaRPr lang="ru-RU" sz="14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2" marR="520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0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ru-RU" sz="1400" b="1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2" marR="520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00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ru-RU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2" marR="520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00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ru-RU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2" marR="520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00" dirty="0">
                          <a:solidFill>
                            <a:schemeClr val="tx1"/>
                          </a:solidFill>
                          <a:effectLst/>
                        </a:rPr>
                        <a:t>110</a:t>
                      </a:r>
                      <a:endParaRPr lang="ru-RU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2" marR="520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00">
                          <a:solidFill>
                            <a:schemeClr val="tx1"/>
                          </a:solidFill>
                          <a:effectLst/>
                        </a:rPr>
                        <a:t>118,1</a:t>
                      </a:r>
                      <a:endParaRPr lang="ru-RU" sz="1400" b="1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2" marR="520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3143296"/>
                  </a:ext>
                </a:extLst>
              </a:tr>
              <a:tr h="3496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 dirty="0">
                          <a:solidFill>
                            <a:schemeClr val="tx1"/>
                          </a:solidFill>
                          <a:effectLst/>
                        </a:rPr>
                        <a:t>7 Производительность труда, тыс. р/чел</a:t>
                      </a:r>
                      <a:endParaRPr lang="ru-RU" sz="14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2" marR="520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00">
                          <a:solidFill>
                            <a:schemeClr val="tx1"/>
                          </a:solidFill>
                          <a:effectLst/>
                        </a:rPr>
                        <a:t>1223</a:t>
                      </a:r>
                      <a:endParaRPr lang="ru-RU" sz="1400" b="1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2" marR="520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00">
                          <a:solidFill>
                            <a:schemeClr val="tx1"/>
                          </a:solidFill>
                          <a:effectLst/>
                        </a:rPr>
                        <a:t>1567</a:t>
                      </a:r>
                      <a:endParaRPr lang="ru-RU" sz="1400" b="1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2" marR="520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00" dirty="0">
                          <a:solidFill>
                            <a:schemeClr val="tx1"/>
                          </a:solidFill>
                          <a:effectLst/>
                        </a:rPr>
                        <a:t>1518</a:t>
                      </a:r>
                      <a:endParaRPr lang="ru-RU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2" marR="520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00" dirty="0">
                          <a:solidFill>
                            <a:schemeClr val="tx1"/>
                          </a:solidFill>
                          <a:effectLst/>
                        </a:rPr>
                        <a:t>128,1</a:t>
                      </a:r>
                      <a:endParaRPr lang="ru-RU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2" marR="520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00" dirty="0">
                          <a:solidFill>
                            <a:schemeClr val="tx1"/>
                          </a:solidFill>
                          <a:effectLst/>
                        </a:rPr>
                        <a:t>96,9</a:t>
                      </a:r>
                      <a:endParaRPr lang="ru-RU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2" marR="520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8361461"/>
                  </a:ext>
                </a:extLst>
              </a:tr>
              <a:tr h="1704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solidFill>
                            <a:schemeClr val="tx1"/>
                          </a:solidFill>
                          <a:effectLst/>
                        </a:rPr>
                        <a:t>8 Стоимость ОПФ, тыс.р</a:t>
                      </a:r>
                      <a:endParaRPr lang="ru-RU" sz="14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2" marR="520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00">
                          <a:solidFill>
                            <a:schemeClr val="tx1"/>
                          </a:solidFill>
                          <a:effectLst/>
                        </a:rPr>
                        <a:t>7000</a:t>
                      </a:r>
                      <a:endParaRPr lang="ru-RU" sz="1400" b="1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2" marR="520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00">
                          <a:solidFill>
                            <a:schemeClr val="tx1"/>
                          </a:solidFill>
                          <a:effectLst/>
                        </a:rPr>
                        <a:t>7000</a:t>
                      </a:r>
                      <a:endParaRPr lang="ru-RU" sz="1400" b="1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2" marR="520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00">
                          <a:solidFill>
                            <a:schemeClr val="tx1"/>
                          </a:solidFill>
                          <a:effectLst/>
                        </a:rPr>
                        <a:t>7000</a:t>
                      </a:r>
                      <a:endParaRPr lang="ru-RU" sz="1400" b="1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2" marR="520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00" dirty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2" marR="520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00" dirty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2" marR="520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2149615"/>
                  </a:ext>
                </a:extLst>
              </a:tr>
              <a:tr h="1704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solidFill>
                            <a:schemeClr val="tx1"/>
                          </a:solidFill>
                          <a:effectLst/>
                        </a:rPr>
                        <a:t>9 Фондоотдача тыс.р/тыс.р</a:t>
                      </a:r>
                      <a:endParaRPr lang="ru-RU" sz="14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2" marR="520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00">
                          <a:solidFill>
                            <a:schemeClr val="tx1"/>
                          </a:solidFill>
                          <a:effectLst/>
                        </a:rPr>
                        <a:t>1,57</a:t>
                      </a:r>
                      <a:endParaRPr lang="ru-RU" sz="1400" b="1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2" marR="520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00">
                          <a:solidFill>
                            <a:schemeClr val="tx1"/>
                          </a:solidFill>
                          <a:effectLst/>
                        </a:rPr>
                        <a:t>1,79</a:t>
                      </a:r>
                      <a:endParaRPr lang="ru-RU" sz="1400" b="1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2" marR="520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00">
                          <a:solidFill>
                            <a:schemeClr val="tx1"/>
                          </a:solidFill>
                          <a:effectLst/>
                        </a:rPr>
                        <a:t>1,74</a:t>
                      </a:r>
                      <a:endParaRPr lang="ru-RU" sz="1400" b="1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2" marR="520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00" dirty="0">
                          <a:solidFill>
                            <a:schemeClr val="tx1"/>
                          </a:solidFill>
                          <a:effectLst/>
                        </a:rPr>
                        <a:t>114</a:t>
                      </a:r>
                      <a:endParaRPr lang="ru-RU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2" marR="520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00" dirty="0">
                          <a:solidFill>
                            <a:schemeClr val="tx1"/>
                          </a:solidFill>
                          <a:effectLst/>
                        </a:rPr>
                        <a:t>97,2</a:t>
                      </a:r>
                      <a:endParaRPr lang="ru-RU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2" marR="520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8472842"/>
                  </a:ext>
                </a:extLst>
              </a:tr>
              <a:tr h="3496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solidFill>
                            <a:schemeClr val="tx1"/>
                          </a:solidFill>
                          <a:effectLst/>
                        </a:rPr>
                        <a:t>10 Товарооборот с единицы площади, тыс. р / кв.м</a:t>
                      </a:r>
                      <a:endParaRPr lang="ru-RU" sz="14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2" marR="520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00">
                          <a:solidFill>
                            <a:schemeClr val="tx1"/>
                          </a:solidFill>
                          <a:effectLst/>
                        </a:rPr>
                        <a:t>73,9</a:t>
                      </a:r>
                      <a:endParaRPr lang="ru-RU" sz="1400" b="1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2" marR="520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00">
                          <a:solidFill>
                            <a:schemeClr val="tx1"/>
                          </a:solidFill>
                          <a:effectLst/>
                        </a:rPr>
                        <a:t>84,1</a:t>
                      </a:r>
                      <a:endParaRPr lang="ru-RU" sz="1400" b="1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2" marR="520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00" dirty="0">
                          <a:solidFill>
                            <a:schemeClr val="tx1"/>
                          </a:solidFill>
                          <a:effectLst/>
                        </a:rPr>
                        <a:t>81,5</a:t>
                      </a:r>
                      <a:endParaRPr lang="ru-RU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2" marR="520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00">
                          <a:solidFill>
                            <a:schemeClr val="tx1"/>
                          </a:solidFill>
                          <a:effectLst/>
                        </a:rPr>
                        <a:t>113,8</a:t>
                      </a:r>
                      <a:endParaRPr lang="ru-RU" sz="1400" b="1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2" marR="520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00" dirty="0">
                          <a:solidFill>
                            <a:schemeClr val="tx1"/>
                          </a:solidFill>
                          <a:effectLst/>
                        </a:rPr>
                        <a:t>96,9</a:t>
                      </a:r>
                      <a:endParaRPr lang="ru-RU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2" marR="520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354928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C167DC4-4C5C-02C8-EB22-0A3ADD36FEE4}"/>
              </a:ext>
            </a:extLst>
          </p:cNvPr>
          <p:cNvSpPr txBox="1"/>
          <p:nvPr/>
        </p:nvSpPr>
        <p:spPr>
          <a:xfrm>
            <a:off x="10519814" y="6375525"/>
            <a:ext cx="1359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Слайд 2</a:t>
            </a:r>
          </a:p>
        </p:txBody>
      </p:sp>
    </p:spTree>
    <p:extLst>
      <p:ext uri="{BB962C8B-B14F-4D97-AF65-F5344CB8AC3E}">
        <p14:creationId xmlns:p14="http://schemas.microsoft.com/office/powerpoint/2010/main" val="3775572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6C3D5D-B2C5-FA4E-6811-319C39B57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Организационная </a:t>
            </a:r>
            <a:r>
              <a:rPr lang="ru-RU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Структура организации ИП Липовки О.А.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52ABE7-B4B7-B0EB-EBBE-0660E7C96E3E}"/>
              </a:ext>
            </a:extLst>
          </p:cNvPr>
          <p:cNvSpPr txBox="1"/>
          <p:nvPr/>
        </p:nvSpPr>
        <p:spPr>
          <a:xfrm>
            <a:off x="10511425" y="6241301"/>
            <a:ext cx="1359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Слайд 3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50D4B27-59C1-F423-4EC8-CCD68771B1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7732" y="2598618"/>
            <a:ext cx="8371428" cy="32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315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AFB10C3-1F1B-3173-F4B5-7E9DFEDCA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Анализ пяти сил конкуренции по Портеру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89A6C465-CB7B-349F-886E-A4B8895887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2226773"/>
              </p:ext>
            </p:extLst>
          </p:nvPr>
        </p:nvGraphicFramePr>
        <p:xfrm>
          <a:off x="614516" y="2360491"/>
          <a:ext cx="11181244" cy="42963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90929">
                  <a:extLst>
                    <a:ext uri="{9D8B030D-6E8A-4147-A177-3AD203B41FA5}">
                      <a16:colId xmlns:a16="http://schemas.microsoft.com/office/drawing/2014/main" val="2167265033"/>
                    </a:ext>
                  </a:extLst>
                </a:gridCol>
                <a:gridCol w="919999">
                  <a:extLst>
                    <a:ext uri="{9D8B030D-6E8A-4147-A177-3AD203B41FA5}">
                      <a16:colId xmlns:a16="http://schemas.microsoft.com/office/drawing/2014/main" val="2908520233"/>
                    </a:ext>
                  </a:extLst>
                </a:gridCol>
                <a:gridCol w="3543233">
                  <a:extLst>
                    <a:ext uri="{9D8B030D-6E8A-4147-A177-3AD203B41FA5}">
                      <a16:colId xmlns:a16="http://schemas.microsoft.com/office/drawing/2014/main" val="4141544218"/>
                    </a:ext>
                  </a:extLst>
                </a:gridCol>
                <a:gridCol w="3727083">
                  <a:extLst>
                    <a:ext uri="{9D8B030D-6E8A-4147-A177-3AD203B41FA5}">
                      <a16:colId xmlns:a16="http://schemas.microsoft.com/office/drawing/2014/main" val="518137"/>
                    </a:ext>
                  </a:extLst>
                </a:gridCol>
              </a:tblGrid>
              <a:tr h="1761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</a:rPr>
                        <a:t>Угроза</a:t>
                      </a:r>
                      <a:endParaRPr lang="ru-RU" sz="14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98" marR="3129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>
                          <a:solidFill>
                            <a:schemeClr val="tx1"/>
                          </a:solidFill>
                          <a:effectLst/>
                        </a:rPr>
                        <a:t>Риск</a:t>
                      </a:r>
                      <a:endParaRPr lang="ru-RU" sz="14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98" marR="3129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>
                          <a:solidFill>
                            <a:schemeClr val="tx1"/>
                          </a:solidFill>
                          <a:effectLst/>
                        </a:rPr>
                        <a:t>Описание</a:t>
                      </a:r>
                      <a:endParaRPr lang="ru-RU" sz="14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98" marR="3129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>
                          <a:solidFill>
                            <a:schemeClr val="tx1"/>
                          </a:solidFill>
                          <a:effectLst/>
                        </a:rPr>
                        <a:t>Направления работ</a:t>
                      </a:r>
                      <a:endParaRPr lang="ru-RU" sz="14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98" marR="3129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9914063"/>
                  </a:ext>
                </a:extLst>
              </a:tr>
              <a:tr h="7405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</a:rPr>
                        <a:t>Угроза нестабильности поставщиков</a:t>
                      </a:r>
                      <a:endParaRPr lang="ru-RU" sz="14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98" marR="312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 dirty="0">
                          <a:solidFill>
                            <a:schemeClr val="tx1"/>
                          </a:solidFill>
                          <a:effectLst/>
                        </a:rPr>
                        <a:t> низкий</a:t>
                      </a:r>
                      <a:endParaRPr lang="ru-RU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98" marR="312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 dirty="0">
                          <a:solidFill>
                            <a:schemeClr val="tx1"/>
                          </a:solidFill>
                          <a:effectLst/>
                        </a:rPr>
                        <a:t> Поставщиков много, они предлагают большое количеств схожего товара и удобные условия сотрудничества. Единственный риск – остаться в сезон без дефицитных позиций – эксклюзивных товаров ведущих заводов отрасли</a:t>
                      </a:r>
                      <a:endParaRPr lang="ru-RU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98" marR="312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>
                          <a:solidFill>
                            <a:schemeClr val="tx1"/>
                          </a:solidFill>
                          <a:effectLst/>
                        </a:rPr>
                        <a:t> Получения более выгодных условий работы, чем конкуренты. Заключения прямых контрактов, перекладывание логистических расходов на поставщиков, подготовка складских остатков в дефицитных позициях перед стартом сезона</a:t>
                      </a:r>
                      <a:endParaRPr lang="ru-RU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98" marR="312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9007656"/>
                  </a:ext>
                </a:extLst>
              </a:tr>
              <a:tr h="6660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</a:rPr>
                        <a:t>Угроза со стороны товаров-заменителей</a:t>
                      </a:r>
                      <a:endParaRPr lang="ru-RU" sz="14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98" marR="312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 dirty="0">
                          <a:solidFill>
                            <a:schemeClr val="tx1"/>
                          </a:solidFill>
                          <a:effectLst/>
                        </a:rPr>
                        <a:t> низкий</a:t>
                      </a:r>
                      <a:endParaRPr lang="ru-RU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98" marR="312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 dirty="0">
                          <a:solidFill>
                            <a:schemeClr val="tx1"/>
                          </a:solidFill>
                          <a:effectLst/>
                        </a:rPr>
                        <a:t> Товаров заменителей нет и не предвидится, в зависимости от тренда похожие товары легко и безболезненно заменяются внутри группы, например цвет колготок, длина паголенка носка.</a:t>
                      </a:r>
                      <a:endParaRPr lang="ru-RU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98" marR="312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 dirty="0">
                          <a:solidFill>
                            <a:schemeClr val="tx1"/>
                          </a:solidFill>
                          <a:effectLst/>
                        </a:rPr>
                        <a:t> Отслеживание трендов</a:t>
                      </a:r>
                      <a:endParaRPr lang="ru-RU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98" marR="312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8366230"/>
                  </a:ext>
                </a:extLst>
              </a:tr>
              <a:tr h="9637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>
                          <a:solidFill>
                            <a:schemeClr val="tx1"/>
                          </a:solidFill>
                          <a:effectLst/>
                        </a:rPr>
                        <a:t>Угроза потери текущих клиентов</a:t>
                      </a:r>
                      <a:endParaRPr lang="ru-RU" sz="14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98" marR="312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 dirty="0">
                          <a:solidFill>
                            <a:schemeClr val="tx1"/>
                          </a:solidFill>
                          <a:effectLst/>
                        </a:rPr>
                        <a:t> средний</a:t>
                      </a:r>
                      <a:endParaRPr lang="ru-RU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98" marR="312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 dirty="0">
                          <a:solidFill>
                            <a:schemeClr val="tx1"/>
                          </a:solidFill>
                          <a:effectLst/>
                        </a:rPr>
                        <a:t> Риск потери потенциально очень высокий. Большой выбор и товара, и альтернативного канала покупки. Выбор ценового сегмента позволяет сформировать пул лояльных покупателей со средней и низкой чувствительностью к цене.</a:t>
                      </a:r>
                      <a:endParaRPr lang="ru-RU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98" marR="312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 dirty="0">
                          <a:solidFill>
                            <a:schemeClr val="tx1"/>
                          </a:solidFill>
                          <a:effectLst/>
                        </a:rPr>
                        <a:t> Следить за своевременной ротацией ассортимента, удивлять покупателей новинками. Всегда иметь в продаже ассортимент по спец-цене в каждой категории товаров. Держать уровень сервиса на высоком уровне. Основная задача – покупателю должно быть комфортно и интересно.</a:t>
                      </a:r>
                      <a:endParaRPr lang="ru-RU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98" marR="312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7796639"/>
                  </a:ext>
                </a:extLst>
              </a:tr>
              <a:tr h="5013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>
                          <a:solidFill>
                            <a:schemeClr val="tx1"/>
                          </a:solidFill>
                          <a:effectLst/>
                        </a:rPr>
                        <a:t>Угрозы внутриотраслевой конкуренции</a:t>
                      </a:r>
                      <a:endParaRPr lang="ru-RU" sz="14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98" marR="312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>
                          <a:solidFill>
                            <a:schemeClr val="tx1"/>
                          </a:solidFill>
                          <a:effectLst/>
                        </a:rPr>
                        <a:t> высокий</a:t>
                      </a:r>
                      <a:endParaRPr lang="ru-RU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98" marR="312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>
                          <a:solidFill>
                            <a:schemeClr val="tx1"/>
                          </a:solidFill>
                          <a:effectLst/>
                        </a:rPr>
                        <a:t> В работающей нише конкуренция очень плотная</a:t>
                      </a:r>
                      <a:endParaRPr lang="ru-RU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98" marR="312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 dirty="0">
                          <a:solidFill>
                            <a:schemeClr val="tx1"/>
                          </a:solidFill>
                          <a:effectLst/>
                        </a:rPr>
                        <a:t> Мониторить конкурентов, следить за ценовым уровнем в магазине. Применять таргетированные методы продвижения.</a:t>
                      </a:r>
                      <a:endParaRPr lang="ru-RU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98" marR="312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7405009"/>
                  </a:ext>
                </a:extLst>
              </a:tr>
              <a:tr h="3684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>
                          <a:solidFill>
                            <a:schemeClr val="tx1"/>
                          </a:solidFill>
                          <a:effectLst/>
                        </a:rPr>
                        <a:t>Угроза со стороны новых игроков</a:t>
                      </a:r>
                      <a:endParaRPr lang="ru-RU" sz="14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98" marR="312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>
                          <a:solidFill>
                            <a:schemeClr val="tx1"/>
                          </a:solidFill>
                          <a:effectLst/>
                        </a:rPr>
                        <a:t> средний</a:t>
                      </a:r>
                      <a:endParaRPr lang="ru-RU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98" marR="312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>
                          <a:solidFill>
                            <a:schemeClr val="tx1"/>
                          </a:solidFill>
                          <a:effectLst/>
                        </a:rPr>
                        <a:t> Рентабельность ниши снизилась, новые игроки не появляются. Наблюдается закрытие некоторых бизнесов.  </a:t>
                      </a:r>
                      <a:endParaRPr lang="ru-RU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98" marR="312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 dirty="0">
                          <a:solidFill>
                            <a:schemeClr val="tx1"/>
                          </a:solidFill>
                          <a:effectLst/>
                        </a:rPr>
                        <a:t> Мониторить конкурентов, следить за ценовым уровнем в магазине. Применять таргетированные методы продвижения.</a:t>
                      </a:r>
                      <a:endParaRPr lang="ru-RU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98" marR="312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8686894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F972CE6B-79BF-D34B-07C3-86FBF5C5C345}"/>
              </a:ext>
            </a:extLst>
          </p:cNvPr>
          <p:cNvSpPr txBox="1"/>
          <p:nvPr/>
        </p:nvSpPr>
        <p:spPr>
          <a:xfrm>
            <a:off x="10687594" y="6564169"/>
            <a:ext cx="1359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Слайд 4</a:t>
            </a:r>
          </a:p>
        </p:txBody>
      </p:sp>
    </p:spTree>
    <p:extLst>
      <p:ext uri="{BB962C8B-B14F-4D97-AF65-F5344CB8AC3E}">
        <p14:creationId xmlns:p14="http://schemas.microsoft.com/office/powerpoint/2010/main" val="458420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1FD8C7A-3BBB-D818-7E2D-C20156575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Выбор стратегии</a:t>
            </a:r>
            <a:br>
              <a:rPr lang="ru-RU" dirty="0"/>
            </a:br>
            <a:r>
              <a:rPr lang="ru-RU" dirty="0"/>
              <a:t>матрица «Товар-Рынок»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563FB28-48BF-E871-BBA2-70C88EB742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2830" y="2304928"/>
            <a:ext cx="9326340" cy="422369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7336DDC-46DC-8438-57D2-7F734404538D}"/>
              </a:ext>
            </a:extLst>
          </p:cNvPr>
          <p:cNvSpPr txBox="1"/>
          <p:nvPr/>
        </p:nvSpPr>
        <p:spPr>
          <a:xfrm>
            <a:off x="10759170" y="6343953"/>
            <a:ext cx="1359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Слайд 5</a:t>
            </a:r>
          </a:p>
        </p:txBody>
      </p:sp>
    </p:spTree>
    <p:extLst>
      <p:ext uri="{BB962C8B-B14F-4D97-AF65-F5344CB8AC3E}">
        <p14:creationId xmlns:p14="http://schemas.microsoft.com/office/powerpoint/2010/main" val="3522661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65168C-7E0C-F2FB-EBBF-BEFB0E277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Комплекс маркетинга 4Р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FD78E7C4-377C-2837-0A9C-DC45D1570A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6614384"/>
              </p:ext>
            </p:extLst>
          </p:nvPr>
        </p:nvGraphicFramePr>
        <p:xfrm>
          <a:off x="503464" y="2298907"/>
          <a:ext cx="11185072" cy="42608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32308">
                  <a:extLst>
                    <a:ext uri="{9D8B030D-6E8A-4147-A177-3AD203B41FA5}">
                      <a16:colId xmlns:a16="http://schemas.microsoft.com/office/drawing/2014/main" val="4157366850"/>
                    </a:ext>
                  </a:extLst>
                </a:gridCol>
                <a:gridCol w="2924255">
                  <a:extLst>
                    <a:ext uri="{9D8B030D-6E8A-4147-A177-3AD203B41FA5}">
                      <a16:colId xmlns:a16="http://schemas.microsoft.com/office/drawing/2014/main" val="2897903947"/>
                    </a:ext>
                  </a:extLst>
                </a:gridCol>
                <a:gridCol w="3028861">
                  <a:extLst>
                    <a:ext uri="{9D8B030D-6E8A-4147-A177-3AD203B41FA5}">
                      <a16:colId xmlns:a16="http://schemas.microsoft.com/office/drawing/2014/main" val="1069563059"/>
                    </a:ext>
                  </a:extLst>
                </a:gridCol>
                <a:gridCol w="2871949">
                  <a:extLst>
                    <a:ext uri="{9D8B030D-6E8A-4147-A177-3AD203B41FA5}">
                      <a16:colId xmlns:a16="http://schemas.microsoft.com/office/drawing/2014/main" val="4174305443"/>
                    </a:ext>
                  </a:extLst>
                </a:gridCol>
                <a:gridCol w="1127699">
                  <a:extLst>
                    <a:ext uri="{9D8B030D-6E8A-4147-A177-3AD203B41FA5}">
                      <a16:colId xmlns:a16="http://schemas.microsoft.com/office/drawing/2014/main" val="548370891"/>
                    </a:ext>
                  </a:extLst>
                </a:gridCol>
              </a:tblGrid>
              <a:tr h="1221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74" marR="352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74" marR="352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74" marR="352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Меры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74" marR="352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74" marR="352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6497547"/>
                  </a:ext>
                </a:extLst>
              </a:tr>
              <a:tr h="86816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Product</a:t>
                      </a:r>
                      <a:endParaRPr lang="ru-RU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74" marR="352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Ввести собственную торговую марку носков. Стартовая позиция – носки женские белые с низким паголенком из хлопка 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74" marR="352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собственной торговой марки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74" marR="352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Создать проект по выводу новой торговой марки на рынок 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74" marR="352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Июль 2023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74" marR="352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9364515"/>
                  </a:ext>
                </a:extLst>
              </a:tr>
              <a:tr h="50762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Price</a:t>
                      </a:r>
                      <a:endParaRPr lang="ru-RU" sz="14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74" marR="352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Носки в среднем ценовом сегменте 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74" marR="352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Умеренная конкуренция в среднем ценовом сегменте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74" marR="352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Предложить начальную цену на 10-15% ниже, чем у прямых конкурентов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74" marR="352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Февраль 2024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74" marR="352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9532753"/>
                  </a:ext>
                </a:extLst>
              </a:tr>
              <a:tr h="86816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Place</a:t>
                      </a:r>
                      <a:endParaRPr lang="ru-RU" sz="14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74" marR="352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Лидерство по продажам в сегменте, появление на первой странице по высокочастотному запросу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74" marR="352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первых двух страницах по высокочастотному запросу находятся 8 прямых конкурентов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74" marR="352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Размещение товара на маркетплейсе с учетом требований, обеспечивающих максимальное ранжирование 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74" marR="352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Май 2024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74" marR="352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8181862"/>
                  </a:ext>
                </a:extLst>
              </a:tr>
              <a:tr h="140702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Promotion</a:t>
                      </a:r>
                      <a:endParaRPr lang="ru-RU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74" marR="352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стадии вхождения в рынок регулярное участие в акциях маркетплейса, применение внутренней и внешней рекламы.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74" marR="352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8 прямых карточек-прямых конкурентов на данном этапе внутреннюю рекламу не использует никто, в акциях учувствует редко. Основной трафик покупателей дает узнаваемость бренда и реклама у топовых блогеров. 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74" marR="352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четкого помесячного маркетингового плана по продвижению и его последовательная реализация. Коррекция при необходимости.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74" marR="352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Февраль 2024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74" marR="352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472574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01FA102-69FB-660D-5DC0-62FE53EAE21C}"/>
              </a:ext>
            </a:extLst>
          </p:cNvPr>
          <p:cNvSpPr txBox="1"/>
          <p:nvPr/>
        </p:nvSpPr>
        <p:spPr>
          <a:xfrm>
            <a:off x="10832984" y="6488668"/>
            <a:ext cx="1359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Слайд 6</a:t>
            </a:r>
          </a:p>
        </p:txBody>
      </p:sp>
    </p:spTree>
    <p:extLst>
      <p:ext uri="{BB962C8B-B14F-4D97-AF65-F5344CB8AC3E}">
        <p14:creationId xmlns:p14="http://schemas.microsoft.com/office/powerpoint/2010/main" val="1923166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EFCAAF-88B6-F502-2265-4C6326866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План организационных-экономических мероприятий  </a:t>
            </a:r>
            <a:br>
              <a:rPr lang="ru-RU" dirty="0"/>
            </a:br>
            <a:r>
              <a:rPr lang="ru-RU" dirty="0"/>
              <a:t>на 2023-2024 годы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F3D521C5-2A9E-579D-16F7-5AC083D5CC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2425950"/>
              </p:ext>
            </p:extLst>
          </p:nvPr>
        </p:nvGraphicFramePr>
        <p:xfrm>
          <a:off x="1154954" y="2412920"/>
          <a:ext cx="9679857" cy="41760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46763">
                  <a:extLst>
                    <a:ext uri="{9D8B030D-6E8A-4147-A177-3AD203B41FA5}">
                      <a16:colId xmlns:a16="http://schemas.microsoft.com/office/drawing/2014/main" val="3299428304"/>
                    </a:ext>
                  </a:extLst>
                </a:gridCol>
                <a:gridCol w="536485">
                  <a:extLst>
                    <a:ext uri="{9D8B030D-6E8A-4147-A177-3AD203B41FA5}">
                      <a16:colId xmlns:a16="http://schemas.microsoft.com/office/drawing/2014/main" val="3373809505"/>
                    </a:ext>
                  </a:extLst>
                </a:gridCol>
                <a:gridCol w="536485">
                  <a:extLst>
                    <a:ext uri="{9D8B030D-6E8A-4147-A177-3AD203B41FA5}">
                      <a16:colId xmlns:a16="http://schemas.microsoft.com/office/drawing/2014/main" val="4065574105"/>
                    </a:ext>
                  </a:extLst>
                </a:gridCol>
                <a:gridCol w="591983">
                  <a:extLst>
                    <a:ext uri="{9D8B030D-6E8A-4147-A177-3AD203B41FA5}">
                      <a16:colId xmlns:a16="http://schemas.microsoft.com/office/drawing/2014/main" val="1968314742"/>
                    </a:ext>
                  </a:extLst>
                </a:gridCol>
                <a:gridCol w="545736">
                  <a:extLst>
                    <a:ext uri="{9D8B030D-6E8A-4147-A177-3AD203B41FA5}">
                      <a16:colId xmlns:a16="http://schemas.microsoft.com/office/drawing/2014/main" val="2073512920"/>
                    </a:ext>
                  </a:extLst>
                </a:gridCol>
                <a:gridCol w="554984">
                  <a:extLst>
                    <a:ext uri="{9D8B030D-6E8A-4147-A177-3AD203B41FA5}">
                      <a16:colId xmlns:a16="http://schemas.microsoft.com/office/drawing/2014/main" val="165280827"/>
                    </a:ext>
                  </a:extLst>
                </a:gridCol>
                <a:gridCol w="517986">
                  <a:extLst>
                    <a:ext uri="{9D8B030D-6E8A-4147-A177-3AD203B41FA5}">
                      <a16:colId xmlns:a16="http://schemas.microsoft.com/office/drawing/2014/main" val="730558636"/>
                    </a:ext>
                  </a:extLst>
                </a:gridCol>
                <a:gridCol w="582734">
                  <a:extLst>
                    <a:ext uri="{9D8B030D-6E8A-4147-A177-3AD203B41FA5}">
                      <a16:colId xmlns:a16="http://schemas.microsoft.com/office/drawing/2014/main" val="1749215279"/>
                    </a:ext>
                  </a:extLst>
                </a:gridCol>
                <a:gridCol w="619733">
                  <a:extLst>
                    <a:ext uri="{9D8B030D-6E8A-4147-A177-3AD203B41FA5}">
                      <a16:colId xmlns:a16="http://schemas.microsoft.com/office/drawing/2014/main" val="2053376845"/>
                    </a:ext>
                  </a:extLst>
                </a:gridCol>
                <a:gridCol w="573484">
                  <a:extLst>
                    <a:ext uri="{9D8B030D-6E8A-4147-A177-3AD203B41FA5}">
                      <a16:colId xmlns:a16="http://schemas.microsoft.com/office/drawing/2014/main" val="2887907775"/>
                    </a:ext>
                  </a:extLst>
                </a:gridCol>
                <a:gridCol w="573484">
                  <a:extLst>
                    <a:ext uri="{9D8B030D-6E8A-4147-A177-3AD203B41FA5}">
                      <a16:colId xmlns:a16="http://schemas.microsoft.com/office/drawing/2014/main" val="2000111707"/>
                    </a:ext>
                  </a:extLst>
                </a:gridCol>
              </a:tblGrid>
              <a:tr h="3244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 dirty="0">
                          <a:solidFill>
                            <a:schemeClr val="tx1"/>
                          </a:solidFill>
                          <a:effectLst/>
                        </a:rPr>
                        <a:t>Этап</a:t>
                      </a:r>
                      <a:endParaRPr lang="ru-RU" sz="14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3" marR="456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Июл</a:t>
                      </a:r>
                      <a:r>
                        <a:rPr lang="ru-RU" sz="14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2023</a:t>
                      </a:r>
                    </a:p>
                  </a:txBody>
                  <a:tcPr marL="45663" marR="456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Авг</a:t>
                      </a:r>
                      <a:r>
                        <a:rPr lang="ru-RU" sz="14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2023</a:t>
                      </a:r>
                    </a:p>
                  </a:txBody>
                  <a:tcPr marL="45663" marR="456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Сент 2023</a:t>
                      </a:r>
                    </a:p>
                  </a:txBody>
                  <a:tcPr marL="45663" marR="456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Окт</a:t>
                      </a:r>
                      <a:r>
                        <a:rPr lang="ru-RU" sz="14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2023</a:t>
                      </a:r>
                    </a:p>
                  </a:txBody>
                  <a:tcPr marL="45663" marR="456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Нояб2023</a:t>
                      </a:r>
                    </a:p>
                  </a:txBody>
                  <a:tcPr marL="45663" marR="456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Дек 2023</a:t>
                      </a:r>
                    </a:p>
                  </a:txBody>
                  <a:tcPr marL="45663" marR="456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Янв</a:t>
                      </a:r>
                      <a:r>
                        <a:rPr lang="ru-RU" sz="14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2024</a:t>
                      </a:r>
                    </a:p>
                  </a:txBody>
                  <a:tcPr marL="45663" marR="456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Фев</a:t>
                      </a:r>
                      <a:r>
                        <a:rPr lang="ru-RU" sz="14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2024</a:t>
                      </a:r>
                    </a:p>
                  </a:txBody>
                  <a:tcPr marL="45663" marR="456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Март 2024</a:t>
                      </a:r>
                    </a:p>
                  </a:txBody>
                  <a:tcPr marL="45663" marR="456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Апр</a:t>
                      </a:r>
                      <a:r>
                        <a:rPr lang="ru-RU" sz="14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2024</a:t>
                      </a:r>
                    </a:p>
                  </a:txBody>
                  <a:tcPr marL="45663" marR="456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6250532"/>
                  </a:ext>
                </a:extLst>
              </a:tr>
              <a:tr h="25077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 dirty="0">
                          <a:solidFill>
                            <a:schemeClr val="tx1"/>
                          </a:solidFill>
                          <a:effectLst/>
                        </a:rPr>
                        <a:t>Организационная работа</a:t>
                      </a:r>
                      <a:endParaRPr lang="ru-RU" sz="14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3" marR="456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3" marR="456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3" marR="456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3" marR="456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3" marR="456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3" marR="456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3" marR="456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3" marR="456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3" marR="456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3" marR="456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3" marR="456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9374639"/>
                  </a:ext>
                </a:extLst>
              </a:tr>
              <a:tr h="25353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 dirty="0">
                          <a:solidFill>
                            <a:schemeClr val="tx1"/>
                          </a:solidFill>
                          <a:effectLst/>
                        </a:rPr>
                        <a:t>Брендинг, </a:t>
                      </a:r>
                      <a:r>
                        <a:rPr lang="ru-RU" sz="1400" kern="100" dirty="0" err="1">
                          <a:solidFill>
                            <a:schemeClr val="tx1"/>
                          </a:solidFill>
                          <a:effectLst/>
                        </a:rPr>
                        <a:t>нэйминг</a:t>
                      </a:r>
                      <a:r>
                        <a:rPr lang="ru-RU" sz="1400" kern="100" dirty="0">
                          <a:solidFill>
                            <a:schemeClr val="tx1"/>
                          </a:solidFill>
                          <a:effectLst/>
                        </a:rPr>
                        <a:t>, создание брендбука</a:t>
                      </a:r>
                      <a:endParaRPr lang="ru-RU" sz="14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3" marR="456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3" marR="456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3" marR="456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3" marR="456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3" marR="456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3" marR="456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3" marR="456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3" marR="456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3" marR="456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3" marR="456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3" marR="456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1212396"/>
                  </a:ext>
                </a:extLst>
              </a:tr>
              <a:tr h="2371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 dirty="0">
                          <a:solidFill>
                            <a:schemeClr val="tx1"/>
                          </a:solidFill>
                          <a:effectLst/>
                        </a:rPr>
                        <a:t>Патентование СТМ</a:t>
                      </a:r>
                      <a:endParaRPr lang="ru-RU" sz="14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3" marR="456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3" marR="456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3" marR="456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3" marR="456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3" marR="456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3" marR="456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3" marR="456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3" marR="456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3" marR="456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3" marR="456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3" marR="456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2362730"/>
                  </a:ext>
                </a:extLst>
              </a:tr>
              <a:tr h="23721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 dirty="0">
                          <a:solidFill>
                            <a:schemeClr val="tx1"/>
                          </a:solidFill>
                          <a:effectLst/>
                        </a:rPr>
                        <a:t>Составление ТЗ на производство</a:t>
                      </a:r>
                      <a:endParaRPr lang="ru-RU" sz="14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3" marR="456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3" marR="456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3" marR="456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3" marR="456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3" marR="456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3" marR="456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3" marR="456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3" marR="456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3" marR="456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3" marR="456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3" marR="456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4356760"/>
                  </a:ext>
                </a:extLst>
              </a:tr>
              <a:tr h="26947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solidFill>
                            <a:schemeClr val="tx1"/>
                          </a:solidFill>
                          <a:effectLst/>
                        </a:rPr>
                        <a:t>Разработка плана вывода СТМ на рынок </a:t>
                      </a:r>
                      <a:endParaRPr lang="ru-RU" sz="14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3" marR="456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3" marR="456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3" marR="456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3" marR="456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3" marR="456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3" marR="456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3" marR="456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3" marR="456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3" marR="456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3" marR="456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3" marR="456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8459758"/>
                  </a:ext>
                </a:extLst>
              </a:tr>
              <a:tr h="27530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solidFill>
                            <a:schemeClr val="tx1"/>
                          </a:solidFill>
                          <a:effectLst/>
                        </a:rPr>
                        <a:t>Поиск и выбор подрядчика</a:t>
                      </a:r>
                      <a:endParaRPr lang="ru-RU" sz="14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3" marR="456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3" marR="456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3" marR="456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3" marR="456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3" marR="456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3" marR="456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3" marR="456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3" marR="456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3" marR="456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3" marR="456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3" marR="456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8421986"/>
                  </a:ext>
                </a:extLst>
              </a:tr>
              <a:tr h="24349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solidFill>
                            <a:schemeClr val="tx1"/>
                          </a:solidFill>
                          <a:effectLst/>
                        </a:rPr>
                        <a:t>Заказ тестовых образцов</a:t>
                      </a:r>
                      <a:endParaRPr lang="ru-RU" sz="14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3" marR="456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3" marR="456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3" marR="456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3" marR="456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3" marR="456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3" marR="456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3" marR="456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3" marR="456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3" marR="456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3" marR="456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3" marR="456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5646794"/>
                  </a:ext>
                </a:extLst>
              </a:tr>
              <a:tr h="23719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solidFill>
                            <a:schemeClr val="tx1"/>
                          </a:solidFill>
                          <a:effectLst/>
                        </a:rPr>
                        <a:t>Заказ пробной партии </a:t>
                      </a:r>
                      <a:endParaRPr lang="ru-RU" sz="14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3" marR="456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3" marR="456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3" marR="456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3" marR="456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3" marR="456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3" marR="456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3" marR="456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3" marR="456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3" marR="456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3" marR="456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3" marR="456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3877361"/>
                  </a:ext>
                </a:extLst>
              </a:tr>
              <a:tr h="23719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solidFill>
                            <a:schemeClr val="tx1"/>
                          </a:solidFill>
                          <a:effectLst/>
                        </a:rPr>
                        <a:t>Сертификация</a:t>
                      </a:r>
                      <a:endParaRPr lang="ru-RU" sz="14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3" marR="456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3" marR="456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3" marR="456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3" marR="456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3" marR="456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3" marR="456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3" marR="456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3" marR="456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3" marR="456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3" marR="456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3" marR="456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0138907"/>
                  </a:ext>
                </a:extLst>
              </a:tr>
              <a:tr h="27330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solidFill>
                            <a:schemeClr val="tx1"/>
                          </a:solidFill>
                          <a:effectLst/>
                        </a:rPr>
                        <a:t>Тестирование пробной партии</a:t>
                      </a:r>
                      <a:endParaRPr lang="ru-RU" sz="14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3" marR="456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3" marR="456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3" marR="456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3" marR="456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3" marR="456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3" marR="456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3" marR="456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3" marR="456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3" marR="456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3" marR="456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3" marR="456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4057922"/>
                  </a:ext>
                </a:extLst>
              </a:tr>
              <a:tr h="28513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solidFill>
                            <a:schemeClr val="tx1"/>
                          </a:solidFill>
                          <a:effectLst/>
                        </a:rPr>
                        <a:t>Подготовка и отправка пробной партии </a:t>
                      </a:r>
                      <a:endParaRPr lang="ru-RU" sz="14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3" marR="456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3" marR="456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3" marR="456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3" marR="456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3" marR="456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3" marR="456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3" marR="456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3" marR="456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3" marR="456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3" marR="456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3" marR="456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6515845"/>
                  </a:ext>
                </a:extLst>
              </a:tr>
              <a:tr h="23719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solidFill>
                            <a:schemeClr val="tx1"/>
                          </a:solidFill>
                          <a:effectLst/>
                        </a:rPr>
                        <a:t>Старт продаж на ВБ</a:t>
                      </a:r>
                      <a:endParaRPr lang="ru-RU" sz="14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3" marR="456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3" marR="456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3" marR="456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3" marR="456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3" marR="456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3" marR="456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3" marR="456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3" marR="456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3" marR="456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3" marR="456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3" marR="456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307551"/>
                  </a:ext>
                </a:extLst>
              </a:tr>
              <a:tr h="23719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solidFill>
                            <a:schemeClr val="tx1"/>
                          </a:solidFill>
                          <a:effectLst/>
                        </a:rPr>
                        <a:t>Заказ основной партии</a:t>
                      </a:r>
                      <a:endParaRPr lang="ru-RU" sz="14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3" marR="456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3" marR="456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3" marR="456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3" marR="456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3" marR="456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3" marR="456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3" marR="456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3" marR="456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3" marR="456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3" marR="456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3" marR="456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284089"/>
                  </a:ext>
                </a:extLst>
              </a:tr>
              <a:tr h="4909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solidFill>
                            <a:schemeClr val="tx1"/>
                          </a:solidFill>
                          <a:effectLst/>
                        </a:rPr>
                        <a:t>Основные продажи на ВБ</a:t>
                      </a:r>
                      <a:endParaRPr lang="ru-RU" sz="14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3" marR="456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3" marR="456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3" marR="456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3" marR="456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3" marR="456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3" marR="456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3" marR="456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3" marR="456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3" marR="456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3" marR="456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3" marR="456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4017701"/>
                  </a:ext>
                </a:extLst>
              </a:tr>
              <a:tr h="23719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solidFill>
                            <a:schemeClr val="tx1"/>
                          </a:solidFill>
                          <a:effectLst/>
                        </a:rPr>
                        <a:t>Заказ повторной партии</a:t>
                      </a:r>
                      <a:endParaRPr lang="ru-RU" sz="14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3" marR="456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3" marR="456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3" marR="456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3" marR="456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3" marR="456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3" marR="456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3" marR="456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3" marR="456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3" marR="456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3" marR="456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3" marR="456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060009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3E8E7BB-78CD-AA92-DF4B-E58D93FA9204}"/>
              </a:ext>
            </a:extLst>
          </p:cNvPr>
          <p:cNvSpPr txBox="1"/>
          <p:nvPr/>
        </p:nvSpPr>
        <p:spPr>
          <a:xfrm>
            <a:off x="10832984" y="6488668"/>
            <a:ext cx="1359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Слайд 7</a:t>
            </a:r>
          </a:p>
        </p:txBody>
      </p:sp>
    </p:spTree>
    <p:extLst>
      <p:ext uri="{BB962C8B-B14F-4D97-AF65-F5344CB8AC3E}">
        <p14:creationId xmlns:p14="http://schemas.microsoft.com/office/powerpoint/2010/main" val="1808367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93D6A5-19E2-3EE7-464E-673CE7B3555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50719" y="95999"/>
            <a:ext cx="8761413" cy="708025"/>
          </a:xfrm>
        </p:spPr>
        <p:txBody>
          <a:bodyPr/>
          <a:lstStyle/>
          <a:p>
            <a:pPr algn="ctr"/>
            <a:br>
              <a:rPr lang="ru-RU" sz="28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ru-RU" sz="20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Поток реальных денег от реализации инвестиционного проекта, тыс.р </a:t>
            </a:r>
            <a:b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реализации инвестиционного проекта, тыс.р </a:t>
            </a:r>
            <a:br>
              <a:rPr lang="ru-RU" sz="28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dirty="0">
              <a:solidFill>
                <a:schemeClr val="bg1"/>
              </a:solidFill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B3530BC2-54DA-1DED-8744-A42152830F7D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154301016"/>
              </p:ext>
            </p:extLst>
          </p:nvPr>
        </p:nvGraphicFramePr>
        <p:xfrm>
          <a:off x="1774721" y="532922"/>
          <a:ext cx="8096865" cy="62290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37723">
                  <a:extLst>
                    <a:ext uri="{9D8B030D-6E8A-4147-A177-3AD203B41FA5}">
                      <a16:colId xmlns:a16="http://schemas.microsoft.com/office/drawing/2014/main" val="2716905859"/>
                    </a:ext>
                  </a:extLst>
                </a:gridCol>
                <a:gridCol w="1142991">
                  <a:extLst>
                    <a:ext uri="{9D8B030D-6E8A-4147-A177-3AD203B41FA5}">
                      <a16:colId xmlns:a16="http://schemas.microsoft.com/office/drawing/2014/main" val="130969128"/>
                    </a:ext>
                  </a:extLst>
                </a:gridCol>
                <a:gridCol w="1249054">
                  <a:extLst>
                    <a:ext uri="{9D8B030D-6E8A-4147-A177-3AD203B41FA5}">
                      <a16:colId xmlns:a16="http://schemas.microsoft.com/office/drawing/2014/main" val="239913303"/>
                    </a:ext>
                  </a:extLst>
                </a:gridCol>
                <a:gridCol w="958782">
                  <a:extLst>
                    <a:ext uri="{9D8B030D-6E8A-4147-A177-3AD203B41FA5}">
                      <a16:colId xmlns:a16="http://schemas.microsoft.com/office/drawing/2014/main" val="73977088"/>
                    </a:ext>
                  </a:extLst>
                </a:gridCol>
                <a:gridCol w="1108315">
                  <a:extLst>
                    <a:ext uri="{9D8B030D-6E8A-4147-A177-3AD203B41FA5}">
                      <a16:colId xmlns:a16="http://schemas.microsoft.com/office/drawing/2014/main" val="3105085537"/>
                    </a:ext>
                  </a:extLst>
                </a:gridCol>
              </a:tblGrid>
              <a:tr h="312925">
                <a:tc rowSpan="2"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  </a:t>
                      </a:r>
                      <a:endParaRPr lang="ru-RU" sz="16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 показателя по годам </a:t>
                      </a:r>
                      <a:endParaRPr lang="ru-RU" sz="16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2593513"/>
                  </a:ext>
                </a:extLst>
              </a:tr>
              <a:tr h="2933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2023 </a:t>
                      </a:r>
                      <a:endParaRPr lang="ru-RU" sz="1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2024 </a:t>
                      </a:r>
                      <a:endParaRPr lang="ru-RU" sz="1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2025 </a:t>
                      </a:r>
                      <a:endParaRPr lang="ru-RU" sz="1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2026 </a:t>
                      </a:r>
                      <a:endParaRPr lang="ru-RU" sz="14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0443775"/>
                  </a:ext>
                </a:extLst>
              </a:tr>
              <a:tr h="293360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Операционная деятельность </a:t>
                      </a:r>
                      <a:endParaRPr lang="ru-RU" sz="14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-2154 </a:t>
                      </a:r>
                      <a:endParaRPr lang="ru-RU" sz="1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4121,4</a:t>
                      </a:r>
                      <a:endParaRPr lang="ru-RU" sz="1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1452 </a:t>
                      </a:r>
                      <a:endParaRPr lang="ru-RU" sz="1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4524</a:t>
                      </a:r>
                      <a:endParaRPr lang="ru-RU" sz="1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4249877"/>
                  </a:ext>
                </a:extLst>
              </a:tr>
              <a:tr h="293360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заказа, </a:t>
                      </a:r>
                      <a:r>
                        <a:rPr lang="ru-RU" sz="1400" b="1" kern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</a:t>
                      </a:r>
                      <a:r>
                        <a:rPr lang="ru-RU" sz="1400" b="1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60000</a:t>
                      </a:r>
                      <a:endParaRPr lang="ru-RU" sz="1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100000 </a:t>
                      </a:r>
                      <a:endParaRPr lang="ru-RU" sz="1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200000 </a:t>
                      </a:r>
                      <a:endParaRPr lang="ru-RU" sz="1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400000</a:t>
                      </a:r>
                      <a:endParaRPr lang="ru-RU" sz="1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9035552"/>
                  </a:ext>
                </a:extLst>
              </a:tr>
              <a:tr h="293360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заказа, </a:t>
                      </a:r>
                      <a:r>
                        <a:rPr lang="ru-RU" sz="1400" b="1" kern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</a:t>
                      </a:r>
                      <a:endParaRPr lang="ru-RU" sz="14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1800</a:t>
                      </a:r>
                      <a:endParaRPr lang="ru-RU" sz="1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3000</a:t>
                      </a:r>
                      <a:endParaRPr lang="ru-RU" sz="1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6000</a:t>
                      </a:r>
                      <a:endParaRPr lang="ru-RU" sz="1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12000</a:t>
                      </a:r>
                      <a:endParaRPr lang="ru-RU" sz="1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0381062"/>
                  </a:ext>
                </a:extLst>
              </a:tr>
              <a:tr h="293360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Прирост выручки от реализации </a:t>
                      </a:r>
                      <a:endParaRPr lang="ru-RU" sz="14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ru-RU" sz="1400" b="1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12960 </a:t>
                      </a:r>
                      <a:endParaRPr lang="ru-RU" sz="1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16200 </a:t>
                      </a:r>
                      <a:endParaRPr lang="ru-RU" sz="1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32400 </a:t>
                      </a:r>
                      <a:endParaRPr lang="ru-RU" sz="1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5957019"/>
                  </a:ext>
                </a:extLst>
              </a:tr>
              <a:tr h="293360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Издержки обращения </a:t>
                      </a:r>
                      <a:endParaRPr lang="ru-RU" sz="14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354</a:t>
                      </a:r>
                      <a:endParaRPr lang="ru-RU" sz="14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4032</a:t>
                      </a:r>
                      <a:endParaRPr lang="ru-RU" sz="1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5346 </a:t>
                      </a:r>
                      <a:endParaRPr lang="ru-RU" sz="1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10692 </a:t>
                      </a:r>
                      <a:endParaRPr lang="ru-RU" sz="1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7354435"/>
                  </a:ext>
                </a:extLst>
              </a:tr>
              <a:tr h="293360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Затраты на продвижение СТМ </a:t>
                      </a:r>
                      <a:endParaRPr lang="ru-RU" sz="1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endParaRPr lang="ru-RU" sz="14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729 </a:t>
                      </a:r>
                      <a:endParaRPr lang="ru-RU" sz="1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2430 </a:t>
                      </a:r>
                      <a:endParaRPr lang="ru-RU" sz="1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3240 </a:t>
                      </a:r>
                      <a:endParaRPr lang="ru-RU" sz="1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0732479"/>
                  </a:ext>
                </a:extLst>
              </a:tr>
              <a:tr h="626654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Внереализационные расходы (процент по кредиту в размере 15%) </a:t>
                      </a:r>
                      <a:endParaRPr lang="ru-RU" sz="1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endParaRPr lang="ru-RU" sz="14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300 </a:t>
                      </a:r>
                      <a:endParaRPr lang="ru-RU" sz="1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endParaRPr lang="ru-RU" sz="1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endParaRPr lang="ru-RU" sz="1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4577342"/>
                  </a:ext>
                </a:extLst>
              </a:tr>
              <a:tr h="293360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УСН доходы, 6%</a:t>
                      </a:r>
                      <a:endParaRPr lang="ru-RU" sz="1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endParaRPr lang="ru-RU" sz="1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777,6</a:t>
                      </a:r>
                      <a:endParaRPr lang="ru-RU" sz="14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972 </a:t>
                      </a:r>
                      <a:endParaRPr lang="ru-RU" sz="1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1944</a:t>
                      </a:r>
                      <a:endParaRPr lang="ru-RU" sz="1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2039444"/>
                  </a:ext>
                </a:extLst>
              </a:tr>
              <a:tr h="293360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Чистый приток от операций </a:t>
                      </a:r>
                      <a:endParaRPr lang="ru-RU" sz="1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endParaRPr lang="ru-RU" sz="1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4121,4</a:t>
                      </a:r>
                      <a:endParaRPr lang="ru-RU" sz="14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1452 </a:t>
                      </a:r>
                      <a:endParaRPr lang="ru-RU" sz="1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4524</a:t>
                      </a:r>
                      <a:endParaRPr lang="ru-RU" sz="1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6537013"/>
                  </a:ext>
                </a:extLst>
              </a:tr>
              <a:tr h="293360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Инвестиционная деятельность </a:t>
                      </a:r>
                      <a:endParaRPr lang="ru-RU" sz="1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</a:t>
                      </a:r>
                      <a:endParaRPr lang="ru-RU" sz="1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endParaRPr lang="ru-RU" sz="14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endParaRPr lang="ru-RU" sz="1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endParaRPr lang="ru-RU" sz="1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1195666"/>
                  </a:ext>
                </a:extLst>
              </a:tr>
              <a:tr h="293360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брендбука </a:t>
                      </a:r>
                      <a:endParaRPr lang="ru-RU" sz="1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80 </a:t>
                      </a:r>
                      <a:endParaRPr lang="ru-RU" sz="1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endParaRPr lang="ru-RU" sz="1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endParaRPr lang="ru-RU" sz="1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endParaRPr lang="ru-RU" sz="1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7609731"/>
                  </a:ext>
                </a:extLst>
              </a:tr>
              <a:tr h="293360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Регистрация ТЗ  </a:t>
                      </a:r>
                      <a:endParaRPr lang="ru-RU" sz="1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70 </a:t>
                      </a:r>
                      <a:endParaRPr lang="ru-RU" sz="1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endParaRPr lang="ru-RU" sz="1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endParaRPr lang="ru-RU" sz="14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endParaRPr lang="ru-RU" sz="1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1704545"/>
                  </a:ext>
                </a:extLst>
              </a:tr>
              <a:tr h="293360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Сертификация</a:t>
                      </a:r>
                      <a:endParaRPr lang="ru-RU" sz="1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endParaRPr lang="ru-RU" sz="1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endParaRPr lang="ru-RU" sz="14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endParaRPr lang="ru-RU" sz="1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8842338"/>
                  </a:ext>
                </a:extLst>
              </a:tr>
              <a:tr h="293360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Финансовая деятельность </a:t>
                      </a:r>
                      <a:endParaRPr lang="ru-RU" sz="1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2324</a:t>
                      </a:r>
                      <a:endParaRPr lang="ru-RU" sz="1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</a:t>
                      </a:r>
                      <a:endParaRPr lang="ru-RU" sz="1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endParaRPr lang="ru-RU" sz="14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endParaRPr lang="ru-RU" sz="1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1469343"/>
                  </a:ext>
                </a:extLst>
              </a:tr>
              <a:tr h="293360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Собственный капитал </a:t>
                      </a:r>
                      <a:endParaRPr lang="ru-RU" sz="1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324 </a:t>
                      </a:r>
                      <a:endParaRPr lang="ru-RU" sz="1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endParaRPr lang="ru-RU" sz="1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endParaRPr lang="ru-RU" sz="14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endParaRPr lang="ru-RU" sz="1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4858908"/>
                  </a:ext>
                </a:extLst>
              </a:tr>
              <a:tr h="293360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Краткосрочный кредит </a:t>
                      </a:r>
                      <a:endParaRPr lang="ru-RU" sz="1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2000 </a:t>
                      </a:r>
                      <a:endParaRPr lang="ru-RU" sz="1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endParaRPr lang="ru-RU" sz="1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endParaRPr lang="ru-RU" sz="14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endParaRPr lang="ru-RU" sz="14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0825883"/>
                  </a:ext>
                </a:extLst>
              </a:tr>
              <a:tr h="293360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Погашение задолженности по кредиту </a:t>
                      </a:r>
                      <a:endParaRPr lang="ru-RU" sz="1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endParaRPr lang="ru-RU" sz="1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2000 </a:t>
                      </a:r>
                      <a:endParaRPr lang="ru-RU" sz="1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endParaRPr lang="ru-RU" sz="14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endParaRPr lang="ru-RU" sz="14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640603"/>
                  </a:ext>
                </a:extLst>
              </a:tr>
              <a:tr h="293360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Сальдо реальных денег на конец периода </a:t>
                      </a:r>
                      <a:endParaRPr lang="ru-RU" sz="14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ru-RU" sz="1400" b="1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2121,4 </a:t>
                      </a:r>
                      <a:endParaRPr lang="ru-RU" sz="14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1452 </a:t>
                      </a:r>
                      <a:endParaRPr lang="ru-RU" sz="1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4524</a:t>
                      </a:r>
                      <a:endParaRPr lang="ru-RU" sz="14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380224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9834036-51C9-606E-09A6-0CFBAEAE34A1}"/>
              </a:ext>
            </a:extLst>
          </p:cNvPr>
          <p:cNvSpPr txBox="1"/>
          <p:nvPr/>
        </p:nvSpPr>
        <p:spPr>
          <a:xfrm>
            <a:off x="10656815" y="6392669"/>
            <a:ext cx="1359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Слайд 8</a:t>
            </a:r>
          </a:p>
        </p:txBody>
      </p:sp>
    </p:spTree>
    <p:extLst>
      <p:ext uri="{BB962C8B-B14F-4D97-AF65-F5344CB8AC3E}">
        <p14:creationId xmlns:p14="http://schemas.microsoft.com/office/powerpoint/2010/main" val="28356085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вет директоров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TM02900722[[fn=Ион (конференц-зал)]]</Template>
  <TotalTime>208</TotalTime>
  <Words>1230</Words>
  <Application>Microsoft Office PowerPoint</Application>
  <PresentationFormat>Широкоэкранный</PresentationFormat>
  <Paragraphs>418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Century Gothic</vt:lpstr>
      <vt:lpstr>Times New Roman</vt:lpstr>
      <vt:lpstr>Wingdings 3</vt:lpstr>
      <vt:lpstr>Совет директоров</vt:lpstr>
      <vt:lpstr> Президентская Программа подготовки управленческих кадров для организаций народного хозяйства РФ     разработка проекта выведения на рынок товара под собственной торговой маркой     ГРАФИЧЕСКАЯ ЧАСТЬ (демонстрационная часть) К АТТЕСТАЦИОННОЙ РАБОТЕ    Разработал слушатель    Липовка О.А.   Наименование программы «Менеджмент»   Руководитель аттестационной работы: старший преподаватель  Лазарева Л.В.     </vt:lpstr>
      <vt:lpstr>Объект, цель и задачи исследования</vt:lpstr>
      <vt:lpstr>Основные экономические показатели, комплексно характеризующие финансово-хозяйственную деятельность организации по основному виду деятельности</vt:lpstr>
      <vt:lpstr>Организационная Структура организации ИП Липовки О.А.</vt:lpstr>
      <vt:lpstr>Анализ пяти сил конкуренции по Портеру</vt:lpstr>
      <vt:lpstr>Выбор стратегии матрица «Товар-Рынок»</vt:lpstr>
      <vt:lpstr>Комплекс маркетинга 4Р</vt:lpstr>
      <vt:lpstr>План организационных-экономических мероприятий   на 2023-2024 годы</vt:lpstr>
      <vt:lpstr> отПоток реальных денег от реализации инвестиционного проекта, тыс.р   реализации инвестиционного проекта, тыс.р  </vt:lpstr>
      <vt:lpstr>Показатели эффективности проекта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Президентская Программа подготовки управленческих кадров для организаций народного хозяйства РФ     разработка проекта выведения на рынок товара под собственной торговой маркой     ГРАФИЧЕСКАЯ ЧАСТЬ (демонстрационная часть) К АТТЕСТАЦИОННОЙ РАБОТЕ    Разработал слушатель    Липовка О.А.   Наименование программы «Менеджмент»   Руководитель аттестационной работы: старший преподаватель  Лазарева Л.В.</dc:title>
  <dc:creator>Ольга Липовка</dc:creator>
  <cp:lastModifiedBy>Варламова Зинаида Николаевна</cp:lastModifiedBy>
  <cp:revision>2</cp:revision>
  <dcterms:created xsi:type="dcterms:W3CDTF">2023-05-11T15:06:55Z</dcterms:created>
  <dcterms:modified xsi:type="dcterms:W3CDTF">2024-01-22T14:09:29Z</dcterms:modified>
</cp:coreProperties>
</file>