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07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126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735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481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2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78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732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72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47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244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85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594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31B1-A69C-4782-BF8E-ED64AF93AB48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D64E-AFFA-4333-9B88-C277FEFD94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0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63"/>
            <a:ext cx="12192000" cy="690879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6000" dirty="0">
                <a:solidFill>
                  <a:schemeClr val="tx2">
                    <a:lumMod val="25000"/>
                  </a:schemeClr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996EA22-DB7C-4AFE-BF49-3FAF0AA7AC58}"/>
              </a:ext>
            </a:extLst>
          </p:cNvPr>
          <p:cNvSpPr txBox="1">
            <a:spLocks/>
          </p:cNvSpPr>
          <p:nvPr/>
        </p:nvSpPr>
        <p:spPr>
          <a:xfrm>
            <a:off x="1979784" y="2131491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Министерство образования и науки Российской Федерации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Федеральное государственное бюджетное образовательное учреждение 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высшего образования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«Курский государственный университет»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Курская региональная бизнес-школа</a:t>
            </a:r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 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Аттестационная работа на тему:</a:t>
            </a:r>
            <a: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«Организация системы управления проекта «Фрезер Центр»</a:t>
            </a:r>
            <a:br>
              <a:rPr lang="ru-RU" sz="20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endParaRPr lang="en-US" sz="20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4A46EBA7-CE7D-401A-AD5E-164BCEC186FE}"/>
              </a:ext>
            </a:extLst>
          </p:cNvPr>
          <p:cNvSpPr txBox="1">
            <a:spLocks/>
          </p:cNvSpPr>
          <p:nvPr/>
        </p:nvSpPr>
        <p:spPr>
          <a:xfrm>
            <a:off x="5467926" y="4341092"/>
            <a:ext cx="5475288" cy="913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Выполнил:</a:t>
            </a:r>
            <a: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Носов Дмитрий Александрович </a:t>
            </a:r>
            <a: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Научный руководитель:</a:t>
            </a:r>
            <a: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к.э.н., доцент Зарецкая В.Г</a:t>
            </a:r>
            <a:r>
              <a:rPr lang="ru-RU" sz="1800" dirty="0">
                <a:solidFill>
                  <a:schemeClr val="bg1"/>
                </a:solidFill>
                <a:latin typeface="+mj-lt"/>
              </a:rPr>
              <a:t>.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66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38400" y="2411896"/>
            <a:ext cx="8070574" cy="2160103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Спасибо за внимание!</a:t>
            </a:r>
            <a:r>
              <a:rPr lang="en-US" sz="6000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n-US" sz="6000" dirty="0">
                <a:solidFill>
                  <a:schemeClr val="tx2">
                    <a:lumMod val="25000"/>
                  </a:schemeClr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38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783" y="147638"/>
            <a:ext cx="12192000" cy="69087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81739"/>
            <a:ext cx="9144000" cy="3233531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Объектом</a:t>
            </a:r>
            <a:r>
              <a:rPr lang="ru-RU" sz="7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 исследования  являются методы управления реализацией проекта «Фрезер Центр».</a:t>
            </a:r>
          </a:p>
          <a:p>
            <a:pPr algn="l"/>
            <a:endParaRPr lang="en-US" sz="7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l"/>
            <a:r>
              <a:rPr lang="ru-RU" sz="7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Предметом</a:t>
            </a:r>
            <a:r>
              <a:rPr lang="ru-RU" sz="7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исследования является система управления проектом «Фрезер Центр».</a:t>
            </a:r>
            <a:r>
              <a:rPr lang="en-US" sz="7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ᅟ </a:t>
            </a:r>
            <a:endParaRPr lang="ru-RU" sz="7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l"/>
            <a:endParaRPr lang="en-US" sz="7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algn="l"/>
            <a:r>
              <a:rPr lang="ru-RU" sz="7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Целью</a:t>
            </a:r>
            <a:r>
              <a:rPr lang="ru-RU" sz="7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настоящей работы является построение системы управления проектом на реальном предприятии.</a:t>
            </a:r>
            <a:endParaRPr lang="en-US" sz="74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1873319"/>
          </a:xfrm>
        </p:spPr>
        <p:txBody>
          <a:bodyPr anchor="ctr" anchorCtr="0">
            <a:normAutofit/>
          </a:bodyPr>
          <a:lstStyle/>
          <a:p>
            <a:pPr algn="l"/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Объект, предмет, цель:</a:t>
            </a:r>
            <a:endParaRPr lang="en-US" sz="3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823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01837"/>
            <a:ext cx="9144000" cy="4491727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Возможности: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Возможность увеличения площади производства до 200 м2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Создание дифференцированного бренда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Уникальное торговое предложение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Нишевые продуктовые линейки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Выход на растущие маркетплейсы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Развитие дистрибуции онлайн и оффлайн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Появление новых поставщиков</a:t>
            </a:r>
          </a:p>
          <a:p>
            <a:pPr algn="l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3999" cy="87947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25000"/>
                  </a:schemeClr>
                </a:solidFill>
                <a:latin typeface="Franklin Gothic Medium" panose="020B0603020102020204" pitchFamily="34" charset="0"/>
              </a:rPr>
              <a:t/>
            </a:r>
            <a:br>
              <a:rPr lang="en-US" sz="3200" dirty="0">
                <a:solidFill>
                  <a:schemeClr val="tx2">
                    <a:lumMod val="2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Возможности и угрозы развития компании</a:t>
            </a:r>
            <a:endParaRPr lang="en-US" sz="3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77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0799"/>
            <a:ext cx="12192000" cy="69087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07096"/>
            <a:ext cx="9144000" cy="432020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Угрозы: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Рост стоимости валюты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Спад платежеспособности аудитории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Появление сильных конкурентов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Демпинговые войны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Повышение НДС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Не выгодные условия для работы на </a:t>
            </a:r>
            <a:r>
              <a:rPr lang="ru-RU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маректплейсе</a:t>
            </a:r>
            <a:endParaRPr lang="ru-RU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Форс-мажор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473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Возможности и угрозы развития компании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3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Оценка сильных и слабых сторон деятельности предприятия </a:t>
            </a:r>
            <a:endParaRPr lang="en-US" sz="3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610B0693-EA95-48B8-8CF9-9869D5BE3D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Сильные стороны (+)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E117E1B-C814-4B86-BF47-F7FE468F95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Самый крупный фрезер центр Черноземья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Собственная производственная площадка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Собственный склад 100м2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квалифицированного персонала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Резка и гравировка любых изделий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Наработанная клиентская база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Репутация надежного партнера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Гибкая ценовая политика</a:t>
            </a:r>
            <a:endParaRPr lang="en-US" sz="2600" dirty="0">
              <a:solidFill>
                <a:schemeClr val="bg1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7770930-724D-4CF1-899B-EEBC4B864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Слабые стороны (-)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9F333E88-39C7-47A1-9A75-1E27901846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конверсионный сайт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развиты социальные сети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контекстная реклама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таргетированная реклама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ru-RU" sz="2600" dirty="0">
                <a:solidFill>
                  <a:schemeClr val="bg1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бюджет маркетинга</a:t>
            </a:r>
            <a:endParaRPr lang="en-US" sz="2600" dirty="0">
              <a:solidFill>
                <a:schemeClr val="bg1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881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1805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Матрица </a:t>
            </a:r>
            <a:r>
              <a:rPr lang="en-US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SWOT</a:t>
            </a:r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-анализа</a:t>
            </a:r>
            <a:endParaRPr lang="en-US" sz="32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B936D1D7-7EB1-4AF5-BAF3-17FDBE84E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7668951"/>
              </p:ext>
            </p:extLst>
          </p:nvPr>
        </p:nvGraphicFramePr>
        <p:xfrm>
          <a:off x="838200" y="368851"/>
          <a:ext cx="10333383" cy="6683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72339">
                  <a:extLst>
                    <a:ext uri="{9D8B030D-6E8A-4147-A177-3AD203B41FA5}">
                      <a16:colId xmlns:a16="http://schemas.microsoft.com/office/drawing/2014/main" xmlns="" val="524059008"/>
                    </a:ext>
                  </a:extLst>
                </a:gridCol>
                <a:gridCol w="2916583">
                  <a:extLst>
                    <a:ext uri="{9D8B030D-6E8A-4147-A177-3AD203B41FA5}">
                      <a16:colId xmlns:a16="http://schemas.microsoft.com/office/drawing/2014/main" xmlns="" val="2624305716"/>
                    </a:ext>
                  </a:extLst>
                </a:gridCol>
                <a:gridCol w="3444461">
                  <a:extLst>
                    <a:ext uri="{9D8B030D-6E8A-4147-A177-3AD203B41FA5}">
                      <a16:colId xmlns:a16="http://schemas.microsoft.com/office/drawing/2014/main" xmlns="" val="3550312621"/>
                    </a:ext>
                  </a:extLst>
                </a:gridCol>
              </a:tblGrid>
              <a:tr h="368236">
                <a:tc>
                  <a:txBody>
                    <a:bodyPr/>
                    <a:lstStyle/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Сильные стороны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Слабые стороны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4765496"/>
                  </a:ext>
                </a:extLst>
              </a:tr>
              <a:tr h="2085626">
                <a:tc>
                  <a:txBody>
                    <a:bodyPr/>
                    <a:lstStyle/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Самый крупный фрезер центр Черноземья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Собственная производственная площадка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Собственный склад 100м2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квалифицированного персонала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Резка и гравировка любых изделий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Наработанная клиентская база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Репутация надежного партнера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Гибкая ценовая политика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конверсионный сайт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развиты социальные сети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 контекстная реклама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 таргетированная реклама</a:t>
                      </a: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 бюджет маркетинга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7912474"/>
                  </a:ext>
                </a:extLst>
              </a:tr>
              <a:tr h="36823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Возможности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Стратегические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Стратегические действия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5636082"/>
                  </a:ext>
                </a:extLst>
              </a:tr>
              <a:tr h="1496079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Возможность увеличения площади производства до 200 м2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Создание дифференцированного бренда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Уникальное торговое предложение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 Нишевые продуктовые линейки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 Выход на растущие маркетплейсы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 Развитие дистрибуции онлайн и оффлайн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 Появление новых поставщиков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Создание уникального бренда  с высокой рентабельностью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Захват каналов дистрибуции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Уникальное продуктовое предложение</a:t>
                      </a:r>
                    </a:p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Создание сайта по 5 слоям эффективности (смысловой, визуальный, технический,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конверсионно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-аналитический)</a:t>
                      </a:r>
                    </a:p>
                    <a:p>
                      <a:pPr lvl="0"/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Установка социальных медиа ВК,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Инстаграмм</a:t>
                      </a:r>
                      <a:endParaRPr lang="ru-RU" sz="1200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</a:endParaRPr>
                    </a:p>
                    <a:p>
                      <a:pPr lvl="0"/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Анализ сегментов и запуск онлайн рекламных компаний</a:t>
                      </a:r>
                    </a:p>
                    <a:p>
                      <a:pPr lvl="0"/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Продвижение на маркетплейсах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936103"/>
                  </a:ext>
                </a:extLst>
              </a:tr>
              <a:tr h="36823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Угрозы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Стратегические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Стратегические действия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6470173"/>
                  </a:ext>
                </a:extLst>
              </a:tr>
              <a:tr h="1921611"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Рост стоимости валюты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Спад платежеспособности аудитории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Появление сильных конкурентов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Демпинговые войны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Повышение НДС 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Не выгодные условия работы на маркетплейс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Форс-мажор</a:t>
                      </a:r>
                      <a:endParaRPr lang="ru-RU" sz="1200" dirty="0">
                        <a:solidFill>
                          <a:schemeClr val="bg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Ежеквартальный мониторинг  конкурентного окружения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Ежемесячный мониторинг ценовой политики на  маркетплейсах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Разработка новых продуктов</a:t>
                      </a:r>
                    </a:p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Страхование бизнеса</a:t>
                      </a:r>
                    </a:p>
                    <a:p>
                      <a:pPr lvl="0"/>
                      <a:r>
                        <a:rPr lang="ru-RU" sz="1200" kern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  <a:ea typeface="+mn-ea"/>
                          <a:cs typeface="+mn-cs"/>
                        </a:rPr>
                        <a:t>Формирование кризисного резерва денежных средств</a:t>
                      </a:r>
                    </a:p>
                    <a:p>
                      <a:endParaRPr lang="ru-RU" sz="1200" dirty="0"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5613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962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7A7818-A578-4BF3-AF4D-AD3FF7B3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Разработка мероприятий по реализации стратегии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0D0DD572-01EF-491A-B52C-32A34D075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1022713"/>
              </p:ext>
            </p:extLst>
          </p:nvPr>
        </p:nvGraphicFramePr>
        <p:xfrm>
          <a:off x="838200" y="766485"/>
          <a:ext cx="8269358" cy="5568404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2934119">
                  <a:extLst>
                    <a:ext uri="{9D8B030D-6E8A-4147-A177-3AD203B41FA5}">
                      <a16:colId xmlns:a16="http://schemas.microsoft.com/office/drawing/2014/main" xmlns="" val="312953969"/>
                    </a:ext>
                  </a:extLst>
                </a:gridCol>
                <a:gridCol w="401493">
                  <a:extLst>
                    <a:ext uri="{9D8B030D-6E8A-4147-A177-3AD203B41FA5}">
                      <a16:colId xmlns:a16="http://schemas.microsoft.com/office/drawing/2014/main" xmlns="" val="2243107171"/>
                    </a:ext>
                  </a:extLst>
                </a:gridCol>
                <a:gridCol w="401493">
                  <a:extLst>
                    <a:ext uri="{9D8B030D-6E8A-4147-A177-3AD203B41FA5}">
                      <a16:colId xmlns:a16="http://schemas.microsoft.com/office/drawing/2014/main" xmlns="" val="2135536746"/>
                    </a:ext>
                  </a:extLst>
                </a:gridCol>
                <a:gridCol w="401493">
                  <a:extLst>
                    <a:ext uri="{9D8B030D-6E8A-4147-A177-3AD203B41FA5}">
                      <a16:colId xmlns:a16="http://schemas.microsoft.com/office/drawing/2014/main" xmlns="" val="3992908704"/>
                    </a:ext>
                  </a:extLst>
                </a:gridCol>
                <a:gridCol w="401493">
                  <a:extLst>
                    <a:ext uri="{9D8B030D-6E8A-4147-A177-3AD203B41FA5}">
                      <a16:colId xmlns:a16="http://schemas.microsoft.com/office/drawing/2014/main" xmlns="" val="2382786999"/>
                    </a:ext>
                  </a:extLst>
                </a:gridCol>
                <a:gridCol w="371012">
                  <a:extLst>
                    <a:ext uri="{9D8B030D-6E8A-4147-A177-3AD203B41FA5}">
                      <a16:colId xmlns:a16="http://schemas.microsoft.com/office/drawing/2014/main" xmlns="" val="3325101354"/>
                    </a:ext>
                  </a:extLst>
                </a:gridCol>
                <a:gridCol w="370140">
                  <a:extLst>
                    <a:ext uri="{9D8B030D-6E8A-4147-A177-3AD203B41FA5}">
                      <a16:colId xmlns:a16="http://schemas.microsoft.com/office/drawing/2014/main" xmlns="" val="1572311285"/>
                    </a:ext>
                  </a:extLst>
                </a:gridCol>
                <a:gridCol w="370140">
                  <a:extLst>
                    <a:ext uri="{9D8B030D-6E8A-4147-A177-3AD203B41FA5}">
                      <a16:colId xmlns:a16="http://schemas.microsoft.com/office/drawing/2014/main" xmlns="" val="2854828288"/>
                    </a:ext>
                  </a:extLst>
                </a:gridCol>
                <a:gridCol w="414800">
                  <a:extLst>
                    <a:ext uri="{9D8B030D-6E8A-4147-A177-3AD203B41FA5}">
                      <a16:colId xmlns:a16="http://schemas.microsoft.com/office/drawing/2014/main" xmlns="" val="319130488"/>
                    </a:ext>
                  </a:extLst>
                </a:gridCol>
                <a:gridCol w="452634">
                  <a:extLst>
                    <a:ext uri="{9D8B030D-6E8A-4147-A177-3AD203B41FA5}">
                      <a16:colId xmlns:a16="http://schemas.microsoft.com/office/drawing/2014/main" xmlns="" val="1862929945"/>
                    </a:ext>
                  </a:extLst>
                </a:gridCol>
                <a:gridCol w="496422">
                  <a:extLst>
                    <a:ext uri="{9D8B030D-6E8A-4147-A177-3AD203B41FA5}">
                      <a16:colId xmlns:a16="http://schemas.microsoft.com/office/drawing/2014/main" xmlns="" val="3171018946"/>
                    </a:ext>
                  </a:extLst>
                </a:gridCol>
                <a:gridCol w="1254119">
                  <a:extLst>
                    <a:ext uri="{9D8B030D-6E8A-4147-A177-3AD203B41FA5}">
                      <a16:colId xmlns:a16="http://schemas.microsoft.com/office/drawing/2014/main" xmlns="" val="165898483"/>
                    </a:ext>
                  </a:extLst>
                </a:gridCol>
              </a:tblGrid>
              <a:tr h="1806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Наименование камышит работ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Февраль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Март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Апрель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Стоимость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961164937"/>
                  </a:ext>
                </a:extLst>
              </a:tr>
              <a:tr h="1806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2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3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4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6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7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8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9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10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4981685"/>
                  </a:ext>
                </a:extLst>
              </a:tr>
              <a:tr h="560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Анализ текущего  положения  сегмента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30 000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588552262"/>
                  </a:ext>
                </a:extLst>
              </a:tr>
              <a:tr h="544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Анализ спроса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50 000 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2606032540"/>
                  </a:ext>
                </a:extLst>
              </a:tr>
              <a:tr h="544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Анализ аудитории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50 000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014319969"/>
                  </a:ext>
                </a:extLst>
              </a:tr>
              <a:tr h="544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Анализ инсайтов аудитории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50 000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825589313"/>
                  </a:ext>
                </a:extLst>
              </a:tr>
              <a:tr h="560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Презентация результатов  стратегического этапа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2700779386"/>
                  </a:ext>
                </a:extLst>
              </a:tr>
              <a:tr h="7504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Оценка производственных и финансовых мощностей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1711063541"/>
                  </a:ext>
                </a:extLst>
              </a:tr>
              <a:tr h="7346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Проектирование целей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от 70 000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031318213"/>
                  </a:ext>
                </a:extLst>
              </a:tr>
              <a:tr h="1806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Брендинг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1057480217"/>
                  </a:ext>
                </a:extLst>
              </a:tr>
              <a:tr h="3705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Стратегия продаж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100 000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1531074007"/>
                  </a:ext>
                </a:extLst>
              </a:tr>
              <a:tr h="3705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Каналы  коммуникаций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от 50 000 руб.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19" marR="65619" marT="0" marB="0"/>
                </a:tc>
                <a:extLst>
                  <a:ext uri="{0D108BD9-81ED-4DB2-BD59-A6C34878D82A}">
                    <a16:rowId xmlns:a16="http://schemas.microsoft.com/office/drawing/2014/main" xmlns="" val="379473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097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D895C-4C55-490E-98BE-B6D01389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724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Разработка </a:t>
            </a:r>
            <a:r>
              <a:rPr lang="ru-RU" sz="33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мероприятий</a:t>
            </a:r>
            <a:r>
              <a:rPr lang="ru-RU" sz="32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по реализации стратегии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24819B43-82C4-4E2D-994D-4C712AA6B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3301339"/>
              </p:ext>
            </p:extLst>
          </p:nvPr>
        </p:nvGraphicFramePr>
        <p:xfrm>
          <a:off x="940904" y="959263"/>
          <a:ext cx="8388624" cy="56265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230108">
                  <a:extLst>
                    <a:ext uri="{9D8B030D-6E8A-4147-A177-3AD203B41FA5}">
                      <a16:colId xmlns:a16="http://schemas.microsoft.com/office/drawing/2014/main" xmlns="" val="3069155335"/>
                    </a:ext>
                  </a:extLst>
                </a:gridCol>
                <a:gridCol w="2409377">
                  <a:extLst>
                    <a:ext uri="{9D8B030D-6E8A-4147-A177-3AD203B41FA5}">
                      <a16:colId xmlns:a16="http://schemas.microsoft.com/office/drawing/2014/main" xmlns="" val="1039052268"/>
                    </a:ext>
                  </a:extLst>
                </a:gridCol>
                <a:gridCol w="1749139">
                  <a:extLst>
                    <a:ext uri="{9D8B030D-6E8A-4147-A177-3AD203B41FA5}">
                      <a16:colId xmlns:a16="http://schemas.microsoft.com/office/drawing/2014/main" xmlns="" val="1348589062"/>
                    </a:ext>
                  </a:extLst>
                </a:gridCol>
              </a:tblGrid>
              <a:tr h="16526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1)Анализ текущего  положения сегмента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Изучение отрасли и конкурентного окружения, изучение представленности категорий и ценовой политики, анализ поисковых запросов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Wordstar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Конкурентная карта отрасли (ЦКП)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30 000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extLst>
                  <a:ext uri="{0D108BD9-81ED-4DB2-BD59-A6C34878D82A}">
                    <a16:rowId xmlns:a16="http://schemas.microsoft.com/office/drawing/2014/main" xmlns="" val="2715397890"/>
                  </a:ext>
                </a:extLst>
              </a:tr>
              <a:tr h="1058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2) Анализ спроса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Изучение потребностей потенциальной аудитории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Модель спроса: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JTBD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(ключевые мотивы приобретения)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50 000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extLst>
                  <a:ext uri="{0D108BD9-81ED-4DB2-BD59-A6C34878D82A}">
                    <a16:rowId xmlns:a16="http://schemas.microsoft.com/office/drawing/2014/main" xmlns="" val="385793799"/>
                  </a:ext>
                </a:extLst>
              </a:tr>
              <a:tr h="1067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3)Анализ аудитории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Что нужно? Почему? Кто ядро аудитории? Когда совершается покупка? Места покупки?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Карта потребительского поведения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50 000 руб.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extLst>
                  <a:ext uri="{0D108BD9-81ED-4DB2-BD59-A6C34878D82A}">
                    <a16:rowId xmlns:a16="http://schemas.microsoft.com/office/drawing/2014/main" xmlns="" val="1358953591"/>
                  </a:ext>
                </a:extLst>
              </a:tr>
              <a:tr h="18477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4)Анализ инсайтов аудитории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Как аудитория взаимодействует - Какие проблемы есть при использовании- Как мы можем решить проблему-  Какие эмоции получает аудитория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Определение конкурентного преимущества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50 000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4" marR="67474" marT="0" marB="0"/>
                </a:tc>
                <a:extLst>
                  <a:ext uri="{0D108BD9-81ED-4DB2-BD59-A6C34878D82A}">
                    <a16:rowId xmlns:a16="http://schemas.microsoft.com/office/drawing/2014/main" xmlns="" val="111257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107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50799"/>
            <a:ext cx="12192000" cy="69087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3B2DD0-6287-4C41-8E16-4513D1D8D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Разработка мероприятий по реализации стратегии</a:t>
            </a:r>
            <a:endParaRPr lang="ru-RU" sz="3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E8DD24DC-545A-46E4-B2D6-FC4C87A43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3653629"/>
              </p:ext>
            </p:extLst>
          </p:nvPr>
        </p:nvGraphicFramePr>
        <p:xfrm>
          <a:off x="838200" y="667893"/>
          <a:ext cx="8425068" cy="517631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48486">
                  <a:extLst>
                    <a:ext uri="{9D8B030D-6E8A-4147-A177-3AD203B41FA5}">
                      <a16:colId xmlns:a16="http://schemas.microsoft.com/office/drawing/2014/main" xmlns="" val="826780790"/>
                    </a:ext>
                  </a:extLst>
                </a:gridCol>
                <a:gridCol w="2419843">
                  <a:extLst>
                    <a:ext uri="{9D8B030D-6E8A-4147-A177-3AD203B41FA5}">
                      <a16:colId xmlns:a16="http://schemas.microsoft.com/office/drawing/2014/main" xmlns="" val="3194578000"/>
                    </a:ext>
                  </a:extLst>
                </a:gridCol>
                <a:gridCol w="1756739">
                  <a:extLst>
                    <a:ext uri="{9D8B030D-6E8A-4147-A177-3AD203B41FA5}">
                      <a16:colId xmlns:a16="http://schemas.microsoft.com/office/drawing/2014/main" xmlns="" val="2267999096"/>
                    </a:ext>
                  </a:extLst>
                </a:gridCol>
              </a:tblGrid>
              <a:tr h="20573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5)Презентация результатов стратегического этапа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6)Оценка производственных и финансовых возможностей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7)Проектирование стратегических целей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Изучение потребностей потенциальной аудитории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Определение: стратегического видения, миссии и ценностей. Определение ключевых показателей успешности проекта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3361095"/>
                  </a:ext>
                </a:extLst>
              </a:tr>
              <a:tr h="1081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8)Брендинг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Модель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позиционорования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– Дизайн стратегия –  Логотип - Айдентика - Фирменный стиль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Гайдлайн/Брендбук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От 70 000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3755416"/>
                  </a:ext>
                </a:extLst>
              </a:tr>
              <a:tr h="1081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9)Стратегия продаж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Разработка плана действий для достижения финансовых показателей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Дорожная карта декомпозиции продаж и маркетинга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100 000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0790047"/>
                  </a:ext>
                </a:extLst>
              </a:tr>
              <a:tr h="9560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10)Каналы коммуникации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Создание конверсионных точек контакта аудитории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Сайт, соцсети, реклама контекстная/таргетированная и  т.д.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Franklin Gothic Medium" panose="020B0603020102020204" pitchFamily="34" charset="0"/>
                        </a:rPr>
                        <a:t>От 50 000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01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2203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609</Words>
  <Application>Microsoft Office PowerPoint</Application>
  <PresentationFormat>Произвольный</PresentationFormat>
  <Paragraphs>265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Объект, предмет, цель:</vt:lpstr>
      <vt:lpstr> Возможности и угрозы развития компании</vt:lpstr>
      <vt:lpstr>Возможности и угрозы развития компании</vt:lpstr>
      <vt:lpstr> Оценка сильных и слабых сторон деятельности предприятия </vt:lpstr>
      <vt:lpstr>Матрица SWOT-анализа</vt:lpstr>
      <vt:lpstr>Разработка мероприятий по реализации стратегии</vt:lpstr>
      <vt:lpstr>Разработка мероприятий по реализации стратегии</vt:lpstr>
      <vt:lpstr>Разработка мероприятий по реализации стратегии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777</cp:lastModifiedBy>
  <cp:revision>21</cp:revision>
  <dcterms:created xsi:type="dcterms:W3CDTF">2023-03-14T07:51:49Z</dcterms:created>
  <dcterms:modified xsi:type="dcterms:W3CDTF">2023-03-14T19:13:10Z</dcterms:modified>
</cp:coreProperties>
</file>