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67" r:id="rId6"/>
    <p:sldId id="259" r:id="rId7"/>
    <p:sldId id="272" r:id="rId8"/>
    <p:sldId id="269" r:id="rId9"/>
    <p:sldId id="261" r:id="rId10"/>
    <p:sldId id="264" r:id="rId11"/>
    <p:sldId id="263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BA288-BD70-4D8F-87F3-2A8B8B3C98B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CB0F4-0A0A-4B42-8FDF-EC74AB9B7D6A}">
      <dgm:prSet phldrT="[Текст]"/>
      <dgm:spPr/>
      <dgm:t>
        <a:bodyPr/>
        <a:lstStyle/>
        <a:p>
          <a:r>
            <a:rPr lang="ru-RU" dirty="0" smtClean="0"/>
            <a:t>Семья</a:t>
          </a:r>
          <a:endParaRPr lang="ru-RU" dirty="0"/>
        </a:p>
      </dgm:t>
    </dgm:pt>
    <dgm:pt modelId="{01621D25-B5C8-4C3D-8C96-C0753E01E58C}" type="parTrans" cxnId="{83AD9E58-6D7F-4A2E-BEC8-736BDA00D7DD}">
      <dgm:prSet/>
      <dgm:spPr/>
      <dgm:t>
        <a:bodyPr/>
        <a:lstStyle/>
        <a:p>
          <a:endParaRPr lang="ru-RU"/>
        </a:p>
      </dgm:t>
    </dgm:pt>
    <dgm:pt modelId="{E94E57C9-956D-4275-A29E-1348E77FC40A}" type="sibTrans" cxnId="{83AD9E58-6D7F-4A2E-BEC8-736BDA00D7DD}">
      <dgm:prSet/>
      <dgm:spPr/>
      <dgm:t>
        <a:bodyPr/>
        <a:lstStyle/>
        <a:p>
          <a:endParaRPr lang="ru-RU"/>
        </a:p>
      </dgm:t>
    </dgm:pt>
    <dgm:pt modelId="{FA9CCB47-C7DC-40AB-8F54-06697F38394D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Общество</a:t>
          </a:r>
          <a:endParaRPr lang="ru-RU" dirty="0"/>
        </a:p>
      </dgm:t>
    </dgm:pt>
    <dgm:pt modelId="{0CB8C610-E1F6-4E36-B943-EF6D1BE7F3CC}" type="parTrans" cxnId="{182CEA9D-302D-44EF-86DA-F8AB8B6BD7BD}">
      <dgm:prSet/>
      <dgm:spPr/>
      <dgm:t>
        <a:bodyPr/>
        <a:lstStyle/>
        <a:p>
          <a:endParaRPr lang="ru-RU"/>
        </a:p>
      </dgm:t>
    </dgm:pt>
    <dgm:pt modelId="{8B84A250-9D4A-40FA-83AF-57091817FC7B}" type="sibTrans" cxnId="{182CEA9D-302D-44EF-86DA-F8AB8B6BD7BD}">
      <dgm:prSet/>
      <dgm:spPr/>
      <dgm:t>
        <a:bodyPr/>
        <a:lstStyle/>
        <a:p>
          <a:endParaRPr lang="ru-RU"/>
        </a:p>
      </dgm:t>
    </dgm:pt>
    <dgm:pt modelId="{DE399E94-CDE6-4651-B98E-5E8CC69A2299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Медицинская помощь</a:t>
          </a:r>
          <a:endParaRPr lang="ru-RU" dirty="0"/>
        </a:p>
      </dgm:t>
    </dgm:pt>
    <dgm:pt modelId="{6827FEBA-ADC2-4080-804B-B075D7CE0F0F}" type="parTrans" cxnId="{0380BB2C-49AD-447C-AA39-EDA5CD5F2AE9}">
      <dgm:prSet/>
      <dgm:spPr/>
      <dgm:t>
        <a:bodyPr/>
        <a:lstStyle/>
        <a:p>
          <a:endParaRPr lang="ru-RU"/>
        </a:p>
      </dgm:t>
    </dgm:pt>
    <dgm:pt modelId="{DE84D4D7-F396-40AC-B28F-031D24D26600}" type="sibTrans" cxnId="{0380BB2C-49AD-447C-AA39-EDA5CD5F2AE9}">
      <dgm:prSet/>
      <dgm:spPr/>
      <dgm:t>
        <a:bodyPr/>
        <a:lstStyle/>
        <a:p>
          <a:endParaRPr lang="ru-RU"/>
        </a:p>
      </dgm:t>
    </dgm:pt>
    <dgm:pt modelId="{FFAA2846-C720-49AA-8255-8B1647672172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Социальные службы</a:t>
          </a:r>
          <a:endParaRPr lang="ru-RU" dirty="0"/>
        </a:p>
      </dgm:t>
    </dgm:pt>
    <dgm:pt modelId="{1430DA44-7FAD-4A13-8DD8-487EFF5F7301}" type="parTrans" cxnId="{2CAB3521-97F0-4C26-A199-6F5BE3166CF9}">
      <dgm:prSet/>
      <dgm:spPr/>
      <dgm:t>
        <a:bodyPr/>
        <a:lstStyle/>
        <a:p>
          <a:endParaRPr lang="ru-RU"/>
        </a:p>
      </dgm:t>
    </dgm:pt>
    <dgm:pt modelId="{BD24D725-BA61-4560-8BE1-30DC27418CD9}" type="sibTrans" cxnId="{2CAB3521-97F0-4C26-A199-6F5BE3166CF9}">
      <dgm:prSet/>
      <dgm:spPr/>
      <dgm:t>
        <a:bodyPr/>
        <a:lstStyle/>
        <a:p>
          <a:endParaRPr lang="ru-RU"/>
        </a:p>
      </dgm:t>
    </dgm:pt>
    <dgm:pt modelId="{AFAB9BF9-941A-442B-A019-504AC1B3FEBF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Работодатель</a:t>
          </a:r>
          <a:endParaRPr lang="ru-RU" dirty="0"/>
        </a:p>
      </dgm:t>
    </dgm:pt>
    <dgm:pt modelId="{09CFDFEC-19AE-42F1-B971-3AAAB7E54BA9}" type="parTrans" cxnId="{147B6756-DA50-4D02-ADEE-92B35587ABAE}">
      <dgm:prSet/>
      <dgm:spPr/>
      <dgm:t>
        <a:bodyPr/>
        <a:lstStyle/>
        <a:p>
          <a:endParaRPr lang="ru-RU"/>
        </a:p>
      </dgm:t>
    </dgm:pt>
    <dgm:pt modelId="{02CCCC3D-9BE6-4AD6-9664-873DE303942C}" type="sibTrans" cxnId="{147B6756-DA50-4D02-ADEE-92B35587ABAE}">
      <dgm:prSet/>
      <dgm:spPr/>
      <dgm:t>
        <a:bodyPr/>
        <a:lstStyle/>
        <a:p>
          <a:endParaRPr lang="ru-RU"/>
        </a:p>
      </dgm:t>
    </dgm:pt>
    <dgm:pt modelId="{D9290DEA-F82B-42CA-87D2-D195D37C3F11}" type="pres">
      <dgm:prSet presAssocID="{82BBA288-BD70-4D8F-87F3-2A8B8B3C98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5DFF06-99E7-4556-8E80-80628F5C37A6}" type="pres">
      <dgm:prSet presAssocID="{82BBA288-BD70-4D8F-87F3-2A8B8B3C98B5}" presName="cycle" presStyleCnt="0"/>
      <dgm:spPr/>
    </dgm:pt>
    <dgm:pt modelId="{278A59D5-E55D-49FE-AAC3-12560BFAFD57}" type="pres">
      <dgm:prSet presAssocID="{5F5CB0F4-0A0A-4B42-8FDF-EC74AB9B7D6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104CE-A38D-4E7D-84B3-6AF3BBBE0C34}" type="pres">
      <dgm:prSet presAssocID="{E94E57C9-956D-4275-A29E-1348E77FC40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C090268-2010-4235-B8CC-0137EE115ADD}" type="pres">
      <dgm:prSet presAssocID="{FA9CCB47-C7DC-40AB-8F54-06697F38394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FED32-FD33-4902-B714-20A6D56F922A}" type="pres">
      <dgm:prSet presAssocID="{DE399E94-CDE6-4651-B98E-5E8CC69A229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67B12-9AA8-4374-8154-E8FB8B8B1DFA}" type="pres">
      <dgm:prSet presAssocID="{FFAA2846-C720-49AA-8255-8B164767217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F304D-7404-4BB1-BCE0-8791DAABA7E6}" type="pres">
      <dgm:prSet presAssocID="{AFAB9BF9-941A-442B-A019-504AC1B3FEB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7B6756-DA50-4D02-ADEE-92B35587ABAE}" srcId="{82BBA288-BD70-4D8F-87F3-2A8B8B3C98B5}" destId="{AFAB9BF9-941A-442B-A019-504AC1B3FEBF}" srcOrd="4" destOrd="0" parTransId="{09CFDFEC-19AE-42F1-B971-3AAAB7E54BA9}" sibTransId="{02CCCC3D-9BE6-4AD6-9664-873DE303942C}"/>
    <dgm:cxn modelId="{83AD9E58-6D7F-4A2E-BEC8-736BDA00D7DD}" srcId="{82BBA288-BD70-4D8F-87F3-2A8B8B3C98B5}" destId="{5F5CB0F4-0A0A-4B42-8FDF-EC74AB9B7D6A}" srcOrd="0" destOrd="0" parTransId="{01621D25-B5C8-4C3D-8C96-C0753E01E58C}" sibTransId="{E94E57C9-956D-4275-A29E-1348E77FC40A}"/>
    <dgm:cxn modelId="{001E2DD0-149C-405F-9185-1A34EA50E47C}" type="presOf" srcId="{E94E57C9-956D-4275-A29E-1348E77FC40A}" destId="{413104CE-A38D-4E7D-84B3-6AF3BBBE0C34}" srcOrd="0" destOrd="0" presId="urn:microsoft.com/office/officeart/2005/8/layout/cycle3"/>
    <dgm:cxn modelId="{7DB23F48-90D2-4ED9-BF00-1BE8E1066E6E}" type="presOf" srcId="{5F5CB0F4-0A0A-4B42-8FDF-EC74AB9B7D6A}" destId="{278A59D5-E55D-49FE-AAC3-12560BFAFD57}" srcOrd="0" destOrd="0" presId="urn:microsoft.com/office/officeart/2005/8/layout/cycle3"/>
    <dgm:cxn modelId="{4376B089-399C-432C-A577-2882B4B618A5}" type="presOf" srcId="{AFAB9BF9-941A-442B-A019-504AC1B3FEBF}" destId="{B4FF304D-7404-4BB1-BCE0-8791DAABA7E6}" srcOrd="0" destOrd="0" presId="urn:microsoft.com/office/officeart/2005/8/layout/cycle3"/>
    <dgm:cxn modelId="{207ACBCF-11B1-4B41-AAEE-E8079501B660}" type="presOf" srcId="{DE399E94-CDE6-4651-B98E-5E8CC69A2299}" destId="{66AFED32-FD33-4902-B714-20A6D56F922A}" srcOrd="0" destOrd="0" presId="urn:microsoft.com/office/officeart/2005/8/layout/cycle3"/>
    <dgm:cxn modelId="{E696F928-142F-44C9-8AC9-AE7B47E0EFFF}" type="presOf" srcId="{FA9CCB47-C7DC-40AB-8F54-06697F38394D}" destId="{5C090268-2010-4235-B8CC-0137EE115ADD}" srcOrd="0" destOrd="0" presId="urn:microsoft.com/office/officeart/2005/8/layout/cycle3"/>
    <dgm:cxn modelId="{182CEA9D-302D-44EF-86DA-F8AB8B6BD7BD}" srcId="{82BBA288-BD70-4D8F-87F3-2A8B8B3C98B5}" destId="{FA9CCB47-C7DC-40AB-8F54-06697F38394D}" srcOrd="1" destOrd="0" parTransId="{0CB8C610-E1F6-4E36-B943-EF6D1BE7F3CC}" sibTransId="{8B84A250-9D4A-40FA-83AF-57091817FC7B}"/>
    <dgm:cxn modelId="{0D2F5F2A-06BE-4D27-8219-A45B97AFFF15}" type="presOf" srcId="{82BBA288-BD70-4D8F-87F3-2A8B8B3C98B5}" destId="{D9290DEA-F82B-42CA-87D2-D195D37C3F11}" srcOrd="0" destOrd="0" presId="urn:microsoft.com/office/officeart/2005/8/layout/cycle3"/>
    <dgm:cxn modelId="{0380BB2C-49AD-447C-AA39-EDA5CD5F2AE9}" srcId="{82BBA288-BD70-4D8F-87F3-2A8B8B3C98B5}" destId="{DE399E94-CDE6-4651-B98E-5E8CC69A2299}" srcOrd="2" destOrd="0" parTransId="{6827FEBA-ADC2-4080-804B-B075D7CE0F0F}" sibTransId="{DE84D4D7-F396-40AC-B28F-031D24D26600}"/>
    <dgm:cxn modelId="{FFEEB9BF-DBF5-4021-A73A-F59DC7C1F9F8}" type="presOf" srcId="{FFAA2846-C720-49AA-8255-8B1647672172}" destId="{9CB67B12-9AA8-4374-8154-E8FB8B8B1DFA}" srcOrd="0" destOrd="0" presId="urn:microsoft.com/office/officeart/2005/8/layout/cycle3"/>
    <dgm:cxn modelId="{2CAB3521-97F0-4C26-A199-6F5BE3166CF9}" srcId="{82BBA288-BD70-4D8F-87F3-2A8B8B3C98B5}" destId="{FFAA2846-C720-49AA-8255-8B1647672172}" srcOrd="3" destOrd="0" parTransId="{1430DA44-7FAD-4A13-8DD8-487EFF5F7301}" sibTransId="{BD24D725-BA61-4560-8BE1-30DC27418CD9}"/>
    <dgm:cxn modelId="{9F0A7758-D968-44C2-A23B-F0EDA3C87199}" type="presParOf" srcId="{D9290DEA-F82B-42CA-87D2-D195D37C3F11}" destId="{CB5DFF06-99E7-4556-8E80-80628F5C37A6}" srcOrd="0" destOrd="0" presId="urn:microsoft.com/office/officeart/2005/8/layout/cycle3"/>
    <dgm:cxn modelId="{D32E09DF-B9E2-4153-AC47-7C10F0E52FC3}" type="presParOf" srcId="{CB5DFF06-99E7-4556-8E80-80628F5C37A6}" destId="{278A59D5-E55D-49FE-AAC3-12560BFAFD57}" srcOrd="0" destOrd="0" presId="urn:microsoft.com/office/officeart/2005/8/layout/cycle3"/>
    <dgm:cxn modelId="{2E8B1AC8-AE80-4C9C-B6A8-46A2DB642576}" type="presParOf" srcId="{CB5DFF06-99E7-4556-8E80-80628F5C37A6}" destId="{413104CE-A38D-4E7D-84B3-6AF3BBBE0C34}" srcOrd="1" destOrd="0" presId="urn:microsoft.com/office/officeart/2005/8/layout/cycle3"/>
    <dgm:cxn modelId="{51B41A69-ADAB-48EA-8C8B-40BDF5D34F04}" type="presParOf" srcId="{CB5DFF06-99E7-4556-8E80-80628F5C37A6}" destId="{5C090268-2010-4235-B8CC-0137EE115ADD}" srcOrd="2" destOrd="0" presId="urn:microsoft.com/office/officeart/2005/8/layout/cycle3"/>
    <dgm:cxn modelId="{424225FD-002B-45C9-951E-B15BE1B16B30}" type="presParOf" srcId="{CB5DFF06-99E7-4556-8E80-80628F5C37A6}" destId="{66AFED32-FD33-4902-B714-20A6D56F922A}" srcOrd="3" destOrd="0" presId="urn:microsoft.com/office/officeart/2005/8/layout/cycle3"/>
    <dgm:cxn modelId="{809AF508-8267-494C-9BDF-3A9E3A9C2ABF}" type="presParOf" srcId="{CB5DFF06-99E7-4556-8E80-80628F5C37A6}" destId="{9CB67B12-9AA8-4374-8154-E8FB8B8B1DFA}" srcOrd="4" destOrd="0" presId="urn:microsoft.com/office/officeart/2005/8/layout/cycle3"/>
    <dgm:cxn modelId="{ECBA706D-1209-49D5-811D-DBEF13287074}" type="presParOf" srcId="{CB5DFF06-99E7-4556-8E80-80628F5C37A6}" destId="{B4FF304D-7404-4BB1-BCE0-8791DAABA7E6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E2DDF-C9A3-4069-BEB8-934CA95242A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890E1-8867-449D-85D0-25F8D10C1706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Цифровые сервисы</a:t>
          </a:r>
          <a:endParaRPr lang="ru-RU" b="1" dirty="0">
            <a:solidFill>
              <a:schemeClr val="tx1"/>
            </a:solidFill>
          </a:endParaRPr>
        </a:p>
      </dgm:t>
    </dgm:pt>
    <dgm:pt modelId="{220E65CC-3E6D-454B-B99D-C1BB3593C1CD}" type="parTrans" cxnId="{9114BA60-FBD5-472C-B9A7-48355AC4535D}">
      <dgm:prSet/>
      <dgm:spPr/>
      <dgm:t>
        <a:bodyPr/>
        <a:lstStyle/>
        <a:p>
          <a:endParaRPr lang="ru-RU"/>
        </a:p>
      </dgm:t>
    </dgm:pt>
    <dgm:pt modelId="{A5A77350-F559-4E15-BED6-04DC6C6E8184}" type="sibTrans" cxnId="{9114BA60-FBD5-472C-B9A7-48355AC4535D}">
      <dgm:prSet/>
      <dgm:spPr/>
      <dgm:t>
        <a:bodyPr/>
        <a:lstStyle/>
        <a:p>
          <a:endParaRPr lang="ru-RU"/>
        </a:p>
      </dgm:t>
    </dgm:pt>
    <dgm:pt modelId="{C54A4345-2846-4D1D-BB26-63ED5EE5EF60}">
      <dgm:prSet phldrT="[Текст]" custT="1"/>
      <dgm:spPr/>
      <dgm:t>
        <a:bodyPr/>
        <a:lstStyle/>
        <a:p>
          <a:r>
            <a:rPr lang="ru-RU" sz="1400" dirty="0" smtClean="0"/>
            <a:t>- библиотека онлайн-курсов и платформ</a:t>
          </a:r>
          <a:endParaRPr lang="ru-RU" sz="1400" dirty="0"/>
        </a:p>
      </dgm:t>
    </dgm:pt>
    <dgm:pt modelId="{6A1F426D-08D4-4439-9389-D6F40680554C}" type="parTrans" cxnId="{857B4D62-DD8D-40B5-B26C-B023F3796222}">
      <dgm:prSet/>
      <dgm:spPr/>
      <dgm:t>
        <a:bodyPr/>
        <a:lstStyle/>
        <a:p>
          <a:endParaRPr lang="ru-RU"/>
        </a:p>
      </dgm:t>
    </dgm:pt>
    <dgm:pt modelId="{38AE773E-011C-4E22-ADFB-77F28CAB08C8}" type="sibTrans" cxnId="{857B4D62-DD8D-40B5-B26C-B023F3796222}">
      <dgm:prSet/>
      <dgm:spPr/>
      <dgm:t>
        <a:bodyPr/>
        <a:lstStyle/>
        <a:p>
          <a:endParaRPr lang="ru-RU"/>
        </a:p>
      </dgm:t>
    </dgm:pt>
    <dgm:pt modelId="{54D58B9B-9BC9-445C-82DA-DBE78A99EEA6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Регламенты</a:t>
          </a:r>
          <a:endParaRPr lang="ru-RU" b="1" dirty="0">
            <a:solidFill>
              <a:schemeClr val="tx1"/>
            </a:solidFill>
          </a:endParaRPr>
        </a:p>
      </dgm:t>
    </dgm:pt>
    <dgm:pt modelId="{DFD2FD22-1104-4323-AEC5-2FCB76E11978}" type="parTrans" cxnId="{F0041156-E42A-4F0C-9D93-8DEF28A000EA}">
      <dgm:prSet/>
      <dgm:spPr/>
      <dgm:t>
        <a:bodyPr/>
        <a:lstStyle/>
        <a:p>
          <a:endParaRPr lang="ru-RU"/>
        </a:p>
      </dgm:t>
    </dgm:pt>
    <dgm:pt modelId="{686E3D4E-B3EE-481A-AEEA-DFC283493C30}" type="sibTrans" cxnId="{F0041156-E42A-4F0C-9D93-8DEF28A000EA}">
      <dgm:prSet/>
      <dgm:spPr/>
      <dgm:t>
        <a:bodyPr/>
        <a:lstStyle/>
        <a:p>
          <a:endParaRPr lang="ru-RU"/>
        </a:p>
      </dgm:t>
    </dgm:pt>
    <dgm:pt modelId="{56CF036E-FAB2-415D-B2B0-1014508C8A71}">
      <dgm:prSet phldrT="[Текст]" custT="1"/>
      <dgm:spPr/>
      <dgm:t>
        <a:bodyPr/>
        <a:lstStyle/>
        <a:p>
          <a:r>
            <a:rPr lang="ru-RU" sz="1400" dirty="0" smtClean="0"/>
            <a:t>- СОП по использованию цифровых сервисов в БУЗОО «Городская больница №7»</a:t>
          </a:r>
        </a:p>
        <a:p>
          <a:r>
            <a:rPr lang="ru-RU" sz="1400" dirty="0" smtClean="0"/>
            <a:t>- проект актуальной гериатрической маршрутизации по результатам цифровой анкеты «Возраст не помеха»</a:t>
          </a:r>
        </a:p>
        <a:p>
          <a:r>
            <a:rPr lang="ru-RU" sz="1400" dirty="0" smtClean="0"/>
            <a:t>- Положение о гериатрическом регистре</a:t>
          </a:r>
        </a:p>
        <a:p>
          <a:endParaRPr lang="ru-RU" sz="1200" dirty="0" smtClean="0"/>
        </a:p>
        <a:p>
          <a:endParaRPr lang="ru-RU" sz="1200" dirty="0"/>
        </a:p>
      </dgm:t>
    </dgm:pt>
    <dgm:pt modelId="{408F8212-045B-4D18-A661-2D1FE4664C78}" type="parTrans" cxnId="{18E3A1F0-11CF-48E6-A642-6F0BE0FDAFF6}">
      <dgm:prSet/>
      <dgm:spPr/>
      <dgm:t>
        <a:bodyPr/>
        <a:lstStyle/>
        <a:p>
          <a:endParaRPr lang="ru-RU"/>
        </a:p>
      </dgm:t>
    </dgm:pt>
    <dgm:pt modelId="{73D9A3DA-07FC-46E2-87A4-F8FB204E4756}" type="sibTrans" cxnId="{18E3A1F0-11CF-48E6-A642-6F0BE0FDAFF6}">
      <dgm:prSet/>
      <dgm:spPr/>
      <dgm:t>
        <a:bodyPr/>
        <a:lstStyle/>
        <a:p>
          <a:endParaRPr lang="ru-RU"/>
        </a:p>
      </dgm:t>
    </dgm:pt>
    <dgm:pt modelId="{ED08E434-7301-4AD4-B741-6AFD369A428A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Обученные сотрудники</a:t>
          </a:r>
          <a:endParaRPr lang="ru-RU" b="1" dirty="0">
            <a:solidFill>
              <a:schemeClr val="tx1"/>
            </a:solidFill>
          </a:endParaRPr>
        </a:p>
      </dgm:t>
    </dgm:pt>
    <dgm:pt modelId="{5BCDEF45-21F4-4533-971B-DDA08B6A8245}" type="parTrans" cxnId="{BF39DA6A-884A-45D6-BEBE-74CA857963A2}">
      <dgm:prSet/>
      <dgm:spPr/>
      <dgm:t>
        <a:bodyPr/>
        <a:lstStyle/>
        <a:p>
          <a:endParaRPr lang="ru-RU"/>
        </a:p>
      </dgm:t>
    </dgm:pt>
    <dgm:pt modelId="{6A6279E5-CC32-4E3A-863A-379C8BF13150}" type="sibTrans" cxnId="{BF39DA6A-884A-45D6-BEBE-74CA857963A2}">
      <dgm:prSet/>
      <dgm:spPr/>
      <dgm:t>
        <a:bodyPr/>
        <a:lstStyle/>
        <a:p>
          <a:endParaRPr lang="ru-RU"/>
        </a:p>
      </dgm:t>
    </dgm:pt>
    <dgm:pt modelId="{4880E7A6-BB88-443B-91D2-59723A84C991}">
      <dgm:prSet phldrT="[Текст]" custT="1"/>
      <dgm:spPr/>
      <dgm:t>
        <a:bodyPr/>
        <a:lstStyle/>
        <a:p>
          <a:r>
            <a:rPr lang="ru-RU" sz="1400" dirty="0" smtClean="0"/>
            <a:t>- 10 врачей </a:t>
          </a:r>
        </a:p>
        <a:p>
          <a:r>
            <a:rPr lang="ru-RU" sz="1400" dirty="0" smtClean="0"/>
            <a:t>- 12 медицинских сестер</a:t>
          </a:r>
        </a:p>
        <a:p>
          <a:r>
            <a:rPr lang="ru-RU" sz="1400" dirty="0" smtClean="0"/>
            <a:t>- 3500 пациентов за год</a:t>
          </a:r>
        </a:p>
        <a:p>
          <a:r>
            <a:rPr lang="ru-RU" sz="1400" dirty="0" smtClean="0"/>
            <a:t>- презентационные материалы для обучения по внедрению цифровых сервисов</a:t>
          </a:r>
        </a:p>
        <a:p>
          <a:r>
            <a:rPr lang="ru-RU" sz="1400" dirty="0" smtClean="0"/>
            <a:t>- опыт проектного управления в аналитической справке «Уроки проекта»</a:t>
          </a:r>
        </a:p>
      </dgm:t>
    </dgm:pt>
    <dgm:pt modelId="{AEC87EA6-7B24-49F7-9926-2033564E9FF6}" type="parTrans" cxnId="{EBB36D37-4DC1-42C9-8E71-4B975E3B5E19}">
      <dgm:prSet/>
      <dgm:spPr/>
      <dgm:t>
        <a:bodyPr/>
        <a:lstStyle/>
        <a:p>
          <a:endParaRPr lang="ru-RU"/>
        </a:p>
      </dgm:t>
    </dgm:pt>
    <dgm:pt modelId="{62C4DE6C-19E1-4BD4-9668-2EB7A989B671}" type="sibTrans" cxnId="{EBB36D37-4DC1-42C9-8E71-4B975E3B5E19}">
      <dgm:prSet/>
      <dgm:spPr/>
      <dgm:t>
        <a:bodyPr/>
        <a:lstStyle/>
        <a:p>
          <a:endParaRPr lang="ru-RU"/>
        </a:p>
      </dgm:t>
    </dgm:pt>
    <dgm:pt modelId="{E04605B8-DE6E-4BFB-8AC9-F6FA50EA45BB}">
      <dgm:prSet custT="1"/>
      <dgm:spPr/>
      <dgm:t>
        <a:bodyPr/>
        <a:lstStyle/>
        <a:p>
          <a:r>
            <a:rPr lang="ru-RU" sz="1400" dirty="0" smtClean="0"/>
            <a:t>- интерактивная адресная карта досуга «Активное долголетие» </a:t>
          </a:r>
          <a:endParaRPr lang="ru-RU" sz="1400" dirty="0"/>
        </a:p>
      </dgm:t>
    </dgm:pt>
    <dgm:pt modelId="{092D8DF1-E551-4C22-B2D6-12760360A903}" type="parTrans" cxnId="{7ED75331-F4D9-490F-80A0-C7B37A97D222}">
      <dgm:prSet/>
      <dgm:spPr/>
      <dgm:t>
        <a:bodyPr/>
        <a:lstStyle/>
        <a:p>
          <a:endParaRPr lang="ru-RU"/>
        </a:p>
      </dgm:t>
    </dgm:pt>
    <dgm:pt modelId="{2BB6B9D4-88AE-4D66-9D13-C94DAF9C0E75}" type="sibTrans" cxnId="{7ED75331-F4D9-490F-80A0-C7B37A97D222}">
      <dgm:prSet/>
      <dgm:spPr/>
      <dgm:t>
        <a:bodyPr/>
        <a:lstStyle/>
        <a:p>
          <a:endParaRPr lang="ru-RU"/>
        </a:p>
      </dgm:t>
    </dgm:pt>
    <dgm:pt modelId="{71B243BB-DE71-41D8-86E3-9F3583D6262E}">
      <dgm:prSet custT="1"/>
      <dgm:spPr/>
      <dgm:t>
        <a:bodyPr/>
        <a:lstStyle/>
        <a:p>
          <a:r>
            <a:rPr lang="ru-RU" sz="1400" dirty="0" smtClean="0"/>
            <a:t>- гериатрический регистр</a:t>
          </a:r>
          <a:endParaRPr lang="ru-RU" sz="1400" dirty="0"/>
        </a:p>
      </dgm:t>
    </dgm:pt>
    <dgm:pt modelId="{DBE81939-F6E7-4ED8-8437-B3D9E36237F5}" type="parTrans" cxnId="{8FD08F2D-654D-4AFF-84F2-892C1F67AFAA}">
      <dgm:prSet/>
      <dgm:spPr/>
      <dgm:t>
        <a:bodyPr/>
        <a:lstStyle/>
        <a:p>
          <a:endParaRPr lang="ru-RU"/>
        </a:p>
      </dgm:t>
    </dgm:pt>
    <dgm:pt modelId="{42640D52-0CA2-4CC2-872D-28BD5F4E1F45}" type="sibTrans" cxnId="{8FD08F2D-654D-4AFF-84F2-892C1F67AFAA}">
      <dgm:prSet/>
      <dgm:spPr/>
      <dgm:t>
        <a:bodyPr/>
        <a:lstStyle/>
        <a:p>
          <a:endParaRPr lang="ru-RU"/>
        </a:p>
      </dgm:t>
    </dgm:pt>
    <dgm:pt modelId="{B0985723-ADC6-44E6-B219-ED3CA74B7216}">
      <dgm:prSet custT="1"/>
      <dgm:spPr/>
      <dgm:t>
        <a:bodyPr/>
        <a:lstStyle/>
        <a:p>
          <a:r>
            <a:rPr lang="ru-RU" sz="1400" dirty="0" smtClean="0"/>
            <a:t>- виртуальная карта гериатрической оценки </a:t>
          </a:r>
          <a:endParaRPr lang="ru-RU" sz="1400" dirty="0"/>
        </a:p>
      </dgm:t>
    </dgm:pt>
    <dgm:pt modelId="{1E5CF43B-9C62-4CCC-838C-3B3C0B1F7FEB}" type="parTrans" cxnId="{D56BAC30-7E42-463A-9E1C-D1932EAC7349}">
      <dgm:prSet/>
      <dgm:spPr/>
      <dgm:t>
        <a:bodyPr/>
        <a:lstStyle/>
        <a:p>
          <a:endParaRPr lang="ru-RU"/>
        </a:p>
      </dgm:t>
    </dgm:pt>
    <dgm:pt modelId="{63A960DE-46A8-4D78-9AE0-D911185E26BF}" type="sibTrans" cxnId="{D56BAC30-7E42-463A-9E1C-D1932EAC7349}">
      <dgm:prSet/>
      <dgm:spPr/>
      <dgm:t>
        <a:bodyPr/>
        <a:lstStyle/>
        <a:p>
          <a:endParaRPr lang="ru-RU"/>
        </a:p>
      </dgm:t>
    </dgm:pt>
    <dgm:pt modelId="{E01D546F-7283-4D5C-ADCF-85BE3C99963F}">
      <dgm:prSet custT="1"/>
      <dgm:spPr/>
      <dgm:t>
        <a:bodyPr/>
        <a:lstStyle/>
        <a:p>
          <a:r>
            <a:rPr lang="ru-RU" sz="1400" dirty="0" smtClean="0"/>
            <a:t>- цифровая анкета «Возраст не помеха»</a:t>
          </a:r>
          <a:endParaRPr lang="ru-RU" sz="1400" dirty="0"/>
        </a:p>
      </dgm:t>
    </dgm:pt>
    <dgm:pt modelId="{5F9E9227-60FB-45A9-B55C-919720F05F64}" type="parTrans" cxnId="{50449855-D880-46AA-8BAA-130F1814ABC7}">
      <dgm:prSet/>
      <dgm:spPr/>
      <dgm:t>
        <a:bodyPr/>
        <a:lstStyle/>
        <a:p>
          <a:endParaRPr lang="ru-RU"/>
        </a:p>
      </dgm:t>
    </dgm:pt>
    <dgm:pt modelId="{0911C6D0-F382-4642-8323-6113B475BE15}" type="sibTrans" cxnId="{50449855-D880-46AA-8BAA-130F1814ABC7}">
      <dgm:prSet/>
      <dgm:spPr/>
      <dgm:t>
        <a:bodyPr/>
        <a:lstStyle/>
        <a:p>
          <a:endParaRPr lang="ru-RU"/>
        </a:p>
      </dgm:t>
    </dgm:pt>
    <dgm:pt modelId="{0D166FD4-24EA-44E1-AEEF-958AB27E3260}">
      <dgm:prSet/>
      <dgm:spPr/>
      <dgm:t>
        <a:bodyPr/>
        <a:lstStyle/>
        <a:p>
          <a:endParaRPr lang="ru-RU" sz="1300" dirty="0"/>
        </a:p>
      </dgm:t>
    </dgm:pt>
    <dgm:pt modelId="{C7AAC56D-3341-4670-821E-8F604AC8C2DE}" type="parTrans" cxnId="{6743FF31-8F5C-4A49-90F9-B965900010CF}">
      <dgm:prSet/>
      <dgm:spPr/>
      <dgm:t>
        <a:bodyPr/>
        <a:lstStyle/>
        <a:p>
          <a:endParaRPr lang="ru-RU"/>
        </a:p>
      </dgm:t>
    </dgm:pt>
    <dgm:pt modelId="{98E02ED4-AC5C-47AD-9A55-AB3FE30E1914}" type="sibTrans" cxnId="{6743FF31-8F5C-4A49-90F9-B965900010CF}">
      <dgm:prSet/>
      <dgm:spPr/>
      <dgm:t>
        <a:bodyPr/>
        <a:lstStyle/>
        <a:p>
          <a:endParaRPr lang="ru-RU"/>
        </a:p>
      </dgm:t>
    </dgm:pt>
    <dgm:pt modelId="{78D15A20-EBB7-4763-95EE-FB3EE3BCD7BE}" type="pres">
      <dgm:prSet presAssocID="{ADDE2DDF-C9A3-4069-BEB8-934CA95242A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320A84-F82D-47F9-9C85-F1EA31390B99}" type="pres">
      <dgm:prSet presAssocID="{F3B890E1-8867-449D-85D0-25F8D10C1706}" presName="parentText1" presStyleLbl="node1" presStyleIdx="0" presStyleCnt="3" custScaleY="104352" custLinFactNeighborX="-2499" custLinFactNeighborY="-160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A13D-B2DF-4802-BA3A-3E8A876FB334}" type="pres">
      <dgm:prSet presAssocID="{F3B890E1-8867-449D-85D0-25F8D10C170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2D9A5-2EB1-4C12-9D7C-7900A8895C98}" type="pres">
      <dgm:prSet presAssocID="{54D58B9B-9BC9-445C-82DA-DBE78A99EEA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21250-0D2C-4E47-BB34-B6B2293DB8A1}" type="pres">
      <dgm:prSet presAssocID="{54D58B9B-9BC9-445C-82DA-DBE78A99EEA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F219-51BD-44CF-8354-E1475F5ACDAB}" type="pres">
      <dgm:prSet presAssocID="{ED08E434-7301-4AD4-B741-6AFD369A428A}" presName="parentText3" presStyleLbl="node1" presStyleIdx="2" presStyleCnt="3" custLinFactNeighborX="-586" custLinFactNeighborY="-218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6443B-3113-4D8C-9FA9-3CD7954C793C}" type="pres">
      <dgm:prSet presAssocID="{ED08E434-7301-4AD4-B741-6AFD369A428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3CEBD-7EEB-4A8D-B71C-B1A8982D3B23}" type="presOf" srcId="{B0985723-ADC6-44E6-B219-ED3CA74B7216}" destId="{ECA6A13D-B2DF-4802-BA3A-3E8A876FB334}" srcOrd="0" destOrd="3" presId="urn:microsoft.com/office/officeart/2009/3/layout/IncreasingArrowsProcess"/>
    <dgm:cxn modelId="{06DD15F2-7535-4D8F-AABE-8363BACFBE8A}" type="presOf" srcId="{54D58B9B-9BC9-445C-82DA-DBE78A99EEA6}" destId="{1272D9A5-2EB1-4C12-9D7C-7900A8895C98}" srcOrd="0" destOrd="0" presId="urn:microsoft.com/office/officeart/2009/3/layout/IncreasingArrowsProcess"/>
    <dgm:cxn modelId="{BF39DA6A-884A-45D6-BEBE-74CA857963A2}" srcId="{ADDE2DDF-C9A3-4069-BEB8-934CA95242AC}" destId="{ED08E434-7301-4AD4-B741-6AFD369A428A}" srcOrd="2" destOrd="0" parTransId="{5BCDEF45-21F4-4533-971B-DDA08B6A8245}" sibTransId="{6A6279E5-CC32-4E3A-863A-379C8BF13150}"/>
    <dgm:cxn modelId="{EBB36D37-4DC1-42C9-8E71-4B975E3B5E19}" srcId="{ED08E434-7301-4AD4-B741-6AFD369A428A}" destId="{4880E7A6-BB88-443B-91D2-59723A84C991}" srcOrd="0" destOrd="0" parTransId="{AEC87EA6-7B24-49F7-9926-2033564E9FF6}" sibTransId="{62C4DE6C-19E1-4BD4-9668-2EB7A989B671}"/>
    <dgm:cxn modelId="{8FD08F2D-654D-4AFF-84F2-892C1F67AFAA}" srcId="{F3B890E1-8867-449D-85D0-25F8D10C1706}" destId="{71B243BB-DE71-41D8-86E3-9F3583D6262E}" srcOrd="2" destOrd="0" parTransId="{DBE81939-F6E7-4ED8-8437-B3D9E36237F5}" sibTransId="{42640D52-0CA2-4CC2-872D-28BD5F4E1F45}"/>
    <dgm:cxn modelId="{BC60C20D-DD3F-4BF1-A1C2-4AE1C9B7FB13}" type="presOf" srcId="{56CF036E-FAB2-415D-B2B0-1014508C8A71}" destId="{25021250-0D2C-4E47-BB34-B6B2293DB8A1}" srcOrd="0" destOrd="0" presId="urn:microsoft.com/office/officeart/2009/3/layout/IncreasingArrowsProcess"/>
    <dgm:cxn modelId="{6F1FDB5E-061E-4287-85BE-C9DC49EE8F29}" type="presOf" srcId="{71B243BB-DE71-41D8-86E3-9F3583D6262E}" destId="{ECA6A13D-B2DF-4802-BA3A-3E8A876FB334}" srcOrd="0" destOrd="2" presId="urn:microsoft.com/office/officeart/2009/3/layout/IncreasingArrowsProcess"/>
    <dgm:cxn modelId="{6743FF31-8F5C-4A49-90F9-B965900010CF}" srcId="{F3B890E1-8867-449D-85D0-25F8D10C1706}" destId="{0D166FD4-24EA-44E1-AEEF-958AB27E3260}" srcOrd="5" destOrd="0" parTransId="{C7AAC56D-3341-4670-821E-8F604AC8C2DE}" sibTransId="{98E02ED4-AC5C-47AD-9A55-AB3FE30E1914}"/>
    <dgm:cxn modelId="{B83ECA5F-9B44-4B5E-A8D6-7D80A24AB6CB}" type="presOf" srcId="{0D166FD4-24EA-44E1-AEEF-958AB27E3260}" destId="{ECA6A13D-B2DF-4802-BA3A-3E8A876FB334}" srcOrd="0" destOrd="5" presId="urn:microsoft.com/office/officeart/2009/3/layout/IncreasingArrowsProcess"/>
    <dgm:cxn modelId="{50449855-D880-46AA-8BAA-130F1814ABC7}" srcId="{F3B890E1-8867-449D-85D0-25F8D10C1706}" destId="{E01D546F-7283-4D5C-ADCF-85BE3C99963F}" srcOrd="4" destOrd="0" parTransId="{5F9E9227-60FB-45A9-B55C-919720F05F64}" sibTransId="{0911C6D0-F382-4642-8323-6113B475BE15}"/>
    <dgm:cxn modelId="{857B4D62-DD8D-40B5-B26C-B023F3796222}" srcId="{F3B890E1-8867-449D-85D0-25F8D10C1706}" destId="{C54A4345-2846-4D1D-BB26-63ED5EE5EF60}" srcOrd="0" destOrd="0" parTransId="{6A1F426D-08D4-4439-9389-D6F40680554C}" sibTransId="{38AE773E-011C-4E22-ADFB-77F28CAB08C8}"/>
    <dgm:cxn modelId="{1FFB3996-165C-46E5-8709-9BF638605F1D}" type="presOf" srcId="{ADDE2DDF-C9A3-4069-BEB8-934CA95242AC}" destId="{78D15A20-EBB7-4763-95EE-FB3EE3BCD7BE}" srcOrd="0" destOrd="0" presId="urn:microsoft.com/office/officeart/2009/3/layout/IncreasingArrowsProcess"/>
    <dgm:cxn modelId="{D56BAC30-7E42-463A-9E1C-D1932EAC7349}" srcId="{F3B890E1-8867-449D-85D0-25F8D10C1706}" destId="{B0985723-ADC6-44E6-B219-ED3CA74B7216}" srcOrd="3" destOrd="0" parTransId="{1E5CF43B-9C62-4CCC-838C-3B3C0B1F7FEB}" sibTransId="{63A960DE-46A8-4D78-9AE0-D911185E26BF}"/>
    <dgm:cxn modelId="{AE98F0A6-FB6F-4410-AB2B-8A45463C7513}" type="presOf" srcId="{E04605B8-DE6E-4BFB-8AC9-F6FA50EA45BB}" destId="{ECA6A13D-B2DF-4802-BA3A-3E8A876FB334}" srcOrd="0" destOrd="1" presId="urn:microsoft.com/office/officeart/2009/3/layout/IncreasingArrowsProcess"/>
    <dgm:cxn modelId="{9114BA60-FBD5-472C-B9A7-48355AC4535D}" srcId="{ADDE2DDF-C9A3-4069-BEB8-934CA95242AC}" destId="{F3B890E1-8867-449D-85D0-25F8D10C1706}" srcOrd="0" destOrd="0" parTransId="{220E65CC-3E6D-454B-B99D-C1BB3593C1CD}" sibTransId="{A5A77350-F559-4E15-BED6-04DC6C6E8184}"/>
    <dgm:cxn modelId="{18E3A1F0-11CF-48E6-A642-6F0BE0FDAFF6}" srcId="{54D58B9B-9BC9-445C-82DA-DBE78A99EEA6}" destId="{56CF036E-FAB2-415D-B2B0-1014508C8A71}" srcOrd="0" destOrd="0" parTransId="{408F8212-045B-4D18-A661-2D1FE4664C78}" sibTransId="{73D9A3DA-07FC-46E2-87A4-F8FB204E4756}"/>
    <dgm:cxn modelId="{00F6F388-431E-4181-9D0C-50B695994D26}" type="presOf" srcId="{F3B890E1-8867-449D-85D0-25F8D10C1706}" destId="{35320A84-F82D-47F9-9C85-F1EA31390B99}" srcOrd="0" destOrd="0" presId="urn:microsoft.com/office/officeart/2009/3/layout/IncreasingArrowsProcess"/>
    <dgm:cxn modelId="{7ED75331-F4D9-490F-80A0-C7B37A97D222}" srcId="{F3B890E1-8867-449D-85D0-25F8D10C1706}" destId="{E04605B8-DE6E-4BFB-8AC9-F6FA50EA45BB}" srcOrd="1" destOrd="0" parTransId="{092D8DF1-E551-4C22-B2D6-12760360A903}" sibTransId="{2BB6B9D4-88AE-4D66-9D13-C94DAF9C0E75}"/>
    <dgm:cxn modelId="{4AED1CD1-6839-40E1-8753-20874BAE0A46}" type="presOf" srcId="{4880E7A6-BB88-443B-91D2-59723A84C991}" destId="{0386443B-3113-4D8C-9FA9-3CD7954C793C}" srcOrd="0" destOrd="0" presId="urn:microsoft.com/office/officeart/2009/3/layout/IncreasingArrowsProcess"/>
    <dgm:cxn modelId="{8F031B3E-E425-45F4-9C77-4711C2A8E8C8}" type="presOf" srcId="{C54A4345-2846-4D1D-BB26-63ED5EE5EF60}" destId="{ECA6A13D-B2DF-4802-BA3A-3E8A876FB334}" srcOrd="0" destOrd="0" presId="urn:microsoft.com/office/officeart/2009/3/layout/IncreasingArrowsProcess"/>
    <dgm:cxn modelId="{82B84FF4-A236-4C72-BEDA-C88066A255BB}" type="presOf" srcId="{ED08E434-7301-4AD4-B741-6AFD369A428A}" destId="{E7E1F219-51BD-44CF-8354-E1475F5ACDAB}" srcOrd="0" destOrd="0" presId="urn:microsoft.com/office/officeart/2009/3/layout/IncreasingArrowsProcess"/>
    <dgm:cxn modelId="{F0041156-E42A-4F0C-9D93-8DEF28A000EA}" srcId="{ADDE2DDF-C9A3-4069-BEB8-934CA95242AC}" destId="{54D58B9B-9BC9-445C-82DA-DBE78A99EEA6}" srcOrd="1" destOrd="0" parTransId="{DFD2FD22-1104-4323-AEC5-2FCB76E11978}" sibTransId="{686E3D4E-B3EE-481A-AEEA-DFC283493C30}"/>
    <dgm:cxn modelId="{1CF86D08-31EB-4DDC-8354-2A95AC3AE910}" type="presOf" srcId="{E01D546F-7283-4D5C-ADCF-85BE3C99963F}" destId="{ECA6A13D-B2DF-4802-BA3A-3E8A876FB334}" srcOrd="0" destOrd="4" presId="urn:microsoft.com/office/officeart/2009/3/layout/IncreasingArrowsProcess"/>
    <dgm:cxn modelId="{25676000-2468-4FA5-979E-9DB8A5804EA3}" type="presParOf" srcId="{78D15A20-EBB7-4763-95EE-FB3EE3BCD7BE}" destId="{35320A84-F82D-47F9-9C85-F1EA31390B99}" srcOrd="0" destOrd="0" presId="urn:microsoft.com/office/officeart/2009/3/layout/IncreasingArrowsProcess"/>
    <dgm:cxn modelId="{55247B92-4564-4F1F-9BF5-06CC2289E4D7}" type="presParOf" srcId="{78D15A20-EBB7-4763-95EE-FB3EE3BCD7BE}" destId="{ECA6A13D-B2DF-4802-BA3A-3E8A876FB334}" srcOrd="1" destOrd="0" presId="urn:microsoft.com/office/officeart/2009/3/layout/IncreasingArrowsProcess"/>
    <dgm:cxn modelId="{FFA8E7FF-7F81-49AD-8F4E-1043EB8DF29C}" type="presParOf" srcId="{78D15A20-EBB7-4763-95EE-FB3EE3BCD7BE}" destId="{1272D9A5-2EB1-4C12-9D7C-7900A8895C98}" srcOrd="2" destOrd="0" presId="urn:microsoft.com/office/officeart/2009/3/layout/IncreasingArrowsProcess"/>
    <dgm:cxn modelId="{47EF03C3-829C-4852-BB28-98317E275E72}" type="presParOf" srcId="{78D15A20-EBB7-4763-95EE-FB3EE3BCD7BE}" destId="{25021250-0D2C-4E47-BB34-B6B2293DB8A1}" srcOrd="3" destOrd="0" presId="urn:microsoft.com/office/officeart/2009/3/layout/IncreasingArrowsProcess"/>
    <dgm:cxn modelId="{8525D6DF-D033-433E-90B3-0F7D479C3DAA}" type="presParOf" srcId="{78D15A20-EBB7-4763-95EE-FB3EE3BCD7BE}" destId="{E7E1F219-51BD-44CF-8354-E1475F5ACDAB}" srcOrd="4" destOrd="0" presId="urn:microsoft.com/office/officeart/2009/3/layout/IncreasingArrowsProcess"/>
    <dgm:cxn modelId="{603D06AD-F26C-49AF-870D-51A04186575F}" type="presParOf" srcId="{78D15A20-EBB7-4763-95EE-FB3EE3BCD7BE}" destId="{0386443B-3113-4D8C-9FA9-3CD7954C793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104CE-A38D-4E7D-84B3-6AF3BBBE0C34}">
      <dsp:nvSpPr>
        <dsp:cNvPr id="0" name=""/>
        <dsp:cNvSpPr/>
      </dsp:nvSpPr>
      <dsp:spPr>
        <a:xfrm>
          <a:off x="1867779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A59D5-E55D-49FE-AAC3-12560BFAFD57}">
      <dsp:nvSpPr>
        <dsp:cNvPr id="0" name=""/>
        <dsp:cNvSpPr/>
      </dsp:nvSpPr>
      <dsp:spPr>
        <a:xfrm>
          <a:off x="3057971" y="1135"/>
          <a:ext cx="2113657" cy="10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Семья</a:t>
          </a:r>
          <a:endParaRPr lang="ru-RU" sz="2400" kern="1200" dirty="0"/>
        </a:p>
      </dsp:txBody>
      <dsp:txXfrm>
        <a:off x="3109561" y="52725"/>
        <a:ext cx="2010477" cy="953648"/>
      </dsp:txXfrm>
    </dsp:sp>
    <dsp:sp modelId="{5C090268-2010-4235-B8CC-0137EE115ADD}">
      <dsp:nvSpPr>
        <dsp:cNvPr id="0" name=""/>
        <dsp:cNvSpPr/>
      </dsp:nvSpPr>
      <dsp:spPr>
        <a:xfrm>
          <a:off x="4880609" y="1325359"/>
          <a:ext cx="2113657" cy="105682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Общество</a:t>
          </a:r>
          <a:endParaRPr lang="ru-RU" sz="2400" kern="1200" dirty="0"/>
        </a:p>
      </dsp:txBody>
      <dsp:txXfrm>
        <a:off x="4932199" y="1376949"/>
        <a:ext cx="2010477" cy="953648"/>
      </dsp:txXfrm>
    </dsp:sp>
    <dsp:sp modelId="{66AFED32-FD33-4902-B714-20A6D56F922A}">
      <dsp:nvSpPr>
        <dsp:cNvPr id="0" name=""/>
        <dsp:cNvSpPr/>
      </dsp:nvSpPr>
      <dsp:spPr>
        <a:xfrm>
          <a:off x="4184423" y="3467999"/>
          <a:ext cx="2113657" cy="105682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Медицинская помощь</a:t>
          </a:r>
          <a:endParaRPr lang="ru-RU" sz="2400" kern="1200" dirty="0"/>
        </a:p>
      </dsp:txBody>
      <dsp:txXfrm>
        <a:off x="4236013" y="3519589"/>
        <a:ext cx="2010477" cy="953648"/>
      </dsp:txXfrm>
    </dsp:sp>
    <dsp:sp modelId="{9CB67B12-9AA8-4374-8154-E8FB8B8B1DFA}">
      <dsp:nvSpPr>
        <dsp:cNvPr id="0" name=""/>
        <dsp:cNvSpPr/>
      </dsp:nvSpPr>
      <dsp:spPr>
        <a:xfrm>
          <a:off x="1931519" y="3467999"/>
          <a:ext cx="2113657" cy="105682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Социальные службы</a:t>
          </a:r>
          <a:endParaRPr lang="ru-RU" sz="2400" kern="1200" dirty="0"/>
        </a:p>
      </dsp:txBody>
      <dsp:txXfrm>
        <a:off x="1983109" y="3519589"/>
        <a:ext cx="2010477" cy="953648"/>
      </dsp:txXfrm>
    </dsp:sp>
    <dsp:sp modelId="{B4FF304D-7404-4BB1-BCE0-8791DAABA7E6}">
      <dsp:nvSpPr>
        <dsp:cNvPr id="0" name=""/>
        <dsp:cNvSpPr/>
      </dsp:nvSpPr>
      <dsp:spPr>
        <a:xfrm>
          <a:off x="1235333" y="1325359"/>
          <a:ext cx="2113657" cy="105682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Работодатель</a:t>
          </a:r>
          <a:endParaRPr lang="ru-RU" sz="2400" kern="1200" dirty="0"/>
        </a:p>
      </dsp:txBody>
      <dsp:txXfrm>
        <a:off x="1286923" y="1376949"/>
        <a:ext cx="2010477" cy="953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20A84-F82D-47F9-9C85-F1EA31390B99}">
      <dsp:nvSpPr>
        <dsp:cNvPr id="0" name=""/>
        <dsp:cNvSpPr/>
      </dsp:nvSpPr>
      <dsp:spPr>
        <a:xfrm>
          <a:off x="0" y="445016"/>
          <a:ext cx="8182143" cy="12434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8917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Цифровые сервисы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0" y="755889"/>
        <a:ext cx="7871270" cy="621745"/>
      </dsp:txXfrm>
    </dsp:sp>
    <dsp:sp modelId="{ECA6A13D-B2DF-4802-BA3A-3E8A876FB334}">
      <dsp:nvSpPr>
        <dsp:cNvPr id="0" name=""/>
        <dsp:cNvSpPr/>
      </dsp:nvSpPr>
      <dsp:spPr>
        <a:xfrm>
          <a:off x="23728" y="1408956"/>
          <a:ext cx="2520100" cy="2295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библиотека онлайн-курсов и платформ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интерактивная адресная карта досуга «Активное долголетие» 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гериатрический регистр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виртуальная карта гериатрической оценки 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цифровая анкета «Возраст не помеха»</a:t>
          </a:r>
          <a:endParaRPr lang="ru-RU" sz="14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3728" y="1408956"/>
        <a:ext cx="2520100" cy="2295521"/>
      </dsp:txXfrm>
    </dsp:sp>
    <dsp:sp modelId="{1272D9A5-2EB1-4C12-9D7C-7900A8895C98}">
      <dsp:nvSpPr>
        <dsp:cNvPr id="0" name=""/>
        <dsp:cNvSpPr/>
      </dsp:nvSpPr>
      <dsp:spPr>
        <a:xfrm>
          <a:off x="2543828" y="887247"/>
          <a:ext cx="5662043" cy="11916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8917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Регламенты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2543828" y="1185155"/>
        <a:ext cx="5364135" cy="595815"/>
      </dsp:txXfrm>
    </dsp:sp>
    <dsp:sp modelId="{25021250-0D2C-4E47-BB34-B6B2293DB8A1}">
      <dsp:nvSpPr>
        <dsp:cNvPr id="0" name=""/>
        <dsp:cNvSpPr/>
      </dsp:nvSpPr>
      <dsp:spPr>
        <a:xfrm>
          <a:off x="2543828" y="1806167"/>
          <a:ext cx="2520100" cy="2295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СОП по использованию цифровых сервисов в БУЗОО «Городская больница №7»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проект актуальной гериатрической маршрутизации по результатам цифровой анкеты «Возраст не помеха»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Положение о гериатрическом регистре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543828" y="1806167"/>
        <a:ext cx="2520100" cy="2295521"/>
      </dsp:txXfrm>
    </dsp:sp>
    <dsp:sp modelId="{E7E1F219-51BD-44CF-8354-E1475F5ACDAB}">
      <dsp:nvSpPr>
        <dsp:cNvPr id="0" name=""/>
        <dsp:cNvSpPr/>
      </dsp:nvSpPr>
      <dsp:spPr>
        <a:xfrm>
          <a:off x="5045516" y="1258468"/>
          <a:ext cx="3141943" cy="11916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8917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Обученные сотрудники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045516" y="1556376"/>
        <a:ext cx="2844035" cy="595815"/>
      </dsp:txXfrm>
    </dsp:sp>
    <dsp:sp modelId="{0386443B-3113-4D8C-9FA9-3CD7954C793C}">
      <dsp:nvSpPr>
        <dsp:cNvPr id="0" name=""/>
        <dsp:cNvSpPr/>
      </dsp:nvSpPr>
      <dsp:spPr>
        <a:xfrm>
          <a:off x="5063928" y="2203377"/>
          <a:ext cx="2520100" cy="2261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- 10 врачей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- 12 медицинских сестер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- 3500 пациентов за год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презентационные материалы для обучения по внедрению цифровых сервисов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опыт проектного управления в аналитической справке «Уроки проекта»</a:t>
          </a:r>
        </a:p>
      </dsp:txBody>
      <dsp:txXfrm>
        <a:off x="5063928" y="2203377"/>
        <a:ext cx="2520100" cy="2261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5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6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2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9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2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3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7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4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1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F1355-D65D-4FE3-B16D-346C1D2E457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B8FF-C591-4B6D-8BFF-1B876CF60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2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Разработка и внедрение цифровых сервисов гериатрической службы в деятельность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БУЗОО </a:t>
            </a:r>
            <a:r>
              <a:rPr lang="ru-RU" b="1" dirty="0"/>
              <a:t>«Городская больница №7»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5400600" cy="1752600"/>
          </a:xfrm>
        </p:spPr>
        <p:txBody>
          <a:bodyPr/>
          <a:lstStyle/>
          <a:p>
            <a:r>
              <a:rPr lang="ru-RU" dirty="0" err="1" smtClean="0"/>
              <a:t>Ахрамович</a:t>
            </a:r>
            <a:r>
              <a:rPr lang="ru-RU" dirty="0" smtClean="0"/>
              <a:t> А.П.</a:t>
            </a:r>
          </a:p>
          <a:p>
            <a:r>
              <a:rPr lang="ru-RU" sz="2400" dirty="0" smtClean="0"/>
              <a:t>заместитель главного врача </a:t>
            </a:r>
          </a:p>
          <a:p>
            <a:r>
              <a:rPr lang="ru-RU" sz="2400" dirty="0" smtClean="0"/>
              <a:t>по медицинской части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672408" cy="271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85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38"/>
            <a:ext cx="7632848" cy="593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968"/>
            <a:ext cx="1656184" cy="194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30138"/>
            <a:ext cx="2592289" cy="191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827584" y="299695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19572" y="53732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19572" y="465313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9572" y="386104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19572" y="2996952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9572" y="2996952"/>
            <a:ext cx="10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644008" y="299695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699792" y="299695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99792" y="2996952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644008" y="2996952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644008" y="3861048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44008" y="465313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>
            <a:off x="4644008" y="544522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 стрелкой 2051"/>
          <p:cNvCxnSpPr/>
          <p:nvPr/>
        </p:nvCxnSpPr>
        <p:spPr>
          <a:xfrm>
            <a:off x="4644008" y="616530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/>
          <p:nvPr/>
        </p:nvCxnSpPr>
        <p:spPr>
          <a:xfrm>
            <a:off x="2699792" y="4653136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 стрелкой 2055"/>
          <p:cNvCxnSpPr/>
          <p:nvPr/>
        </p:nvCxnSpPr>
        <p:spPr>
          <a:xfrm>
            <a:off x="2699792" y="3861048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единительная линия 2059"/>
          <p:cNvCxnSpPr/>
          <p:nvPr/>
        </p:nvCxnSpPr>
        <p:spPr>
          <a:xfrm flipH="1">
            <a:off x="6588224" y="299695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единительная линия 2061"/>
          <p:cNvCxnSpPr/>
          <p:nvPr/>
        </p:nvCxnSpPr>
        <p:spPr>
          <a:xfrm>
            <a:off x="6588224" y="2996952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/>
          <p:nvPr/>
        </p:nvCxnSpPr>
        <p:spPr>
          <a:xfrm>
            <a:off x="6588224" y="544522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Прямая со стрелкой 2065"/>
          <p:cNvCxnSpPr/>
          <p:nvPr/>
        </p:nvCxnSpPr>
        <p:spPr>
          <a:xfrm>
            <a:off x="6588224" y="465313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Прямая со стрелкой 2067"/>
          <p:cNvCxnSpPr/>
          <p:nvPr/>
        </p:nvCxnSpPr>
        <p:spPr>
          <a:xfrm>
            <a:off x="6588224" y="3861048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 стрелкой 2069"/>
          <p:cNvCxnSpPr/>
          <p:nvPr/>
        </p:nvCxnSpPr>
        <p:spPr>
          <a:xfrm>
            <a:off x="4355976" y="98072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 стрелкой 2071"/>
          <p:cNvCxnSpPr/>
          <p:nvPr/>
        </p:nvCxnSpPr>
        <p:spPr>
          <a:xfrm>
            <a:off x="4355976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059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Наименование статей расходов	</a:t>
            </a:r>
            <a:r>
              <a:rPr lang="ru-RU" dirty="0" smtClean="0"/>
              <a:t>           Сумма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расходы на оплату труда	</a:t>
            </a:r>
            <a:r>
              <a:rPr lang="ru-RU" dirty="0" smtClean="0"/>
              <a:t>                883 </a:t>
            </a:r>
            <a:r>
              <a:rPr lang="ru-RU" dirty="0"/>
              <a:t>460,00 </a:t>
            </a:r>
          </a:p>
          <a:p>
            <a:pPr marL="0" indent="0">
              <a:buNone/>
            </a:pPr>
            <a:r>
              <a:rPr lang="ru-RU" dirty="0"/>
              <a:t>страховые платежи (30%)	</a:t>
            </a:r>
            <a:r>
              <a:rPr lang="ru-RU" dirty="0" smtClean="0"/>
              <a:t>                265 038,00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оборудование	</a:t>
            </a:r>
            <a:r>
              <a:rPr lang="ru-RU" dirty="0" smtClean="0"/>
              <a:t>                                    535 </a:t>
            </a:r>
            <a:r>
              <a:rPr lang="ru-RU" dirty="0"/>
              <a:t>000,00  </a:t>
            </a:r>
          </a:p>
          <a:p>
            <a:pPr marL="0" indent="0">
              <a:buNone/>
            </a:pPr>
            <a:r>
              <a:rPr lang="ru-RU" dirty="0"/>
              <a:t>прочие расходы	</a:t>
            </a:r>
            <a:r>
              <a:rPr lang="ru-RU" dirty="0" smtClean="0"/>
              <a:t>                          300 </a:t>
            </a:r>
            <a:r>
              <a:rPr lang="ru-RU" dirty="0"/>
              <a:t>000,00 </a:t>
            </a:r>
          </a:p>
          <a:p>
            <a:pPr marL="0" indent="0">
              <a:buNone/>
            </a:pPr>
            <a:r>
              <a:rPr lang="ru-RU" dirty="0"/>
              <a:t>Итого	</a:t>
            </a:r>
            <a:r>
              <a:rPr lang="ru-RU" dirty="0" smtClean="0"/>
              <a:t>                                            1 983 498,00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4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54855"/>
            <a:ext cx="25908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Эффекты проекта (</a:t>
            </a:r>
            <a:r>
              <a:rPr lang="ru-RU" dirty="0" err="1" smtClean="0"/>
              <a:t>отцифровать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Социальные</a:t>
            </a:r>
            <a:endParaRPr lang="ru-RU" sz="2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50704" cy="395128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Повышение удовлетворенности качеством услуг</a:t>
            </a:r>
          </a:p>
          <a:p>
            <a:r>
              <a:rPr lang="ru-RU" sz="2000" dirty="0" smtClean="0"/>
              <a:t>Уменьшение количества обращений в ПОС</a:t>
            </a:r>
          </a:p>
          <a:p>
            <a:r>
              <a:rPr lang="ru-RU" sz="2000" dirty="0" smtClean="0"/>
              <a:t>Рациональное планирование ресурсов медицинской и социальной службы</a:t>
            </a:r>
          </a:p>
          <a:p>
            <a:r>
              <a:rPr lang="ru-RU" sz="2000" dirty="0" smtClean="0"/>
              <a:t>Повышение лояльности к гериатрической службе</a:t>
            </a:r>
          </a:p>
          <a:p>
            <a:r>
              <a:rPr lang="ru-RU" sz="2000" dirty="0" smtClean="0"/>
              <a:t>Увеличение доли трудоспособных пенсионеров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419872" y="1556792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Экономия бюджетных средств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3779913" y="2204864"/>
            <a:ext cx="3240360" cy="3951288"/>
          </a:xfrm>
        </p:spPr>
        <p:txBody>
          <a:bodyPr>
            <a:normAutofit fontScale="85000" lnSpcReduction="10000"/>
          </a:bodyPr>
          <a:lstStyle/>
          <a:p>
            <a:r>
              <a:rPr lang="ru-RU" sz="2200" dirty="0" smtClean="0"/>
              <a:t>Уменьшение общего количества обращений к врачу по заболеваемости</a:t>
            </a:r>
          </a:p>
          <a:p>
            <a:r>
              <a:rPr lang="ru-RU" sz="2200" dirty="0" smtClean="0"/>
              <a:t>Снижение количества визитов к врачу на 1 пожилого пациента за год</a:t>
            </a:r>
          </a:p>
          <a:p>
            <a:r>
              <a:rPr lang="ru-RU" sz="2200" dirty="0" smtClean="0"/>
              <a:t>Уменьшение времени работы с документами на приеме</a:t>
            </a:r>
          </a:p>
          <a:p>
            <a:r>
              <a:rPr lang="ru-RU" sz="2200" dirty="0" smtClean="0"/>
              <a:t>Увеличение удельного веса использования дистанционных сервисов записи на прием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97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83264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17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Демографический фактор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3826768" cy="46085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Calibri"/>
                <a:cs typeface="Times New Roman"/>
              </a:rPr>
              <a:t>34 </a:t>
            </a:r>
            <a:r>
              <a:rPr lang="ru-RU" sz="2400" dirty="0">
                <a:ea typeface="Calibri"/>
                <a:cs typeface="Times New Roman"/>
              </a:rPr>
              <a:t>миллиона людей старше 60 лет;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a typeface="Calibri"/>
                <a:cs typeface="Times New Roman"/>
              </a:rPr>
              <a:t>почти семь миллионов пенсионеров, которым уже исполнилось 80 лет;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a typeface="Calibri"/>
                <a:cs typeface="Times New Roman"/>
              </a:rPr>
              <a:t>более 700 тысяч человек — старше </a:t>
            </a:r>
            <a:r>
              <a:rPr lang="ru-RU" sz="2400" dirty="0" smtClean="0">
                <a:ea typeface="Calibri"/>
                <a:cs typeface="Times New Roman"/>
              </a:rPr>
              <a:t>90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40283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98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2" y="4005064"/>
            <a:ext cx="1919317" cy="270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6" y="1068983"/>
            <a:ext cx="2876264" cy="27021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565" y="4149080"/>
            <a:ext cx="1607292" cy="2624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93275"/>
            <a:ext cx="1542753" cy="3328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221" y="332656"/>
            <a:ext cx="2743438" cy="34384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Сферы влияния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5783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36648" y="420850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Государство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6272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</a:t>
            </a:r>
            <a:r>
              <a:rPr lang="en-US" dirty="0" smtClean="0"/>
              <a:t>/ </a:t>
            </a:r>
            <a:r>
              <a:rPr lang="ru-RU" dirty="0" smtClean="0"/>
              <a:t>Возможности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нет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комплексной системы медико-социального сопровождения людей пожилого возраста</a:t>
            </a:r>
            <a:endParaRPr lang="ru-RU" sz="16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низкая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информированность населения о возможностях гериатрической службы.</a:t>
            </a:r>
            <a:endParaRPr lang="ru-RU" sz="16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низкий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уровень доверия к цифровым медицинским сервисам в целевых группах пациентов и родственников</a:t>
            </a:r>
            <a:endParaRPr lang="ru-RU" sz="16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+ СИЛЬНЫЕ СТОРОНЫ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возможности только для меня</a:t>
            </a:r>
          </a:p>
          <a:p>
            <a:r>
              <a:rPr lang="ru-RU" dirty="0" smtClean="0"/>
              <a:t>внедрение </a:t>
            </a:r>
            <a:r>
              <a:rPr lang="ru-RU" dirty="0"/>
              <a:t>алгоритмов комплексной гериатрической оценки для разной ЦА</a:t>
            </a:r>
          </a:p>
          <a:p>
            <a:r>
              <a:rPr lang="ru-RU" dirty="0" smtClean="0"/>
              <a:t>внедрение </a:t>
            </a:r>
            <a:r>
              <a:rPr lang="ru-RU" dirty="0"/>
              <a:t>цифровых каналов обратной связи на всех этапах цикла оказания медицинских и социальных услуг</a:t>
            </a:r>
          </a:p>
          <a:p>
            <a:r>
              <a:rPr lang="ru-RU" dirty="0" smtClean="0"/>
              <a:t>онлайн </a:t>
            </a:r>
            <a:r>
              <a:rPr lang="ru-RU" dirty="0"/>
              <a:t>и аудиторные мероприятия гериатрической направленности</a:t>
            </a:r>
          </a:p>
          <a:p>
            <a:r>
              <a:rPr lang="ru-RU" dirty="0" smtClean="0"/>
              <a:t>виртуальное </a:t>
            </a:r>
            <a:r>
              <a:rPr lang="ru-RU" dirty="0"/>
              <a:t>межведомственное взаимодействие</a:t>
            </a:r>
          </a:p>
          <a:p>
            <a:r>
              <a:rPr lang="ru-RU" dirty="0" smtClean="0"/>
              <a:t>привлечение </a:t>
            </a:r>
            <a:r>
              <a:rPr lang="ru-RU" dirty="0"/>
              <a:t>новых пациентов</a:t>
            </a:r>
          </a:p>
          <a:p>
            <a:r>
              <a:rPr lang="ru-RU" dirty="0" smtClean="0"/>
              <a:t>внедрение </a:t>
            </a:r>
            <a:r>
              <a:rPr lang="ru-RU" dirty="0"/>
              <a:t>дистанционного </a:t>
            </a:r>
            <a:r>
              <a:rPr lang="ru-RU" dirty="0" err="1"/>
              <a:t>мониторирования</a:t>
            </a:r>
            <a:r>
              <a:rPr lang="ru-RU" dirty="0"/>
              <a:t> и телемедицинских технологий</a:t>
            </a:r>
          </a:p>
          <a:p>
            <a:r>
              <a:rPr lang="ru-RU" dirty="0" smtClean="0"/>
              <a:t>гранты </a:t>
            </a:r>
            <a:r>
              <a:rPr lang="ru-RU" dirty="0"/>
              <a:t>с НКО по цифровой грамотности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0" y="4221088"/>
            <a:ext cx="4608512" cy="246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5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Создать и внедрить цифровые сервисы гериатрической службы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в БУЗОО «Городская больница №7» к 1.07.2024</a:t>
            </a:r>
            <a:endParaRPr lang="ru-RU" sz="16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6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4481736"/>
            <a:ext cx="8147248" cy="16444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Улучшение </a:t>
            </a:r>
            <a:r>
              <a:rPr lang="ru-RU" dirty="0"/>
              <a:t>качества жизни и социальной активности пожилых людей с использованием инструментов адаптивного гериатрического сопровождения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30" y="1268760"/>
            <a:ext cx="399477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03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229600" cy="17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7"/>
            <a:ext cx="828092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5330"/>
            <a:ext cx="5040560" cy="307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9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Вехи и СДР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Блоки и стрелки со сроками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74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рисками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47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7"/>
            <a:ext cx="3456384" cy="293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038224"/>
              </p:ext>
            </p:extLst>
          </p:nvPr>
        </p:nvGraphicFramePr>
        <p:xfrm>
          <a:off x="539552" y="692696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115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362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Разработка и внедрение цифровых сервисов гериатрической службы в деятельность  БУЗОО «Городская больница №7»</vt:lpstr>
      <vt:lpstr>Демографический фактор</vt:lpstr>
      <vt:lpstr>Сферы влияния</vt:lpstr>
      <vt:lpstr>Проблемы / Возможности</vt:lpstr>
      <vt:lpstr>Цель проекта</vt:lpstr>
      <vt:lpstr>Презентация PowerPoint</vt:lpstr>
      <vt:lpstr>Вехи и СДР</vt:lpstr>
      <vt:lpstr>Работа с рисками</vt:lpstr>
      <vt:lpstr>Результаты</vt:lpstr>
      <vt:lpstr>Презентация PowerPoint</vt:lpstr>
      <vt:lpstr>Финансы</vt:lpstr>
      <vt:lpstr>Эффекты проекта (отцифровать)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1</dc:creator>
  <cp:lastModifiedBy>1</cp:lastModifiedBy>
  <cp:revision>28</cp:revision>
  <dcterms:created xsi:type="dcterms:W3CDTF">2023-06-24T09:02:40Z</dcterms:created>
  <dcterms:modified xsi:type="dcterms:W3CDTF">2023-07-04T17:32:26Z</dcterms:modified>
</cp:coreProperties>
</file>