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2"/>
  </p:notesMasterIdLst>
  <p:sldIdLst>
    <p:sldId id="284" r:id="rId3"/>
    <p:sldId id="286" r:id="rId4"/>
    <p:sldId id="287" r:id="rId5"/>
    <p:sldId id="289" r:id="rId6"/>
    <p:sldId id="352" r:id="rId7"/>
    <p:sldId id="307" r:id="rId8"/>
    <p:sldId id="356" r:id="rId9"/>
    <p:sldId id="309" r:id="rId10"/>
    <p:sldId id="320" r:id="rId11"/>
    <p:sldId id="358" r:id="rId12"/>
    <p:sldId id="355" r:id="rId13"/>
    <p:sldId id="312" r:id="rId14"/>
    <p:sldId id="332" r:id="rId15"/>
    <p:sldId id="317" r:id="rId16"/>
    <p:sldId id="353" r:id="rId17"/>
    <p:sldId id="343" r:id="rId18"/>
    <p:sldId id="344" r:id="rId19"/>
    <p:sldId id="346" r:id="rId20"/>
    <p:sldId id="347" r:id="rId21"/>
    <p:sldId id="342" r:id="rId22"/>
    <p:sldId id="340" r:id="rId23"/>
    <p:sldId id="321" r:id="rId24"/>
    <p:sldId id="306" r:id="rId25"/>
    <p:sldId id="350" r:id="rId26"/>
    <p:sldId id="305" r:id="rId27"/>
    <p:sldId id="348" r:id="rId28"/>
    <p:sldId id="357" r:id="rId29"/>
  </p:sldIdLst>
  <p:sldSz cx="9144000" cy="5143500" type="screen16x9"/>
  <p:notesSz cx="6797675" cy="9926638"/>
  <p:custDataLst>
    <p:tags r:id="rId30"/>
  </p:custDataLst>
  <p:defaultTextStyle>
    <a:defPPr marR="0" lvl="0" algn="l" rtl="0">
      <a:lnSpc>
        <a:spcPct val="100000"/>
      </a:lnSpc>
      <a:spcBef>
        <a:spcPct val="0"/>
      </a:spcBef>
      <a:spcAft>
        <a:spcPct val="0"/>
      </a:spcAft>
    </a:defPPr>
    <a:lvl1pPr marR="0" lvl="0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567">
          <p15:clr>
            <a:srgbClr val="9AA0A6"/>
          </p15:clr>
        </p15:guide>
        <p15:guide id="4" orient="horz" pos="252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92D1"/>
    <a:srgbClr val="39A8E0"/>
    <a:srgbClr val="FFD1D1"/>
    <a:srgbClr val="D9F7DD"/>
    <a:srgbClr val="D4EDFB"/>
    <a:srgbClr val="1B4A96"/>
    <a:srgbClr val="FFA7A7"/>
    <a:srgbClr val="1B5CA4"/>
    <a:srgbClr val="4B98D3"/>
    <a:srgbClr val="0093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fill>
          <a:solidFill>
            <a:schemeClr val="accent1">
              <a:alpha val="20000"/>
            </a:schemeClr>
          </a:solidFill>
        </a:fill>
      </a:tcStyle>
    </a:band1H>
    <a:band1V>
      <a:tcStyle>
        <a:fill>
          <a:solidFill>
            <a:schemeClr val="accent1">
              <a:alpha val="20000"/>
            </a:schemeClr>
          </a:solidFill>
        </a:fill>
      </a:tcStyle>
    </a:band1V>
    <a:lastCol>
      <a:tcTxStyle b="on"/>
    </a:lastCol>
    <a:firstCol>
      <a:tcTxStyle b="on"/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50" d="100"/>
          <a:sy n="150" d="100"/>
        </p:scale>
        <p:origin x="-504" y="-48"/>
      </p:cViewPr>
      <p:guideLst>
        <p:guide orient="horz" pos="1620"/>
        <p:guide orient="horz" pos="567"/>
        <p:guide orient="horz" pos="252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slide" Target="slides/slide17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8.xml" /><Relationship Id="rId21" Type="http://schemas.openxmlformats.org/officeDocument/2006/relationships/slide" Target="slides/slide19.xml" /><Relationship Id="rId22" Type="http://schemas.openxmlformats.org/officeDocument/2006/relationships/slide" Target="slides/slide20.xml" /><Relationship Id="rId23" Type="http://schemas.openxmlformats.org/officeDocument/2006/relationships/slide" Target="slides/slide21.xml" /><Relationship Id="rId24" Type="http://schemas.openxmlformats.org/officeDocument/2006/relationships/slide" Target="slides/slide22.xml" /><Relationship Id="rId25" Type="http://schemas.openxmlformats.org/officeDocument/2006/relationships/slide" Target="slides/slide23.xml" /><Relationship Id="rId26" Type="http://schemas.openxmlformats.org/officeDocument/2006/relationships/slide" Target="slides/slide24.xml" /><Relationship Id="rId27" Type="http://schemas.openxmlformats.org/officeDocument/2006/relationships/slide" Target="slides/slide25.xml" /><Relationship Id="rId28" Type="http://schemas.openxmlformats.org/officeDocument/2006/relationships/slide" Target="slides/slide26.xml" /><Relationship Id="rId29" Type="http://schemas.openxmlformats.org/officeDocument/2006/relationships/slide" Target="slides/slide27.xml" /><Relationship Id="rId3" Type="http://schemas.openxmlformats.org/officeDocument/2006/relationships/slide" Target="slides/slide1.xml" /><Relationship Id="rId30" Type="http://schemas.openxmlformats.org/officeDocument/2006/relationships/tags" Target="tags/tag1.xml" /><Relationship Id="rId31" Type="http://schemas.openxmlformats.org/officeDocument/2006/relationships/presProps" Target="presProps.xml" /><Relationship Id="rId32" Type="http://schemas.openxmlformats.org/officeDocument/2006/relationships/viewProps" Target="viewProps.xml" /><Relationship Id="rId33" Type="http://schemas.openxmlformats.org/officeDocument/2006/relationships/theme" Target="theme/theme1.xml" /><Relationship Id="rId34" Type="http://schemas.openxmlformats.org/officeDocument/2006/relationships/tableStyles" Target="tableStyles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ct val="0"/>
              </a:spcBef>
              <a:spcAft>
                <a:spcPct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ct val="0"/>
              </a:spcBef>
              <a:spcAft>
                <a:spcPct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ct val="0"/>
              </a:spcBef>
              <a:spcAft>
                <a:spcPct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ct val="0"/>
              </a:spcBef>
              <a:spcAft>
                <a:spcPct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ct val="0"/>
              </a:spcBef>
              <a:spcAft>
                <a:spcPct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ct val="0"/>
              </a:spcBef>
              <a:spcAft>
                <a:spcPct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ct val="0"/>
              </a:spcBef>
              <a:spcAft>
                <a:spcPct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ct val="0"/>
              </a:spcBef>
              <a:spcAft>
                <a:spcPct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ct val="0"/>
              </a:spcBef>
              <a:spcAft>
                <a:spcPct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3239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ct val="0"/>
      </a:spcBef>
      <a:spcAft>
        <a:spcPct val="0"/>
      </a:spcAft>
    </a:defPPr>
    <a:lvl1pPr marR="0" lvl="0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</a:xfrm>
      </p:grpSpPr>
      <p:sp>
        <p:nvSpPr>
          <p:cNvPr id="43" name="Google Shape;43;g24c0c606ea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g24c0c606ea3_0_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668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</a:xfrm>
      </p:grpSpPr>
      <p:sp>
        <p:nvSpPr>
          <p:cNvPr id="65" name="Google Shape;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</a:xfrm>
      </p:grpSpPr>
      <p:sp>
        <p:nvSpPr>
          <p:cNvPr id="76" name="Google Shape;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</a:xfrm>
      </p:grpSpPr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668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668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668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668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668887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1pPr>
            <a:lvl2pPr lvl="1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2pPr>
            <a:lvl3pPr lvl="2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3pPr>
            <a:lvl4pPr lvl="3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4pPr>
            <a:lvl5pPr lvl="4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5pPr>
            <a:lvl6pPr lvl="5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6pPr>
            <a:lvl7pPr lvl="6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7pPr>
            <a:lvl8pPr lvl="7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8pPr>
            <a:lvl9pPr lvl="8">
              <a:spcBef>
                <a:spcPct val="0"/>
              </a:spcBef>
              <a:spcAft>
                <a:spcPct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ru"/>
              <a:t>0</a:t>
            </a:fld>
            <a:endParaRPr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ru-RU"/>
              <a:t>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6875142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ru"/>
              <a:t>0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60" r:id="rId2"/>
  </p:sldLayoutIdLst>
  <p:transition/>
  <p:timing/>
  <p:hf hdr="0"/>
  <p:txStyles>
    <p:title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1.png" /><Relationship Id="rId4" Type="http://schemas.openxmlformats.org/officeDocument/2006/relationships/image" Target="../media/image2.png" /><Relationship Id="rId5" Type="http://schemas.openxmlformats.org/officeDocument/2006/relationships/image" Target="../media/image3.png" /><Relationship Id="rId6" Type="http://schemas.openxmlformats.org/officeDocument/2006/relationships/image" Target="../media/image4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0.png" /><Relationship Id="rId3" Type="http://schemas.openxmlformats.org/officeDocument/2006/relationships/image" Target="../media/image2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0.png" /><Relationship Id="rId3" Type="http://schemas.openxmlformats.org/officeDocument/2006/relationships/image" Target="../media/image28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3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20.png" /><Relationship Id="rId4" Type="http://schemas.openxmlformats.org/officeDocument/2006/relationships/image" Target="../media/image29.jpeg" /><Relationship Id="rId5" Type="http://schemas.openxmlformats.org/officeDocument/2006/relationships/image" Target="../media/image30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3.png" /><Relationship Id="rId3" Type="http://schemas.openxmlformats.org/officeDocument/2006/relationships/image" Target="../media/image31.png" /><Relationship Id="rId4" Type="http://schemas.openxmlformats.org/officeDocument/2006/relationships/image" Target="../media/image32.png" /><Relationship Id="rId5" Type="http://schemas.openxmlformats.org/officeDocument/2006/relationships/image" Target="../media/image33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3.png" /><Relationship Id="rId3" Type="http://schemas.openxmlformats.org/officeDocument/2006/relationships/image" Target="../media/image34.png" /><Relationship Id="rId4" Type="http://schemas.openxmlformats.org/officeDocument/2006/relationships/image" Target="../media/image35.png" /><Relationship Id="rId5" Type="http://schemas.openxmlformats.org/officeDocument/2006/relationships/image" Target="../media/image36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20.png" /><Relationship Id="rId4" Type="http://schemas.openxmlformats.org/officeDocument/2006/relationships/image" Target="../media/image37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20.png" /><Relationship Id="rId4" Type="http://schemas.openxmlformats.org/officeDocument/2006/relationships/image" Target="../media/image38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39.png" /><Relationship Id="rId4" Type="http://schemas.openxmlformats.org/officeDocument/2006/relationships/image" Target="../media/image40.jpeg" /><Relationship Id="rId5" Type="http://schemas.openxmlformats.org/officeDocument/2006/relationships/image" Target="../media/image41.jpeg" /><Relationship Id="rId6" Type="http://schemas.openxmlformats.org/officeDocument/2006/relationships/image" Target="../media/image42.jpeg" /><Relationship Id="rId7" Type="http://schemas.openxmlformats.org/officeDocument/2006/relationships/image" Target="../media/image43.jpeg" /><Relationship Id="rId8" Type="http://schemas.openxmlformats.org/officeDocument/2006/relationships/image" Target="../media/image44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22.png" /><Relationship Id="rId4" Type="http://schemas.openxmlformats.org/officeDocument/2006/relationships/image" Target="../media/image45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5.png" /><Relationship Id="rId4" Type="http://schemas.openxmlformats.org/officeDocument/2006/relationships/image" Target="../media/image6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20.png" /><Relationship Id="rId4" Type="http://schemas.openxmlformats.org/officeDocument/2006/relationships/image" Target="../media/image46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3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3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7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8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49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3.png" /><Relationship Id="rId3" Type="http://schemas.openxmlformats.org/officeDocument/2006/relationships/image" Target="../media/image50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3.png" /><Relationship Id="rId11" Type="http://schemas.openxmlformats.org/officeDocument/2006/relationships/image" Target="../media/image14.png" /><Relationship Id="rId12" Type="http://schemas.openxmlformats.org/officeDocument/2006/relationships/image" Target="../media/image15.png" /><Relationship Id="rId13" Type="http://schemas.openxmlformats.org/officeDocument/2006/relationships/image" Target="../media/image16.png" /><Relationship Id="rId14" Type="http://schemas.openxmlformats.org/officeDocument/2006/relationships/image" Target="../media/image17.png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7.png" /><Relationship Id="rId4" Type="http://schemas.openxmlformats.org/officeDocument/2006/relationships/image" Target="../media/image6.png" /><Relationship Id="rId5" Type="http://schemas.openxmlformats.org/officeDocument/2006/relationships/image" Target="../media/image8.png" /><Relationship Id="rId6" Type="http://schemas.openxmlformats.org/officeDocument/2006/relationships/image" Target="../media/image9.png" /><Relationship Id="rId7" Type="http://schemas.openxmlformats.org/officeDocument/2006/relationships/image" Target="../media/image10.png" /><Relationship Id="rId8" Type="http://schemas.openxmlformats.org/officeDocument/2006/relationships/image" Target="../media/image11.png" /><Relationship Id="rId9" Type="http://schemas.openxmlformats.org/officeDocument/2006/relationships/image" Target="../media/image1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18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9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0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1.png" /><Relationship Id="rId3" Type="http://schemas.openxmlformats.org/officeDocument/2006/relationships/image" Target="../media/image22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3.png" /><Relationship Id="rId3" Type="http://schemas.openxmlformats.org/officeDocument/2006/relationships/image" Target="../media/image24.png" /><Relationship Id="rId4" Type="http://schemas.openxmlformats.org/officeDocument/2006/relationships/image" Target="../media/image25.png" /><Relationship Id="rId5" Type="http://schemas.openxmlformats.org/officeDocument/2006/relationships/image" Target="../media/image26.pn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</a:xfrm>
      </p:grpSpPr>
      <p:sp>
        <p:nvSpPr>
          <p:cNvPr id="46" name="Google Shape;46;p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1"/>
          <p:cNvSpPr/>
          <p:nvPr/>
        </p:nvSpPr>
        <p:spPr>
          <a:xfrm>
            <a:off x="0" y="2825"/>
            <a:ext cx="7370202" cy="51406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ubTitle" idx="1"/>
          </p:nvPr>
        </p:nvSpPr>
        <p:spPr>
          <a:xfrm>
            <a:off x="542800" y="36157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SzPts val="605"/>
              <a:buNone/>
            </a:pPr>
            <a:r>
              <a:rPr lang="ru-RU" sz="1240" err="1">
                <a:solidFill>
                  <a:srgbClr val="36A9E1"/>
                </a:solidFill>
                <a:latin typeface="Golos Text"/>
                <a:ea typeface="Golos Text"/>
                <a:cs typeface="Golos Text"/>
                <a:sym typeface="Golos Text"/>
              </a:rPr>
              <a:t>Стихина Анастасия Александровна</a:t>
            </a:r>
            <a:endParaRPr sz="1240">
              <a:solidFill>
                <a:srgbClr val="36A9E1"/>
              </a:solidFill>
              <a:latin typeface="Golos Text"/>
              <a:ea typeface="Golos Text"/>
              <a:cs typeface="Golos Text"/>
              <a:sym typeface="Golos Text"/>
            </a:endParaRPr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SzPts val="605"/>
              <a:buNone/>
            </a:pPr>
            <a:r>
              <a:rPr lang="ru-RU" sz="1240" smtClean="0">
                <a:solidFill>
                  <a:srgbClr val="36A9E1"/>
                </a:solidFill>
                <a:latin typeface="Golos Text"/>
                <a:ea typeface="Golos Text"/>
                <a:cs typeface="Golos Text"/>
                <a:sym typeface="Golos Text"/>
              </a:rPr>
              <a:t>БШ-013-ПП</a:t>
            </a:r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SzPts val="605"/>
              <a:buNone/>
            </a:pPr>
            <a:r>
              <a:rPr lang="ru-RU" sz="1240" smtClean="0">
                <a:solidFill>
                  <a:srgbClr val="36A9E1"/>
                </a:solidFill>
                <a:latin typeface="Golos Text"/>
                <a:ea typeface="Golos Text"/>
                <a:cs typeface="Golos Text"/>
                <a:sym typeface="Golos Text"/>
              </a:rPr>
              <a:t>Директор по маркетингу ООО «КИТ.ТК»</a:t>
            </a:r>
            <a:endParaRPr sz="1240">
              <a:solidFill>
                <a:srgbClr val="36A9E1"/>
              </a:solidFill>
              <a:latin typeface="Golos Text"/>
              <a:ea typeface="Golos Text"/>
              <a:cs typeface="Golos Text"/>
              <a:sym typeface="Golos Text"/>
            </a:endParaRPr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SzPts val="605"/>
              <a:buNone/>
            </a:pPr>
            <a:endParaRPr sz="1240">
              <a:solidFill>
                <a:srgbClr val="36A9E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cxnSp>
        <p:nvCxnSpPr>
          <p:cNvPr id="49" name="Google Shape;49;p11"/>
          <p:cNvCxnSpPr/>
          <p:nvPr/>
        </p:nvCxnSpPr>
        <p:spPr>
          <a:xfrm>
            <a:off x="660275" y="3374700"/>
            <a:ext cx="29250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" name="Google Shape;50;p11"/>
          <p:cNvSpPr txBox="1">
            <a:spLocks noGrp="1"/>
          </p:cNvSpPr>
          <p:nvPr>
            <p:ph type="ctrTitle"/>
          </p:nvPr>
        </p:nvSpPr>
        <p:spPr>
          <a:xfrm>
            <a:off x="542800" y="2050400"/>
            <a:ext cx="6548400" cy="108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SzPts val="891"/>
              <a:buNone/>
            </a:pPr>
            <a:r>
              <a:rPr lang="ru-RU" sz="1639">
                <a:solidFill>
                  <a:srgbClr val="36A9E1"/>
                </a:solidFill>
                <a:latin typeface="Golos Text"/>
                <a:ea typeface="Golos Text"/>
                <a:cs typeface="Golos Text"/>
                <a:sym typeface="Golos Text"/>
              </a:rPr>
              <a:t>Повышение качества жизни социально</a:t>
            </a:r>
            <a:endParaRPr sz="1639">
              <a:solidFill>
                <a:srgbClr val="36A9E1"/>
              </a:solidFill>
              <a:latin typeface="Golos Text"/>
              <a:ea typeface="Golos Text"/>
              <a:cs typeface="Golos Text"/>
              <a:sym typeface="Golos Text"/>
            </a:endParaRPr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SzPts val="891"/>
              <a:buNone/>
            </a:pPr>
            <a:r>
              <a:rPr lang="ru-RU" sz="1639">
                <a:solidFill>
                  <a:srgbClr val="36A9E1"/>
                </a:solidFill>
                <a:latin typeface="Golos Text"/>
                <a:ea typeface="Golos Text"/>
                <a:cs typeface="Golos Text"/>
                <a:sym typeface="Golos Text"/>
              </a:rPr>
              <a:t>незащищенных слоев населения за счет</a:t>
            </a:r>
            <a:endParaRPr sz="1639">
              <a:solidFill>
                <a:srgbClr val="36A9E1"/>
              </a:solidFill>
              <a:latin typeface="Golos Text"/>
              <a:ea typeface="Golos Text"/>
              <a:cs typeface="Golos Text"/>
              <a:sym typeface="Golos Text"/>
            </a:endParaRPr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SzPts val="891"/>
              <a:buNone/>
            </a:pPr>
            <a:r>
              <a:rPr lang="ru-RU" sz="1639">
                <a:solidFill>
                  <a:srgbClr val="36A9E1"/>
                </a:solidFill>
                <a:latin typeface="Golos Text"/>
                <a:ea typeface="Golos Text"/>
                <a:cs typeface="Golos Text"/>
                <a:sym typeface="Golos Text"/>
              </a:rPr>
              <a:t>создания благотворительного Фонда</a:t>
            </a:r>
            <a:endParaRPr sz="1639">
              <a:solidFill>
                <a:srgbClr val="36A9E1"/>
              </a:solidFill>
              <a:latin typeface="Golos Text"/>
              <a:ea typeface="Golos Text"/>
              <a:cs typeface="Golos Text"/>
              <a:sym typeface="Golos Text"/>
            </a:endParaRPr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SzPts val="891"/>
              <a:buNone/>
            </a:pPr>
            <a:r>
              <a:rPr lang="ru-RU" sz="1639">
                <a:solidFill>
                  <a:srgbClr val="36A9E1"/>
                </a:solidFill>
                <a:latin typeface="Golos Text"/>
                <a:ea typeface="Golos Text"/>
                <a:cs typeface="Golos Text"/>
                <a:sym typeface="Golos Text"/>
              </a:rPr>
              <a:t>«Экспедиция добра» ТК КИТ</a:t>
            </a:r>
            <a:endParaRPr sz="4555">
              <a:solidFill>
                <a:srgbClr val="36A9E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pic>
        <p:nvPicPr>
          <p:cNvPr id="52" name="Google Shape;52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797" y="567672"/>
            <a:ext cx="1262825" cy="67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5350" y="511225"/>
            <a:ext cx="728475" cy="72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2247" y="341599"/>
            <a:ext cx="924920" cy="8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758" y="341599"/>
            <a:ext cx="6120989" cy="432726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>
          <a:xfrm>
            <a:off x="9423047" y="4668866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84388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Google Shape;46;p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47;p11"/>
          <p:cNvSpPr/>
          <p:nvPr/>
        </p:nvSpPr>
        <p:spPr>
          <a:xfrm>
            <a:off x="1" y="0"/>
            <a:ext cx="6655182" cy="51406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7" name="Заголовок 1"/>
          <p:cNvSpPr txBox="1"/>
          <p:nvPr/>
        </p:nvSpPr>
        <p:spPr>
          <a:xfrm>
            <a:off x="289861" y="1867394"/>
            <a:ext cx="1607691" cy="79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800" b="1">
                <a:solidFill>
                  <a:srgbClr val="2192D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География </a:t>
            </a:r>
            <a:r>
              <a:rPr lang="ru-RU" sz="1800" b="1" smtClean="0">
                <a:solidFill>
                  <a:srgbClr val="2192D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проекта </a:t>
            </a:r>
            <a:r>
              <a:rPr lang="ru-RU" sz="1800" smtClean="0">
                <a:solidFill>
                  <a:srgbClr val="2192D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- география </a:t>
            </a:r>
            <a:r>
              <a:rPr lang="ru-RU" sz="1800">
                <a:solidFill>
                  <a:srgbClr val="2192D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присутствия ТК </a:t>
            </a:r>
            <a:r>
              <a:rPr lang="ru-RU" sz="1800" smtClean="0">
                <a:solidFill>
                  <a:srgbClr val="2192D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КИТ в РФ</a:t>
            </a:r>
            <a:endParaRPr lang="ru-RU" sz="1800">
              <a:solidFill>
                <a:srgbClr val="2192D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110" y="208429"/>
            <a:ext cx="342540" cy="342898"/>
          </a:xfrm>
          <a:prstGeom prst="rect">
            <a:avLst/>
          </a:prstGeom>
        </p:spPr>
      </p:pic>
      <p:pic>
        <p:nvPicPr>
          <p:cNvPr id="10242" name="Picture 2" descr="https://lh5.googleusercontent.com/F3ziPBndYHan8D9tFUSNHTeCMd1rAi-c6VMn881pfyg84jee9mTv_5RaTPIUp0O_Yk-FiIMVjjcH2BoTcMgPuRt9nwvjdKTd0jau15kpuWzYX1I3FyscMQWvvy-1HsXgWI9K11jRmp0NoBsUOI9BA-NyWg=s2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0830" y="856122"/>
            <a:ext cx="6720691" cy="36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561981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Google Shape;46;p11"/>
          <p:cNvSpPr/>
          <p:nvPr/>
        </p:nvSpPr>
        <p:spPr>
          <a:xfrm>
            <a:off x="955" y="0"/>
            <a:ext cx="9144000" cy="5143500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47;p11"/>
          <p:cNvSpPr/>
          <p:nvPr/>
        </p:nvSpPr>
        <p:spPr>
          <a:xfrm>
            <a:off x="955" y="2825"/>
            <a:ext cx="6655182" cy="51406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110" y="208429"/>
            <a:ext cx="342540" cy="342898"/>
          </a:xfrm>
          <a:prstGeom prst="rect">
            <a:avLst/>
          </a:prstGeom>
        </p:spPr>
      </p:pic>
      <p:pic>
        <p:nvPicPr>
          <p:cNvPr id="8" name="Picture 4" descr="https://lh4.googleusercontent.com/2-wExXoGNKaHNA-VUtVVVZZLzhuKqtpK06aDzvJZnXkUzMZjcsZVflOClgApjwnB2xbSNbvNWy6-BgRzyhakh8kfwhLEbUIEOBw8MJCYgEu4UFYW48BwB7W0ajyKu9kgv0IrDROs_OsV_q5JYkebCKwJlg=s2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" t="3354" r="544"/>
          <a:stretch>
            <a:fillRect/>
          </a:stretch>
        </p:blipFill>
        <p:spPr bwMode="auto">
          <a:xfrm>
            <a:off x="558800" y="1524000"/>
            <a:ext cx="8028310" cy="138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/>
          <p:nvPr/>
        </p:nvSpPr>
        <p:spPr>
          <a:xfrm>
            <a:off x="424331" y="772952"/>
            <a:ext cx="4293719" cy="79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000">
                <a:solidFill>
                  <a:srgbClr val="2192D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Календарный план проекта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2704" y="3210112"/>
            <a:ext cx="475628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mtClean="0">
                <a:solidFill>
                  <a:srgbClr val="2192D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Реализация проекта предполагает две итерации:</a:t>
            </a:r>
          </a:p>
          <a:p>
            <a:endParaRPr lang="ru-RU" smtClean="0">
              <a:solidFill>
                <a:srgbClr val="2192D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marL="342900" indent="-342900">
              <a:buClr>
                <a:schemeClr val="accent4">
                  <a:lumMod val="75000"/>
                </a:schemeClr>
              </a:buClr>
              <a:buAutoNum type="arabicPeriod"/>
            </a:pPr>
            <a:r>
              <a:rPr lang="ru-RU" smtClean="0">
                <a:solidFill>
                  <a:srgbClr val="2192D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01.01.23-01.09.2023 </a:t>
            </a:r>
          </a:p>
          <a:p>
            <a:pPr marL="342900" indent="-342900">
              <a:lnSpc>
                <a:spcPct val="150000"/>
              </a:lnSpc>
              <a:buClr>
                <a:schemeClr val="accent4">
                  <a:lumMod val="75000"/>
                </a:schemeClr>
              </a:buClr>
              <a:buAutoNum type="arabicPeriod"/>
            </a:pPr>
            <a:r>
              <a:rPr lang="ru-RU" smtClean="0">
                <a:solidFill>
                  <a:srgbClr val="2192D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01.11.2023-31.12.2023</a:t>
            </a:r>
            <a:r>
              <a:rPr lang="en-US" smtClean="0">
                <a:solidFill>
                  <a:srgbClr val="2192D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 </a:t>
            </a:r>
            <a:endParaRPr lang="ru-RU" smtClean="0">
              <a:solidFill>
                <a:srgbClr val="2192D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marL="342900" indent="-342900">
              <a:buClr>
                <a:schemeClr val="accent4">
                  <a:lumMod val="75000"/>
                </a:schemeClr>
              </a:buClr>
              <a:buAutoNum type="arabicPeriod"/>
            </a:pPr>
            <a:r>
              <a:rPr lang="ru-RU" smtClean="0">
                <a:solidFill>
                  <a:srgbClr val="2192D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01.01.24-</a:t>
            </a:r>
            <a:r>
              <a:rPr lang="ru-RU" sz="1800" smtClean="0">
                <a:solidFill>
                  <a:srgbClr val="2192D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∞</a:t>
            </a:r>
            <a:endParaRPr lang="ru-RU" sz="1800">
              <a:solidFill>
                <a:srgbClr val="2192D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47564324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150" y="295633"/>
            <a:ext cx="8520600" cy="572700"/>
          </a:xfrm>
        </p:spPr>
        <p:txBody>
          <a:bodyPr>
            <a:noAutofit/>
          </a:bodyPr>
          <a:lstStyle/>
          <a:p>
            <a:r>
              <a:rPr lang="ru-RU" sz="2000">
                <a:solidFill>
                  <a:srgbClr val="2192D1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Команда проекта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005138" y="11525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354263" y="11445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771525" y="12620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404938" y="13446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709738" y="20415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674833"/>
              </p:ext>
            </p:extLst>
          </p:nvPr>
        </p:nvGraphicFramePr>
        <p:xfrm>
          <a:off x="426262" y="900649"/>
          <a:ext cx="8140222" cy="3891355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3781088"/>
                <a:gridCol w="4359134"/>
              </a:tblGrid>
              <a:tr h="411166"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>
                          <a:solidFill>
                            <a:schemeClr val="bg1"/>
                          </a:solidFill>
                          <a:effectLst/>
                          <a:latin typeface="Golos Text Medium" panose="020b0603020202020204" pitchFamily="34" charset="-52"/>
                          <a:ea typeface="+mn-ea"/>
                          <a:cs typeface="Golos Text Medium" panose="020b0603020202020204" pitchFamily="34" charset="-52"/>
                          <a:sym typeface="Arial"/>
                        </a:rPr>
                        <a:t>Участник</a:t>
                      </a:r>
                    </a:p>
                  </a:txBody>
                  <a:tcPr marL="65480" marR="65480" marT="65480" marB="65480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2D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>
                          <a:solidFill>
                            <a:schemeClr val="bg1"/>
                          </a:solidFill>
                          <a:effectLst/>
                          <a:latin typeface="Golos Text Medium" panose="020b0603020202020204" pitchFamily="34" charset="-52"/>
                          <a:ea typeface="+mn-ea"/>
                          <a:cs typeface="Golos Text Medium" panose="020b0603020202020204" pitchFamily="34" charset="-52"/>
                          <a:sym typeface="Arial"/>
                        </a:rPr>
                        <a:t>Должность</a:t>
                      </a:r>
                    </a:p>
                  </a:txBody>
                  <a:tcPr marL="65480" marR="65480" marT="65480" marB="6548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2D1"/>
                    </a:solidFill>
                  </a:tcPr>
                </a:tc>
              </a:tr>
              <a:tr h="472957"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 err="1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ea typeface="+mn-ea"/>
                          <a:cs typeface="Golos Text Medium" panose="020b0603020202020204" pitchFamily="34" charset="-52"/>
                          <a:sym typeface="Arial"/>
                        </a:rPr>
                        <a:t>Стихина Анастасия, руководитель проекта</a:t>
                      </a:r>
                    </a:p>
                  </a:txBody>
                  <a:tcPr marL="65480" marR="65480" marT="65480" marB="65480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ea typeface="+mn-ea"/>
                          <a:cs typeface="Golos Text Medium" panose="020b0603020202020204" pitchFamily="34" charset="-52"/>
                          <a:sym typeface="Arial"/>
                        </a:rPr>
                        <a:t>Директор по маркетингу ТК КИТ</a:t>
                      </a:r>
                    </a:p>
                  </a:txBody>
                  <a:tcPr marL="65480" marR="65480" marT="65480" marB="65480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957"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 err="1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ea typeface="+mn-ea"/>
                          <a:cs typeface="Golos Text Medium" panose="020b0603020202020204" pitchFamily="34" charset="-52"/>
                          <a:sym typeface="Arial"/>
                        </a:rPr>
                        <a:t>Бурдина Ольга</a:t>
                      </a:r>
                    </a:p>
                  </a:txBody>
                  <a:tcPr marL="65480" marR="65480" marT="65480" marB="65480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ea typeface="+mn-ea"/>
                          <a:cs typeface="Golos Text Medium" panose="020b0603020202020204" pitchFamily="34" charset="-52"/>
                          <a:sym typeface="Arial"/>
                        </a:rPr>
                        <a:t>Менеджер БФ “Экспедиция Добра”</a:t>
                      </a:r>
                    </a:p>
                  </a:txBody>
                  <a:tcPr marL="65480" marR="65480" marT="65480" marB="65480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2447"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 err="1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ea typeface="+mn-ea"/>
                          <a:cs typeface="Golos Text Medium" panose="020b0603020202020204" pitchFamily="34" charset="-52"/>
                          <a:sym typeface="Arial"/>
                        </a:rPr>
                        <a:t>Бурдина Ольга</a:t>
                      </a:r>
                    </a:p>
                  </a:txBody>
                  <a:tcPr marL="65480" marR="65480" marT="65480" marB="65480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ea typeface="+mn-ea"/>
                          <a:cs typeface="Golos Text Medium" panose="020b0603020202020204" pitchFamily="34" charset="-52"/>
                          <a:sym typeface="Arial"/>
                        </a:rPr>
                        <a:t>ВРИО Директора БФ “Экспедиция Добра”</a:t>
                      </a:r>
                    </a:p>
                  </a:txBody>
                  <a:tcPr marL="65480" marR="65480" marT="65480" marB="65480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957"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ea typeface="+mn-ea"/>
                          <a:cs typeface="Golos Text Medium" panose="020b0603020202020204" pitchFamily="34" charset="-52"/>
                          <a:sym typeface="Arial"/>
                        </a:rPr>
                        <a:t>Ирина Миронова</a:t>
                      </a:r>
                    </a:p>
                  </a:txBody>
                  <a:tcPr marL="65480" marR="65480" marT="65480" marB="65480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ea typeface="+mn-ea"/>
                          <a:cs typeface="Golos Text Medium" panose="020b0603020202020204" pitchFamily="34" charset="-52"/>
                          <a:sym typeface="Arial"/>
                        </a:rPr>
                        <a:t>Коммерческий директор ТК КИТ</a:t>
                      </a:r>
                    </a:p>
                  </a:txBody>
                  <a:tcPr marL="65480" marR="65480" marT="65480" marB="65480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957"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ea typeface="+mn-ea"/>
                          <a:cs typeface="Golos Text Medium" panose="020b0603020202020204" pitchFamily="34" charset="-52"/>
                          <a:sym typeface="Arial"/>
                        </a:rPr>
                        <a:t>Курицин Денис</a:t>
                      </a:r>
                    </a:p>
                  </a:txBody>
                  <a:tcPr marL="65480" marR="65480" marT="65480" marB="65480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0" i="0" u="none" strike="noStrike" cap="none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ea typeface="+mn-ea"/>
                          <a:cs typeface="Golos Text Medium" panose="020b0603020202020204" pitchFamily="34" charset="-52"/>
                          <a:sym typeface="Arial"/>
                        </a:rPr>
                        <a:t>UX/UI-</a:t>
                      </a:r>
                      <a:r>
                        <a:rPr lang="ru-RU" sz="1200" b="0" i="0" u="none" strike="noStrike" cap="none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ea typeface="+mn-ea"/>
                          <a:cs typeface="Golos Text Medium" panose="020b0603020202020204" pitchFamily="34" charset="-52"/>
                          <a:sym typeface="Arial"/>
                        </a:rPr>
                        <a:t>дизайнер ТК КИТ</a:t>
                      </a:r>
                    </a:p>
                  </a:txBody>
                  <a:tcPr marL="65480" marR="65480" marT="65480" marB="65480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957"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ea typeface="+mn-ea"/>
                          <a:cs typeface="Golos Text Medium" panose="020b0603020202020204" pitchFamily="34" charset="-52"/>
                          <a:sym typeface="Arial"/>
                        </a:rPr>
                        <a:t>Стихин Иван</a:t>
                      </a:r>
                    </a:p>
                  </a:txBody>
                  <a:tcPr marL="65480" marR="65480" marT="65480" marB="65480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ea typeface="+mn-ea"/>
                          <a:cs typeface="Golos Text Medium" panose="020b0603020202020204" pitchFamily="34" charset="-52"/>
                          <a:sym typeface="Arial"/>
                        </a:rPr>
                        <a:t>Веб-разработчик ТК КИТ</a:t>
                      </a:r>
                    </a:p>
                  </a:txBody>
                  <a:tcPr marL="65480" marR="65480" marT="65480" marB="65480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957"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ea typeface="+mn-ea"/>
                          <a:cs typeface="Golos Text Medium" panose="020b0603020202020204" pitchFamily="34" charset="-52"/>
                          <a:sym typeface="Arial"/>
                        </a:rPr>
                        <a:t>Дружинина Вероника</a:t>
                      </a:r>
                    </a:p>
                  </a:txBody>
                  <a:tcPr marL="65480" marR="65480" marT="65480" marB="65480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200" b="0" i="0" u="none" strike="noStrike" cap="none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ea typeface="+mn-ea"/>
                          <a:cs typeface="Golos Text Medium" panose="020b0603020202020204" pitchFamily="34" charset="-52"/>
                          <a:sym typeface="Arial"/>
                        </a:rPr>
                        <a:t>Специалист отдела Рекламы ТК КИТ</a:t>
                      </a:r>
                    </a:p>
                  </a:txBody>
                  <a:tcPr marL="65480" marR="65480" marT="65480" marB="65480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11150" y="1444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62" y="153129"/>
            <a:ext cx="316085" cy="31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03916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7" name="Google Shape;46;p11"/>
          <p:cNvSpPr/>
          <p:nvPr/>
        </p:nvSpPr>
        <p:spPr>
          <a:xfrm>
            <a:off x="31744" y="0"/>
            <a:ext cx="9144000" cy="5143500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47;p11"/>
          <p:cNvSpPr/>
          <p:nvPr/>
        </p:nvSpPr>
        <p:spPr>
          <a:xfrm>
            <a:off x="-3" y="0"/>
            <a:ext cx="7493955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20" name="Google Shape;46;p11"/>
          <p:cNvSpPr/>
          <p:nvPr/>
        </p:nvSpPr>
        <p:spPr>
          <a:xfrm>
            <a:off x="954" y="3311641"/>
            <a:ext cx="5091746" cy="1366842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110" y="208429"/>
            <a:ext cx="342540" cy="3428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159" y="551327"/>
            <a:ext cx="8520600" cy="572700"/>
          </a:xfrm>
        </p:spPr>
        <p:txBody>
          <a:bodyPr>
            <a:normAutofit/>
          </a:bodyPr>
          <a:lstStyle/>
          <a:p>
            <a:r>
              <a:rPr lang="ru-RU" sz="1800" b="1" smtClean="0">
                <a:solidFill>
                  <a:schemeClr val="accent4">
                    <a:lumMod val="75000"/>
                  </a:schemeClr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Финансово-экономические показатели</a:t>
            </a:r>
            <a:endParaRPr lang="ru-RU" sz="1800" b="1">
              <a:solidFill>
                <a:schemeClr val="accent4">
                  <a:lumMod val="75000"/>
                </a:schemeClr>
              </a:solidFill>
              <a:latin typeface="Golos Text Medium" panose="020b0603020202020204" pitchFamily="34" charset="-52"/>
              <a:cs typeface="Golos Text Medium" panose="020b0603020202020204" pitchFamily="34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1159" y="1522362"/>
            <a:ext cx="4354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>
                <a:solidFill>
                  <a:srgbClr val="2192D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247 000 рублей в месяц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1159" y="1245363"/>
            <a:ext cx="4354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rgbClr val="2192D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Ежемесячные </a:t>
            </a:r>
            <a:r>
              <a:rPr lang="ru-RU" sz="1600" smtClean="0">
                <a:solidFill>
                  <a:srgbClr val="2192D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затраты фонда:</a:t>
            </a:r>
            <a:endParaRPr lang="ru-RU" sz="1600">
              <a:solidFill>
                <a:srgbClr val="2192D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1158" y="2514499"/>
            <a:ext cx="5378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mtClean="0">
                <a:solidFill>
                  <a:srgbClr val="2192D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754 652 кг </a:t>
            </a:r>
            <a:r>
              <a:rPr lang="ru-RU" sz="2400" b="1">
                <a:solidFill>
                  <a:srgbClr val="2192D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или </a:t>
            </a:r>
            <a:r>
              <a:rPr lang="ru-RU" sz="2400" b="1" smtClean="0">
                <a:solidFill>
                  <a:srgbClr val="2192D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4 562,3 </a:t>
            </a:r>
            <a:r>
              <a:rPr lang="ru-RU" sz="2400" b="1">
                <a:solidFill>
                  <a:srgbClr val="2192D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м</a:t>
            </a:r>
            <a:r>
              <a:rPr lang="ru-RU" sz="2400" b="1" baseline="30000">
                <a:solidFill>
                  <a:srgbClr val="2192D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1159" y="2237500"/>
            <a:ext cx="4354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>
                <a:solidFill>
                  <a:srgbClr val="2192D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Ежемесячный план </a:t>
            </a:r>
            <a:r>
              <a:rPr lang="ru-RU" sz="1600" smtClean="0">
                <a:solidFill>
                  <a:srgbClr val="2192D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перевозок:</a:t>
            </a:r>
            <a:endParaRPr lang="ru-RU" sz="1600">
              <a:solidFill>
                <a:srgbClr val="2192D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1159" y="4050864"/>
            <a:ext cx="5378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mtClean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10 000 000 рублей</a:t>
            </a:r>
            <a:endParaRPr lang="ru-RU" sz="2400" b="1" baseline="30000">
              <a:solidFill>
                <a:schemeClr val="bg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1159" y="3461086"/>
            <a:ext cx="4354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smtClean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ТК КИТ может выделять ежемесячно</a:t>
            </a:r>
          </a:p>
          <a:p>
            <a:r>
              <a:rPr lang="ru-RU" sz="1600" smtClean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на благотворительность:</a:t>
            </a:r>
            <a:endParaRPr lang="ru-RU" sz="1600">
              <a:solidFill>
                <a:schemeClr val="bg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pic>
        <p:nvPicPr>
          <p:cNvPr id="21" name="Picture 2" descr="https://lh4.googleusercontent.com/jTLAok_fAu2TZ9bDocp0Ur1rE4ByihusAa8KQnOygagtTV94HsnHhocZxThgss-C8E0EZYku-ma_v88Vc9OjoV5ysV4P21LsRgiZRBHf-LH-j94X-AG7ULGyEXN7TeLz8g4Es2-dqONlOLHiTa5MWf-X2Q=s20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/>
          <a:stretch>
            <a:fillRect/>
          </a:stretch>
        </p:blipFill>
        <p:spPr bwMode="auto">
          <a:xfrm>
            <a:off x="5471330" y="945777"/>
            <a:ext cx="3202064" cy="22360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1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lh6.googleusercontent.com/BjKeduheanfuWIU5nLqXh7bTCFRDLvQ5K6KopW2mCovuul1gZus9qPtJQURKlmnwgwMW2ge8LcyW2LSIoNmxKqVzCbr7BdtGaougEMUgc8TH2WvZmf31ShRz5dhzH09lN0-a7wcIumB3xdf0_XWhtSBsWQ=s20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" r="646" b="2982"/>
          <a:stretch>
            <a:fillRect/>
          </a:stretch>
        </p:blipFill>
        <p:spPr bwMode="auto">
          <a:xfrm>
            <a:off x="5471330" y="3311640"/>
            <a:ext cx="3202064" cy="1366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465370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304" y="273966"/>
            <a:ext cx="8520600" cy="709181"/>
          </a:xfrm>
        </p:spPr>
        <p:txBody>
          <a:bodyPr>
            <a:noAutofit/>
          </a:bodyPr>
          <a:lstStyle/>
          <a:p>
            <a:r>
              <a:rPr lang="ru-RU" sz="1800" smtClean="0">
                <a:solidFill>
                  <a:srgbClr val="2192D1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Корреляция проекта со стратегическими задачами развития Российской Федерации на период до 2024 года</a:t>
            </a:r>
            <a:endParaRPr lang="ru-RU" sz="1800">
              <a:solidFill>
                <a:srgbClr val="2192D1"/>
              </a:solidFill>
              <a:latin typeface="Golos Text Medium" panose="020b0603020202020204" pitchFamily="34" charset="-52"/>
              <a:cs typeface="Golos Text Medium" panose="020b0603020202020204" pitchFamily="34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62" y="153129"/>
            <a:ext cx="316085" cy="31641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4100" y="1795612"/>
            <a:ext cx="3657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smtClean="0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Создание условий для развития наставничества, поддержки общественных инициатив и проектов, в том числе в сфере добровольчества (волонтерства)</a:t>
            </a:r>
            <a:endParaRPr lang="ru-RU" sz="1100" b="1">
              <a:solidFill>
                <a:schemeClr val="tx1">
                  <a:lumMod val="65000"/>
                  <a:lumOff val="35000"/>
                </a:schemeClr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65400" y="1795612"/>
            <a:ext cx="3549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smtClean="0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Преобразование приоритетных отраслей экономики и социальной сферы посредством внедрения цифровых технологий</a:t>
            </a:r>
            <a:r>
              <a:rPr lang="en-US" sz="1100" smtClean="0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                           </a:t>
            </a:r>
            <a:r>
              <a:rPr lang="ru-RU" sz="1100" smtClean="0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 и платформенных решений</a:t>
            </a:r>
            <a:endParaRPr lang="ru-RU" sz="1100">
              <a:solidFill>
                <a:schemeClr val="tx1">
                  <a:lumMod val="65000"/>
                  <a:lumOff val="35000"/>
                </a:schemeClr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9650" y="3272055"/>
            <a:ext cx="3486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ru-RU" sz="1100" smtClean="0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Укрепление Российской гражданской идентичности на основе духовно-нравственных и культурных ценностей народов РФ</a:t>
            </a:r>
            <a:endParaRPr lang="en-US" sz="1100" smtClean="0">
              <a:solidFill>
                <a:schemeClr val="tx1">
                  <a:lumMod val="65000"/>
                  <a:lumOff val="35000"/>
                </a:schemeClr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marL="171450" indent="-171450">
              <a:buFont typeface="Arial" pitchFamily="34" charset="0"/>
              <a:buChar char="•"/>
            </a:pPr>
            <a:endParaRPr lang="ru-RU" sz="1100" smtClean="0">
              <a:solidFill>
                <a:schemeClr val="tx1">
                  <a:lumMod val="65000"/>
                  <a:lumOff val="35000"/>
                </a:schemeClr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100" smtClean="0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Поддержка добровольческих движений,</a:t>
            </a:r>
            <a:r>
              <a:rPr lang="en-US" sz="1100" smtClean="0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      </a:t>
            </a:r>
            <a:r>
              <a:rPr lang="ru-RU" sz="1100" smtClean="0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 в том числе в сфере сохранения культурного наследия народов Российской Федерации</a:t>
            </a:r>
            <a:endParaRPr lang="ru-RU" sz="1100">
              <a:solidFill>
                <a:schemeClr val="tx1">
                  <a:lumMod val="65000"/>
                  <a:lumOff val="35000"/>
                </a:schemeClr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17" name="Google Shape;46;p11"/>
          <p:cNvSpPr/>
          <p:nvPr/>
        </p:nvSpPr>
        <p:spPr>
          <a:xfrm>
            <a:off x="4489200" y="2877191"/>
            <a:ext cx="4654799" cy="1837344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749404" y="3040573"/>
            <a:ext cx="40645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smtClean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Приглашаем </a:t>
            </a:r>
            <a:r>
              <a:rPr lang="ru-RU" sz="1100" b="1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к участию в </a:t>
            </a:r>
            <a:r>
              <a:rPr lang="ru-RU" sz="1100" b="1" smtClean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проекте:</a:t>
            </a:r>
          </a:p>
          <a:p>
            <a:pPr marL="285750" indent="-285750">
              <a:buFont typeface="Courier New" pitchFamily="49" charset="0"/>
              <a:buChar char="o"/>
            </a:pPr>
            <a:endParaRPr lang="ru-RU" sz="1100" smtClean="0">
              <a:solidFill>
                <a:schemeClr val="bg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marL="285750" indent="-285750">
              <a:buClr>
                <a:schemeClr val="bg1"/>
              </a:buClr>
              <a:buFont typeface="Courier New" pitchFamily="49" charset="0"/>
              <a:buChar char="o"/>
            </a:pPr>
            <a:r>
              <a:rPr lang="ru-RU" sz="110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Благотворительные </a:t>
            </a:r>
            <a:r>
              <a:rPr lang="ru-RU" sz="1100" smtClean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организации и движения;</a:t>
            </a:r>
          </a:p>
          <a:p>
            <a:pPr>
              <a:buClr>
                <a:schemeClr val="bg1"/>
              </a:buClr>
            </a:pPr>
            <a:endParaRPr lang="ru-RU" sz="1100">
              <a:solidFill>
                <a:schemeClr val="bg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marL="285750" indent="-285750">
              <a:buClr>
                <a:schemeClr val="bg1"/>
              </a:buClr>
              <a:buFont typeface="Courier New" pitchFamily="49" charset="0"/>
              <a:buChar char="o"/>
            </a:pPr>
            <a:r>
              <a:rPr lang="ru-RU" sz="110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В</a:t>
            </a:r>
            <a:r>
              <a:rPr lang="ru-RU" sz="1100" smtClean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олонтеров-перевозчиков (физические лица, ИП, юридические лица);</a:t>
            </a:r>
          </a:p>
          <a:p>
            <a:pPr>
              <a:buClr>
                <a:schemeClr val="bg1"/>
              </a:buClr>
            </a:pPr>
            <a:endParaRPr lang="ru-RU" sz="1100" smtClean="0">
              <a:solidFill>
                <a:schemeClr val="bg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marL="285750" indent="-285750">
              <a:buClr>
                <a:schemeClr val="bg1"/>
              </a:buClr>
              <a:buFont typeface="Courier New" pitchFamily="49" charset="0"/>
              <a:buChar char="o"/>
            </a:pPr>
            <a:r>
              <a:rPr lang="ru-RU" sz="1100" smtClean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Волонтеров по сбору помощи;</a:t>
            </a:r>
          </a:p>
          <a:p>
            <a:pPr marL="285750" indent="-285750">
              <a:buFont typeface="Courier New" pitchFamily="49" charset="0"/>
              <a:buChar char="o"/>
            </a:pPr>
            <a:endParaRPr lang="ru-RU" smtClean="0">
              <a:solidFill>
                <a:schemeClr val="bg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marL="285750" indent="-285750">
              <a:buFont typeface="Courier New" pitchFamily="49" charset="0"/>
              <a:buChar char="o"/>
            </a:pPr>
            <a:endParaRPr lang="ru-RU" smtClean="0">
              <a:solidFill>
                <a:schemeClr val="bg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marL="285750" indent="-285750">
              <a:buFont typeface="Courier New" pitchFamily="49" charset="0"/>
              <a:buChar char="o"/>
            </a:pPr>
            <a:endParaRPr lang="ru-RU">
              <a:solidFill>
                <a:schemeClr val="bg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1" y="2815574"/>
            <a:ext cx="297754" cy="3395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01" y="1315487"/>
            <a:ext cx="330738" cy="3395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00" y="1323472"/>
            <a:ext cx="395734" cy="33950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76050" y="1358666"/>
            <a:ext cx="3403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mtClean="0">
                <a:solidFill>
                  <a:srgbClr val="39A8E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Направление «Образование»</a:t>
            </a:r>
            <a:endParaRPr lang="ru-RU" b="1">
              <a:solidFill>
                <a:srgbClr val="39A8E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96139" y="1358665"/>
            <a:ext cx="41666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mtClean="0">
                <a:solidFill>
                  <a:srgbClr val="39A8E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Направление «Цифровая экономика РФ»</a:t>
            </a:r>
            <a:endParaRPr lang="ru-RU" b="1">
              <a:solidFill>
                <a:srgbClr val="39A8E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9100" y="2877191"/>
            <a:ext cx="2889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mtClean="0">
                <a:solidFill>
                  <a:srgbClr val="39A8E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Направление «Культура»</a:t>
            </a:r>
            <a:endParaRPr lang="ru-RU" b="1">
              <a:solidFill>
                <a:srgbClr val="39A8E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54562946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347" y="586219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ru-RU" smtClean="0">
                <a:solidFill>
                  <a:srgbClr val="2192D1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Масштабируемость проекта</a:t>
            </a:r>
            <a:endParaRPr lang="ru-RU">
              <a:solidFill>
                <a:srgbClr val="2192D1"/>
              </a:solidFill>
              <a:latin typeface="Golos Text Medium" panose="020b0603020202020204" pitchFamily="34" charset="-52"/>
              <a:cs typeface="Golos Text Medium" panose="020b0603020202020204" pitchFamily="34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7900" y="1342504"/>
            <a:ext cx="506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>
                <a:solidFill>
                  <a:schemeClr val="bg2">
                    <a:lumMod val="7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Перевозкой </a:t>
            </a:r>
            <a:r>
              <a:rPr lang="ru-RU">
                <a:solidFill>
                  <a:schemeClr val="bg2">
                    <a:lumMod val="7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гуманитарных грузов </a:t>
            </a:r>
            <a:r>
              <a:rPr lang="ru-RU" smtClean="0">
                <a:solidFill>
                  <a:schemeClr val="bg2">
                    <a:lumMod val="7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могут заниматься</a:t>
            </a:r>
            <a:r>
              <a:rPr lang="ru-RU">
                <a:solidFill>
                  <a:schemeClr val="bg2">
                    <a:lumMod val="7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:</a:t>
            </a:r>
          </a:p>
        </p:txBody>
      </p:sp>
      <p:sp>
        <p:nvSpPr>
          <p:cNvPr id="9" name="Заголовок 1"/>
          <p:cNvSpPr txBox="1"/>
          <p:nvPr/>
        </p:nvSpPr>
        <p:spPr>
          <a:xfrm>
            <a:off x="1202139" y="1926230"/>
            <a:ext cx="380534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400" smtClean="0">
                <a:solidFill>
                  <a:srgbClr val="2192D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Частные лица</a:t>
            </a:r>
            <a:endParaRPr lang="ru-RU" sz="1400">
              <a:solidFill>
                <a:srgbClr val="2192D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11" name="Заголовок 1"/>
          <p:cNvSpPr txBox="1"/>
          <p:nvPr/>
        </p:nvSpPr>
        <p:spPr>
          <a:xfrm>
            <a:off x="1202138" y="2490342"/>
            <a:ext cx="380534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400">
                <a:solidFill>
                  <a:srgbClr val="2192D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Мелкие </a:t>
            </a:r>
            <a:r>
              <a:rPr lang="ru-RU" sz="1400" smtClean="0">
                <a:solidFill>
                  <a:srgbClr val="2192D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перевозчики</a:t>
            </a:r>
          </a:p>
          <a:p>
            <a:r>
              <a:rPr lang="ru-RU" sz="1400" smtClean="0">
                <a:solidFill>
                  <a:srgbClr val="2192D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(ИП </a:t>
            </a:r>
            <a:r>
              <a:rPr lang="ru-RU" sz="1400">
                <a:solidFill>
                  <a:srgbClr val="2192D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и самозанятые)</a:t>
            </a:r>
          </a:p>
        </p:txBody>
      </p:sp>
      <p:sp>
        <p:nvSpPr>
          <p:cNvPr id="12" name="Заголовок 1"/>
          <p:cNvSpPr txBox="1"/>
          <p:nvPr/>
        </p:nvSpPr>
        <p:spPr>
          <a:xfrm>
            <a:off x="1202138" y="3150320"/>
            <a:ext cx="380534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400">
                <a:solidFill>
                  <a:srgbClr val="2192D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Логистические компании с географией покрытия в несколько областей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62" y="153129"/>
            <a:ext cx="316085" cy="316416"/>
          </a:xfrm>
          <a:prstGeom prst="rect">
            <a:avLst/>
          </a:prstGeom>
        </p:spPr>
      </p:pic>
      <p:sp>
        <p:nvSpPr>
          <p:cNvPr id="14" name="Google Shape;46;p11"/>
          <p:cNvSpPr/>
          <p:nvPr/>
        </p:nvSpPr>
        <p:spPr>
          <a:xfrm>
            <a:off x="5331758" y="3045806"/>
            <a:ext cx="3812241" cy="1515791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43626" y="3326647"/>
            <a:ext cx="3086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>
                <a:solidFill>
                  <a:schemeClr val="bg1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 </a:t>
            </a:r>
            <a:r>
              <a:rPr lang="ru-RU" smtClean="0">
                <a:solidFill>
                  <a:schemeClr val="bg1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Благотворительный</a:t>
            </a:r>
            <a:r>
              <a:rPr lang="en-US" smtClean="0">
                <a:solidFill>
                  <a:schemeClr val="bg1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 </a:t>
            </a:r>
            <a:r>
              <a:rPr lang="ru-RU" smtClean="0">
                <a:solidFill>
                  <a:schemeClr val="bg1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фонд </a:t>
            </a:r>
            <a:r>
              <a:rPr lang="ru-RU">
                <a:solidFill>
                  <a:schemeClr val="bg1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«Экспедиция Добра» </a:t>
            </a:r>
            <a:r>
              <a:rPr lang="ru-RU" smtClean="0">
                <a:solidFill>
                  <a:schemeClr val="bg1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приглашает партнеров-перевозчиков и волонтеров</a:t>
            </a:r>
            <a:endParaRPr lang="ru-RU">
              <a:solidFill>
                <a:schemeClr val="bg1"/>
              </a:solidFill>
              <a:latin typeface="Golos Text Medium" panose="020b0603020202020204" pitchFamily="34" charset="-52"/>
              <a:cs typeface="Golos Text Medium" panose="020b0603020202020204" pitchFamily="34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47" y="3347888"/>
            <a:ext cx="499890" cy="28514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98" y="1966942"/>
            <a:ext cx="304930" cy="30522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88" y="2684264"/>
            <a:ext cx="501750" cy="184855"/>
          </a:xfrm>
          <a:prstGeom prst="rect">
            <a:avLst/>
          </a:prstGeom>
        </p:spPr>
      </p:pic>
      <p:sp>
        <p:nvSpPr>
          <p:cNvPr id="18" name="Google Shape;46;p11"/>
          <p:cNvSpPr/>
          <p:nvPr/>
        </p:nvSpPr>
        <p:spPr>
          <a:xfrm>
            <a:off x="5331757" y="2096809"/>
            <a:ext cx="3812241" cy="89389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30952" y="2289866"/>
            <a:ext cx="3511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mtClean="0">
                <a:solidFill>
                  <a:schemeClr val="bg1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Заниматься благотворительностью может любой человек / компания </a:t>
            </a:r>
            <a:endParaRPr lang="ru-RU">
              <a:solidFill>
                <a:schemeClr val="bg1"/>
              </a:solidFill>
              <a:latin typeface="Golos Text Medium" panose="020b0603020202020204" pitchFamily="34" charset="-52"/>
              <a:cs typeface="Golos Text Medium" panose="020b0603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09049829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7" name="Google Shape;46;p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47;p11"/>
          <p:cNvSpPr/>
          <p:nvPr/>
        </p:nvSpPr>
        <p:spPr>
          <a:xfrm>
            <a:off x="-1" y="0"/>
            <a:ext cx="6947017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110" y="208429"/>
            <a:ext cx="342540" cy="3428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459" y="429498"/>
            <a:ext cx="8520600" cy="572700"/>
          </a:xfrm>
        </p:spPr>
        <p:txBody>
          <a:bodyPr>
            <a:normAutofit/>
          </a:bodyPr>
          <a:lstStyle/>
          <a:p>
            <a:r>
              <a:rPr lang="ru-RU" sz="1800">
                <a:solidFill>
                  <a:srgbClr val="2192D1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Эффекты для Свердловской области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086066"/>
            <a:ext cx="57486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Повышение регионального рейтинга </a:t>
            </a:r>
            <a:r>
              <a:rPr lang="ru-RU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качества </a:t>
            </a:r>
            <a:r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жизни           </a:t>
            </a:r>
            <a:r>
              <a:rPr lang="ru-RU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за счет улучшения качества предоставления услуг </a:t>
            </a:r>
            <a:r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                      в </a:t>
            </a:r>
            <a:r>
              <a:rPr lang="ru-RU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социальной сфере. Ключевой элемент инициативы: </a:t>
            </a:r>
            <a:r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«дружелюбная </a:t>
            </a:r>
            <a:r>
              <a:rPr lang="ru-RU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организация в социальной </a:t>
            </a:r>
            <a:r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сфере»</a:t>
            </a:r>
          </a:p>
          <a:p>
            <a:pPr marL="228600" indent="-228600"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endParaRPr lang="ru-RU">
              <a:solidFill>
                <a:schemeClr val="tx1">
                  <a:lumMod val="65000"/>
                  <a:lumOff val="35000"/>
                </a:schemeClr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marL="228600" indent="-228600"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Создание новых рабочих мест за счет найма партнеров-перевозчиков</a:t>
            </a:r>
          </a:p>
          <a:p>
            <a:pPr marL="228600" indent="-228600"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endParaRPr lang="ru-RU" smtClean="0">
              <a:solidFill>
                <a:schemeClr val="tx1">
                  <a:lumMod val="65000"/>
                  <a:lumOff val="35000"/>
                </a:schemeClr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marL="228600" indent="-228600"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Развитие и поддержка </a:t>
            </a:r>
            <a:r>
              <a:rPr lang="ru-RU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волонтерского </a:t>
            </a:r>
            <a:r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движения</a:t>
            </a:r>
          </a:p>
          <a:p>
            <a:pPr marL="228600" indent="-228600"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endParaRPr lang="ru-RU" smtClean="0">
              <a:solidFill>
                <a:schemeClr val="tx1">
                  <a:lumMod val="65000"/>
                  <a:lumOff val="35000"/>
                </a:schemeClr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marL="228600" indent="-228600"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Развитие межрегиональных связей за счет широчайшей географии проекта</a:t>
            </a:r>
            <a:endParaRPr lang="ru-RU">
              <a:solidFill>
                <a:schemeClr val="tx1">
                  <a:lumMod val="65000"/>
                  <a:lumOff val="35000"/>
                </a:schemeClr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endParaRPr lang="ru-RU" sz="1200">
              <a:solidFill>
                <a:schemeClr val="bg2">
                  <a:lumMod val="75000"/>
                </a:schemeClr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marL="228600" indent="-228600">
              <a:buFont typeface="+mj-lt"/>
              <a:buAutoNum type="arabicPeriod"/>
            </a:pPr>
            <a:endParaRPr lang="ru-RU" sz="1200">
              <a:solidFill>
                <a:schemeClr val="bg2">
                  <a:lumMod val="75000"/>
                </a:schemeClr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9" name="Google Shape;46;p11"/>
          <p:cNvSpPr/>
          <p:nvPr/>
        </p:nvSpPr>
        <p:spPr>
          <a:xfrm>
            <a:off x="-1" y="3803422"/>
            <a:ext cx="4733366" cy="853888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4022359"/>
            <a:ext cx="40109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>
                <a:solidFill>
                  <a:schemeClr val="bg1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На данный момент Свердловская область </a:t>
            </a:r>
            <a:r>
              <a:rPr lang="ru-RU" sz="1100" smtClean="0">
                <a:solidFill>
                  <a:schemeClr val="bg1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занимает</a:t>
            </a:r>
          </a:p>
          <a:p>
            <a:r>
              <a:rPr lang="ru-RU" sz="1100" smtClean="0">
                <a:solidFill>
                  <a:schemeClr val="bg1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14 </a:t>
            </a:r>
            <a:r>
              <a:rPr lang="ru-RU" sz="1100">
                <a:solidFill>
                  <a:schemeClr val="bg1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место в рейтинге регионов по качеству </a:t>
            </a:r>
            <a:r>
              <a:rPr lang="ru-RU" sz="1100" smtClean="0">
                <a:solidFill>
                  <a:schemeClr val="bg1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жизни</a:t>
            </a:r>
            <a:endParaRPr lang="ru-RU" sz="1100">
              <a:solidFill>
                <a:schemeClr val="bg1"/>
              </a:solidFill>
              <a:latin typeface="Golos Text Medium" panose="020b0603020202020204" pitchFamily="34" charset="-52"/>
              <a:cs typeface="Golos Text Medium" panose="020b0603020202020204" pitchFamily="3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534" y="2330685"/>
            <a:ext cx="2742965" cy="274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8352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7" name="Google Shape;46;p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47;p11"/>
          <p:cNvSpPr/>
          <p:nvPr/>
        </p:nvSpPr>
        <p:spPr>
          <a:xfrm>
            <a:off x="-1" y="0"/>
            <a:ext cx="7493955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110" y="208429"/>
            <a:ext cx="342540" cy="3428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459" y="829030"/>
            <a:ext cx="8520600" cy="572700"/>
          </a:xfrm>
        </p:spPr>
        <p:txBody>
          <a:bodyPr>
            <a:normAutofit/>
          </a:bodyPr>
          <a:lstStyle/>
          <a:p>
            <a:r>
              <a:rPr lang="ru-RU" sz="1800">
                <a:solidFill>
                  <a:srgbClr val="2192D1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Эффекты для Российской Федерации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682861"/>
            <a:ext cx="53721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ru-RU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Повышение качества жизни социально незащищенных слоев </a:t>
            </a:r>
            <a:r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населения</a:t>
            </a:r>
            <a:endParaRPr lang="ru-RU">
              <a:solidFill>
                <a:schemeClr val="tx1">
                  <a:lumMod val="65000"/>
                  <a:lumOff val="35000"/>
                </a:schemeClr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endParaRPr lang="ru-RU">
              <a:solidFill>
                <a:schemeClr val="tx1">
                  <a:lumMod val="65000"/>
                  <a:lumOff val="35000"/>
                </a:schemeClr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ru-RU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Безвозмездная помощь в перевозке гуманитарного груза в зону </a:t>
            </a:r>
            <a:r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СВО</a:t>
            </a:r>
            <a:endParaRPr lang="ru-RU">
              <a:solidFill>
                <a:schemeClr val="tx1">
                  <a:lumMod val="65000"/>
                  <a:lumOff val="35000"/>
                </a:schemeClr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endParaRPr lang="ru-RU" smtClean="0">
              <a:solidFill>
                <a:schemeClr val="tx1">
                  <a:lumMod val="65000"/>
                  <a:lumOff val="35000"/>
                </a:schemeClr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r>
              <a:rPr lang="ru-RU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Популяризация благотворительной деятельности за счет вовлечения партнеров в деятельность БФ «Экспедиция </a:t>
            </a:r>
            <a:r>
              <a:rPr lang="ru-RU" smtClean="0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Добра» по всей России</a:t>
            </a:r>
            <a:endParaRPr lang="ru-RU">
              <a:solidFill>
                <a:schemeClr val="tx1">
                  <a:lumMod val="65000"/>
                  <a:lumOff val="35000"/>
                </a:schemeClr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endParaRPr lang="ru-RU">
              <a:solidFill>
                <a:schemeClr val="bg2">
                  <a:lumMod val="75000"/>
                </a:schemeClr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endParaRPr lang="ru-RU">
              <a:solidFill>
                <a:schemeClr val="bg2">
                  <a:lumMod val="75000"/>
                </a:schemeClr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426">
            <a:off x="3212736" y="3059143"/>
            <a:ext cx="7182945" cy="171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51341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5" name="Google Shape;46;p11"/>
          <p:cNvSpPr/>
          <p:nvPr/>
        </p:nvSpPr>
        <p:spPr>
          <a:xfrm>
            <a:off x="6130361" y="1472458"/>
            <a:ext cx="2361530" cy="3254188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46;p11"/>
          <p:cNvSpPr/>
          <p:nvPr/>
        </p:nvSpPr>
        <p:spPr>
          <a:xfrm>
            <a:off x="3394762" y="1472458"/>
            <a:ext cx="2361530" cy="3254188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46;p11"/>
          <p:cNvSpPr/>
          <p:nvPr/>
        </p:nvSpPr>
        <p:spPr>
          <a:xfrm>
            <a:off x="940142" y="1472458"/>
            <a:ext cx="2051830" cy="3254188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17" y="278815"/>
            <a:ext cx="2225488" cy="694196"/>
          </a:xfrm>
          <a:prstGeom prst="rect">
            <a:avLst/>
          </a:prstGeom>
        </p:spPr>
      </p:pic>
      <p:pic>
        <p:nvPicPr>
          <p:cNvPr id="46087" name="Picture 7" descr="https://lh3.googleusercontent.com/fkaDlGXvRrTW837N4kJWDT-xzXr7TufR-z0kbnIF7135oDlgIGs7QIpR2WAM7G6QEFfbKOF-tGAQP_rDp66fj1Ynxc0LXkMaW2YbSNQb3LZ_38x9bP3Sn9xvPpiVvD15PTWW5tSxWv9o_FpPPgcAynXZgw=s20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9" b="6634"/>
          <a:stretch>
            <a:fillRect/>
          </a:stretch>
        </p:blipFill>
        <p:spPr bwMode="auto">
          <a:xfrm>
            <a:off x="766483" y="1313798"/>
            <a:ext cx="2069357" cy="329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8" name="Picture 8" descr="https://lh6.googleusercontent.com/tslHlHATjvGvhrclJqlKm0H6cj_lIlppC-Mz00HQfFeEgIYFgWCs-3bS_JHwCOLeqFp7T53YfML9S03ckawwtp_VaOSsRcKL5CUwI9t4PQtrCMgrKsKv7B_9daMSnebfL58zvguhLGvulNCoPEOQFMbTeg=s20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"/>
          <a:stretch>
            <a:fillRect/>
          </a:stretch>
        </p:blipFill>
        <p:spPr bwMode="auto">
          <a:xfrm>
            <a:off x="5997388" y="1313799"/>
            <a:ext cx="2350874" cy="328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https://lh5.googleusercontent.com/-RHuQBtCYiLTM21OJcn7dACDydDovadYAESNLVb0aW-BfH03iz961k586a2fxZYAF3B5jkTRFggT4cd6F8or73ziD944b2s9nIf1AFvLujx2NTD6Qxxuw3a9GphJjpQzycQhTRCtbfW5gDcVNyESY3xFaw=s20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1012" y="1313798"/>
            <a:ext cx="2374706" cy="328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5685" y="249005"/>
            <a:ext cx="1525699" cy="753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9133" y="248036"/>
            <a:ext cx="1512492" cy="754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737350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Google Shape;46;p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47;p11"/>
          <p:cNvSpPr/>
          <p:nvPr/>
        </p:nvSpPr>
        <p:spPr>
          <a:xfrm>
            <a:off x="-1" y="0"/>
            <a:ext cx="5762066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23400" y="1333291"/>
            <a:ext cx="8520600" cy="572700"/>
          </a:xfrm>
        </p:spPr>
        <p:txBody>
          <a:bodyPr>
            <a:noAutofit/>
          </a:bodyPr>
          <a:lstStyle/>
          <a:p>
            <a:r>
              <a:rPr lang="ru-RU" sz="3200" smtClean="0">
                <a:solidFill>
                  <a:srgbClr val="2192D1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Спасибо</a:t>
            </a:r>
            <a:br>
              <a:rPr lang="ru-RU" sz="3200" smtClean="0">
                <a:solidFill>
                  <a:srgbClr val="2192D1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</a:br>
            <a:r>
              <a:rPr lang="ru-RU" sz="3200" smtClean="0">
                <a:solidFill>
                  <a:srgbClr val="2192D1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за внимание!</a:t>
            </a:r>
            <a:endParaRPr lang="ru-RU" sz="3200">
              <a:solidFill>
                <a:srgbClr val="2192D1"/>
              </a:solidFill>
              <a:latin typeface="Golos Text Medium" panose="020b0603020202020204" pitchFamily="34" charset="-52"/>
              <a:cs typeface="Golos Text Medium" panose="020b0603020202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18" y="2783542"/>
            <a:ext cx="1143000" cy="1143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6714" y="3668676"/>
            <a:ext cx="2541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rgbClr val="2192D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Exp-dobra.ru</a:t>
            </a:r>
            <a:endParaRPr lang="ru-RU" sz="1600">
              <a:solidFill>
                <a:srgbClr val="2192D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378" y="1242049"/>
            <a:ext cx="2037372" cy="268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1969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</a:xfrm>
      </p:grpSpPr>
      <p:sp>
        <p:nvSpPr>
          <p:cNvPr id="68" name="Google Shape;68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B4A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" name="Google Shape;69;p13"/>
          <p:cNvGrpSpPr/>
          <p:nvPr/>
        </p:nvGrpSpPr>
        <p:grpSpPr>
          <a:xfrm>
            <a:off x="655232" y="1333495"/>
            <a:ext cx="6733745" cy="1046700"/>
            <a:chOff x="197174" y="1401470"/>
            <a:chExt cx="6733745" cy="1046700"/>
          </a:xfrm>
        </p:grpSpPr>
        <p:sp>
          <p:nvSpPr>
            <p:cNvPr id="70" name="Google Shape;70;p13"/>
            <p:cNvSpPr txBox="1"/>
            <p:nvPr/>
          </p:nvSpPr>
          <p:spPr>
            <a:xfrm>
              <a:off x="1032919" y="1401470"/>
              <a:ext cx="5898000" cy="104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ru-RU" sz="2800" b="1" i="0" u="none" strike="noStrike" cap="none">
                  <a:solidFill>
                    <a:schemeClr val="lt1"/>
                  </a:solidFill>
                  <a:latin typeface="Golos Text"/>
                  <a:ea typeface="Golos Text"/>
                  <a:cs typeface="Golos Text"/>
                  <a:sym typeface="Golos Text"/>
                </a:rPr>
                <a:t>Логистическая Группа Компаний Кит</a:t>
              </a:r>
              <a:endParaRPr sz="2800" b="1" i="0" u="none" strike="noStrike" cap="none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endParaRPr>
            </a:p>
          </p:txBody>
        </p:sp>
        <p:pic>
          <p:nvPicPr>
            <p:cNvPr id="71" name="Google Shape;71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97174" y="1552063"/>
              <a:ext cx="745098" cy="7452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" name="Google Shape;72;p13"/>
          <p:cNvSpPr/>
          <p:nvPr/>
        </p:nvSpPr>
        <p:spPr>
          <a:xfrm>
            <a:off x="4140494" y="83792"/>
            <a:ext cx="6367800" cy="6322800"/>
          </a:xfrm>
          <a:prstGeom prst="ellipse">
            <a:avLst/>
          </a:prstGeom>
          <a:gradFill>
            <a:gsLst>
              <a:gs pos="0">
                <a:srgbClr val="2192D1"/>
              </a:gs>
              <a:gs pos="20000">
                <a:srgbClr val="2192D1">
                  <a:alpha val="42745"/>
                </a:srgbClr>
              </a:gs>
              <a:gs pos="55000">
                <a:srgbClr val="2192D1">
                  <a:alpha val="0"/>
                </a:srgbClr>
              </a:gs>
              <a:gs pos="78750">
                <a:srgbClr val="2192D1">
                  <a:alpha val="0"/>
                </a:srgbClr>
              </a:gs>
              <a:gs pos="100000">
                <a:srgbClr val="2192D1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rgbClr val="0093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3"/>
          <p:cNvSpPr txBox="1"/>
          <p:nvPr/>
        </p:nvSpPr>
        <p:spPr>
          <a:xfrm>
            <a:off x="551225" y="2601225"/>
            <a:ext cx="57147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ЛГK КИТ оказывает услуги по организации доставки сборных грузов и контейнеров из стран Азиатско-Тихоокеанского региона, Евразийского экономического союза и Европы; страхованию грузов; доставке товаров в ритейл; логистике для интернет-магазинов.</a:t>
            </a:r>
            <a:endParaRPr/>
          </a:p>
        </p:txBody>
      </p:sp>
      <p:pic>
        <p:nvPicPr>
          <p:cNvPr id="74" name="Google Shape;74;p13"/>
          <p:cNvPicPr preferRelativeResize="0"/>
          <p:nvPr/>
        </p:nvPicPr>
        <p:blipFill>
          <a:blip r:embed="rId4">
            <a:alphaModFix/>
          </a:blip>
          <a:srcRect r="-1719"/>
          <a:stretch>
            <a:fillRect/>
          </a:stretch>
        </p:blipFill>
        <p:spPr>
          <a:xfrm>
            <a:off x="7045075" y="1235025"/>
            <a:ext cx="3209676" cy="300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BE2357C7-8ED9-419C-A9E5-EE9055C61372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201409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7" name="Google Shape;46;p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47;p11"/>
          <p:cNvSpPr/>
          <p:nvPr/>
        </p:nvSpPr>
        <p:spPr>
          <a:xfrm>
            <a:off x="-1" y="0"/>
            <a:ext cx="7493955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110" y="208429"/>
            <a:ext cx="342540" cy="3428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459" y="1099236"/>
            <a:ext cx="8520600" cy="572700"/>
          </a:xfrm>
        </p:spPr>
        <p:txBody>
          <a:bodyPr>
            <a:normAutofit/>
          </a:bodyPr>
          <a:lstStyle/>
          <a:p>
            <a:r>
              <a:rPr lang="ru-RU" sz="1800">
                <a:solidFill>
                  <a:srgbClr val="2192D1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Эффекты для Компании КИТ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1796140"/>
            <a:ext cx="45685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Courier New" pitchFamily="49" charset="0"/>
              <a:buChar char="o"/>
            </a:pPr>
            <a:r>
              <a:rPr lang="ru-RU">
                <a:solidFill>
                  <a:schemeClr val="bg2">
                    <a:lumMod val="7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Повышение </a:t>
            </a:r>
            <a:r>
              <a:rPr lang="ru-RU" smtClean="0">
                <a:solidFill>
                  <a:schemeClr val="bg2">
                    <a:lumMod val="7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репутации ТК КИТ и уровня </a:t>
            </a:r>
            <a:r>
              <a:rPr lang="ru-RU">
                <a:solidFill>
                  <a:schemeClr val="bg2">
                    <a:lumMod val="7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лояльности (отношение всех позитивных упоминаний Компании Клиентами к отрицательным) Клиентов </a:t>
            </a:r>
            <a:r>
              <a:rPr lang="ru-RU" smtClean="0">
                <a:solidFill>
                  <a:schemeClr val="bg2">
                    <a:lumMod val="7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КИТ с </a:t>
            </a:r>
            <a:r>
              <a:rPr lang="ru-RU">
                <a:solidFill>
                  <a:schemeClr val="bg2">
                    <a:lumMod val="7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0,78, до 3,8;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2868055"/>
            <a:ext cx="4354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Courier New" pitchFamily="49" charset="0"/>
              <a:buChar char="o"/>
            </a:pPr>
            <a:r>
              <a:rPr lang="ru-RU">
                <a:solidFill>
                  <a:schemeClr val="bg2">
                    <a:lumMod val="7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Повышение уровня социальной значимости Компании в России.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011" y="680458"/>
            <a:ext cx="3224513" cy="36091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3151" y="4350128"/>
            <a:ext cx="2487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smtClean="0">
                <a:solidFill>
                  <a:srgbClr val="2192D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Генеральный директор ТК КИТ Попов М.М.</a:t>
            </a:r>
            <a:endParaRPr lang="ru-RU" sz="1100">
              <a:solidFill>
                <a:srgbClr val="2192D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96826635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179" y="263131"/>
            <a:ext cx="8520600" cy="572700"/>
          </a:xfrm>
        </p:spPr>
        <p:txBody>
          <a:bodyPr>
            <a:normAutofit/>
          </a:bodyPr>
          <a:lstStyle/>
          <a:p>
            <a:r>
              <a:rPr lang="ru-RU" sz="2000">
                <a:solidFill>
                  <a:srgbClr val="2192D1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Управление рисками</a:t>
            </a:r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62" y="153129"/>
            <a:ext cx="316085" cy="316416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439988" y="9715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569175"/>
              </p:ext>
            </p:extLst>
          </p:nvPr>
        </p:nvGraphicFramePr>
        <p:xfrm>
          <a:off x="418982" y="869131"/>
          <a:ext cx="8236881" cy="3964126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1371069"/>
                <a:gridCol w="1297805"/>
                <a:gridCol w="1371069"/>
                <a:gridCol w="753565"/>
                <a:gridCol w="1925777"/>
                <a:gridCol w="1517596"/>
              </a:tblGrid>
              <a:tr h="684632"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solidFill>
                            <a:schemeClr val="bg1"/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Описание риска</a:t>
                      </a:r>
                      <a:endParaRPr lang="ru-RU" sz="900" b="0" i="0" u="none" strike="noStrike" cap="none">
                        <a:solidFill>
                          <a:schemeClr val="bg1"/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58642" marR="58642" marT="83774" marB="83774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2D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solidFill>
                            <a:schemeClr val="bg1"/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Вероятность наступления</a:t>
                      </a:r>
                    </a:p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solidFill>
                            <a:schemeClr val="bg1"/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(0-1)</a:t>
                      </a:r>
                      <a:endParaRPr lang="ru-RU" sz="900" b="0" i="0" u="none" strike="noStrike" cap="none">
                        <a:solidFill>
                          <a:schemeClr val="bg1"/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58642" marR="58642" marT="83774" marB="83774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2D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solidFill>
                            <a:schemeClr val="bg1"/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Тяжесть последствий</a:t>
                      </a:r>
                      <a:br>
                        <a:rPr lang="ru-RU" sz="900" u="none" strike="noStrike" cap="none">
                          <a:solidFill>
                            <a:schemeClr val="bg1"/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</a:br>
                      <a:r>
                        <a:rPr lang="ru-RU" sz="900" u="none" strike="noStrike" cap="none">
                          <a:solidFill>
                            <a:schemeClr val="bg1"/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(1-10)</a:t>
                      </a:r>
                      <a:endParaRPr lang="ru-RU" sz="900" b="0" i="0" u="none" strike="noStrike" cap="none">
                        <a:solidFill>
                          <a:schemeClr val="bg1"/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58642" marR="58642" marT="83774" marB="83774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2D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solidFill>
                            <a:schemeClr val="bg1"/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Балл</a:t>
                      </a:r>
                      <a:endParaRPr lang="ru-RU" sz="900" b="0" i="0" u="none" strike="noStrike" cap="none">
                        <a:solidFill>
                          <a:schemeClr val="bg1"/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58642" marR="58642" marT="83774" marB="83774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2D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solidFill>
                            <a:schemeClr val="bg1"/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Мероприятия</a:t>
                      </a:r>
                      <a:endParaRPr lang="ru-RU" sz="900" b="0" i="0" u="none" strike="noStrike" cap="none">
                        <a:solidFill>
                          <a:schemeClr val="bg1"/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58642" marR="58642" marT="83774" marB="83774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2D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solidFill>
                            <a:schemeClr val="bg1"/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Ответственный</a:t>
                      </a:r>
                      <a:endParaRPr lang="ru-RU" sz="900" b="0" i="0" u="none" strike="noStrike" cap="none">
                        <a:solidFill>
                          <a:schemeClr val="bg1"/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58642" marR="58642" marT="83774" marB="83774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2D1"/>
                    </a:solidFill>
                  </a:tcPr>
                </a:tc>
              </a:tr>
              <a:tr h="569424"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Повреждение гуманитарного груза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58642" marR="58642" marT="83774" marB="83774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0,5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58642" marR="58642" marT="83774" marB="83774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10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58642" marR="58642" marT="83774" marB="83774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5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58642" marR="58642" marT="83774" marB="83774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Личный контроль менеджером по сопровождению БФ перевозок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58642" marR="58642" marT="83774" marB="83774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Менеджер БФ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58642" marR="58642" marT="83774" marB="83774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6989"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Задержка в пути гуманитарного груза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58642" marR="58642" marT="83774" marB="83774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0,6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58642" marR="58642" marT="83774" marB="83774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10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58642" marR="58642" marT="83774" marB="83774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6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58642" marR="58642" marT="83774" marB="83774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1. Личный контроль менеджером по сопровождению БФ перевозок</a:t>
                      </a:r>
                      <a:br>
                        <a:rPr lang="ru-RU" sz="900" u="none" strike="noStrike" cap="non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</a:br>
                      <a:r>
                        <a:rPr lang="ru-RU" sz="900" u="none" strike="noStrike" cap="non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2. Сделать </a:t>
                      </a:r>
                      <a:r>
                        <a:rPr lang="ru-RU" sz="900" u="none" strike="noStrike" cap="none" smtClean="0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специализированные </a:t>
                      </a:r>
                      <a:r>
                        <a:rPr lang="ru-RU" sz="900" u="none" strike="noStrike" cap="non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наклейки на гуманитарный груз силами Компании КИТ, проинструктировать сотрудников ТК КИТ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58642" marR="58642" marT="83774" marB="83774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Менеджер БФ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58642" marR="58642" marT="83774" marB="83774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3081"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Низкий объем перевозок, недостаточный, чтобы покрыть ФОТ и аренду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58642" marR="58642" marT="83774" marB="83774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0,4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58642" marR="58642" marT="83774" marB="83774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5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58642" marR="58642" marT="83774" marB="83774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2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58642" marR="58642" marT="83774" marB="83774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БФ “Экспедиция Добра” может попросить помощи у благотворителей, в том числе ТК КИТ</a:t>
                      </a:r>
                    </a:p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Директор БФ должен следить за объемом перевозок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58642" marR="58642" marT="83774" marB="83774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Директор БФ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58642" marR="58642" marT="83774" marB="83774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74763" y="11239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01504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179" y="63751"/>
            <a:ext cx="8520600" cy="572700"/>
          </a:xfrm>
        </p:spPr>
        <p:txBody>
          <a:bodyPr>
            <a:normAutofit/>
          </a:bodyPr>
          <a:lstStyle/>
          <a:p>
            <a:r>
              <a:rPr lang="ru-RU" sz="2000">
                <a:solidFill>
                  <a:srgbClr val="2192D1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План маркетинга</a:t>
            </a:r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62" y="153129"/>
            <a:ext cx="316085" cy="316416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720711"/>
              </p:ext>
            </p:extLst>
          </p:nvPr>
        </p:nvGraphicFramePr>
        <p:xfrm>
          <a:off x="412510" y="618768"/>
          <a:ext cx="8243351" cy="4250710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1381143"/>
                <a:gridCol w="4431841"/>
                <a:gridCol w="1243609"/>
                <a:gridCol w="1186758"/>
              </a:tblGrid>
              <a:tr h="205810"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u="none" strike="noStrike" cap="none">
                          <a:solidFill>
                            <a:schemeClr val="bg1"/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Задачи</a:t>
                      </a:r>
                      <a:endParaRPr lang="ru-RU" sz="800" b="0" i="0" u="none" strike="noStrike" cap="none">
                        <a:solidFill>
                          <a:schemeClr val="bg1"/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39384" marR="39384" marT="56263" marB="56263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2D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u="none" strike="noStrike" cap="none">
                          <a:solidFill>
                            <a:schemeClr val="bg1"/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Описание состава работ</a:t>
                      </a:r>
                      <a:endParaRPr lang="ru-RU" sz="800" b="0" i="0" u="none" strike="noStrike" cap="none">
                        <a:solidFill>
                          <a:schemeClr val="bg1"/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39384" marR="39384" marT="56263" marB="562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2D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u="none" strike="noStrike" cap="none">
                          <a:solidFill>
                            <a:schemeClr val="bg1"/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Ответственный</a:t>
                      </a:r>
                      <a:endParaRPr lang="ru-RU" sz="800" b="0" i="0" u="none" strike="noStrike" cap="none">
                        <a:solidFill>
                          <a:schemeClr val="bg1"/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39384" marR="39384" marT="56263" marB="562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2D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800" u="none" strike="noStrike" cap="none">
                          <a:solidFill>
                            <a:schemeClr val="bg1"/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Стоимость</a:t>
                      </a:r>
                      <a:endParaRPr lang="ru-RU" sz="800" b="0" i="0" u="none" strike="noStrike" cap="none">
                        <a:solidFill>
                          <a:schemeClr val="bg1"/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39384" marR="39384" marT="56263" marB="56263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2D1"/>
                    </a:solidFill>
                  </a:tcPr>
                </a:tc>
              </a:tr>
              <a:tr h="1305595"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Создать онлайн-платформу к 31.12.2023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39384" marR="39384" marT="56263" marB="56263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1. Определение User Story и CJM каждой сущности (клиента </a:t>
                      </a:r>
                      <a:r>
                        <a:rPr lang="ru-RU" sz="900" u="none" strike="noStrike" cap="none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платформы)2</a:t>
                      </a: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. Определение необходимого функционала для каждой сущности</a:t>
                      </a:r>
                      <a:b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</a:b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3. Проектировка личного кабинета и макетов интерфейса</a:t>
                      </a:r>
                      <a:b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</a:b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4. Сбор информации, которая должна быть на сайте.</a:t>
                      </a:r>
                      <a:b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</a:b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5. Проектировка вайрфреймов и макетов страниц сайта, с адаптивными экранами</a:t>
                      </a:r>
                      <a:b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</a:b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6. Подготовка макетов для передачи в разработку</a:t>
                      </a:r>
                      <a:b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</a:b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7. Разработка платформы</a:t>
                      </a:r>
                      <a:b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</a:b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8. Тестирование</a:t>
                      </a:r>
                      <a:b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</a:b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9. Публикация в продуктиве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39384" marR="39384" marT="56263" marB="56263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Отдел  интернет-решений департамента маркетинга и рекламы ТК КИТ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39384" marR="39384" marT="56263" marB="56263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На безвозмездной основе в рамках должностных обязанностей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39384" marR="39384" marT="56263" marB="56263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540"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Запустить SEO-продвижение онлайн-платформы к 01.06.2023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39384" marR="39384" marT="56263" marB="56263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1. Выбрать подрядчика и заключить договор</a:t>
                      </a:r>
                      <a:b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</a:b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2. Согласовать объем и состав работ, оплатить счет</a:t>
                      </a:r>
                      <a:b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</a:b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3. Предоставить подрядчику доступ в код платформы</a:t>
                      </a:r>
                      <a:b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</a:b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4. Контролировать действия подрядчика посредством ежемесячных отчетов о результатах работы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39384" marR="39384" marT="56263" marB="56263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Директор департамента маркетинга и рекламы ТК КИТ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39384" marR="39384" marT="56263" marB="56263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120 000 руб./мес.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39384" marR="39384" marT="56263" marB="56263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8994"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Провести контекстную рекламную кампанию текущего сайта Фонда с 01.06.2023 по 31.12.2023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39384" marR="39384" marT="56263" marB="56263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1. Выбрать подрядчика и заключить договор</a:t>
                      </a:r>
                      <a:b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</a:b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2. Согласовать объем и состав работ, оплатить счет</a:t>
                      </a:r>
                      <a:b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</a:b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3. Предоставить подрядчику доступ в метрику </a:t>
                      </a:r>
                      <a:r>
                        <a:rPr lang="ru-RU" sz="900" u="none" strike="noStrike" cap="none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сайта. </a:t>
                      </a: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Подготовить рекламную кампанию (офферы, картинки)</a:t>
                      </a:r>
                      <a:b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</a:b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5. Запустить рекламную кампанию и отслеживать эффективность.</a:t>
                      </a:r>
                      <a:b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</a:b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6. Контролировать действия подрядчика посредством ежемесячных отчетов о результатах работы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39384" marR="39384" marT="56263" marB="56263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Директор департамента маркетинга и рекламы ТК КИТ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39384" marR="39384" marT="56263" marB="56263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130 000 руб./мес.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39384" marR="39384" marT="56263" marB="56263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836"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Подать заявку на Президентский </a:t>
                      </a:r>
                      <a:r>
                        <a:rPr lang="ru-RU" sz="900" u="none" strike="noStrike" cap="none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грант с 01.09.2023 по 25.10.2023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39384" marR="39384" marT="56263" marB="56263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1. Изучить правила подачи заявок</a:t>
                      </a:r>
                      <a:b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</a:b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2. Собрать необходимую информацию для подачи заявки</a:t>
                      </a:r>
                      <a:b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</a:b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3. Подать заявку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39384" marR="39384" marT="56263" marB="56263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Директор департамента маркетинга и рекламы ТК КИТ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39384" marR="39384" marT="56263" marB="56263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900" u="none" strike="noStrike" cap="none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  <a:sym typeface="Arial"/>
                        </a:rPr>
                        <a:t>На безвозмездной основе в рамках должностных обязанностей</a:t>
                      </a:r>
                      <a:endParaRPr lang="ru-RU" sz="900" b="0" i="0" u="none" strike="noStrike" cap="none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Golos Text" panose="020b0503020202020204" pitchFamily="34" charset="-52"/>
                        <a:ea typeface="+mn-ea"/>
                        <a:cs typeface="Golos Text" panose="020b0503020202020204" pitchFamily="34" charset="-52"/>
                        <a:sym typeface="Arial"/>
                      </a:endParaRPr>
                    </a:p>
                  </a:txBody>
                  <a:tcPr marL="39384" marR="39384" marT="56263" marB="56263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439988" y="9715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299987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451" y="412512"/>
            <a:ext cx="8520600" cy="572700"/>
          </a:xfrm>
        </p:spPr>
        <p:txBody>
          <a:bodyPr>
            <a:noAutofit/>
          </a:bodyPr>
          <a:lstStyle/>
          <a:p>
            <a:r>
              <a:rPr lang="ru-RU" sz="2000" err="1">
                <a:solidFill>
                  <a:srgbClr val="2192D1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Стейкхолдеры. Цели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005138" y="11525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354263" y="11445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771525" y="12620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423000"/>
              </p:ext>
            </p:extLst>
          </p:nvPr>
        </p:nvGraphicFramePr>
        <p:xfrm>
          <a:off x="412511" y="1262063"/>
          <a:ext cx="8380853" cy="3154177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2062557"/>
                <a:gridCol w="1650045"/>
                <a:gridCol w="2220685"/>
                <a:gridCol w="1251285"/>
                <a:gridCol w="1196281"/>
              </a:tblGrid>
              <a:tr h="531893">
                <a:tc>
                  <a:txBody>
                    <a:bodyPr vert="horz" wrap="square"/>
                    <a:lstStyle/>
                    <a:p>
                      <a:pPr algn="ctr" rtl="0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u="none" strike="noStrike">
                          <a:solidFill>
                            <a:schemeClr val="bg1"/>
                          </a:solidFill>
                          <a:effectLst/>
                          <a:latin typeface="Golos Text Medium" panose="020b0603020202020204" pitchFamily="34" charset="-52"/>
                          <a:cs typeface="Golos Text Medium" panose="020b0603020202020204" pitchFamily="34" charset="-52"/>
                        </a:rPr>
                        <a:t>Заинтересованная сторона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Golos Text Medium" panose="020b0603020202020204" pitchFamily="34" charset="-52"/>
                        <a:cs typeface="Golos Text Medium" panose="020b0603020202020204" pitchFamily="34" charset="-52"/>
                      </a:endParaRPr>
                    </a:p>
                  </a:txBody>
                  <a:tcPr marL="28575" marR="28575" marT="28575" marB="28575" anchor="ctr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2D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u="none" strike="noStrike" smtClean="0">
                          <a:solidFill>
                            <a:schemeClr val="bg1"/>
                          </a:solidFill>
                          <a:effectLst/>
                          <a:latin typeface="Golos Text Medium" panose="020b0603020202020204" pitchFamily="34" charset="-52"/>
                          <a:cs typeface="Golos Text Medium" panose="020b0603020202020204" pitchFamily="34" charset="-52"/>
                        </a:rPr>
                        <a:t>Степень</a:t>
                      </a:r>
                    </a:p>
                    <a:p>
                      <a:pPr algn="ctr" rtl="0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u="none" strike="noStrike" smtClean="0">
                          <a:solidFill>
                            <a:schemeClr val="bg1"/>
                          </a:solidFill>
                          <a:effectLst/>
                          <a:latin typeface="Golos Text Medium" panose="020b0603020202020204" pitchFamily="34" charset="-52"/>
                          <a:cs typeface="Golos Text Medium" panose="020b0603020202020204" pitchFamily="34" charset="-52"/>
                        </a:rPr>
                        <a:t>влияния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Golos Text Medium" panose="020b0603020202020204" pitchFamily="34" charset="-52"/>
                        <a:cs typeface="Golos Text Medium" panose="020b0603020202020204" pitchFamily="34" charset="-52"/>
                      </a:endParaRPr>
                    </a:p>
                  </a:txBody>
                  <a:tcPr marL="28575" marR="28575" marT="28575" marB="28575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2D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u="none" strike="noStrike">
                          <a:solidFill>
                            <a:schemeClr val="bg1"/>
                          </a:solidFill>
                          <a:effectLst/>
                          <a:latin typeface="Golos Text Medium" panose="020b0603020202020204" pitchFamily="34" charset="-52"/>
                          <a:cs typeface="Golos Text Medium" panose="020b0603020202020204" pitchFamily="34" charset="-52"/>
                        </a:rPr>
                        <a:t>Требование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Golos Text Medium" panose="020b0603020202020204" pitchFamily="34" charset="-52"/>
                        <a:cs typeface="Golos Text Medium" panose="020b0603020202020204" pitchFamily="34" charset="-52"/>
                      </a:endParaRPr>
                    </a:p>
                  </a:txBody>
                  <a:tcPr marL="28575" marR="28575" marT="28575" marB="28575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2D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u="none" strike="noStrike">
                          <a:solidFill>
                            <a:schemeClr val="bg1"/>
                          </a:solidFill>
                          <a:effectLst/>
                          <a:latin typeface="Golos Text Medium" panose="020b0603020202020204" pitchFamily="34" charset="-52"/>
                          <a:cs typeface="Golos Text Medium" panose="020b0603020202020204" pitchFamily="34" charset="-52"/>
                        </a:rPr>
                        <a:t>Цели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Golos Text Medium" panose="020b0603020202020204" pitchFamily="34" charset="-52"/>
                        <a:cs typeface="Golos Text Medium" panose="020b0603020202020204" pitchFamily="34" charset="-52"/>
                      </a:endParaRPr>
                    </a:p>
                  </a:txBody>
                  <a:tcPr marL="28575" marR="28575" marT="28575" marB="28575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2D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ru-RU" sz="1400" u="none" strike="noStrike">
                          <a:solidFill>
                            <a:schemeClr val="bg1"/>
                          </a:solidFill>
                          <a:effectLst/>
                          <a:latin typeface="Golos Text Medium" panose="020b0603020202020204" pitchFamily="34" charset="-52"/>
                          <a:cs typeface="Golos Text Medium" panose="020b0603020202020204" pitchFamily="34" charset="-52"/>
                        </a:rPr>
                        <a:t>Показатели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Golos Text Medium" panose="020b0603020202020204" pitchFamily="34" charset="-52"/>
                        <a:cs typeface="Golos Text Medium" panose="020b0603020202020204" pitchFamily="34" charset="-52"/>
                      </a:endParaRPr>
                    </a:p>
                  </a:txBody>
                  <a:tcPr marL="28575" marR="28575" marT="28575" marB="28575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2D1"/>
                    </a:solidFill>
                  </a:tcPr>
                </a:tc>
              </a:tr>
              <a:tr h="630014">
                <a:tc>
                  <a:txBody>
                    <a:bodyPr vert="horz" wrap="square"/>
                    <a:lstStyle/>
                    <a:p>
                      <a:pPr rtl="0" fontAlgn="b">
                        <a:spcBef>
                          <a:spcPct val="0"/>
                        </a:spcBef>
                        <a:spcAft>
                          <a:spcPts val="600"/>
                        </a:spcAft>
                      </a:pPr>
                      <a:r>
                        <a:rPr lang="ru-RU" sz="1200" u="none" strike="noStrike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cs typeface="Golos Text Medium" panose="020b0603020202020204" pitchFamily="34" charset="-52"/>
                        </a:rPr>
                        <a:t>Собственник ТК КИТ</a:t>
                      </a:r>
                      <a:endParaRPr lang="ru-RU" sz="1200">
                        <a:solidFill>
                          <a:srgbClr val="2192D1"/>
                        </a:solidFill>
                        <a:effectLst/>
                        <a:latin typeface="Golos Text Medium" panose="020b0603020202020204" pitchFamily="34" charset="-52"/>
                        <a:cs typeface="Golos Text Medium" panose="020b0603020202020204" pitchFamily="34" charset="-52"/>
                      </a:endParaRPr>
                    </a:p>
                  </a:txBody>
                  <a:tcPr marL="28575" marR="28575" marT="28575" marB="28575" anchor="b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b">
                        <a:spcBef>
                          <a:spcPct val="0"/>
                        </a:spcBef>
                        <a:spcAft>
                          <a:spcPts val="600"/>
                        </a:spcAft>
                      </a:pPr>
                      <a:r>
                        <a:rPr lang="ru-RU" sz="1200" u="none" strike="noStrike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cs typeface="Golos Text Medium" panose="020b0603020202020204" pitchFamily="34" charset="-52"/>
                        </a:rPr>
                        <a:t>10</a:t>
                      </a:r>
                      <a:endParaRPr lang="ru-RU" sz="1200">
                        <a:solidFill>
                          <a:srgbClr val="2192D1"/>
                        </a:solidFill>
                        <a:effectLst/>
                        <a:latin typeface="Golos Text Medium" panose="020b0603020202020204" pitchFamily="34" charset="-52"/>
                        <a:cs typeface="Golos Text Medium" panose="020b0603020202020204" pitchFamily="34" charset="-52"/>
                      </a:endParaRPr>
                    </a:p>
                  </a:txBody>
                  <a:tcPr marL="28575" marR="28575" marT="28575" marB="28575" anchor="b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rtl="0" fontAlgn="b">
                        <a:spcBef>
                          <a:spcPct val="0"/>
                        </a:spcBef>
                        <a:spcAft>
                          <a:spcPts val="600"/>
                        </a:spcAft>
                      </a:pPr>
                      <a:r>
                        <a:rPr lang="ru-RU" sz="1200" u="none" strike="noStrike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cs typeface="Golos Text Medium" panose="020b0603020202020204" pitchFamily="34" charset="-52"/>
                        </a:rPr>
                        <a:t>Увеличение прибыли</a:t>
                      </a:r>
                      <a:endParaRPr lang="ru-RU" sz="1200">
                        <a:solidFill>
                          <a:srgbClr val="2192D1"/>
                        </a:solidFill>
                        <a:effectLst/>
                        <a:latin typeface="Golos Text Medium" panose="020b0603020202020204" pitchFamily="34" charset="-52"/>
                        <a:cs typeface="Golos Text Medium" panose="020b0603020202020204" pitchFamily="34" charset="-52"/>
                      </a:endParaRPr>
                    </a:p>
                  </a:txBody>
                  <a:tcPr marL="28575" marR="28575" marT="28575" marB="28575" anchor="b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rtl="0" fontAlgn="b">
                        <a:spcBef>
                          <a:spcPct val="0"/>
                        </a:spcBef>
                        <a:spcAft>
                          <a:spcPts val="600"/>
                        </a:spcAft>
                      </a:pPr>
                      <a:r>
                        <a:rPr lang="ru-RU" sz="1200" u="none" strike="noStrike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cs typeface="Golos Text Medium" panose="020b0603020202020204" pitchFamily="34" charset="-52"/>
                        </a:rPr>
                        <a:t>Увеличение прибыли</a:t>
                      </a:r>
                      <a:endParaRPr lang="ru-RU" sz="1200">
                        <a:solidFill>
                          <a:srgbClr val="2192D1"/>
                        </a:solidFill>
                        <a:effectLst/>
                        <a:latin typeface="Golos Text Medium" panose="020b0603020202020204" pitchFamily="34" charset="-52"/>
                        <a:cs typeface="Golos Text Medium" panose="020b0603020202020204" pitchFamily="34" charset="-52"/>
                      </a:endParaRPr>
                    </a:p>
                  </a:txBody>
                  <a:tcPr marL="28575" marR="28575" marT="28575" marB="28575" anchor="b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rtl="0" fontAlgn="b">
                        <a:spcBef>
                          <a:spcPct val="0"/>
                        </a:spcBef>
                        <a:spcAft>
                          <a:spcPts val="600"/>
                        </a:spcAft>
                      </a:pPr>
                      <a:r>
                        <a:rPr lang="ru-RU" sz="1200" u="none" strike="noStrike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cs typeface="Golos Text Medium" panose="020b0603020202020204" pitchFamily="34" charset="-52"/>
                        </a:rPr>
                        <a:t>Прибыль</a:t>
                      </a:r>
                      <a:endParaRPr lang="ru-RU" sz="1200">
                        <a:solidFill>
                          <a:srgbClr val="2192D1"/>
                        </a:solidFill>
                        <a:effectLst/>
                        <a:latin typeface="Golos Text Medium" panose="020b0603020202020204" pitchFamily="34" charset="-52"/>
                        <a:cs typeface="Golos Text Medium" panose="020b0603020202020204" pitchFamily="34" charset="-52"/>
                      </a:endParaRPr>
                    </a:p>
                  </a:txBody>
                  <a:tcPr marL="28575" marR="28575" marT="28575" marB="28575" anchor="b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1268">
                <a:tc>
                  <a:txBody>
                    <a:bodyPr vert="horz" wrap="square"/>
                    <a:lstStyle/>
                    <a:p>
                      <a:pPr rtl="0" fontAlgn="b">
                        <a:spcBef>
                          <a:spcPct val="0"/>
                        </a:spcBef>
                        <a:spcAft>
                          <a:spcPts val="600"/>
                        </a:spcAft>
                      </a:pPr>
                      <a:r>
                        <a:rPr lang="ru-RU" sz="1200" u="none" strike="noStrike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cs typeface="Golos Text Medium" panose="020b0603020202020204" pitchFamily="34" charset="-52"/>
                        </a:rPr>
                        <a:t>Собственник ТК </a:t>
                      </a:r>
                      <a:r>
                        <a:rPr lang="ru-RU" sz="1200" u="none" strike="noStrike" smtClean="0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cs typeface="Golos Text Medium" panose="020b0603020202020204" pitchFamily="34" charset="-52"/>
                        </a:rPr>
                        <a:t>КИТ</a:t>
                      </a:r>
                      <a:endParaRPr lang="ru-RU" sz="1200">
                        <a:solidFill>
                          <a:srgbClr val="2192D1"/>
                        </a:solidFill>
                        <a:effectLst/>
                        <a:latin typeface="Golos Text Medium" panose="020b0603020202020204" pitchFamily="34" charset="-52"/>
                        <a:cs typeface="Golos Text Medium" panose="020b0603020202020204" pitchFamily="34" charset="-52"/>
                      </a:endParaRPr>
                    </a:p>
                  </a:txBody>
                  <a:tcPr marL="28575" marR="28575" marT="28575" marB="28575" anchor="b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b">
                        <a:spcBef>
                          <a:spcPct val="0"/>
                        </a:spcBef>
                        <a:spcAft>
                          <a:spcPts val="600"/>
                        </a:spcAft>
                      </a:pPr>
                      <a:r>
                        <a:rPr lang="ru-RU" sz="1200" u="none" strike="noStrike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cs typeface="Golos Text Medium" panose="020b0603020202020204" pitchFamily="34" charset="-52"/>
                        </a:rPr>
                        <a:t>10</a:t>
                      </a:r>
                      <a:endParaRPr lang="ru-RU" sz="1200">
                        <a:solidFill>
                          <a:srgbClr val="2192D1"/>
                        </a:solidFill>
                        <a:effectLst/>
                        <a:latin typeface="Golos Text Medium" panose="020b0603020202020204" pitchFamily="34" charset="-52"/>
                        <a:cs typeface="Golos Text Medium" panose="020b0603020202020204" pitchFamily="34" charset="-52"/>
                      </a:endParaRPr>
                    </a:p>
                  </a:txBody>
                  <a:tcPr marL="28575" marR="28575" marT="28575" marB="28575" anchor="b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rtl="0" fontAlgn="b">
                        <a:spcBef>
                          <a:spcPct val="0"/>
                        </a:spcBef>
                        <a:spcAft>
                          <a:spcPts val="600"/>
                        </a:spcAft>
                      </a:pPr>
                      <a:r>
                        <a:rPr lang="ru-RU" sz="1200" u="none" strike="noStrike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cs typeface="Golos Text Medium" panose="020b0603020202020204" pitchFamily="34" charset="-52"/>
                        </a:rPr>
                        <a:t>Повышение репутации компании</a:t>
                      </a:r>
                      <a:endParaRPr lang="ru-RU" sz="1200">
                        <a:solidFill>
                          <a:srgbClr val="2192D1"/>
                        </a:solidFill>
                        <a:effectLst/>
                        <a:latin typeface="Golos Text Medium" panose="020b0603020202020204" pitchFamily="34" charset="-52"/>
                        <a:cs typeface="Golos Text Medium" panose="020b0603020202020204" pitchFamily="34" charset="-52"/>
                      </a:endParaRPr>
                    </a:p>
                  </a:txBody>
                  <a:tcPr marL="28575" marR="28575" marT="28575" marB="28575" anchor="b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rtl="0" fontAlgn="b">
                        <a:spcBef>
                          <a:spcPct val="0"/>
                        </a:spcBef>
                        <a:spcAft>
                          <a:spcPts val="600"/>
                        </a:spcAft>
                      </a:pPr>
                      <a:r>
                        <a:rPr lang="ru-RU" sz="1200" u="none" strike="noStrike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cs typeface="Golos Text Medium" panose="020b0603020202020204" pitchFamily="34" charset="-52"/>
                        </a:rPr>
                        <a:t>Рост репутации</a:t>
                      </a:r>
                      <a:endParaRPr lang="ru-RU" sz="1200">
                        <a:solidFill>
                          <a:srgbClr val="2192D1"/>
                        </a:solidFill>
                        <a:effectLst/>
                        <a:latin typeface="Golos Text Medium" panose="020b0603020202020204" pitchFamily="34" charset="-52"/>
                        <a:cs typeface="Golos Text Medium" panose="020b0603020202020204" pitchFamily="34" charset="-52"/>
                      </a:endParaRPr>
                    </a:p>
                  </a:txBody>
                  <a:tcPr marL="28575" marR="28575" marT="28575" marB="28575" anchor="b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rtl="0" fontAlgn="b">
                        <a:spcBef>
                          <a:spcPct val="0"/>
                        </a:spcBef>
                        <a:spcAft>
                          <a:spcPts val="600"/>
                        </a:spcAft>
                      </a:pPr>
                      <a:r>
                        <a:rPr lang="ru-RU" sz="1200" u="none" strike="noStrike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cs typeface="Golos Text Medium" panose="020b0603020202020204" pitchFamily="34" charset="-52"/>
                        </a:rPr>
                        <a:t>Рейтинг компании в отзовиках</a:t>
                      </a:r>
                      <a:endParaRPr lang="ru-RU" sz="1200">
                        <a:solidFill>
                          <a:srgbClr val="2192D1"/>
                        </a:solidFill>
                        <a:effectLst/>
                        <a:latin typeface="Golos Text Medium" panose="020b0603020202020204" pitchFamily="34" charset="-52"/>
                        <a:cs typeface="Golos Text Medium" panose="020b0603020202020204" pitchFamily="34" charset="-52"/>
                      </a:endParaRPr>
                    </a:p>
                  </a:txBody>
                  <a:tcPr marL="28575" marR="28575" marT="28575" marB="28575" anchor="b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9109">
                <a:tc>
                  <a:txBody>
                    <a:bodyPr vert="horz" wrap="square"/>
                    <a:lstStyle/>
                    <a:p>
                      <a:pPr rtl="0" fontAlgn="b">
                        <a:spcBef>
                          <a:spcPct val="0"/>
                        </a:spcBef>
                        <a:spcAft>
                          <a:spcPts val="600"/>
                        </a:spcAft>
                      </a:pPr>
                      <a:r>
                        <a:rPr lang="ru-RU" sz="1200" u="none" strike="noStrike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cs typeface="Golos Text Medium" panose="020b0603020202020204" pitchFamily="34" charset="-52"/>
                        </a:rPr>
                        <a:t>Клиенты</a:t>
                      </a:r>
                      <a:endParaRPr lang="ru-RU" sz="1200">
                        <a:solidFill>
                          <a:srgbClr val="2192D1"/>
                        </a:solidFill>
                        <a:effectLst/>
                        <a:latin typeface="Golos Text Medium" panose="020b0603020202020204" pitchFamily="34" charset="-52"/>
                        <a:cs typeface="Golos Text Medium" panose="020b0603020202020204" pitchFamily="34" charset="-52"/>
                      </a:endParaRPr>
                    </a:p>
                  </a:txBody>
                  <a:tcPr marL="28575" marR="28575" marT="28575" marB="28575" anchor="b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b">
                        <a:spcBef>
                          <a:spcPct val="0"/>
                        </a:spcBef>
                        <a:spcAft>
                          <a:spcPts val="600"/>
                        </a:spcAft>
                      </a:pPr>
                      <a:r>
                        <a:rPr lang="ru-RU" sz="1200" u="none" strike="noStrike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cs typeface="Golos Text Medium" panose="020b0603020202020204" pitchFamily="34" charset="-52"/>
                        </a:rPr>
                        <a:t>8</a:t>
                      </a:r>
                      <a:endParaRPr lang="ru-RU" sz="1200">
                        <a:solidFill>
                          <a:srgbClr val="2192D1"/>
                        </a:solidFill>
                        <a:effectLst/>
                        <a:latin typeface="Golos Text Medium" panose="020b0603020202020204" pitchFamily="34" charset="-52"/>
                        <a:cs typeface="Golos Text Medium" panose="020b0603020202020204" pitchFamily="34" charset="-52"/>
                      </a:endParaRPr>
                    </a:p>
                  </a:txBody>
                  <a:tcPr marL="28575" marR="28575" marT="28575" marB="28575" anchor="b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rtl="0" fontAlgn="b">
                        <a:spcBef>
                          <a:spcPct val="0"/>
                        </a:spcBef>
                        <a:spcAft>
                          <a:spcPts val="600"/>
                        </a:spcAft>
                      </a:pPr>
                      <a:r>
                        <a:rPr lang="ru-RU" sz="1200" u="none" strike="noStrike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cs typeface="Golos Text Medium" panose="020b0603020202020204" pitchFamily="34" charset="-52"/>
                        </a:rPr>
                        <a:t>Рост качества</a:t>
                      </a:r>
                      <a:endParaRPr lang="ru-RU" sz="1200">
                        <a:solidFill>
                          <a:srgbClr val="2192D1"/>
                        </a:solidFill>
                        <a:effectLst/>
                        <a:latin typeface="Golos Text Medium" panose="020b0603020202020204" pitchFamily="34" charset="-52"/>
                        <a:cs typeface="Golos Text Medium" panose="020b0603020202020204" pitchFamily="34" charset="-52"/>
                      </a:endParaRPr>
                    </a:p>
                  </a:txBody>
                  <a:tcPr marL="28575" marR="28575" marT="28575" marB="28575" anchor="b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rtl="0" fontAlgn="b">
                        <a:spcBef>
                          <a:spcPct val="0"/>
                        </a:spcBef>
                        <a:spcAft>
                          <a:spcPts val="600"/>
                        </a:spcAft>
                      </a:pPr>
                      <a:r>
                        <a:rPr lang="ru-RU" sz="1200" u="none" strike="noStrike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cs typeface="Golos Text Medium" panose="020b0603020202020204" pitchFamily="34" charset="-52"/>
                        </a:rPr>
                        <a:t>Рост качества</a:t>
                      </a:r>
                      <a:endParaRPr lang="ru-RU" sz="1200">
                        <a:solidFill>
                          <a:srgbClr val="2192D1"/>
                        </a:solidFill>
                        <a:effectLst/>
                        <a:latin typeface="Golos Text Medium" panose="020b0603020202020204" pitchFamily="34" charset="-52"/>
                        <a:cs typeface="Golos Text Medium" panose="020b0603020202020204" pitchFamily="34" charset="-52"/>
                      </a:endParaRPr>
                    </a:p>
                  </a:txBody>
                  <a:tcPr marL="28575" marR="28575" marT="28575" marB="28575" anchor="b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rtl="0" fontAlgn="b">
                        <a:spcBef>
                          <a:spcPct val="0"/>
                        </a:spcBef>
                        <a:spcAft>
                          <a:spcPts val="600"/>
                        </a:spcAft>
                      </a:pPr>
                      <a:r>
                        <a:rPr lang="ru-RU" sz="1200" u="none" strike="noStrike" smtClean="0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cs typeface="Golos Text Medium" panose="020b0603020202020204" pitchFamily="34" charset="-52"/>
                        </a:rPr>
                        <a:t>Объем</a:t>
                      </a:r>
                      <a:r>
                        <a:rPr lang="en-US" sz="1200" u="none" strike="noStrike" baseline="0" smtClean="0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cs typeface="Golos Text Medium" panose="020b0603020202020204" pitchFamily="34" charset="-52"/>
                        </a:rPr>
                        <a:t> </a:t>
                      </a:r>
                      <a:r>
                        <a:rPr lang="ru-RU" sz="1200" u="none" strike="noStrike" smtClean="0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cs typeface="Golos Text Medium" panose="020b0603020202020204" pitchFamily="34" charset="-52"/>
                        </a:rPr>
                        <a:t>претензий</a:t>
                      </a:r>
                      <a:endParaRPr lang="ru-RU" sz="1200">
                        <a:solidFill>
                          <a:srgbClr val="2192D1"/>
                        </a:solidFill>
                        <a:effectLst/>
                        <a:latin typeface="Golos Text Medium" panose="020b0603020202020204" pitchFamily="34" charset="-52"/>
                        <a:cs typeface="Golos Text Medium" panose="020b0603020202020204" pitchFamily="34" charset="-52"/>
                      </a:endParaRPr>
                    </a:p>
                  </a:txBody>
                  <a:tcPr marT="28575" marB="28575" anchor="b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893">
                <a:tc>
                  <a:txBody>
                    <a:bodyPr vert="horz" wrap="square"/>
                    <a:lstStyle/>
                    <a:p>
                      <a:pPr rtl="0" fontAlgn="b">
                        <a:spcBef>
                          <a:spcPct val="0"/>
                        </a:spcBef>
                        <a:spcAft>
                          <a:spcPts val="600"/>
                        </a:spcAft>
                      </a:pPr>
                      <a:r>
                        <a:rPr lang="ru-RU" sz="1200" u="none" strike="noStrike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cs typeface="Golos Text Medium" panose="020b0603020202020204" pitchFamily="34" charset="-52"/>
                        </a:rPr>
                        <a:t>Клиенты</a:t>
                      </a:r>
                      <a:endParaRPr lang="ru-RU" sz="1200">
                        <a:solidFill>
                          <a:srgbClr val="2192D1"/>
                        </a:solidFill>
                        <a:effectLst/>
                        <a:latin typeface="Golos Text Medium" panose="020b0603020202020204" pitchFamily="34" charset="-52"/>
                        <a:cs typeface="Golos Text Medium" panose="020b0603020202020204" pitchFamily="34" charset="-52"/>
                      </a:endParaRPr>
                    </a:p>
                  </a:txBody>
                  <a:tcPr marL="28575" marR="28575" marT="28575" marB="28575" anchor="b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b">
                        <a:spcBef>
                          <a:spcPct val="0"/>
                        </a:spcBef>
                        <a:spcAft>
                          <a:spcPts val="600"/>
                        </a:spcAft>
                      </a:pPr>
                      <a:r>
                        <a:rPr lang="ru-RU" sz="1200" u="none" strike="noStrike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cs typeface="Golos Text Medium" panose="020b0603020202020204" pitchFamily="34" charset="-52"/>
                        </a:rPr>
                        <a:t>8</a:t>
                      </a:r>
                      <a:endParaRPr lang="ru-RU" sz="1200">
                        <a:solidFill>
                          <a:srgbClr val="2192D1"/>
                        </a:solidFill>
                        <a:effectLst/>
                        <a:latin typeface="Golos Text Medium" panose="020b0603020202020204" pitchFamily="34" charset="-52"/>
                        <a:cs typeface="Golos Text Medium" panose="020b0603020202020204" pitchFamily="34" charset="-52"/>
                      </a:endParaRPr>
                    </a:p>
                  </a:txBody>
                  <a:tcPr marL="28575" marR="28575" marT="28575" marB="28575" anchor="b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rtl="0" fontAlgn="b">
                        <a:spcBef>
                          <a:spcPct val="0"/>
                        </a:spcBef>
                        <a:spcAft>
                          <a:spcPts val="600"/>
                        </a:spcAft>
                      </a:pPr>
                      <a:r>
                        <a:rPr lang="ru-RU" sz="1200" u="none" strike="noStrike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cs typeface="Golos Text Medium" panose="020b0603020202020204" pitchFamily="34" charset="-52"/>
                        </a:rPr>
                        <a:t>Снижение потерь</a:t>
                      </a:r>
                      <a:endParaRPr lang="ru-RU" sz="1200">
                        <a:solidFill>
                          <a:srgbClr val="2192D1"/>
                        </a:solidFill>
                        <a:effectLst/>
                        <a:latin typeface="Golos Text Medium" panose="020b0603020202020204" pitchFamily="34" charset="-52"/>
                        <a:cs typeface="Golos Text Medium" panose="020b0603020202020204" pitchFamily="34" charset="-52"/>
                      </a:endParaRPr>
                    </a:p>
                  </a:txBody>
                  <a:tcPr marT="28575" marB="28575" anchor="b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rtl="0" fontAlgn="b">
                        <a:spcBef>
                          <a:spcPct val="0"/>
                        </a:spcBef>
                        <a:spcAft>
                          <a:spcPts val="600"/>
                        </a:spcAft>
                      </a:pPr>
                      <a:r>
                        <a:rPr lang="ru-RU" sz="1200" u="none" strike="noStrike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cs typeface="Golos Text Medium" panose="020b0603020202020204" pitchFamily="34" charset="-52"/>
                        </a:rPr>
                        <a:t>Снижение потерь</a:t>
                      </a:r>
                      <a:endParaRPr lang="ru-RU" sz="1200">
                        <a:solidFill>
                          <a:srgbClr val="2192D1"/>
                        </a:solidFill>
                        <a:effectLst/>
                        <a:latin typeface="Golos Text Medium" panose="020b0603020202020204" pitchFamily="34" charset="-52"/>
                        <a:cs typeface="Golos Text Medium" panose="020b0603020202020204" pitchFamily="34" charset="-52"/>
                      </a:endParaRPr>
                    </a:p>
                  </a:txBody>
                  <a:tcPr marL="28575" marR="28575" marT="28575" marB="28575" anchor="b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rtl="0" fontAlgn="b">
                        <a:spcBef>
                          <a:spcPct val="0"/>
                        </a:spcBef>
                        <a:spcAft>
                          <a:spcPts val="600"/>
                        </a:spcAft>
                      </a:pPr>
                      <a:r>
                        <a:rPr lang="ru-RU" sz="1200" u="none" strike="noStrike">
                          <a:solidFill>
                            <a:srgbClr val="2192D1"/>
                          </a:solidFill>
                          <a:effectLst/>
                          <a:latin typeface="Golos Text Medium" panose="020b0603020202020204" pitchFamily="34" charset="-52"/>
                          <a:cs typeface="Golos Text Medium" panose="020b0603020202020204" pitchFamily="34" charset="-52"/>
                        </a:rPr>
                        <a:t>Сумма претензий</a:t>
                      </a:r>
                      <a:endParaRPr lang="ru-RU" sz="1200">
                        <a:solidFill>
                          <a:srgbClr val="2192D1"/>
                        </a:solidFill>
                        <a:effectLst/>
                        <a:latin typeface="Golos Text Medium" panose="020b0603020202020204" pitchFamily="34" charset="-52"/>
                        <a:cs typeface="Golos Text Medium" panose="020b0603020202020204" pitchFamily="34" charset="-52"/>
                      </a:endParaRPr>
                    </a:p>
                  </a:txBody>
                  <a:tcPr marL="28575" marR="28575" marT="28575" marB="28575" anchor="b">
                    <a:lnL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2192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404938" y="13446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093070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6" y="-548724"/>
            <a:ext cx="8744769" cy="56922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02706" y="4988859"/>
            <a:ext cx="504265" cy="161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/>
          <p:nvPr/>
        </p:nvSpPr>
        <p:spPr>
          <a:xfrm>
            <a:off x="245968" y="-158066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1200" smtClean="0">
                <a:solidFill>
                  <a:srgbClr val="1B4A96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SWOT</a:t>
            </a:r>
            <a:r>
              <a:rPr lang="ru-RU" sz="1200" smtClean="0">
                <a:solidFill>
                  <a:srgbClr val="1B4A96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-8</a:t>
            </a:r>
            <a:endParaRPr lang="ru-RU" sz="1200">
              <a:solidFill>
                <a:srgbClr val="1B4A96"/>
              </a:solidFill>
              <a:latin typeface="Golos Text Medium" panose="020b0603020202020204" pitchFamily="34" charset="-52"/>
              <a:cs typeface="Golos Text Medium" panose="020b0603020202020204" pitchFamily="34" charset="-52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107390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01" y="107577"/>
            <a:ext cx="7901783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79123" y="5062817"/>
            <a:ext cx="504265" cy="161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94093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Прямоугольник 4"/>
          <p:cNvSpPr/>
          <p:nvPr/>
        </p:nvSpPr>
        <p:spPr>
          <a:xfrm>
            <a:off x="7779124" y="4941794"/>
            <a:ext cx="504265" cy="161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15" y="598391"/>
            <a:ext cx="8883052" cy="578223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930676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196412"/>
            <a:ext cx="8520600" cy="572700"/>
          </a:xfrm>
        </p:spPr>
        <p:txBody>
          <a:bodyPr>
            <a:normAutofit/>
          </a:bodyPr>
          <a:lstStyle/>
          <a:p>
            <a:r>
              <a:rPr lang="ru-RU" sz="2000" smtClean="0">
                <a:solidFill>
                  <a:srgbClr val="2192D1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Краткое содержание проекта. Бизнес-модель Остервальдера</a:t>
            </a:r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62" y="153129"/>
            <a:ext cx="316085" cy="316416"/>
          </a:xfrm>
          <a:prstGeom prst="rect">
            <a:avLst/>
          </a:prstGeom>
        </p:spPr>
      </p:pic>
      <p:pic>
        <p:nvPicPr>
          <p:cNvPr id="24578" name="Picture 2" descr="https://lh6.googleusercontent.com/Cx5RUXcb7wzev1zk4CRS2NOKtIi4-ok25aJ2lJr2wyR1S6J_cqpDoLzYgVoGzNFxxYfx0LtG24rNrkO4WLFWlWa63jsKCdWiyFkCcLKCc7LtnMWncONLL-izjW7uav4fjpKLxL2PtmbYShzefEzuqxN18Q=s2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850" y="838771"/>
            <a:ext cx="6678270" cy="399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843290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</a:xfrm>
      </p:grpSpPr>
      <p:sp>
        <p:nvSpPr>
          <p:cNvPr id="79" name="Google Shape;79;p14"/>
          <p:cNvSpPr/>
          <p:nvPr/>
        </p:nvSpPr>
        <p:spPr>
          <a:xfrm>
            <a:off x="1" y="0"/>
            <a:ext cx="4572000" cy="1727947"/>
          </a:xfrm>
          <a:prstGeom prst="rect">
            <a:avLst/>
          </a:prstGeom>
          <a:solidFill>
            <a:srgbClr val="1B5CA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4"/>
          <p:cNvSpPr/>
          <p:nvPr/>
        </p:nvSpPr>
        <p:spPr>
          <a:xfrm>
            <a:off x="4572000" y="1727946"/>
            <a:ext cx="4572000" cy="1727947"/>
          </a:xfrm>
          <a:prstGeom prst="rect">
            <a:avLst/>
          </a:prstGeom>
          <a:gradFill>
            <a:gsLst>
              <a:gs pos="0">
                <a:srgbClr val="02089E"/>
              </a:gs>
              <a:gs pos="100000">
                <a:srgbClr val="00AD91"/>
              </a:gs>
            </a:gsLst>
            <a:lin ang="1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4"/>
          <p:cNvSpPr/>
          <p:nvPr/>
        </p:nvSpPr>
        <p:spPr>
          <a:xfrm>
            <a:off x="0" y="3455894"/>
            <a:ext cx="4572000" cy="1727947"/>
          </a:xfrm>
          <a:prstGeom prst="rect">
            <a:avLst/>
          </a:prstGeom>
          <a:solidFill>
            <a:srgbClr val="D4ED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4"/>
          <p:cNvSpPr/>
          <p:nvPr/>
        </p:nvSpPr>
        <p:spPr>
          <a:xfrm>
            <a:off x="0" y="1727947"/>
            <a:ext cx="4572000" cy="1727947"/>
          </a:xfrm>
          <a:prstGeom prst="rect">
            <a:avLst/>
          </a:prstGeom>
          <a:gradFill>
            <a:gsLst>
              <a:gs pos="0">
                <a:srgbClr val="FFDD08"/>
              </a:gs>
              <a:gs pos="100000">
                <a:srgbClr val="F6F660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4"/>
          <p:cNvSpPr/>
          <p:nvPr/>
        </p:nvSpPr>
        <p:spPr>
          <a:xfrm>
            <a:off x="4572001" y="0"/>
            <a:ext cx="4572000" cy="1740819"/>
          </a:xfrm>
          <a:prstGeom prst="rect">
            <a:avLst/>
          </a:prstGeom>
          <a:gradFill>
            <a:gsLst>
              <a:gs pos="0">
                <a:srgbClr val="009381"/>
              </a:gs>
              <a:gs pos="100000">
                <a:srgbClr val="8EBF48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4"/>
          <p:cNvSpPr/>
          <p:nvPr/>
        </p:nvSpPr>
        <p:spPr>
          <a:xfrm>
            <a:off x="4572001" y="3455894"/>
            <a:ext cx="4572000" cy="1727947"/>
          </a:xfrm>
          <a:prstGeom prst="rect">
            <a:avLst/>
          </a:prstGeom>
          <a:solidFill>
            <a:srgbClr val="4B98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4"/>
          <p:cNvSpPr txBox="1"/>
          <p:nvPr/>
        </p:nvSpPr>
        <p:spPr>
          <a:xfrm>
            <a:off x="995775" y="412823"/>
            <a:ext cx="1849199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600" b="1" i="0" u="none" strike="noStrike" cap="none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Ай-КИТ</a:t>
            </a:r>
            <a:endParaRPr sz="1600" b="1" i="0" u="none" strike="noStrike" cap="none">
              <a:solidFill>
                <a:schemeClr val="lt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pic>
        <p:nvPicPr>
          <p:cNvPr id="86" name="Google Shape;86;p14" descr="E:\Вероника Дружинина\Презентации\Логистическая группа\Ресурс 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814" y="379659"/>
            <a:ext cx="494117" cy="497187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/>
          <p:nvPr/>
        </p:nvSpPr>
        <p:spPr>
          <a:xfrm>
            <a:off x="330567" y="900113"/>
            <a:ext cx="331358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Доставка сборных грузов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и контейнеров из 14 стран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Азии в Россию.</a:t>
            </a:r>
            <a:endParaRPr sz="1200" b="0" i="0" u="none" strike="noStrike" cap="none">
              <a:solidFill>
                <a:schemeClr val="lt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pic>
        <p:nvPicPr>
          <p:cNvPr id="88" name="Google Shape;88;p14"/>
          <p:cNvPicPr preferRelativeResize="0"/>
          <p:nvPr/>
        </p:nvPicPr>
        <p:blipFill>
          <a:blip r:embed="rId4">
            <a:alphaModFix/>
          </a:blip>
          <a:srcRect r="14888" b="25400"/>
          <a:stretch>
            <a:fillRect/>
          </a:stretch>
        </p:blipFill>
        <p:spPr>
          <a:xfrm>
            <a:off x="2996140" y="412823"/>
            <a:ext cx="1575861" cy="131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9942" y="250451"/>
            <a:ext cx="1246345" cy="498877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4"/>
          <p:cNvSpPr txBox="1"/>
          <p:nvPr/>
        </p:nvSpPr>
        <p:spPr>
          <a:xfrm>
            <a:off x="4958828" y="870409"/>
            <a:ext cx="300479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Транспортные решения паллетной доставки для поставщиков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в торговые сети.</a:t>
            </a:r>
            <a:endParaRPr sz="1200" b="0" i="0" u="none" strike="noStrike" cap="none">
              <a:solidFill>
                <a:schemeClr val="lt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pic>
        <p:nvPicPr>
          <p:cNvPr id="91" name="Google Shape;91;p14"/>
          <p:cNvPicPr preferRelativeResize="0"/>
          <p:nvPr/>
        </p:nvPicPr>
        <p:blipFill>
          <a:blip r:embed="rId6">
            <a:alphaModFix/>
          </a:blip>
          <a:srcRect r="41732" b="21544"/>
          <a:stretch>
            <a:fillRect/>
          </a:stretch>
        </p:blipFill>
        <p:spPr>
          <a:xfrm>
            <a:off x="7617709" y="-107693"/>
            <a:ext cx="1526292" cy="184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5827" y="1999082"/>
            <a:ext cx="494117" cy="497107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4"/>
          <p:cNvSpPr txBox="1"/>
          <p:nvPr/>
        </p:nvSpPr>
        <p:spPr>
          <a:xfrm>
            <a:off x="995775" y="2046762"/>
            <a:ext cx="1849199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600" b="1" i="0" u="none" strike="noStrike" cap="none">
                <a:solidFill>
                  <a:srgbClr val="1B5CA4"/>
                </a:solidFill>
                <a:latin typeface="Golos Text"/>
                <a:ea typeface="Golos Text"/>
                <a:cs typeface="Golos Text"/>
                <a:sym typeface="Golos Text"/>
              </a:rPr>
              <a:t>E-KIT</a:t>
            </a:r>
            <a:endParaRPr sz="1600" b="1" i="0" u="none" strike="noStrike" cap="none">
              <a:solidFill>
                <a:srgbClr val="1B5CA4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94" name="Google Shape;94;p14"/>
          <p:cNvSpPr txBox="1"/>
          <p:nvPr/>
        </p:nvSpPr>
        <p:spPr>
          <a:xfrm>
            <a:off x="342843" y="2571750"/>
            <a:ext cx="294496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200" b="0" i="0" u="none" strike="noStrike" cap="none">
                <a:solidFill>
                  <a:srgbClr val="1B5CA4"/>
                </a:solidFill>
                <a:latin typeface="Golos Text"/>
                <a:ea typeface="Golos Text"/>
                <a:cs typeface="Golos Text"/>
                <a:sym typeface="Golos Text"/>
              </a:rPr>
              <a:t>Логистика для интернет-магазинов без ограничения по весу и объему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200" b="0" i="0" u="none" strike="noStrike" cap="none">
                <a:solidFill>
                  <a:srgbClr val="1B5CA4"/>
                </a:solidFill>
                <a:latin typeface="Golos Text"/>
                <a:ea typeface="Golos Text"/>
                <a:cs typeface="Golos Text"/>
                <a:sym typeface="Golos Text"/>
              </a:rPr>
              <a:t>с наложенным платежом.</a:t>
            </a:r>
            <a:endParaRPr sz="1200" b="0" i="0" u="none" strike="noStrike" cap="none">
              <a:solidFill>
                <a:srgbClr val="1B5CA4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8">
            <a:alphaModFix/>
          </a:blip>
          <a:srcRect r="34338" b="38514"/>
          <a:stretch>
            <a:fillRect/>
          </a:stretch>
        </p:blipFill>
        <p:spPr>
          <a:xfrm>
            <a:off x="1971072" y="989227"/>
            <a:ext cx="2600930" cy="2466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19942" y="1991644"/>
            <a:ext cx="1838861" cy="461832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 txBox="1"/>
          <p:nvPr/>
        </p:nvSpPr>
        <p:spPr>
          <a:xfrm>
            <a:off x="4958828" y="2584895"/>
            <a:ext cx="342202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Доставка и таможенная очистка товаров из стран Евразийского экономического союза, Азии, Европейского союза. </a:t>
            </a:r>
            <a:endParaRPr sz="1200" b="0" i="0" u="none" strike="noStrike" cap="none">
              <a:solidFill>
                <a:schemeClr val="lt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pic>
        <p:nvPicPr>
          <p:cNvPr id="98" name="Google Shape;98;p14"/>
          <p:cNvPicPr preferRelativeResize="0"/>
          <p:nvPr/>
        </p:nvPicPr>
        <p:blipFill>
          <a:blip r:embed="rId10">
            <a:alphaModFix/>
          </a:blip>
          <a:srcRect r="73264" b="13380"/>
          <a:stretch>
            <a:fillRect/>
          </a:stretch>
        </p:blipFill>
        <p:spPr>
          <a:xfrm>
            <a:off x="8316343" y="2128940"/>
            <a:ext cx="827658" cy="1326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2843" y="3671657"/>
            <a:ext cx="1493001" cy="478537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4"/>
          <p:cNvSpPr txBox="1"/>
          <p:nvPr/>
        </p:nvSpPr>
        <p:spPr>
          <a:xfrm>
            <a:off x="342843" y="4259356"/>
            <a:ext cx="351733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200" b="0" i="0" u="none" strike="noStrike" cap="none">
                <a:solidFill>
                  <a:srgbClr val="1B5CA4"/>
                </a:solidFill>
                <a:latin typeface="Golos Text"/>
                <a:ea typeface="Golos Text"/>
                <a:cs typeface="Golos Text"/>
                <a:sym typeface="Golos Text"/>
              </a:rPr>
              <a:t>Защита имущественных интересов экспедиторов, перевозчиков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200" b="0" i="0" u="none" strike="noStrike" cap="none">
                <a:solidFill>
                  <a:srgbClr val="1B5CA4"/>
                </a:solidFill>
                <a:latin typeface="Golos Text"/>
                <a:ea typeface="Golos Text"/>
                <a:cs typeface="Golos Text"/>
                <a:sym typeface="Golos Text"/>
              </a:rPr>
              <a:t>и грузовладельцев.</a:t>
            </a:r>
            <a:endParaRPr/>
          </a:p>
        </p:txBody>
      </p:sp>
      <p:pic>
        <p:nvPicPr>
          <p:cNvPr id="101" name="Google Shape;101;p14"/>
          <p:cNvPicPr preferRelativeResize="0"/>
          <p:nvPr/>
        </p:nvPicPr>
        <p:blipFill>
          <a:blip r:embed="rId12">
            <a:alphaModFix/>
          </a:blip>
          <a:srcRect l="6639" t="5127" r="23918" b="20376"/>
          <a:stretch>
            <a:fillRect/>
          </a:stretch>
        </p:blipFill>
        <p:spPr>
          <a:xfrm>
            <a:off x="3271536" y="3671657"/>
            <a:ext cx="1300463" cy="1512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019942" y="3824405"/>
            <a:ext cx="1688319" cy="173039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4"/>
          <p:cNvSpPr txBox="1"/>
          <p:nvPr/>
        </p:nvSpPr>
        <p:spPr>
          <a:xfrm>
            <a:off x="4907594" y="4165112"/>
            <a:ext cx="361111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Golos Text"/>
                <a:ea typeface="Golos Text"/>
                <a:cs typeface="Golos Text"/>
                <a:sym typeface="Golos Text"/>
              </a:rPr>
              <a:t>Уникальная технология скоростной перевозки сборных грузов. Экспресс-перевозка по стандартным тарифам.</a:t>
            </a:r>
            <a:endParaRPr sz="1200" b="0" i="0" u="none" strike="noStrike" cap="none">
              <a:solidFill>
                <a:schemeClr val="lt1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pic>
        <p:nvPicPr>
          <p:cNvPr id="104" name="Google Shape;104;p14"/>
          <p:cNvPicPr preferRelativeResize="0"/>
          <p:nvPr/>
        </p:nvPicPr>
        <p:blipFill>
          <a:blip r:embed="rId14">
            <a:alphaModFix/>
          </a:blip>
          <a:srcRect r="23096" b="34061"/>
          <a:stretch>
            <a:fillRect/>
          </a:stretch>
        </p:blipFill>
        <p:spPr>
          <a:xfrm>
            <a:off x="6962600" y="3643266"/>
            <a:ext cx="2181402" cy="15405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540908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</a:xfrm>
      </p:grpSpPr>
      <p:sp>
        <p:nvSpPr>
          <p:cNvPr id="120" name="Google Shape;120;p16"/>
          <p:cNvSpPr txBox="1"/>
          <p:nvPr/>
        </p:nvSpPr>
        <p:spPr>
          <a:xfrm>
            <a:off x="589619" y="3606330"/>
            <a:ext cx="2963127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4400" b="1" i="0" u="none" strike="noStrike" cap="none">
                <a:solidFill>
                  <a:srgbClr val="1B5CA4"/>
                </a:solidFill>
                <a:latin typeface="Verdana"/>
                <a:ea typeface="Verdana"/>
                <a:cs typeface="Verdana"/>
                <a:sym typeface="Verdana"/>
              </a:rPr>
              <a:t>2 млн</a:t>
            </a:r>
            <a:endParaRPr sz="4400" b="1" i="0" u="none" strike="noStrike" cap="none">
              <a:solidFill>
                <a:srgbClr val="1B5CA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1" name="Google Shape;121;p16"/>
          <p:cNvSpPr txBox="1"/>
          <p:nvPr/>
        </p:nvSpPr>
        <p:spPr>
          <a:xfrm>
            <a:off x="626307" y="2381232"/>
            <a:ext cx="2596388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4400" b="1" i="0" u="none" strike="noStrike" cap="none">
                <a:solidFill>
                  <a:srgbClr val="1B5CA4"/>
                </a:solidFill>
                <a:latin typeface="Verdana"/>
                <a:ea typeface="Verdana"/>
                <a:cs typeface="Verdana"/>
                <a:sym typeface="Verdana"/>
              </a:rPr>
              <a:t>&gt;17</a:t>
            </a:r>
            <a:endParaRPr sz="4400" b="1" i="0" u="none" strike="noStrike" cap="none">
              <a:solidFill>
                <a:srgbClr val="1B5CA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626307" y="1197313"/>
            <a:ext cx="1702159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-RU" sz="4400" b="1" i="0" u="none" strike="noStrike" cap="none" smtClean="0">
                <a:solidFill>
                  <a:srgbClr val="1B5CA4"/>
                </a:solidFill>
                <a:latin typeface="Verdana"/>
                <a:ea typeface="Verdana"/>
                <a:cs typeface="Verdana"/>
                <a:sym typeface="Verdana"/>
              </a:rPr>
              <a:t>24</a:t>
            </a:r>
            <a:r>
              <a:rPr lang="en-US" sz="4400" b="1" i="0" u="none" strike="noStrike" cap="none" smtClean="0">
                <a:solidFill>
                  <a:srgbClr val="1B5CA4"/>
                </a:solidFill>
                <a:latin typeface="Verdana"/>
                <a:ea typeface="Verdana"/>
                <a:cs typeface="Verdana"/>
                <a:sym typeface="Verdana"/>
              </a:rPr>
              <a:t>+</a:t>
            </a:r>
            <a:endParaRPr sz="4400" b="1" i="0" u="none" strike="noStrike" cap="none">
              <a:solidFill>
                <a:srgbClr val="1B5CA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3" name="Google Shape;123;p16"/>
          <p:cNvSpPr txBox="1"/>
          <p:nvPr/>
        </p:nvSpPr>
        <p:spPr>
          <a:xfrm>
            <a:off x="2071182" y="1456819"/>
            <a:ext cx="13375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200" b="0" i="0" u="none" strike="noStrike" cap="none">
                <a:solidFill>
                  <a:srgbClr val="1B5CA4"/>
                </a:solidFill>
                <a:latin typeface="Golos Text"/>
                <a:ea typeface="Golos Text"/>
                <a:cs typeface="Golos Text"/>
                <a:sym typeface="Golos Text"/>
              </a:rPr>
              <a:t>Страны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200" b="0" i="0" u="none" strike="noStrike" cap="none">
                <a:solidFill>
                  <a:srgbClr val="1B5CA4"/>
                </a:solidFill>
                <a:latin typeface="Golos Text"/>
                <a:ea typeface="Golos Text"/>
                <a:cs typeface="Golos Text"/>
                <a:sym typeface="Golos Text"/>
              </a:rPr>
              <a:t>Европы и Азии</a:t>
            </a:r>
            <a:endParaRPr sz="1200" b="0" i="0" u="none" strike="noStrike" cap="none">
              <a:solidFill>
                <a:srgbClr val="1B5CA4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124" name="Google Shape;124;p16"/>
          <p:cNvSpPr txBox="1"/>
          <p:nvPr/>
        </p:nvSpPr>
        <p:spPr>
          <a:xfrm>
            <a:off x="4407726" y="1187458"/>
            <a:ext cx="2686035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-RU" sz="4400" b="1" i="0" u="none" strike="noStrike" cap="none" smtClean="0">
                <a:solidFill>
                  <a:srgbClr val="1B5CA4"/>
                </a:solidFill>
                <a:latin typeface="Verdana"/>
                <a:ea typeface="Verdana"/>
                <a:cs typeface="Verdana"/>
                <a:sym typeface="Verdana"/>
              </a:rPr>
              <a:t>300</a:t>
            </a:r>
            <a:r>
              <a:rPr lang="en-US" sz="4400" b="1" i="0" u="none" strike="noStrike" cap="none" smtClean="0">
                <a:solidFill>
                  <a:srgbClr val="1B5CA4"/>
                </a:solidFill>
                <a:latin typeface="Verdana"/>
                <a:ea typeface="Verdana"/>
                <a:cs typeface="Verdana"/>
                <a:sym typeface="Verdana"/>
              </a:rPr>
              <a:t>+</a:t>
            </a:r>
            <a:endParaRPr sz="4400" b="1" i="0" u="none" strike="noStrike" cap="none">
              <a:solidFill>
                <a:srgbClr val="1B5CA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5" name="Google Shape;125;p16"/>
          <p:cNvSpPr txBox="1"/>
          <p:nvPr/>
        </p:nvSpPr>
        <p:spPr>
          <a:xfrm>
            <a:off x="6311592" y="1415518"/>
            <a:ext cx="183415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200" b="0" i="0" u="none" strike="noStrike" cap="none">
                <a:solidFill>
                  <a:srgbClr val="1B5CA4"/>
                </a:solidFill>
                <a:latin typeface="Golos Text"/>
                <a:ea typeface="Golos Text"/>
                <a:cs typeface="Golos Text"/>
                <a:sym typeface="Golos Text"/>
              </a:rPr>
              <a:t>Терминалов в России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200" b="0" i="0" u="none" strike="noStrike" cap="none">
                <a:solidFill>
                  <a:srgbClr val="1B5CA4"/>
                </a:solidFill>
                <a:latin typeface="Golos Text"/>
                <a:ea typeface="Golos Text"/>
                <a:cs typeface="Golos Text"/>
                <a:sym typeface="Golos Text"/>
              </a:rPr>
              <a:t>и других странах</a:t>
            </a:r>
            <a:endParaRPr sz="1200" b="0" i="0" u="none" strike="noStrike" cap="none">
              <a:solidFill>
                <a:srgbClr val="1B5CA4"/>
              </a:solidFill>
              <a:latin typeface="Golos Text"/>
              <a:ea typeface="Golos Text"/>
              <a:cs typeface="Golos Text"/>
              <a:sym typeface="Golos Text"/>
            </a:endParaRPr>
          </a:p>
        </p:txBody>
      </p:sp>
      <p:sp>
        <p:nvSpPr>
          <p:cNvPr id="126" name="Google Shape;126;p16"/>
          <p:cNvSpPr txBox="1"/>
          <p:nvPr/>
        </p:nvSpPr>
        <p:spPr>
          <a:xfrm>
            <a:off x="2064308" y="2627661"/>
            <a:ext cx="11961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200" b="0" i="0" u="none" strike="noStrike" cap="none">
                <a:solidFill>
                  <a:srgbClr val="1B5CA4"/>
                </a:solidFill>
                <a:latin typeface="Golos Text"/>
                <a:ea typeface="Golos Text"/>
                <a:cs typeface="Golos Text"/>
                <a:sym typeface="Golos Text"/>
              </a:rPr>
              <a:t>Лет опыта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200" b="0" i="0" u="none" strike="noStrike" cap="none">
                <a:solidFill>
                  <a:srgbClr val="1B5CA4"/>
                </a:solidFill>
                <a:latin typeface="Golos Text"/>
                <a:ea typeface="Golos Text"/>
                <a:cs typeface="Golos Text"/>
                <a:sym typeface="Golos Text"/>
              </a:rPr>
              <a:t>в перевозках</a:t>
            </a:r>
            <a:endParaRPr/>
          </a:p>
        </p:txBody>
      </p:sp>
      <p:cxnSp>
        <p:nvCxnSpPr>
          <p:cNvPr id="127" name="Google Shape;127;p16"/>
          <p:cNvCxnSpPr/>
          <p:nvPr/>
        </p:nvCxnSpPr>
        <p:spPr>
          <a:xfrm>
            <a:off x="755160" y="2218451"/>
            <a:ext cx="388758" cy="0"/>
          </a:xfrm>
          <a:prstGeom prst="straightConnector1">
            <a:avLst/>
          </a:prstGeom>
          <a:noFill/>
          <a:ln w="12700" cap="flat" cmpd="sng">
            <a:solidFill>
              <a:srgbClr val="4B98D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8" name="Google Shape;128;p16"/>
          <p:cNvSpPr txBox="1"/>
          <p:nvPr/>
        </p:nvSpPr>
        <p:spPr>
          <a:xfrm>
            <a:off x="4407726" y="2381232"/>
            <a:ext cx="2963127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4400" b="1" i="0" u="none" strike="noStrike" cap="none">
                <a:solidFill>
                  <a:srgbClr val="1B5CA4"/>
                </a:solidFill>
                <a:latin typeface="Verdana"/>
                <a:ea typeface="Verdana"/>
                <a:cs typeface="Verdana"/>
                <a:sym typeface="Verdana"/>
              </a:rPr>
              <a:t>&gt;220 </a:t>
            </a:r>
            <a:endParaRPr sz="4400" b="1" i="0" u="none" strike="noStrike" cap="none">
              <a:solidFill>
                <a:srgbClr val="1B5CA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9" name="Google Shape;129;p16"/>
          <p:cNvSpPr txBox="1"/>
          <p:nvPr/>
        </p:nvSpPr>
        <p:spPr>
          <a:xfrm>
            <a:off x="6311592" y="2627661"/>
            <a:ext cx="178569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200" b="0" i="0" u="none" strike="noStrike" cap="none">
                <a:solidFill>
                  <a:srgbClr val="1B5CA4"/>
                </a:solidFill>
                <a:latin typeface="Golos Text"/>
                <a:ea typeface="Golos Text"/>
                <a:cs typeface="Golos Text"/>
                <a:sym typeface="Golos Text"/>
              </a:rPr>
              <a:t>Городов</a:t>
            </a:r>
            <a:endParaRPr sz="1200" b="0" i="0" u="none" strike="noStrike" cap="none">
              <a:solidFill>
                <a:srgbClr val="1B5CA4"/>
              </a:solidFill>
              <a:latin typeface="Golos Text"/>
              <a:ea typeface="Golos Text"/>
              <a:cs typeface="Golos Text"/>
              <a:sym typeface="Golos Text"/>
            </a:endParaRPr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200" b="0" i="0" u="none" strike="noStrike" cap="none">
                <a:solidFill>
                  <a:srgbClr val="1B5CA4"/>
                </a:solidFill>
                <a:latin typeface="Golos Text"/>
                <a:ea typeface="Golos Text"/>
                <a:cs typeface="Golos Text"/>
                <a:sym typeface="Golos Text"/>
              </a:rPr>
              <a:t>льготной  доставки</a:t>
            </a:r>
            <a:endParaRPr/>
          </a:p>
        </p:txBody>
      </p:sp>
      <p:sp>
        <p:nvSpPr>
          <p:cNvPr id="130" name="Google Shape;130;p16"/>
          <p:cNvSpPr txBox="1"/>
          <p:nvPr/>
        </p:nvSpPr>
        <p:spPr>
          <a:xfrm>
            <a:off x="2677381" y="4037202"/>
            <a:ext cx="91563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200" b="0" i="0" u="none" strike="noStrike" cap="none">
                <a:solidFill>
                  <a:srgbClr val="1B5CA4"/>
                </a:solidFill>
                <a:latin typeface="Golos Text"/>
                <a:ea typeface="Golos Text"/>
                <a:cs typeface="Golos Text"/>
                <a:sym typeface="Golos Text"/>
              </a:rPr>
              <a:t>Клиентов</a:t>
            </a:r>
            <a:endParaRPr/>
          </a:p>
        </p:txBody>
      </p:sp>
      <p:sp>
        <p:nvSpPr>
          <p:cNvPr id="131" name="Google Shape;131;p16"/>
          <p:cNvSpPr txBox="1"/>
          <p:nvPr/>
        </p:nvSpPr>
        <p:spPr>
          <a:xfrm>
            <a:off x="4407726" y="3657505"/>
            <a:ext cx="2963127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4400" b="1" i="0" u="none" strike="noStrike" cap="none" smtClean="0">
                <a:solidFill>
                  <a:srgbClr val="1B5CA4"/>
                </a:solidFill>
                <a:latin typeface="Verdana"/>
                <a:ea typeface="Verdana"/>
                <a:cs typeface="Verdana"/>
                <a:sym typeface="Verdana"/>
              </a:rPr>
              <a:t>25 000</a:t>
            </a:r>
            <a:endParaRPr sz="4400" b="1" i="0" u="none" strike="noStrike" cap="none">
              <a:solidFill>
                <a:srgbClr val="1B5CA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2" name="Google Shape;132;p16"/>
          <p:cNvSpPr txBox="1"/>
          <p:nvPr/>
        </p:nvSpPr>
        <p:spPr>
          <a:xfrm>
            <a:off x="6821188" y="3857544"/>
            <a:ext cx="178569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200" b="0" i="0" u="none" strike="noStrike" cap="none">
                <a:solidFill>
                  <a:srgbClr val="1B5CA4"/>
                </a:solidFill>
                <a:latin typeface="Golos Text"/>
                <a:ea typeface="Golos Text"/>
                <a:cs typeface="Golos Text"/>
                <a:sym typeface="Golos Text"/>
              </a:rPr>
              <a:t>Отправлений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200" b="0" i="0" u="none" strike="noStrike" cap="none">
                <a:solidFill>
                  <a:srgbClr val="1B5CA4"/>
                </a:solidFill>
                <a:latin typeface="Golos Text"/>
                <a:ea typeface="Golos Text"/>
                <a:cs typeface="Golos Text"/>
                <a:sym typeface="Golos Text"/>
              </a:rPr>
              <a:t>ежедневно</a:t>
            </a:r>
            <a:endParaRPr/>
          </a:p>
        </p:txBody>
      </p:sp>
      <p:cxnSp>
        <p:nvCxnSpPr>
          <p:cNvPr id="133" name="Google Shape;133;p16"/>
          <p:cNvCxnSpPr/>
          <p:nvPr/>
        </p:nvCxnSpPr>
        <p:spPr>
          <a:xfrm>
            <a:off x="755160" y="3441481"/>
            <a:ext cx="388758" cy="0"/>
          </a:xfrm>
          <a:prstGeom prst="straightConnector1">
            <a:avLst/>
          </a:prstGeom>
          <a:noFill/>
          <a:ln w="12700" cap="flat" cmpd="sng">
            <a:solidFill>
              <a:srgbClr val="4B98D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4" name="Google Shape;134;p16"/>
          <p:cNvCxnSpPr/>
          <p:nvPr/>
        </p:nvCxnSpPr>
        <p:spPr>
          <a:xfrm>
            <a:off x="4582800" y="2218451"/>
            <a:ext cx="388758" cy="0"/>
          </a:xfrm>
          <a:prstGeom prst="straightConnector1">
            <a:avLst/>
          </a:prstGeom>
          <a:noFill/>
          <a:ln w="12700" cap="flat" cmpd="sng">
            <a:solidFill>
              <a:srgbClr val="4B98D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5" name="Google Shape;135;p16"/>
          <p:cNvCxnSpPr/>
          <p:nvPr/>
        </p:nvCxnSpPr>
        <p:spPr>
          <a:xfrm>
            <a:off x="4582800" y="3441481"/>
            <a:ext cx="388758" cy="0"/>
          </a:xfrm>
          <a:prstGeom prst="straightConnector1">
            <a:avLst/>
          </a:prstGeom>
          <a:noFill/>
          <a:ln w="12700" cap="flat" cmpd="sng">
            <a:solidFill>
              <a:srgbClr val="4B98D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36" name="Google Shape;13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160" y="588074"/>
            <a:ext cx="1416540" cy="2735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05680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00" y="264283"/>
            <a:ext cx="8964488" cy="5024836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09282" y="67235"/>
            <a:ext cx="8367012" cy="572700"/>
          </a:xfrm>
        </p:spPr>
        <p:txBody>
          <a:bodyPr>
            <a:noAutofit/>
          </a:bodyPr>
          <a:lstStyle/>
          <a:p>
            <a:r>
              <a:rPr lang="ru-RU" sz="2000" smtClean="0">
                <a:solidFill>
                  <a:srgbClr val="1B4A96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Методика работы над проектом</a:t>
            </a:r>
            <a:endParaRPr lang="ru-RU" sz="2000">
              <a:solidFill>
                <a:srgbClr val="1B4A96"/>
              </a:solidFill>
              <a:latin typeface="Golos Text Medium" panose="020b0603020202020204" pitchFamily="34" charset="-52"/>
              <a:cs typeface="Golos Text Medium" panose="020b0603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29025084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698" y="55002"/>
            <a:ext cx="8520600" cy="323134"/>
          </a:xfrm>
        </p:spPr>
        <p:txBody>
          <a:bodyPr>
            <a:noAutofit/>
          </a:bodyPr>
          <a:lstStyle/>
          <a:p>
            <a:r>
              <a:rPr lang="ru-RU" sz="1100">
                <a:solidFill>
                  <a:srgbClr val="2192D1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Портфель проектов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005138" y="11525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354263" y="11445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771525" y="12620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404938" y="13446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728752"/>
              </p:ext>
            </p:extLst>
          </p:nvPr>
        </p:nvGraphicFramePr>
        <p:xfrm>
          <a:off x="288757" y="426262"/>
          <a:ext cx="8600860" cy="450378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4541922"/>
                <a:gridCol w="585156"/>
                <a:gridCol w="585156"/>
                <a:gridCol w="575868"/>
                <a:gridCol w="575868"/>
                <a:gridCol w="557291"/>
                <a:gridCol w="1179599"/>
              </a:tblGrid>
              <a:tr h="294632">
                <a:tc rowSpan="2"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Проекты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2D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Увеличение прибыли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2D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Улучшение репутации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2D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Рост качества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2D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Снижение потерь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2D1"/>
                    </a:solidFill>
                  </a:tcPr>
                </a:tc>
                <a:tc rowSpan="2"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Итог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2D1"/>
                    </a:solidFill>
                  </a:tcPr>
                </a:tc>
                <a:tc rowSpan="2"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Вид проекта: Инфраструктурный/Коммерческий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2D1"/>
                    </a:solidFill>
                  </a:tcPr>
                </a:tc>
              </a:tr>
              <a:tr h="167126"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solidFill>
                            <a:schemeClr val="bg1"/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10</a:t>
                      </a:r>
                      <a:endParaRPr lang="ru-RU" sz="1300">
                        <a:solidFill>
                          <a:schemeClr val="bg1"/>
                        </a:solidFill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2D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solidFill>
                            <a:schemeClr val="bg1"/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10</a:t>
                      </a:r>
                      <a:endParaRPr lang="ru-RU" sz="1300">
                        <a:solidFill>
                          <a:schemeClr val="bg1"/>
                        </a:solidFill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2D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solidFill>
                            <a:schemeClr val="bg1"/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8</a:t>
                      </a:r>
                      <a:endParaRPr lang="ru-RU" sz="1300">
                        <a:solidFill>
                          <a:schemeClr val="bg1"/>
                        </a:solidFill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2D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solidFill>
                            <a:schemeClr val="bg1"/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8</a:t>
                      </a:r>
                      <a:endParaRPr lang="ru-RU" sz="1300">
                        <a:solidFill>
                          <a:schemeClr val="bg1"/>
                        </a:solidFill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2D1"/>
                    </a:solidFill>
                  </a:tcPr>
                </a:tc>
                <a:tc vMerge="1"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92D1"/>
                    </a:solidFill>
                  </a:tcPr>
                </a:tc>
                <a:tc v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</a:tr>
              <a:tr h="308284">
                <a:tc>
                  <a:txBody>
                    <a:bodyPr vert="horz" wrap="square"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b="1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Создать собственный Благотворительный </a:t>
                      </a:r>
                      <a:r>
                        <a:rPr lang="ru-RU" sz="700" b="1" u="none" strike="noStrike" smtClean="0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фонд «Экспедиция</a:t>
                      </a:r>
                      <a:r>
                        <a:rPr lang="ru-RU" sz="700" b="1" u="none" strike="noStrike" baseline="0" smtClean="0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 добра</a:t>
                      </a:r>
                      <a:r>
                        <a:rPr lang="ru-RU" sz="700" b="1" u="none" strike="noStrike" smtClean="0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» </a:t>
                      </a:r>
                      <a:r>
                        <a:rPr lang="ru-RU" sz="700" b="1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и развить проект по благотворительным перевозкам</a:t>
                      </a:r>
                      <a:endParaRPr lang="ru-RU" sz="1300" b="1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10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126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Инфраструктурный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4EDFB"/>
                    </a:solidFill>
                  </a:tcPr>
                </a:tc>
              </a:tr>
              <a:tr h="258959">
                <a:tc>
                  <a:txBody>
                    <a:bodyPr vert="horz" wrap="square"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Создать новые "восточные" маршруты по технологии Грузопровод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10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10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8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8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328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Инфраструктурный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</a:tr>
              <a:tr h="271291">
                <a:tc>
                  <a:txBody>
                    <a:bodyPr vert="horz" wrap="square"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Создать бизнес-процесс по контролю за складскими остатками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5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10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10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10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310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Инфраструктурный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</a:tr>
              <a:tr h="389672">
                <a:tc>
                  <a:txBody>
                    <a:bodyPr vert="horz" wrap="square"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Добавить в мотивацию Региональным представителям ответственность за получение претензий на вверенное им представительство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5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10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10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10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310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Инфраструктурный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</a:tr>
              <a:tr h="234297">
                <a:tc>
                  <a:txBody>
                    <a:bodyPr vert="horz" wrap="square"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Внедрить технологию Голосового помощника склада "Войсман" на все склады Компании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5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10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10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10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310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Инфраструктурный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</a:tr>
              <a:tr h="283623">
                <a:tc>
                  <a:txBody>
                    <a:bodyPr vert="horz" wrap="square"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Поменять склады по ключевым транзитным направлениям с повышением их пропускной способности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7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8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10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10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310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Инфраструктурный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</a:tr>
              <a:tr h="234297">
                <a:tc>
                  <a:txBody>
                    <a:bodyPr vert="horz" wrap="square"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Развить проект Ай-КИТ: открыть представительство в каждой из 14 азиатских стран доставки грузов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10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10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8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5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304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Коммерческий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34297">
                <a:tc>
                  <a:txBody>
                    <a:bodyPr vert="horz" wrap="square"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Создать новое направление деятельности: компанию КИТ.Фрахт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10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10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8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5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304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Коммерческий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34297">
                <a:tc>
                  <a:txBody>
                    <a:bodyPr vert="horz" wrap="square"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Выпустить на рынок новый продукт: КИТ.Ритейл (бывш. Шенкер)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10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10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10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3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304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Коммерческий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83623">
                <a:tc>
                  <a:txBody>
                    <a:bodyPr vert="horz" wrap="square"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Развить проект ФинЭкспортУрал: открыть представительства в Туркменистане и Азербайджане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10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10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3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3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248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Коммерческий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58959">
                <a:tc>
                  <a:txBody>
                    <a:bodyPr vert="horz" wrap="square"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Открыть представительства на присоединенных к России территориях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10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10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3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3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248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Коммерческий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34297">
                <a:tc>
                  <a:txBody>
                    <a:bodyPr vert="horz" wrap="square"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Закупить собственные автомобили российского производства            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5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3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10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8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224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Инфраструктурный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</a:tr>
              <a:tr h="246628">
                <a:tc>
                  <a:txBody>
                    <a:bodyPr vert="horz" wrap="square"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Закупить тягачи и прицепы для технологии Грузопровод. Роль мобильного склада выполняет прицеп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5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7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7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172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Инфраструктурный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</a:tr>
              <a:tr h="335209">
                <a:tc>
                  <a:txBody>
                    <a:bodyPr vert="horz" wrap="square"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Добавить в маркетинг-план мероприятия по усилению позиционирования Компании как лоукостера на рынке сборного груза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5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10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166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Инфраструктурный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</a:tr>
              <a:tr h="234297">
                <a:tc>
                  <a:txBody>
                    <a:bodyPr vert="horz" wrap="square"/>
                    <a:lstStyle/>
                    <a:p>
                      <a:pPr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Заменить SAP альтернативной программой российского производства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36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700" u="none" strike="noStrike"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Инфраструктурный</a:t>
                      </a:r>
                      <a:endParaRPr lang="ru-RU" sz="1300"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26607" marR="26607" marT="26607" marB="26607">
                    <a:solidFill>
                      <a:srgbClr val="D4EDFB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65138" y="11525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112540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Google Shape;46;p11"/>
          <p:cNvSpPr/>
          <p:nvPr/>
        </p:nvSpPr>
        <p:spPr>
          <a:xfrm>
            <a:off x="0" y="2825"/>
            <a:ext cx="9144000" cy="5143500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47;p11"/>
          <p:cNvSpPr/>
          <p:nvPr/>
        </p:nvSpPr>
        <p:spPr>
          <a:xfrm>
            <a:off x="0" y="5650"/>
            <a:ext cx="5499100" cy="51406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83054" y="208429"/>
            <a:ext cx="3912696" cy="536016"/>
          </a:xfrm>
        </p:spPr>
        <p:txBody>
          <a:bodyPr>
            <a:noAutofit/>
          </a:bodyPr>
          <a:lstStyle/>
          <a:p>
            <a:r>
              <a:rPr lang="ru-RU" sz="2000">
                <a:solidFill>
                  <a:srgbClr val="39A8E0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Актуальность </a:t>
            </a:r>
            <a:r>
              <a:rPr lang="ru-RU" sz="2000" smtClean="0">
                <a:solidFill>
                  <a:srgbClr val="39A8E0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проекта</a:t>
            </a:r>
            <a:endParaRPr lang="ru-RU" sz="2000">
              <a:solidFill>
                <a:srgbClr val="2192D1"/>
              </a:solidFill>
              <a:latin typeface="Golos Text Medium" panose="020b0603020202020204" pitchFamily="34" charset="-52"/>
              <a:cs typeface="Golos Text Medium" panose="020b0603020202020204" pitchFamily="34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60979" y="866415"/>
            <a:ext cx="262613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mtClean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Проект отвечает целям</a:t>
            </a:r>
          </a:p>
          <a:p>
            <a:r>
              <a:rPr lang="ru-RU" b="1" smtClean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Компании КИТ:</a:t>
            </a:r>
            <a:br>
              <a:rPr lang="ru-RU" sz="1100" smtClean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</a:br>
            <a:endParaRPr lang="ru-RU" sz="1100" smtClean="0">
              <a:solidFill>
                <a:schemeClr val="bg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marL="171450" indent="-171450">
              <a:buClr>
                <a:schemeClr val="bg1"/>
              </a:buClr>
              <a:buFont typeface="Courier New" pitchFamily="49" charset="0"/>
              <a:buChar char="o"/>
            </a:pPr>
            <a:r>
              <a:rPr lang="ru-RU" sz="1100" smtClean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Следование философии социально ответственного предприятия и </a:t>
            </a:r>
            <a:r>
              <a:rPr lang="en-US" sz="1100" smtClean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ESG</a:t>
            </a:r>
            <a:r>
              <a:rPr lang="ru-RU" sz="1100" smtClean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-принципам </a:t>
            </a:r>
          </a:p>
          <a:p>
            <a:pPr>
              <a:buClr>
                <a:schemeClr val="bg1"/>
              </a:buClr>
            </a:pPr>
            <a:endParaRPr lang="ru-RU" sz="1100" smtClean="0">
              <a:solidFill>
                <a:schemeClr val="bg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marL="171450" indent="-171450">
              <a:buClr>
                <a:schemeClr val="bg1"/>
              </a:buClr>
              <a:buFont typeface="Courier New" pitchFamily="49" charset="0"/>
              <a:buChar char="o"/>
            </a:pPr>
            <a:r>
              <a:rPr lang="ru-RU" sz="110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Улучшению репутации в сети Интернет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110" y="208429"/>
            <a:ext cx="342540" cy="342898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441443"/>
              </p:ext>
            </p:extLst>
          </p:nvPr>
        </p:nvGraphicFramePr>
        <p:xfrm>
          <a:off x="255587" y="725464"/>
          <a:ext cx="5059363" cy="3880538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2447926"/>
                <a:gridCol w="2611437"/>
              </a:tblGrid>
              <a:tr h="253037">
                <a:tc>
                  <a:txBody>
                    <a:bodyPr vert="horz" wrap="square"/>
                    <a:lstStyle/>
                    <a:p>
                      <a:pPr marL="36000" lvl="2" algn="l" fontAlgn="b"/>
                      <a:r>
                        <a:rPr lang="ru-RU" sz="1000" u="none" strike="noStrike" smtClean="0">
                          <a:solidFill>
                            <a:schemeClr val="bg1"/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Сильные стороны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3775" marR="3775" marT="3775" marB="0" anchor="b">
                    <a:lnL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9A8E0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36000" lvl="2" algn="l" fontAlgn="b"/>
                      <a:r>
                        <a:rPr lang="ru-RU" sz="1000" u="none" strike="noStrike" smtClean="0">
                          <a:solidFill>
                            <a:schemeClr val="bg1"/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Возможности</a:t>
                      </a:r>
                      <a:endParaRPr lang="ru-RU" sz="1000" b="1" i="0" u="none" strike="noStrike">
                        <a:solidFill>
                          <a:schemeClr val="bg1"/>
                        </a:solidFill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3775" marR="3775" marT="377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9A8E0"/>
                    </a:solidFill>
                  </a:tcPr>
                </a:tc>
              </a:tr>
              <a:tr h="788148">
                <a:tc>
                  <a:txBody>
                    <a:bodyPr vert="horz" wrap="square"/>
                    <a:lstStyle/>
                    <a:p>
                      <a:pPr marL="36000" lvl="2" algn="l" fontAlgn="b"/>
                      <a:r>
                        <a:rPr lang="ru-RU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Реализация разработанной маркетинговой стратегии по </a:t>
                      </a:r>
                      <a:r>
                        <a:rPr lang="ru-RU" sz="900" u="none" strike="noStrike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улучшению </a:t>
                      </a:r>
                      <a:r>
                        <a:rPr lang="ru-RU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репутации Компании КИТ</a:t>
                      </a:r>
                      <a:endParaRPr lang="ru-RU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3775" marR="3775" marT="3775" marB="0" anchor="ctr">
                    <a:lnL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36000" lvl="2" algn="l" fontAlgn="ctr"/>
                      <a:r>
                        <a:rPr lang="ru-RU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Получение различных преференций за счет следования принципам ESG и повышению популяризации данного направления развития компаний</a:t>
                      </a:r>
                      <a:endParaRPr lang="ru-RU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3775" marR="3775" marT="3775" marB="0" anchor="ctr">
                    <a:lnL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5530">
                <a:tc>
                  <a:txBody>
                    <a:bodyPr vert="horz" wrap="square"/>
                    <a:lstStyle/>
                    <a:p>
                      <a:pPr marL="36000" lvl="2" algn="l" fontAlgn="b"/>
                      <a:r>
                        <a:rPr lang="ru-RU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Улучшение имиджа компании на рынке. Повышение социальной ответственности предприятия за счет ведения проекта по Благотворительным </a:t>
                      </a:r>
                      <a:r>
                        <a:rPr lang="ru-RU" sz="900" u="none" strike="noStrike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перевозкам</a:t>
                      </a:r>
                      <a:endParaRPr lang="ru-RU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3775" marR="3775" marT="3775" marB="0" anchor="ctr">
                    <a:lnL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36000" lvl="2" algn="l" fontAlgn="ctr"/>
                      <a:r>
                        <a:rPr lang="ru-RU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Популяризация благотворительной деятельности в разрезе сбора и перевозки гуманитарной помощи в поддержку Российской Федерации и СВО</a:t>
                      </a:r>
                      <a:endParaRPr lang="ru-RU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3775" marR="3775" marT="3775" marB="0" anchor="ctr">
                    <a:lnL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956">
                <a:tc>
                  <a:txBody>
                    <a:bodyPr vert="horz" wrap="square"/>
                    <a:lstStyle/>
                    <a:p>
                      <a:pPr marL="36000" lvl="2" algn="l" fontAlgn="b"/>
                      <a:endParaRPr lang="ru-RU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3775" marR="3775" marT="3775" marB="0" anchor="ctr">
                    <a:lnL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36000" lvl="2" algn="l" fontAlgn="ctr"/>
                      <a:r>
                        <a:rPr lang="ru-RU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Ужесточение требований к участникам закупки - социальная активность предприятия</a:t>
                      </a:r>
                      <a:endParaRPr lang="ru-RU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3775" marR="3775" marT="3775" marB="0" anchor="ctr">
                    <a:lnL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037">
                <a:tc>
                  <a:txBody>
                    <a:bodyPr vert="horz" wrap="square"/>
                    <a:lstStyle/>
                    <a:p>
                      <a:pPr marL="36000" lvl="2" algn="l" fontAlgn="b"/>
                      <a:r>
                        <a:rPr lang="ru-RU" sz="900" b="1" u="none" strike="noStrike" smtClean="0">
                          <a:solidFill>
                            <a:schemeClr val="bg1"/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Слабые стороны</a:t>
                      </a:r>
                      <a:endParaRPr lang="ru-RU" sz="900" b="1" i="0" u="none" strike="noStrike">
                        <a:solidFill>
                          <a:schemeClr val="bg1"/>
                        </a:solidFill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3775" marR="3775" marT="3775" marB="0" anchor="ctr">
                    <a:lnL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9A8E0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36000" lvl="2" algn="l" fontAlgn="b"/>
                      <a:r>
                        <a:rPr lang="ru-RU" sz="900" b="1" u="none" strike="noStrike">
                          <a:solidFill>
                            <a:schemeClr val="bg1"/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Угрозы</a:t>
                      </a:r>
                      <a:endParaRPr lang="ru-RU" sz="900" b="1" i="0" u="none" strike="noStrike">
                        <a:solidFill>
                          <a:schemeClr val="bg1"/>
                        </a:solidFill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3775" marR="3775" marT="377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9A8E0"/>
                    </a:solidFill>
                  </a:tcPr>
                </a:tc>
              </a:tr>
              <a:tr h="748874">
                <a:tc>
                  <a:txBody>
                    <a:bodyPr vert="horz" wrap="square"/>
                    <a:lstStyle/>
                    <a:p>
                      <a:pPr marL="36000" marR="0" lvl="2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defRPr/>
                      </a:pPr>
                      <a:r>
                        <a:rPr lang="ru-RU" sz="900" u="none" strike="noStrike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Низкий рейтинг ТК КИТ на ключевых площадках в интернете, что сказывается на увеличении недополученной прибыли</a:t>
                      </a:r>
                      <a:endParaRPr lang="ru-RU" sz="900" b="0" i="0" u="none" strike="noStrike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3775" marR="3775" marT="3775" marB="0" anchor="ctr">
                    <a:lnL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36000" lvl="2" algn="l" fontAlgn="ctr"/>
                      <a:r>
                        <a:rPr lang="ru-RU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Негативные действия конкурентов </a:t>
                      </a:r>
                      <a:r>
                        <a:rPr lang="ru-RU" sz="900" u="none" strike="noStrike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направленные </a:t>
                      </a:r>
                      <a:r>
                        <a:rPr lang="ru-RU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на ухудшение репутации транспортных компаний в интернете</a:t>
                      </a:r>
                      <a:endParaRPr lang="ru-RU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3775" marR="3775" marT="3775" marB="0" anchor="ctr">
                    <a:lnL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956">
                <a:tc>
                  <a:txBody>
                    <a:bodyPr vert="horz" wrap="square"/>
                    <a:lstStyle/>
                    <a:p>
                      <a:pPr marL="36000" lvl="2" algn="l" fontAlgn="ctr"/>
                      <a:endParaRPr lang="ru-RU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3775" marR="3775" marT="3775" marB="0" anchor="ctr">
                    <a:lnL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36000" lvl="2" algn="l" fontAlgn="ctr"/>
                      <a:r>
                        <a:rPr lang="ru-RU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Предпочтение клиентами компаний с более высоким рейтингом и наличием отзывов о работе</a:t>
                      </a:r>
                      <a:endParaRPr lang="ru-RU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Golos Text" panose="020b0503020202020204" pitchFamily="34" charset="-52"/>
                        <a:cs typeface="Golos Text" panose="020b0503020202020204" pitchFamily="34" charset="-52"/>
                      </a:endParaRPr>
                    </a:p>
                  </a:txBody>
                  <a:tcPr marL="3775" marR="3775" marT="3775" marB="0" anchor="ctr">
                    <a:lnL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775972"/>
              </p:ext>
            </p:extLst>
          </p:nvPr>
        </p:nvGraphicFramePr>
        <p:xfrm>
          <a:off x="5641138" y="3304857"/>
          <a:ext cx="3384551" cy="11405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8420"/>
                <a:gridCol w="678765"/>
                <a:gridCol w="678765"/>
                <a:gridCol w="948601"/>
              </a:tblGrid>
              <a:tr h="36131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100">
                          <a:solidFill>
                            <a:schemeClr val="bg1"/>
                          </a:solidFill>
                          <a:effectLst/>
                        </a:rPr>
                        <a:t>Период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0320" marR="20320" marT="20320" marB="203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100">
                          <a:solidFill>
                            <a:schemeClr val="bg1"/>
                          </a:solidFill>
                          <a:effectLst/>
                        </a:rPr>
                        <a:t>Вес, кг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0320" marR="20320" marT="20320" marB="203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100">
                          <a:solidFill>
                            <a:schemeClr val="bg1"/>
                          </a:solidFill>
                          <a:effectLst/>
                        </a:rPr>
                        <a:t>Объем, м</a:t>
                      </a:r>
                      <a:r>
                        <a:rPr lang="ru-RU" sz="1100" baseline="30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0320" marR="20320" marT="20320" marB="203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ct val="0"/>
                        </a:spcAft>
                      </a:pPr>
                      <a:r>
                        <a:rPr lang="ru-RU" sz="1100">
                          <a:solidFill>
                            <a:schemeClr val="bg1"/>
                          </a:solidFill>
                          <a:effectLst/>
                        </a:rPr>
                        <a:t>Стоимость, руб.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0320" marR="20320" marT="20320" marB="203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97485">
                <a:tc>
                  <a:txBody>
                    <a:bodyPr vert="horz" wrap="square"/>
                    <a:lstStyle/>
                    <a:p>
                      <a:pPr>
                        <a:lnSpc>
                          <a:spcPts val="1555"/>
                        </a:lnSpc>
                        <a:spcAft>
                          <a:spcPct val="0"/>
                        </a:spcAft>
                      </a:pPr>
                      <a:r>
                        <a:rPr lang="ru-RU" sz="1100">
                          <a:solidFill>
                            <a:srgbClr val="2192D1"/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Январь 2023</a:t>
                      </a:r>
                      <a:endParaRPr lang="ru-RU" sz="900">
                        <a:solidFill>
                          <a:srgbClr val="2192D1"/>
                        </a:solidFill>
                        <a:effectLst/>
                        <a:latin typeface="Golos Text" panose="020b0503020202020204" pitchFamily="34" charset="-52"/>
                        <a:ea typeface="Calibri"/>
                        <a:cs typeface="Golos Text" panose="020b0503020202020204" pitchFamily="34" charset="-52"/>
                      </a:endParaRPr>
                    </a:p>
                  </a:txBody>
                  <a:tcPr marL="20320" marR="20320" marT="20320" marB="20320" anchor="b">
                    <a:lnL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r">
                        <a:lnSpc>
                          <a:spcPts val="1555"/>
                        </a:lnSpc>
                        <a:spcAft>
                          <a:spcPct val="0"/>
                        </a:spcAft>
                      </a:pPr>
                      <a:r>
                        <a:rPr lang="ru-RU" sz="1100">
                          <a:solidFill>
                            <a:srgbClr val="2192D1"/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41 244</a:t>
                      </a:r>
                      <a:endParaRPr lang="ru-RU" sz="900">
                        <a:solidFill>
                          <a:srgbClr val="2192D1"/>
                        </a:solidFill>
                        <a:effectLst/>
                        <a:latin typeface="Golos Text" panose="020b0503020202020204" pitchFamily="34" charset="-52"/>
                        <a:ea typeface="Calibri"/>
                        <a:cs typeface="Golos Text" panose="020b0503020202020204" pitchFamily="34" charset="-52"/>
                      </a:endParaRPr>
                    </a:p>
                  </a:txBody>
                  <a:tcPr marL="20320" marR="20320" marT="20320" marB="20320" anchor="b">
                    <a:lnL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r">
                        <a:lnSpc>
                          <a:spcPts val="1555"/>
                        </a:lnSpc>
                        <a:spcAft>
                          <a:spcPct val="0"/>
                        </a:spcAft>
                      </a:pPr>
                      <a:r>
                        <a:rPr lang="ru-RU" sz="1100">
                          <a:solidFill>
                            <a:srgbClr val="2192D1"/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247</a:t>
                      </a:r>
                      <a:endParaRPr lang="ru-RU" sz="900">
                        <a:solidFill>
                          <a:srgbClr val="2192D1"/>
                        </a:solidFill>
                        <a:effectLst/>
                        <a:latin typeface="Golos Text" panose="020b0503020202020204" pitchFamily="34" charset="-52"/>
                        <a:ea typeface="Calibri"/>
                        <a:cs typeface="Golos Text" panose="020b0503020202020204" pitchFamily="34" charset="-52"/>
                      </a:endParaRPr>
                    </a:p>
                  </a:txBody>
                  <a:tcPr marL="20320" marR="20320" marT="20320" marB="20320" anchor="b">
                    <a:lnL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r">
                        <a:lnSpc>
                          <a:spcPts val="1555"/>
                        </a:lnSpc>
                        <a:spcAft>
                          <a:spcPct val="0"/>
                        </a:spcAft>
                      </a:pPr>
                      <a:r>
                        <a:rPr lang="ru-RU" sz="1100">
                          <a:solidFill>
                            <a:srgbClr val="2192D1"/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631 542</a:t>
                      </a:r>
                      <a:endParaRPr lang="ru-RU" sz="900">
                        <a:solidFill>
                          <a:srgbClr val="2192D1"/>
                        </a:solidFill>
                        <a:effectLst/>
                        <a:latin typeface="Golos Text" panose="020b0503020202020204" pitchFamily="34" charset="-52"/>
                        <a:ea typeface="Calibri"/>
                        <a:cs typeface="Golos Text" panose="020b0503020202020204" pitchFamily="34" charset="-52"/>
                      </a:endParaRPr>
                    </a:p>
                  </a:txBody>
                  <a:tcPr marL="20320" marR="20320" marT="20320" marB="20320" anchor="b">
                    <a:lnL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7485">
                <a:tc>
                  <a:txBody>
                    <a:bodyPr vert="horz" wrap="square"/>
                    <a:lstStyle/>
                    <a:p>
                      <a:pPr>
                        <a:lnSpc>
                          <a:spcPts val="1555"/>
                        </a:lnSpc>
                        <a:spcAft>
                          <a:spcPct val="0"/>
                        </a:spcAft>
                      </a:pPr>
                      <a:r>
                        <a:rPr lang="ru-RU" sz="1100">
                          <a:solidFill>
                            <a:srgbClr val="2192D1"/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Февраль 2023</a:t>
                      </a:r>
                      <a:endParaRPr lang="ru-RU" sz="900">
                        <a:solidFill>
                          <a:srgbClr val="2192D1"/>
                        </a:solidFill>
                        <a:effectLst/>
                        <a:latin typeface="Golos Text" panose="020b0503020202020204" pitchFamily="34" charset="-52"/>
                        <a:ea typeface="Calibri"/>
                        <a:cs typeface="Golos Text" panose="020b0503020202020204" pitchFamily="34" charset="-52"/>
                      </a:endParaRPr>
                    </a:p>
                  </a:txBody>
                  <a:tcPr marL="20320" marR="20320" marT="20320" marB="20320" anchor="b">
                    <a:lnL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r">
                        <a:lnSpc>
                          <a:spcPts val="1555"/>
                        </a:lnSpc>
                        <a:spcAft>
                          <a:spcPct val="0"/>
                        </a:spcAft>
                      </a:pPr>
                      <a:r>
                        <a:rPr lang="ru-RU" sz="1100">
                          <a:solidFill>
                            <a:srgbClr val="2192D1"/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80 797</a:t>
                      </a:r>
                      <a:endParaRPr lang="ru-RU" sz="900">
                        <a:solidFill>
                          <a:srgbClr val="2192D1"/>
                        </a:solidFill>
                        <a:effectLst/>
                        <a:latin typeface="Golos Text" panose="020b0503020202020204" pitchFamily="34" charset="-52"/>
                        <a:ea typeface="Calibri"/>
                        <a:cs typeface="Golos Text" panose="020b0503020202020204" pitchFamily="34" charset="-52"/>
                      </a:endParaRPr>
                    </a:p>
                  </a:txBody>
                  <a:tcPr marL="20320" marR="20320" marT="20320" marB="20320" anchor="b">
                    <a:lnL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r">
                        <a:lnSpc>
                          <a:spcPts val="1555"/>
                        </a:lnSpc>
                        <a:spcAft>
                          <a:spcPct val="0"/>
                        </a:spcAft>
                      </a:pPr>
                      <a:r>
                        <a:rPr lang="ru-RU" sz="1100">
                          <a:solidFill>
                            <a:srgbClr val="2192D1"/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415</a:t>
                      </a:r>
                      <a:endParaRPr lang="ru-RU" sz="900">
                        <a:solidFill>
                          <a:srgbClr val="2192D1"/>
                        </a:solidFill>
                        <a:effectLst/>
                        <a:latin typeface="Golos Text" panose="020b0503020202020204" pitchFamily="34" charset="-52"/>
                        <a:ea typeface="Calibri"/>
                        <a:cs typeface="Golos Text" panose="020b0503020202020204" pitchFamily="34" charset="-52"/>
                      </a:endParaRPr>
                    </a:p>
                  </a:txBody>
                  <a:tcPr marL="20320" marR="20320" marT="20320" marB="20320" anchor="b">
                    <a:lnL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r">
                        <a:lnSpc>
                          <a:spcPts val="1555"/>
                        </a:lnSpc>
                        <a:spcAft>
                          <a:spcPct val="0"/>
                        </a:spcAft>
                      </a:pPr>
                      <a:r>
                        <a:rPr lang="ru-RU" sz="1100">
                          <a:solidFill>
                            <a:srgbClr val="2192D1"/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887 400</a:t>
                      </a:r>
                      <a:endParaRPr lang="ru-RU" sz="900">
                        <a:solidFill>
                          <a:srgbClr val="2192D1"/>
                        </a:solidFill>
                        <a:effectLst/>
                        <a:latin typeface="Golos Text" panose="020b0503020202020204" pitchFamily="34" charset="-52"/>
                        <a:ea typeface="Calibri"/>
                        <a:cs typeface="Golos Text" panose="020b0503020202020204" pitchFamily="34" charset="-52"/>
                      </a:endParaRPr>
                    </a:p>
                  </a:txBody>
                  <a:tcPr marL="20320" marR="20320" marT="20320" marB="20320" anchor="b">
                    <a:lnL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7485">
                <a:tc>
                  <a:txBody>
                    <a:bodyPr vert="horz" wrap="square"/>
                    <a:lstStyle/>
                    <a:p>
                      <a:pPr>
                        <a:lnSpc>
                          <a:spcPts val="1555"/>
                        </a:lnSpc>
                        <a:spcAft>
                          <a:spcPct val="0"/>
                        </a:spcAft>
                      </a:pPr>
                      <a:r>
                        <a:rPr lang="ru-RU" sz="1100">
                          <a:solidFill>
                            <a:srgbClr val="2192D1"/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Март 2023</a:t>
                      </a:r>
                      <a:endParaRPr lang="ru-RU" sz="900">
                        <a:solidFill>
                          <a:srgbClr val="2192D1"/>
                        </a:solidFill>
                        <a:effectLst/>
                        <a:latin typeface="Golos Text" panose="020b0503020202020204" pitchFamily="34" charset="-52"/>
                        <a:ea typeface="Calibri"/>
                        <a:cs typeface="Golos Text" panose="020b0503020202020204" pitchFamily="34" charset="-52"/>
                      </a:endParaRPr>
                    </a:p>
                  </a:txBody>
                  <a:tcPr marL="20320" marR="20320" marT="20320" marB="20320" anchor="b">
                    <a:lnL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r">
                        <a:lnSpc>
                          <a:spcPts val="1555"/>
                        </a:lnSpc>
                        <a:spcAft>
                          <a:spcPct val="0"/>
                        </a:spcAft>
                      </a:pPr>
                      <a:r>
                        <a:rPr lang="ru-RU" sz="1100">
                          <a:solidFill>
                            <a:srgbClr val="2192D1"/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90 999</a:t>
                      </a:r>
                      <a:endParaRPr lang="ru-RU" sz="900">
                        <a:solidFill>
                          <a:srgbClr val="2192D1"/>
                        </a:solidFill>
                        <a:effectLst/>
                        <a:latin typeface="Golos Text" panose="020b0503020202020204" pitchFamily="34" charset="-52"/>
                        <a:ea typeface="Calibri"/>
                        <a:cs typeface="Golos Text" panose="020b0503020202020204" pitchFamily="34" charset="-52"/>
                      </a:endParaRPr>
                    </a:p>
                  </a:txBody>
                  <a:tcPr marL="20320" marR="20320" marT="20320" marB="20320" anchor="b">
                    <a:lnL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r">
                        <a:lnSpc>
                          <a:spcPts val="1555"/>
                        </a:lnSpc>
                        <a:spcAft>
                          <a:spcPct val="0"/>
                        </a:spcAft>
                      </a:pPr>
                      <a:r>
                        <a:rPr lang="ru-RU" sz="1100">
                          <a:solidFill>
                            <a:srgbClr val="2192D1"/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486</a:t>
                      </a:r>
                      <a:endParaRPr lang="ru-RU" sz="900">
                        <a:solidFill>
                          <a:srgbClr val="2192D1"/>
                        </a:solidFill>
                        <a:effectLst/>
                        <a:latin typeface="Golos Text" panose="020b0503020202020204" pitchFamily="34" charset="-52"/>
                        <a:ea typeface="Calibri"/>
                        <a:cs typeface="Golos Text" panose="020b0503020202020204" pitchFamily="34" charset="-52"/>
                      </a:endParaRPr>
                    </a:p>
                  </a:txBody>
                  <a:tcPr marL="20320" marR="20320" marT="20320" marB="20320" anchor="b">
                    <a:lnL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r">
                        <a:lnSpc>
                          <a:spcPts val="1555"/>
                        </a:lnSpc>
                        <a:spcAft>
                          <a:spcPct val="0"/>
                        </a:spcAft>
                      </a:pPr>
                      <a:r>
                        <a:rPr lang="ru-RU" sz="1100">
                          <a:solidFill>
                            <a:srgbClr val="2192D1"/>
                          </a:solidFill>
                          <a:effectLst/>
                          <a:latin typeface="Golos Text" panose="020b0503020202020204" pitchFamily="34" charset="-52"/>
                          <a:cs typeface="Golos Text" panose="020b0503020202020204" pitchFamily="34" charset="-52"/>
                        </a:rPr>
                        <a:t>1 001 220</a:t>
                      </a:r>
                      <a:endParaRPr lang="ru-RU" sz="900">
                        <a:solidFill>
                          <a:srgbClr val="2192D1"/>
                        </a:solidFill>
                        <a:effectLst/>
                        <a:latin typeface="Golos Text" panose="020b0503020202020204" pitchFamily="34" charset="-52"/>
                        <a:ea typeface="Calibri" panose="020f0502020204030204"/>
                        <a:cs typeface="Golos Text" panose="020b0503020202020204" pitchFamily="34" charset="-52"/>
                      </a:endParaRPr>
                    </a:p>
                  </a:txBody>
                  <a:tcPr marL="20320" marR="20320" marT="20320" marB="20320" anchor="b">
                    <a:lnL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A8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960979" y="2665733"/>
            <a:ext cx="2833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mtClean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Спрос на благотворительные перевозки в 2023 г.</a:t>
            </a:r>
            <a:endParaRPr lang="ru-RU" sz="1100">
              <a:solidFill>
                <a:schemeClr val="bg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32547133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Google Shape;46;p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6A9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47;p11"/>
          <p:cNvSpPr/>
          <p:nvPr/>
        </p:nvSpPr>
        <p:spPr>
          <a:xfrm>
            <a:off x="-1" y="2825"/>
            <a:ext cx="5674659" cy="51406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830" y="388995"/>
            <a:ext cx="8520600" cy="572700"/>
          </a:xfrm>
        </p:spPr>
        <p:txBody>
          <a:bodyPr>
            <a:normAutofit/>
          </a:bodyPr>
          <a:lstStyle/>
          <a:p>
            <a:r>
              <a:rPr lang="ru-RU" sz="2400" smtClean="0">
                <a:solidFill>
                  <a:srgbClr val="2192D1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Цели проекта</a:t>
            </a:r>
            <a:endParaRPr lang="ru-RU" sz="2400">
              <a:solidFill>
                <a:srgbClr val="2192D1"/>
              </a:solidFill>
              <a:latin typeface="Golos Text Medium" panose="020b0603020202020204" pitchFamily="34" charset="-52"/>
              <a:cs typeface="Golos Text Medium" panose="020b0603020202020204" pitchFamily="34" charset="-5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59683" y="1307453"/>
            <a:ext cx="2615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>
                <a:solidFill>
                  <a:schemeClr val="bg1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Экспедиция Добра – благотворительный фонд, который занимается организацией бесплатных перевозок </a:t>
            </a:r>
            <a:r>
              <a:rPr lang="ru-RU" sz="1200" smtClean="0">
                <a:solidFill>
                  <a:schemeClr val="bg1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гуманитарных грузов по всей </a:t>
            </a:r>
            <a:r>
              <a:rPr lang="ru-RU" sz="1200">
                <a:solidFill>
                  <a:schemeClr val="bg1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России.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06" y="434811"/>
            <a:ext cx="1970046" cy="6147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3779" y="1285102"/>
            <a:ext cx="45852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Clr>
                <a:schemeClr val="tx1">
                  <a:lumMod val="65000"/>
                  <a:lumOff val="35000"/>
                </a:schemeClr>
              </a:buClr>
              <a:buAutoNum type="arabicPeriod"/>
            </a:pPr>
            <a:r>
              <a:rPr lang="ru-RU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Создать Благотворительный Фонд «Экспедиция добра» согласно ТЗ к 10.01.2023</a:t>
            </a: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endParaRPr lang="ru-RU" sz="1200" smtClean="0">
              <a:solidFill>
                <a:schemeClr val="tx1">
                  <a:lumMod val="65000"/>
                  <a:lumOff val="35000"/>
                </a:schemeClr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marL="228600" indent="-228600">
              <a:buClr>
                <a:schemeClr val="tx1">
                  <a:lumMod val="65000"/>
                  <a:lumOff val="35000"/>
                </a:schemeClr>
              </a:buClr>
              <a:buAutoNum type="arabicPeriod"/>
            </a:pPr>
            <a:r>
              <a:rPr lang="ru-RU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Принимать благотворительный груз                                    к отправке у юридических и физических лиц                   к 10.01.2023</a:t>
            </a: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endParaRPr lang="ru-RU" sz="1200" smtClean="0">
              <a:solidFill>
                <a:schemeClr val="tx1">
                  <a:lumMod val="65000"/>
                  <a:lumOff val="35000"/>
                </a:schemeClr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marL="228600" indent="-228600">
              <a:buClr>
                <a:schemeClr val="tx1">
                  <a:lumMod val="65000"/>
                  <a:lumOff val="35000"/>
                </a:schemeClr>
              </a:buClr>
              <a:buAutoNum type="arabicPeriod"/>
            </a:pPr>
            <a:r>
              <a:rPr lang="ru-RU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Создать Цифровую Платформу Фонда                                к 31.12.2023</a:t>
            </a: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endParaRPr lang="ru-RU" sz="1200" smtClean="0">
              <a:solidFill>
                <a:schemeClr val="tx1">
                  <a:lumMod val="65000"/>
                  <a:lumOff val="35000"/>
                </a:schemeClr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marL="228600" indent="-228600">
              <a:buClr>
                <a:schemeClr val="tx1">
                  <a:lumMod val="65000"/>
                  <a:lumOff val="35000"/>
                </a:schemeClr>
              </a:buClr>
              <a:buFont typeface="Arial"/>
              <a:buAutoNum type="arabicPeriod"/>
            </a:pPr>
            <a:r>
              <a:rPr lang="ru-RU" sz="1200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Обеспечить участие в перевозках благотворительного груза сторонних перевозчиков: ИП, физические лица, юридические лица к </a:t>
            </a:r>
            <a:r>
              <a:rPr lang="ru-RU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01.02.2024</a:t>
            </a: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+mj-lt"/>
              <a:buAutoNum type="arabicPeriod"/>
            </a:pPr>
            <a:endParaRPr lang="ru-RU" sz="1200" smtClean="0">
              <a:solidFill>
                <a:schemeClr val="tx1">
                  <a:lumMod val="65000"/>
                  <a:lumOff val="35000"/>
                </a:schemeClr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  <a:p>
            <a:pPr marL="228600" indent="-228600">
              <a:buClr>
                <a:schemeClr val="tx1">
                  <a:lumMod val="65000"/>
                  <a:lumOff val="35000"/>
                </a:schemeClr>
              </a:buClr>
              <a:buAutoNum type="arabicPeriod"/>
            </a:pPr>
            <a:r>
              <a:rPr lang="ru-RU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Обеспечить ежемесячный объем перевозок                   на сумму не менее 10 000 000 руб. к 01.04.2024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78" y="2808596"/>
            <a:ext cx="1143000" cy="1143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/>
          <p:cNvSpPr txBox="1"/>
          <p:nvPr/>
        </p:nvSpPr>
        <p:spPr>
          <a:xfrm>
            <a:off x="6602506" y="4002945"/>
            <a:ext cx="1493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Exp-dobra.ru</a:t>
            </a:r>
            <a:endParaRPr lang="ru-RU" sz="1600">
              <a:solidFill>
                <a:schemeClr val="bg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25017057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196412"/>
            <a:ext cx="8520600" cy="572700"/>
          </a:xfrm>
        </p:spPr>
        <p:txBody>
          <a:bodyPr>
            <a:normAutofit/>
          </a:bodyPr>
          <a:lstStyle/>
          <a:p>
            <a:r>
              <a:rPr lang="ru-RU" sz="2000" smtClean="0">
                <a:solidFill>
                  <a:srgbClr val="2192D1"/>
                </a:solidFill>
                <a:latin typeface="Golos Text Medium" panose="020b0603020202020204" pitchFamily="34" charset="-52"/>
                <a:cs typeface="Golos Text Medium" panose="020b0603020202020204" pitchFamily="34" charset="-52"/>
              </a:rPr>
              <a:t>Краткое содержание проекта</a:t>
            </a:r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62" y="153129"/>
            <a:ext cx="316085" cy="316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8100" y="1035546"/>
            <a:ext cx="3734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mtClean="0">
                <a:solidFill>
                  <a:srgbClr val="39A8E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Для Благотворительных организаций</a:t>
            </a:r>
            <a:endParaRPr lang="ru-RU" b="1">
              <a:solidFill>
                <a:srgbClr val="39A8E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8100" y="3718978"/>
            <a:ext cx="3403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mtClean="0">
                <a:solidFill>
                  <a:srgbClr val="39A8E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Для нуждающихся в помощи</a:t>
            </a:r>
            <a:endParaRPr lang="ru-RU" b="1">
              <a:solidFill>
                <a:srgbClr val="39A8E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92227" y="1035544"/>
            <a:ext cx="3403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mtClean="0">
                <a:solidFill>
                  <a:srgbClr val="39A8E0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Для партнеров-перевозчиков</a:t>
            </a:r>
            <a:endParaRPr lang="ru-RU" b="1">
              <a:solidFill>
                <a:srgbClr val="39A8E0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863850" y="1412619"/>
            <a:ext cx="4159500" cy="3300031"/>
            <a:chOff x="374400" y="1159121"/>
            <a:chExt cx="4354430" cy="3300031"/>
          </a:xfrm>
        </p:grpSpPr>
        <p:sp>
          <p:nvSpPr>
            <p:cNvPr id="11" name="TextBox 10"/>
            <p:cNvSpPr txBox="1"/>
            <p:nvPr/>
          </p:nvSpPr>
          <p:spPr>
            <a:xfrm>
              <a:off x="374400" y="1159121"/>
              <a:ext cx="4354430" cy="430887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171450" indent="-171450">
                <a:buFont typeface="Courier New" pitchFamily="49" charset="0"/>
                <a:buChar char="o"/>
              </a:pPr>
              <a:r>
                <a:rPr lang="ru-RU" sz="1100" smtClean="0">
                  <a:solidFill>
                    <a:schemeClr val="bg2">
                      <a:lumMod val="75000"/>
                    </a:schemeClr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Просмотр </a:t>
              </a:r>
              <a:r>
                <a:rPr lang="ru-RU" sz="1100">
                  <a:solidFill>
                    <a:schemeClr val="bg2">
                      <a:lumMod val="75000"/>
                    </a:schemeClr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заявок от фондов и физлиц на благотворительные перевозки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4400" y="1684047"/>
              <a:ext cx="4354430" cy="60016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171450" indent="-171450">
                <a:buFont typeface="Courier New" pitchFamily="49" charset="0"/>
                <a:buChar char="o"/>
              </a:pPr>
              <a:r>
                <a:rPr lang="ru-RU" sz="1100" smtClean="0">
                  <a:solidFill>
                    <a:schemeClr val="bg2">
                      <a:lumMod val="75000"/>
                    </a:schemeClr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Размещение </a:t>
              </a:r>
              <a:r>
                <a:rPr lang="ru-RU" sz="1100">
                  <a:solidFill>
                    <a:schemeClr val="bg2">
                      <a:lumMod val="75000"/>
                    </a:schemeClr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своих свободных слотов (вес/объем груза, маршрут, срок и место сдачи груза) для </a:t>
              </a:r>
              <a:r>
                <a:rPr lang="ru-RU" sz="1100" smtClean="0">
                  <a:solidFill>
                    <a:schemeClr val="bg2">
                      <a:lumMod val="75000"/>
                    </a:schemeClr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благотворительных фондов и физлиц</a:t>
              </a:r>
              <a:endParaRPr lang="ru-RU" sz="1100">
                <a:solidFill>
                  <a:schemeClr val="bg2">
                    <a:lumMod val="7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4400" y="2453488"/>
              <a:ext cx="4354430" cy="2616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171450" indent="-171450">
                <a:buFont typeface="Courier New" pitchFamily="49" charset="0"/>
                <a:buChar char="o"/>
              </a:pPr>
              <a:r>
                <a:rPr lang="ru-RU" sz="1100" smtClean="0">
                  <a:solidFill>
                    <a:schemeClr val="bg2">
                      <a:lumMod val="75000"/>
                    </a:schemeClr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Отклик </a:t>
              </a:r>
              <a:r>
                <a:rPr lang="ru-RU" sz="1100">
                  <a:solidFill>
                    <a:schemeClr val="bg2">
                      <a:lumMod val="75000"/>
                    </a:schemeClr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на заявку на благотворительную помощь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74400" y="2809137"/>
              <a:ext cx="4354430" cy="60016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171450" indent="-171450">
                <a:buFont typeface="Courier New" pitchFamily="49" charset="0"/>
                <a:buChar char="o"/>
              </a:pPr>
              <a:r>
                <a:rPr lang="ru-RU" sz="1100" smtClean="0">
                  <a:solidFill>
                    <a:schemeClr val="bg2">
                      <a:lumMod val="75000"/>
                    </a:schemeClr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Просмотр </a:t>
              </a:r>
              <a:r>
                <a:rPr lang="ru-RU" sz="1100">
                  <a:solidFill>
                    <a:schemeClr val="bg2">
                      <a:lumMod val="75000"/>
                    </a:schemeClr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архива (в ЛК) выполненных заявок с аналитикой по суммам предоставленных </a:t>
              </a:r>
              <a:r>
                <a:rPr lang="ru-RU" sz="1100" smtClean="0">
                  <a:solidFill>
                    <a:schemeClr val="bg2">
                      <a:lumMod val="75000"/>
                    </a:schemeClr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транспортно-экспедиционных услуг</a:t>
              </a:r>
              <a:endParaRPr lang="ru-RU" sz="1100">
                <a:solidFill>
                  <a:schemeClr val="bg2">
                    <a:lumMod val="7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4400" y="3503340"/>
              <a:ext cx="4354430" cy="26161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171450" indent="-171450">
                <a:buFont typeface="Courier New" pitchFamily="49" charset="0"/>
                <a:buChar char="o"/>
              </a:pPr>
              <a:r>
                <a:rPr lang="ru-RU" sz="1100" smtClean="0">
                  <a:solidFill>
                    <a:schemeClr val="bg2">
                      <a:lumMod val="75000"/>
                    </a:schemeClr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Получение </a:t>
              </a:r>
              <a:r>
                <a:rPr lang="ru-RU" sz="1100">
                  <a:solidFill>
                    <a:schemeClr val="bg2">
                      <a:lumMod val="75000"/>
                    </a:schemeClr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закрывающих документов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4400" y="3858988"/>
              <a:ext cx="4354430" cy="60016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171450" indent="-171450">
                <a:buFont typeface="Courier New" pitchFamily="49" charset="0"/>
                <a:buChar char="o"/>
              </a:pPr>
              <a:r>
                <a:rPr lang="ru-RU" sz="1100" smtClean="0">
                  <a:solidFill>
                    <a:schemeClr val="bg2">
                      <a:lumMod val="75000"/>
                    </a:schemeClr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Просмотр </a:t>
              </a:r>
              <a:r>
                <a:rPr lang="ru-RU" sz="1100">
                  <a:solidFill>
                    <a:schemeClr val="bg2">
                      <a:lumMod val="75000"/>
                    </a:schemeClr>
                  </a:solidFill>
                  <a:latin typeface="Golos Text" panose="020b0503020202020204" pitchFamily="34" charset="-52"/>
                  <a:cs typeface="Golos Text" panose="020b0503020202020204" pitchFamily="34" charset="-52"/>
                </a:rPr>
                <a:t>своего «благо»-рейтинга (рейтинг на платформе, зависит от качественного выполнения заявок на перевозку)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61060" y="1412619"/>
            <a:ext cx="43544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Courier New" pitchFamily="49" charset="0"/>
              <a:buChar char="o"/>
            </a:pPr>
            <a:r>
              <a:rPr lang="ru-RU" sz="1100">
                <a:solidFill>
                  <a:schemeClr val="bg2">
                    <a:lumMod val="7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Размещение заявок на перевозку (веса/объема, характера груза и направления перевозки, желаемой даты отправки)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1060" y="2090295"/>
            <a:ext cx="4354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Courier New" pitchFamily="49" charset="0"/>
              <a:buChar char="o"/>
            </a:pPr>
            <a:r>
              <a:rPr lang="ru-RU" sz="1100">
                <a:solidFill>
                  <a:schemeClr val="bg2">
                    <a:lumMod val="7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Поиск по свободным слотам перевозчиков (ввод данных для поиска: вес/объем/маршрут/дата отправки)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1060" y="2598694"/>
            <a:ext cx="4354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Courier New" pitchFamily="49" charset="0"/>
              <a:buChar char="o"/>
            </a:pPr>
            <a:r>
              <a:rPr lang="ru-RU" sz="1100">
                <a:solidFill>
                  <a:schemeClr val="bg2">
                    <a:lumMod val="7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Поиск по физлицам, нуждающимся в помощи (поиск по городам или характеру помощи)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1060" y="3107093"/>
            <a:ext cx="43544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Courier New" pitchFamily="49" charset="0"/>
              <a:buChar char="o"/>
            </a:pPr>
            <a:r>
              <a:rPr lang="ru-RU" sz="1100">
                <a:solidFill>
                  <a:schemeClr val="bg2">
                    <a:lumMod val="7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Просмотр архива заявок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4400" y="4090937"/>
            <a:ext cx="43544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Courier New" pitchFamily="49" charset="0"/>
              <a:buChar char="o"/>
            </a:pPr>
            <a:r>
              <a:rPr lang="ru-RU" sz="1100">
                <a:solidFill>
                  <a:schemeClr val="bg2">
                    <a:lumMod val="7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Размещение </a:t>
            </a:r>
            <a:r>
              <a:rPr lang="ru-RU" sz="1100" smtClean="0">
                <a:solidFill>
                  <a:schemeClr val="bg2">
                    <a:lumMod val="7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заявки на помощь</a:t>
            </a:r>
            <a:endParaRPr lang="ru-RU" sz="1100">
              <a:solidFill>
                <a:schemeClr val="bg2">
                  <a:lumMod val="75000"/>
                </a:schemeClr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4400" y="4390663"/>
            <a:ext cx="43544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Courier New" pitchFamily="49" charset="0"/>
              <a:buChar char="o"/>
            </a:pPr>
            <a:r>
              <a:rPr lang="ru-RU" sz="1100" smtClean="0">
                <a:solidFill>
                  <a:schemeClr val="bg2">
                    <a:lumMod val="75000"/>
                  </a:schemeClr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Возможность оставить отзыв</a:t>
            </a:r>
            <a:endParaRPr lang="ru-RU" sz="1100">
              <a:solidFill>
                <a:schemeClr val="bg2">
                  <a:lumMod val="75000"/>
                </a:schemeClr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48" y="3718978"/>
            <a:ext cx="374867" cy="24580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000" y="951105"/>
            <a:ext cx="688070" cy="48643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51" y="951105"/>
            <a:ext cx="461514" cy="46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30984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2.xml><?xml version="1.0" encoding="utf-8"?>
<a:theme xmlns:r="http://schemas.openxmlformats.org/officeDocument/2006/relationships" xmlns:a="http://schemas.openxmlformats.org/drawingml/2006/main" name="Simple Light override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On-screen Show (16:9)</PresentationFormat>
  <Paragraphs>134</Paragraphs>
  <Slides>27</Slides>
  <Notes>10</Notes>
  <TotalTime>6833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baseType="lpstr" size="35">
      <vt:lpstr>Arial</vt:lpstr>
      <vt:lpstr>Golos Text</vt:lpstr>
      <vt:lpstr>Verdana</vt:lpstr>
      <vt:lpstr>Golos Text Medium</vt:lpstr>
      <vt:lpstr>Courier New</vt:lpstr>
      <vt:lpstr>Calibri</vt:lpstr>
      <vt:lpstr>Times New Roman</vt:lpstr>
      <vt:lpstr>Simple Light</vt:lpstr>
      <vt:lpstr>Повышение качества жизни социально
незащищенных слоев населения за счет
создания благотворительного Фонда
«Экспедиция добра» ТК КИТ</vt:lpstr>
      <vt:lpstr>PowerPoint Presentation</vt:lpstr>
      <vt:lpstr>PowerPoint Presentation</vt:lpstr>
      <vt:lpstr>PowerPoint Presentation</vt:lpstr>
      <vt:lpstr>Методика работы над проектом</vt:lpstr>
      <vt:lpstr>Портфель проектов</vt:lpstr>
      <vt:lpstr>Актуальность проекта</vt:lpstr>
      <vt:lpstr>Цели проекта</vt:lpstr>
      <vt:lpstr>Краткое содержание проекта</vt:lpstr>
      <vt:lpstr>PowerPoint Presentation</vt:lpstr>
      <vt:lpstr>PowerPoint Presentation</vt:lpstr>
      <vt:lpstr>Команда проекта</vt:lpstr>
      <vt:lpstr>Финансово-экономические показатели</vt:lpstr>
      <vt:lpstr>Корреляция проекта со стратегическими задачами развития Российской Федерации на период до 2024 года</vt:lpstr>
      <vt:lpstr>Масштабируемость проекта</vt:lpstr>
      <vt:lpstr>Эффекты для Свердловской области</vt:lpstr>
      <vt:lpstr>Эффекты для Российской Федерации</vt:lpstr>
      <vt:lpstr>PowerPoint Presentation</vt:lpstr>
      <vt:lpstr>Спасибоза внимание!</vt:lpstr>
      <vt:lpstr>Эффекты для Компании КИТ</vt:lpstr>
      <vt:lpstr>Управление рисками</vt:lpstr>
      <vt:lpstr>План маркетинга</vt:lpstr>
      <vt:lpstr>Стейкхолдеры. Цели</vt:lpstr>
      <vt:lpstr>PowerPoint Presentation</vt:lpstr>
      <vt:lpstr>PowerPoint Presentation</vt:lpstr>
      <vt:lpstr>PowerPoint Presentation</vt:lpstr>
      <vt:lpstr>Краткое содержание проекта. Бизнес-модель Остервальдера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Презентация PowerPoint</dc:title>
  <dc:creator>Прохоров Алексей Александров</dc:creator>
  <cp:lastModifiedBy>Анастасия Желтышева</cp:lastModifiedBy>
  <cp:revision>179</cp:revision>
  <cp:lastPrinted>2023-06-16T08:05:43.000</cp:lastPrinted>
  <dcterms:modified xsi:type="dcterms:W3CDTF">2024-01-22T08:17:12Z</dcterms:modified>
</cp:coreProperties>
</file>