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</a:t>
            </a: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подготовки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народного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«Инновационный менеджмент» (тип 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endParaRPr lang="ru-RU" sz="24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lvl="1"/>
            <a:r>
              <a:rPr lang="ru-RU" sz="2200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Выпускная </a:t>
            </a:r>
            <a:r>
              <a:rPr lang="ru-RU" sz="2200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аттестационная работа (проект) по теме</a:t>
            </a:r>
            <a:r>
              <a:rPr lang="ru-RU" sz="2200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endParaRPr lang="ru-RU" sz="22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lvl="1"/>
            <a:r>
              <a:rPr lang="ru-RU" alt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«</a:t>
            </a:r>
            <a:r>
              <a:rPr lang="ru-RU" alt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Совершенствование деятельности предприятия </a:t>
            </a:r>
            <a:br>
              <a:rPr lang="ru-RU" alt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alt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ООО «Восток» </a:t>
            </a:r>
            <a:r>
              <a:rPr lang="ru-RU" alt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Смоленской </a:t>
            </a:r>
            <a:r>
              <a:rPr lang="ru-RU" alt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области, Новодугинского района»</a:t>
            </a:r>
            <a: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endParaRPr lang="ru-RU" sz="2200" b="1" u="sng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lvl="1"/>
            <a:r>
              <a:rPr lang="ru-RU" sz="2200" b="1" u="sng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Руководитель ВАР: </a:t>
            </a:r>
            <a:r>
              <a:rPr lang="ru-RU" altLang="ru-RU" b="1" u="sng" dirty="0" err="1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к.п.н</a:t>
            </a:r>
            <a:r>
              <a:rPr lang="ru-RU" alt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., доцент </a:t>
            </a:r>
            <a:r>
              <a:rPr lang="ru-RU" altLang="ru-RU" b="1" u="sng" dirty="0" err="1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Хроменкова</a:t>
            </a:r>
            <a:r>
              <a:rPr lang="ru-RU" alt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ru-RU" altLang="ru-RU" b="1" u="sng" dirty="0">
                <a:solidFill>
                  <a:srgbClr val="FFFFFF"/>
                </a:solidFill>
              </a:rPr>
              <a:t>Г.А.</a:t>
            </a:r>
            <a:r>
              <a:rPr lang="ru-RU" altLang="ru-RU" b="1" dirty="0">
                <a:solidFill>
                  <a:srgbClr val="002060"/>
                </a:solidFill>
              </a:rPr>
              <a:t/>
            </a:r>
            <a:br>
              <a:rPr lang="ru-RU" altLang="ru-RU" b="1" dirty="0">
                <a:solidFill>
                  <a:srgbClr val="002060"/>
                </a:solidFill>
              </a:rPr>
            </a:b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Слушатель: </a:t>
            </a:r>
            <a:r>
              <a:rPr lang="ru-RU" altLang="ru-RU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Иванова </a:t>
            </a:r>
            <a:r>
              <a:rPr lang="ru-RU" alt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В.М</a:t>
            </a:r>
            <a:r>
              <a:rPr lang="ru-RU" altLang="ru-RU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.</a:t>
            </a:r>
            <a:r>
              <a:rPr lang="ru-RU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</a:p>
          <a:p>
            <a:pPr lvl="1"/>
            <a:endParaRPr lang="ru-RU" sz="22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Смоленск 2023</a:t>
            </a:r>
            <a:endParaRPr lang="ru-RU" sz="22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865003" y="-184638"/>
            <a:ext cx="3131127" cy="10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8" y="552282"/>
            <a:ext cx="66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Алгоритм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внедрения </a:t>
            </a:r>
            <a:r>
              <a:rPr lang="en-US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KPI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для рабочих в ООО «Восток» 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589" y="1306513"/>
            <a:ext cx="4200132" cy="1038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Шаг 1. Устанавливаем расчетный период для </a:t>
            </a:r>
            <a:r>
              <a:rPr lang="en-US" sz="1400" b="1" dirty="0">
                <a:latin typeface="Book Antiqua" panose="02040602050305030304" pitchFamily="18" charset="0"/>
                <a:cs typeface="Times New Roman" pitchFamily="18" charset="0"/>
              </a:rPr>
              <a:t>KPI, </a:t>
            </a: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т.е. период, на который устанавливаются целевые показатели и выплачивается премия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77" y="1306513"/>
            <a:ext cx="4201466" cy="1038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Шаг 2. Определяем долю </a:t>
            </a:r>
            <a:r>
              <a:rPr lang="en-US" sz="1400" b="1" dirty="0">
                <a:latin typeface="Book Antiqua" panose="02040602050305030304" pitchFamily="18" charset="0"/>
                <a:cs typeface="Times New Roman" pitchFamily="18" charset="0"/>
              </a:rPr>
              <a:t>KPI </a:t>
            </a: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в структуре заработной платы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77" y="2706688"/>
            <a:ext cx="4201466" cy="1038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Шаг 3. Определяем основную функцию начальника отдела по работе с персоналом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589" y="2709863"/>
            <a:ext cx="4200132" cy="1038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Шаг 4. Определяем  ключевые показатели для премирования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589" y="4079875"/>
            <a:ext cx="4200132" cy="10383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Шаг 5. Определяем  вес каждого показателя в объеме </a:t>
            </a:r>
            <a:r>
              <a:rPr lang="en-US" sz="1400" b="1" dirty="0">
                <a:latin typeface="Book Antiqua" panose="02040602050305030304" pitchFamily="18" charset="0"/>
                <a:cs typeface="Times New Roman" pitchFamily="18" charset="0"/>
              </a:rPr>
              <a:t>KPI</a:t>
            </a: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, т.е. долю показателей в общем объеме премии </a:t>
            </a:r>
            <a:r>
              <a:rPr lang="en-US" sz="1400" b="1" dirty="0">
                <a:latin typeface="Book Antiqua" panose="02040602050305030304" pitchFamily="18" charset="0"/>
                <a:cs typeface="Times New Roman" pitchFamily="18" charset="0"/>
              </a:rPr>
              <a:t>KPI</a:t>
            </a:r>
            <a:endParaRPr lang="ru-RU" sz="1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77" y="4075113"/>
            <a:ext cx="4201466" cy="1038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Шаг 6. Определяем пороговые значения и шкалу выплат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77" y="5476875"/>
            <a:ext cx="4201466" cy="10383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Book Antiqua" panose="02040602050305030304" pitchFamily="18" charset="0"/>
                <a:cs typeface="Times New Roman" pitchFamily="18" charset="0"/>
              </a:rPr>
              <a:t>Шаг 7. Устанавливаем планы на расчетный период (целевые значения показателей </a:t>
            </a:r>
            <a:r>
              <a:rPr lang="en-US" sz="1400" b="1" dirty="0">
                <a:latin typeface="Book Antiqua" panose="02040602050305030304" pitchFamily="18" charset="0"/>
                <a:cs typeface="Times New Roman" pitchFamily="18" charset="0"/>
              </a:rPr>
              <a:t>KPI</a:t>
            </a:r>
            <a:endParaRPr lang="ru-RU" sz="1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423901" y="1575744"/>
            <a:ext cx="314325" cy="644525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sp>
        <p:nvSpPr>
          <p:cNvPr id="20" name="Стрелка вправо 19"/>
          <p:cNvSpPr/>
          <p:nvPr/>
        </p:nvSpPr>
        <p:spPr>
          <a:xfrm>
            <a:off x="4423901" y="4311007"/>
            <a:ext cx="314325" cy="644525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423901" y="2988619"/>
            <a:ext cx="314325" cy="644525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873268" y="2195167"/>
            <a:ext cx="249238" cy="665163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873268" y="4963767"/>
            <a:ext cx="249238" cy="665163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2131937" y="3600600"/>
            <a:ext cx="247650" cy="665163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81809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2" y="484909"/>
            <a:ext cx="7089733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568" y="427022"/>
            <a:ext cx="707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Внедрение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процессов обучения и развития сотрудников для совершенствования системы развития в ООО «Восток» 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7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445283"/>
              </p:ext>
            </p:extLst>
          </p:nvPr>
        </p:nvGraphicFramePr>
        <p:xfrm>
          <a:off x="112735" y="1096976"/>
          <a:ext cx="8916922" cy="5797092"/>
        </p:xfrm>
        <a:graphic>
          <a:graphicData uri="http://schemas.openxmlformats.org/drawingml/2006/table">
            <a:tbl>
              <a:tblPr/>
              <a:tblGrid>
                <a:gridCol w="178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786"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ПАСПОРТ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Название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Совершенствование системы обучения в ООО «Восток»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7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Причины запуска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1. Слабо развита система обучения </a:t>
                      </a:r>
                      <a:b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2. Действующая система обучения недостаточно стимулирует работников к повышению эффективности их труда </a:t>
                      </a:r>
                      <a:b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3. Низкий объем продаж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92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Цели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Наименование цели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Состояние на данный момент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Планируемый результат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1.  Создание качественно новой системы обучения, для повышения эффективности работы как персонала, так и всей компании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Система обучения слабо развита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Выстроенная система обучения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7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Длительность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141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Этапы проекта:</a:t>
                      </a:r>
                      <a:b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 этап. Инициация: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разработка концепции проекта;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формирование команды проекта; 2 этап. Сбор информации: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изучение и анализ необходимой литературы;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сбор информации о текущем состояние системы обучения персонала;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 этап. Разработка системы обучения;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создание программного обеспечения;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наполнение ПО необходимыми учебными материалами;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 этап. Тестирование системы обучения;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проведение тестовых мероприятий системы обучения;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выявление различных ошибок и неточностей;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 этап. Внедрение системы обучения;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снятие существующей системы обучения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внедрение новой системы обучения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92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Бюджет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Наименование статей расходов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Сумма затрат, </a:t>
                      </a:r>
                      <a:r>
                        <a:rPr lang="ru-RU" altLang="ru-RU" sz="1200" kern="12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Материальные затраты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19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2" y="484909"/>
            <a:ext cx="7089733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568" y="427022"/>
            <a:ext cx="707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Внедрение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процессов обучения и развития сотрудников для совершенствования системы развития в ООО «Восток» 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71583"/>
              </p:ext>
            </p:extLst>
          </p:nvPr>
        </p:nvGraphicFramePr>
        <p:xfrm>
          <a:off x="87683" y="1547969"/>
          <a:ext cx="9002864" cy="1987346"/>
        </p:xfrm>
        <a:graphic>
          <a:graphicData uri="http://schemas.openxmlformats.org/drawingml/2006/table">
            <a:tbl>
              <a:tblPr/>
              <a:tblGrid>
                <a:gridCol w="253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22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Базовое значение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Прогноз по вариантам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Пессимистический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Реальный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Оптимистический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Процент прироста,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Базовое значение выручки, 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54361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Прирост выручки, 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3262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3805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4349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Прогнозная выручка, 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57623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58166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58710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87683" y="1150122"/>
            <a:ext cx="7820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Book Antiqua" panose="02040602050305030304" pitchFamily="18" charset="0"/>
                <a:cs typeface="+mn-cs"/>
              </a:rPr>
              <a:t>Прогноз выручки компании в результате внедрения мероприятий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61545" y="4270580"/>
          <a:ext cx="8314944" cy="2349675"/>
        </p:xfrm>
        <a:graphic>
          <a:graphicData uri="http://schemas.openxmlformats.org/drawingml/2006/table">
            <a:tbl>
              <a:tblPr/>
              <a:tblGrid>
                <a:gridCol w="213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Значение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Вывод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Значение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ЧДД, 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проект эффективен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ЧДД, 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Индекс доходности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проект эффективен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Индекс доходности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ВНД,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проект эффективен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ВНД,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Срок окупаемости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1,2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проект эффективен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Срок окупаемости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1,2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9456" y="3566160"/>
            <a:ext cx="892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Book Antiqua" panose="02040602050305030304" pitchFamily="18" charset="0"/>
              </a:rPr>
              <a:t>Все показатели проекта говорят о его эффективности для реализации в компании</a:t>
            </a:r>
            <a:endParaRPr lang="ru-RU" alt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4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45727" y="2734872"/>
            <a:ext cx="7534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771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8" y="427022"/>
            <a:ext cx="668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Цели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 задачи проекта по совершенствованию деятельности предприятия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8" y="1130949"/>
            <a:ext cx="91284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latin typeface="Book Antiqua" panose="02040602050305030304" pitchFamily="18" charset="0"/>
              </a:rPr>
              <a:t>Цель</a:t>
            </a:r>
            <a:r>
              <a:rPr lang="en-GB" altLang="ru-RU" sz="1600" dirty="0">
                <a:latin typeface="Book Antiqua" panose="02040602050305030304" pitchFamily="18" charset="0"/>
              </a:rPr>
              <a:t> </a:t>
            </a:r>
            <a:r>
              <a:rPr lang="ru-RU" altLang="ru-RU" sz="1600" dirty="0">
                <a:latin typeface="Book Antiqua" panose="02040602050305030304" pitchFamily="18" charset="0"/>
              </a:rPr>
              <a:t>– </a:t>
            </a:r>
            <a:r>
              <a:rPr lang="en-US" altLang="ru-RU" sz="1600" dirty="0">
                <a:latin typeface="Book Antiqua" panose="02040602050305030304" pitchFamily="18" charset="0"/>
              </a:rPr>
              <a:t>разработка инновационного проекта совершенствования деятельности сельскохозяйственного предприятия ООО «Восток» Смоленской области, Новодугинского района, улучшение его функционирования и повышение финансовых показателей</a:t>
            </a:r>
            <a:r>
              <a:rPr lang="ru-RU" altLang="ru-RU" sz="1600" dirty="0" smtClean="0">
                <a:latin typeface="Book Antiqua" panose="02040602050305030304" pitchFamily="18" charset="0"/>
              </a:rPr>
              <a:t>.</a:t>
            </a:r>
          </a:p>
          <a:p>
            <a:endParaRPr lang="ru-RU" altLang="ru-RU" sz="1600" dirty="0">
              <a:latin typeface="Book Antiqua" panose="02040602050305030304" pitchFamily="18" charset="0"/>
            </a:endParaRPr>
          </a:p>
          <a:p>
            <a:r>
              <a:rPr lang="ru-RU" altLang="ru-RU" sz="1600" b="1" dirty="0">
                <a:latin typeface="Book Antiqua" panose="02040602050305030304" pitchFamily="18" charset="0"/>
              </a:rPr>
              <a:t>Поставленная цель конкретизируется рядом задач</a:t>
            </a:r>
            <a:r>
              <a:rPr lang="ru-RU" altLang="ru-RU" sz="1600" b="1" dirty="0" smtClean="0">
                <a:latin typeface="Book Antiqua" panose="02040602050305030304" pitchFamily="18" charset="0"/>
              </a:rPr>
              <a:t>:</a:t>
            </a:r>
            <a:endParaRPr lang="ru-RU" altLang="ru-RU" sz="1600" b="1" dirty="0">
              <a:latin typeface="Book Antiqua" panose="02040602050305030304" pitchFamily="18" charset="0"/>
            </a:endParaRPr>
          </a:p>
          <a:p>
            <a:r>
              <a:rPr lang="ru-RU" altLang="ru-RU" sz="1600" dirty="0">
                <a:latin typeface="Book Antiqua" panose="02040602050305030304" pitchFamily="18" charset="0"/>
              </a:rPr>
              <a:t>- рассмотреть организационные основы инновационного развития предприятия;</a:t>
            </a:r>
          </a:p>
          <a:p>
            <a:r>
              <a:rPr lang="ru-RU" altLang="ru-RU" sz="1600" dirty="0">
                <a:latin typeface="Book Antiqua" panose="02040602050305030304" pitchFamily="18" charset="0"/>
              </a:rPr>
              <a:t>- изучить возможные проблемы разработки инновационного проекта развития предприятия; </a:t>
            </a:r>
          </a:p>
          <a:p>
            <a:r>
              <a:rPr lang="ru-RU" altLang="ru-RU" sz="1600" dirty="0">
                <a:latin typeface="Book Antiqua" panose="02040602050305030304" pitchFamily="18" charset="0"/>
              </a:rPr>
              <a:t>- провести оценку ресурсных возможностей ООО «Восток» для реализации инновационного проекта;</a:t>
            </a:r>
          </a:p>
          <a:p>
            <a:r>
              <a:rPr lang="ru-RU" altLang="ru-RU" sz="1600" dirty="0">
                <a:latin typeface="Book Antiqua" panose="02040602050305030304" pitchFamily="18" charset="0"/>
              </a:rPr>
              <a:t>- представить результаты анализа финансовых и целевых показателей деятельности предприятия;</a:t>
            </a:r>
          </a:p>
          <a:p>
            <a:r>
              <a:rPr lang="ru-RU" altLang="ru-RU" sz="1600" dirty="0" smtClean="0">
                <a:latin typeface="Book Antiqua" panose="02040602050305030304" pitchFamily="18" charset="0"/>
              </a:rPr>
              <a:t>- разработать  </a:t>
            </a:r>
            <a:r>
              <a:rPr lang="ru-RU" altLang="ru-RU" sz="1600" dirty="0">
                <a:latin typeface="Book Antiqua" panose="02040602050305030304" pitchFamily="18" charset="0"/>
              </a:rPr>
              <a:t>и внедрить  инновационный проект совершенствования деятельности ООО «Восток</a:t>
            </a:r>
            <a:r>
              <a:rPr lang="ru-RU" altLang="ru-RU" sz="1600" dirty="0" smtClean="0">
                <a:latin typeface="Book Antiqua" panose="02040602050305030304" pitchFamily="18" charset="0"/>
              </a:rPr>
              <a:t>».</a:t>
            </a:r>
            <a:endParaRPr lang="ru-RU" altLang="ru-RU" sz="1600" dirty="0">
              <a:latin typeface="Book Antiqua" panose="02040602050305030304" pitchFamily="18" charset="0"/>
            </a:endParaRPr>
          </a:p>
          <a:p>
            <a:endParaRPr lang="ru-RU" altLang="ru-RU" sz="1600" dirty="0">
              <a:latin typeface="Book Antiqua" panose="02040602050305030304" pitchFamily="18" charset="0"/>
            </a:endParaRPr>
          </a:p>
          <a:p>
            <a:r>
              <a:rPr lang="ru-RU" altLang="ru-RU" sz="1600" b="1" dirty="0">
                <a:latin typeface="Book Antiqua" panose="02040602050305030304" pitchFamily="18" charset="0"/>
              </a:rPr>
              <a:t>Объект исследования </a:t>
            </a:r>
            <a:r>
              <a:rPr lang="ru-RU" altLang="ru-RU" sz="1600" dirty="0">
                <a:latin typeface="Book Antiqua" panose="02040602050305030304" pitchFamily="18" charset="0"/>
              </a:rPr>
              <a:t>– общество с ограниченной ответственностью «Восток</a:t>
            </a:r>
            <a:r>
              <a:rPr lang="ru-RU" altLang="ru-RU" sz="1600" dirty="0" smtClean="0">
                <a:latin typeface="Book Antiqua" panose="02040602050305030304" pitchFamily="18" charset="0"/>
              </a:rPr>
              <a:t>».</a:t>
            </a:r>
          </a:p>
          <a:p>
            <a:endParaRPr lang="ru-RU" altLang="ru-RU" sz="1600" dirty="0">
              <a:latin typeface="Book Antiqua" panose="02040602050305030304" pitchFamily="18" charset="0"/>
            </a:endParaRPr>
          </a:p>
          <a:p>
            <a:r>
              <a:rPr lang="ru-RU" altLang="ru-RU" sz="1600" b="1" dirty="0">
                <a:latin typeface="Book Antiqua" panose="02040602050305030304" pitchFamily="18" charset="0"/>
              </a:rPr>
              <a:t>Предмет исследования </a:t>
            </a:r>
            <a:r>
              <a:rPr lang="ru-RU" altLang="ru-RU" sz="1600" dirty="0">
                <a:latin typeface="Book Antiqua" panose="02040602050305030304" pitchFamily="18" charset="0"/>
              </a:rPr>
              <a:t>– совокупность финансово-экономических отношений по вопросам исследования совершенствования деятельности предприятия</a:t>
            </a:r>
            <a:r>
              <a:rPr lang="ru-RU" altLang="ru-RU" sz="1600" dirty="0" smtClean="0">
                <a:latin typeface="Book Antiqua" panose="02040602050305030304" pitchFamily="18" charset="0"/>
              </a:rPr>
              <a:t>.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8" y="552282"/>
            <a:ext cx="66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Организационно-экономическая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характеристика 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8" y="1206105"/>
            <a:ext cx="912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 smtClean="0">
                <a:latin typeface="Book Antiqua" panose="02040602050305030304" pitchFamily="18" charset="0"/>
              </a:rPr>
              <a:t>Предприятие </a:t>
            </a:r>
            <a:r>
              <a:rPr lang="ru-RU" altLang="ru-RU" sz="1600" dirty="0">
                <a:latin typeface="Book Antiqua" panose="02040602050305030304" pitchFamily="18" charset="0"/>
              </a:rPr>
              <a:t>ООО «Восток» Смоленской области, Новодугинского района существует с 2002 года и было организовано на базе совхоза ТСО «Днепровское». </a:t>
            </a:r>
            <a:endParaRPr lang="ru-RU" altLang="ru-RU" sz="1600" dirty="0" smtClean="0">
              <a:latin typeface="Book Antiqua" panose="02040602050305030304" pitchFamily="18" charset="0"/>
            </a:endParaRPr>
          </a:p>
          <a:p>
            <a:endParaRPr lang="ru-RU" altLang="ru-RU" sz="1600" dirty="0">
              <a:latin typeface="Book Antiqua" panose="02040602050305030304" pitchFamily="18" charset="0"/>
            </a:endParaRPr>
          </a:p>
          <a:p>
            <a:r>
              <a:rPr lang="ru-RU" altLang="ru-RU" sz="1600" dirty="0" smtClean="0">
                <a:latin typeface="Book Antiqua" panose="02040602050305030304" pitchFamily="18" charset="0"/>
              </a:rPr>
              <a:t>Главной </a:t>
            </a:r>
            <a:r>
              <a:rPr lang="ru-RU" altLang="ru-RU" sz="1600" dirty="0">
                <a:latin typeface="Book Antiqua" panose="02040602050305030304" pitchFamily="18" charset="0"/>
              </a:rPr>
              <a:t>сферой деятельности ООО «Восток» является разведение молочного крупного рогатого скота, производство сырого молока</a:t>
            </a:r>
            <a:r>
              <a:rPr lang="ru-RU" altLang="ru-RU" sz="1600" dirty="0" smtClean="0">
                <a:latin typeface="Book Antiqua" panose="02040602050305030304" pitchFamily="18" charset="0"/>
              </a:rPr>
              <a:t>.</a:t>
            </a:r>
          </a:p>
          <a:p>
            <a:endParaRPr lang="ru-RU" altLang="ru-RU" sz="1600" dirty="0">
              <a:latin typeface="Book Antiqua" panose="02040602050305030304" pitchFamily="18" charset="0"/>
            </a:endParaRPr>
          </a:p>
          <a:p>
            <a:r>
              <a:rPr lang="ru-RU" altLang="ru-RU" sz="1600" b="1" dirty="0">
                <a:latin typeface="Book Antiqua" panose="02040602050305030304" pitchFamily="18" charset="0"/>
              </a:rPr>
              <a:t>Цель компании</a:t>
            </a:r>
            <a:r>
              <a:rPr lang="ru-RU" altLang="ru-RU" sz="1600" dirty="0">
                <a:latin typeface="Book Antiqua" panose="02040602050305030304" pitchFamily="18" charset="0"/>
              </a:rPr>
              <a:t>: получение прибыли через осуществление основного вида деятельности.</a:t>
            </a:r>
          </a:p>
          <a:p>
            <a:endParaRPr lang="ru-RU" altLang="ru-RU" sz="1600" dirty="0" smtClean="0">
              <a:latin typeface="Book Antiqua" panose="02040602050305030304" pitchFamily="18" charset="0"/>
            </a:endParaRPr>
          </a:p>
          <a:p>
            <a:r>
              <a:rPr lang="ru-RU" altLang="ru-RU" sz="1600" b="1" dirty="0" smtClean="0">
                <a:latin typeface="Book Antiqua" panose="02040602050305030304" pitchFamily="18" charset="0"/>
              </a:rPr>
              <a:t>Миссия </a:t>
            </a:r>
            <a:r>
              <a:rPr lang="ru-RU" altLang="ru-RU" sz="1600" b="1" dirty="0">
                <a:latin typeface="Book Antiqua" panose="02040602050305030304" pitchFamily="18" charset="0"/>
              </a:rPr>
              <a:t>компании</a:t>
            </a:r>
            <a:r>
              <a:rPr lang="ru-RU" altLang="ru-RU" sz="1600" dirty="0">
                <a:latin typeface="Book Antiqua" panose="02040602050305030304" pitchFamily="18" charset="0"/>
              </a:rPr>
              <a:t>: наше стремление – выполнять услуги на максимально высоком уровне с индивидуальным подходом к каждому клиенту.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0" y="3727248"/>
            <a:ext cx="4536765" cy="27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85567" y="6473978"/>
            <a:ext cx="350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 smtClean="0">
                <a:latin typeface="Book Antiqua" panose="02040602050305030304" pitchFamily="18" charset="0"/>
              </a:rPr>
              <a:t>ООО </a:t>
            </a:r>
            <a:r>
              <a:rPr lang="ru-RU" altLang="ru-RU" sz="1600" dirty="0">
                <a:latin typeface="Book Antiqua" panose="02040602050305030304" pitchFamily="18" charset="0"/>
              </a:rPr>
              <a:t>«Восток</a:t>
            </a:r>
            <a:r>
              <a:rPr lang="ru-RU" altLang="ru-RU" sz="1600" dirty="0" smtClean="0">
                <a:latin typeface="Book Antiqua" panose="02040602050305030304" pitchFamily="18" charset="0"/>
              </a:rPr>
              <a:t>» (администрация)</a:t>
            </a:r>
            <a:endParaRPr lang="ru-RU" altLang="ru-RU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 descr="https://schetuchet.ru/wp-content/uploads/2019/08/image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" y="2037103"/>
            <a:ext cx="8088921" cy="406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8" y="552282"/>
            <a:ext cx="66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Организационная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структура управления ООО «Восток» 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8" y="1206105"/>
            <a:ext cx="912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предприятии линейно-функциональная организационная структура. Она характеризуется наличием определенной цепи инстанций, решения спускаются сверху вниз.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6140" y="6100175"/>
            <a:ext cx="350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latin typeface="Book Antiqua" panose="02040602050305030304" pitchFamily="18" charset="0"/>
              </a:rPr>
              <a:t>Организационная структура</a:t>
            </a:r>
            <a:endParaRPr lang="ru-RU" altLang="ru-RU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5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8" y="427022"/>
            <a:ext cx="668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Основные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финансовые показатели компании ООО «Восток» в 2020-2022 годы, </a:t>
            </a:r>
            <a:r>
              <a:rPr lang="ru-RU" alt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тыс.руб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/>
          <a:stretch/>
        </p:blipFill>
        <p:spPr bwMode="auto">
          <a:xfrm>
            <a:off x="200636" y="1485900"/>
            <a:ext cx="8428037" cy="48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8" y="552282"/>
            <a:ext cx="66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Состав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персонала ООО «Восток» в 2020-2022 годы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9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349252"/>
              </p:ext>
            </p:extLst>
          </p:nvPr>
        </p:nvGraphicFramePr>
        <p:xfrm>
          <a:off x="227013" y="1206500"/>
          <a:ext cx="8696325" cy="2869566"/>
        </p:xfrm>
        <a:graphic>
          <a:graphicData uri="http://schemas.openxmlformats.org/drawingml/2006/table">
            <a:tbl>
              <a:tblPr/>
              <a:tblGrid>
                <a:gridCol w="289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Абсолютное отклонение, 2022/2020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Темп изменения 2022/2020,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Общая численность персонала, чел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6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600" kern="12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600" kern="12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600" kern="120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6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АУП, чел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Рабочие, чел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-12,3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Прочие, чел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Менеджеры, чел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"/>
          <a:stretch>
            <a:fillRect/>
          </a:stretch>
        </p:blipFill>
        <p:spPr bwMode="auto">
          <a:xfrm>
            <a:off x="2119312" y="4243475"/>
            <a:ext cx="4856162" cy="20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831218" y="6270999"/>
            <a:ext cx="3483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  <a:cs typeface="+mn-cs"/>
              </a:rPr>
              <a:t>Структура персонала по 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  <a:cs typeface="+mn-cs"/>
              </a:rPr>
              <a:t>возрасту </a:t>
            </a:r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30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" y="427022"/>
            <a:ext cx="668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Организационный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план проекта мероприятий по совершенствованию деятельности предприятия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68" y="1139673"/>
            <a:ext cx="912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eaLnBrk="1" hangingPunct="1">
              <a:spcAft>
                <a:spcPts val="0"/>
              </a:spcAft>
              <a:defRPr/>
            </a:pPr>
            <a:r>
              <a:rPr lang="ru-RU" sz="1600" b="1" dirty="0">
                <a:latin typeface="Book Antiqua" panose="02040602050305030304" pitchFamily="18" charset="0"/>
              </a:rPr>
              <a:t>Задачи проекта: </a:t>
            </a:r>
          </a:p>
          <a:p>
            <a:pPr marL="342900" indent="-342900" algn="just" eaLnBrk="1" hangingPunct="1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x-none" sz="1600" dirty="0">
                <a:latin typeface="Book Antiqua" panose="02040602050305030304" pitchFamily="18" charset="0"/>
              </a:rPr>
              <a:t>комплексное решение проблемы дефицита рабочих кадров;</a:t>
            </a:r>
            <a:endParaRPr lang="ru-RU" sz="1600" dirty="0">
              <a:latin typeface="Book Antiqua" panose="0204060205030503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x-none" sz="1600" dirty="0">
                <a:latin typeface="Book Antiqua" panose="02040602050305030304" pitchFamily="18" charset="0"/>
              </a:rPr>
              <a:t> профилактическая работа по привлечению безработных граждан и выпускников образовательных учреждений;</a:t>
            </a:r>
            <a:endParaRPr lang="ru-RU" sz="1600" dirty="0">
              <a:latin typeface="Book Antiqua" panose="0204060205030503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x-none" sz="1600" dirty="0">
                <a:latin typeface="Book Antiqua" panose="02040602050305030304" pitchFamily="18" charset="0"/>
              </a:rPr>
              <a:t>повышение уровня осознанности тех правил и норм, которые лежат в основе кадровых мероприятий;</a:t>
            </a:r>
            <a:endParaRPr lang="ru-RU" sz="1600" dirty="0">
              <a:latin typeface="Book Antiqua" panose="0204060205030503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x-none" sz="1600" dirty="0">
                <a:latin typeface="Book Antiqua" panose="02040602050305030304" pitchFamily="18" charset="0"/>
              </a:rPr>
              <a:t> непосредственное влияние управленческого персонала на кадровую ситуацию предприятия.</a:t>
            </a:r>
            <a:endParaRPr lang="ru-RU" sz="1600" dirty="0">
              <a:latin typeface="Book Antiqua" panose="0204060205030503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endParaRPr lang="ru-RU" sz="1600" dirty="0">
              <a:latin typeface="Book Antiqua" panose="02040602050305030304" pitchFamily="18" charset="0"/>
            </a:endParaRPr>
          </a:p>
          <a:p>
            <a:pPr indent="449580" algn="just">
              <a:defRPr/>
            </a:pPr>
            <a:r>
              <a:rPr lang="ru-RU" sz="1600" dirty="0">
                <a:latin typeface="Book Antiqua" panose="02040602050305030304" pitchFamily="18" charset="0"/>
              </a:rPr>
              <a:t>Среди мероприятий по снижению текучести кадров и укреплению трудовой дисциплины выступают:</a:t>
            </a:r>
          </a:p>
          <a:p>
            <a:pPr marL="342900" indent="-342900" algn="just">
              <a:buFont typeface="Symbol" panose="05050102010706020507" pitchFamily="18" charset="2"/>
              <a:buChar char=""/>
              <a:defRPr/>
            </a:pPr>
            <a:r>
              <a:rPr lang="x-none" sz="1600" dirty="0">
                <a:latin typeface="Book Antiqua" panose="02040602050305030304" pitchFamily="18" charset="0"/>
              </a:rPr>
              <a:t>внедрение процессов обучения и развития сотрудников для совершенствования системы развития;</a:t>
            </a:r>
            <a:endParaRPr lang="ru-RU" sz="1600" dirty="0">
              <a:latin typeface="Book Antiqua" panose="0204060205030503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"/>
              <a:defRPr/>
            </a:pPr>
            <a:r>
              <a:rPr lang="x-none" sz="1600" dirty="0">
                <a:latin typeface="Book Antiqua" panose="02040602050305030304" pitchFamily="18" charset="0"/>
              </a:rPr>
              <a:t>совершенствование системы мотивации для удержания текущих сотрудников</a:t>
            </a:r>
            <a:r>
              <a:rPr lang="ru-RU" sz="1600" dirty="0">
                <a:latin typeface="Book Antiqua" panose="02040602050305030304" pitchFamily="18" charset="0"/>
              </a:rPr>
              <a:t>.</a:t>
            </a:r>
          </a:p>
        </p:txBody>
      </p:sp>
      <p:graphicFrame>
        <p:nvGraphicFramePr>
          <p:cNvPr id="13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455673"/>
              </p:ext>
            </p:extLst>
          </p:nvPr>
        </p:nvGraphicFramePr>
        <p:xfrm>
          <a:off x="313152" y="4992623"/>
          <a:ext cx="8619234" cy="1431925"/>
        </p:xfrm>
        <a:graphic>
          <a:graphicData uri="http://schemas.openxmlformats.org/drawingml/2006/table">
            <a:tbl>
              <a:tblPr/>
              <a:tblGrid>
                <a:gridCol w="442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x-none" sz="16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Проблема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x-none" sz="1600" b="1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x-none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Неразвитость системы премирования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x-none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АУП</a:t>
                      </a:r>
                      <a:r>
                        <a:rPr lang="x-none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: внедрение грейдинговой системы оплаты труда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x-none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Несовершенство существующей системы оплаты труда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x-none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рабочих</a:t>
                      </a:r>
                      <a:r>
                        <a:rPr lang="x-none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: внедрение системы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KPI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5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3" y="1106465"/>
            <a:ext cx="6246309" cy="540707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41504"/>
              </p:ext>
            </p:extLst>
          </p:nvPr>
        </p:nvGraphicFramePr>
        <p:xfrm>
          <a:off x="6475955" y="1240076"/>
          <a:ext cx="2456429" cy="5423773"/>
        </p:xfrm>
        <a:graphic>
          <a:graphicData uri="http://schemas.openxmlformats.org/drawingml/2006/table">
            <a:tbl>
              <a:tblPr/>
              <a:tblGrid>
                <a:gridCol w="81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Начало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Длитель-ность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Конец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01.09.2023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01.09.2023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01.09.2023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03.09.2023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03.09.2023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06.09.2023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06.09.2023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11.09.2023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11.09.2023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16.09.2023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16.09.2023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26.09.2023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26.09.2023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30.09.2023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30.09.2023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04.10.2023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04.10.2023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28.10.2023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28.10.2023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21.11.2023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21.11.2023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26.11.2023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26.11.2023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29.11.2023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90 дней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568" y="427022"/>
            <a:ext cx="668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Календарный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график внедрения </a:t>
            </a:r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мероприятий: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Диаграмма Ганта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0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647595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8" y="552282"/>
            <a:ext cx="66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Внедрение </a:t>
            </a:r>
            <a:r>
              <a:rPr lang="ru-RU" alt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грейдинговой системы для АУП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25675" y="1106464"/>
            <a:ext cx="5496589" cy="4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latin typeface="Book Antiqua" panose="02040602050305030304" pitchFamily="18" charset="0"/>
                <a:cs typeface="+mn-cs"/>
              </a:rPr>
              <a:t>Предлагаемые размеры вознаграждения АУП за стаж</a:t>
            </a: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331652" y="3708075"/>
            <a:ext cx="6053687" cy="4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latin typeface="Book Antiqua" panose="02040602050305030304" pitchFamily="18" charset="0"/>
                <a:cs typeface="+mn-cs"/>
              </a:rPr>
              <a:t>Предлагаемая система грейдов для АУП</a:t>
            </a:r>
          </a:p>
        </p:txBody>
      </p:sp>
      <p:graphicFrame>
        <p:nvGraphicFramePr>
          <p:cNvPr id="13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504261"/>
              </p:ext>
            </p:extLst>
          </p:nvPr>
        </p:nvGraphicFramePr>
        <p:xfrm>
          <a:off x="325675" y="1662621"/>
          <a:ext cx="5298511" cy="1964655"/>
        </p:xfrm>
        <a:graphic>
          <a:graphicData uri="http://schemas.openxmlformats.org/drawingml/2006/table">
            <a:tbl>
              <a:tblPr/>
              <a:tblGrid>
                <a:gridCol w="26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Стаж работы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Вознаграждение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От 1 до 3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0,1 оклада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От 3 до 5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0,15 оклада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От 5 до 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0,2 оклада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Свыше 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0,3 оклада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От 7 до 12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0,5 оклада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Свыше 12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0,7 оклада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516581"/>
              </p:ext>
            </p:extLst>
          </p:nvPr>
        </p:nvGraphicFramePr>
        <p:xfrm>
          <a:off x="325675" y="4250540"/>
          <a:ext cx="8476621" cy="2438400"/>
        </p:xfrm>
        <a:graphic>
          <a:graphicData uri="http://schemas.openxmlformats.org/drawingml/2006/table">
            <a:tbl>
              <a:tblPr/>
              <a:tblGrid>
                <a:gridCol w="169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437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Позиция в рейтинге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Премиальная часть (%, от общей премии)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Общая премия за выполнение месячного плана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Выполнение менее 90 %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Выполнение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90 – 110 %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Выполнение более 110 %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1,5 % от объема платных услуг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1,9 % от объема платных услуг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2,3 % от объема платных услуг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7 место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595959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6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</TotalTime>
  <Words>975</Words>
  <Application>Microsoft Office PowerPoint</Application>
  <PresentationFormat>Экран (4:3)</PresentationFormat>
  <Paragraphs>279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Елена П. Сытая</cp:lastModifiedBy>
  <cp:revision>38</cp:revision>
  <dcterms:created xsi:type="dcterms:W3CDTF">2016-09-22T16:49:19Z</dcterms:created>
  <dcterms:modified xsi:type="dcterms:W3CDTF">2023-06-29T10:59:43Z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