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4" r:id="rId2"/>
    <p:sldMasterId id="2147483659" r:id="rId3"/>
    <p:sldMasterId id="2147483668" r:id="rId4"/>
    <p:sldMasterId id="2147483670" r:id="rId5"/>
    <p:sldMasterId id="2147483672" r:id="rId6"/>
  </p:sldMasterIdLst>
  <p:notesMasterIdLst>
    <p:notesMasterId r:id="rId19"/>
  </p:notesMasterIdLst>
  <p:sldIdLst>
    <p:sldId id="256" r:id="rId7"/>
    <p:sldId id="258" r:id="rId8"/>
    <p:sldId id="257" r:id="rId9"/>
    <p:sldId id="4111" r:id="rId10"/>
    <p:sldId id="4108" r:id="rId11"/>
    <p:sldId id="4082" r:id="rId12"/>
    <p:sldId id="4121" r:id="rId13"/>
    <p:sldId id="4109" r:id="rId14"/>
    <p:sldId id="4117" r:id="rId15"/>
    <p:sldId id="4115" r:id="rId16"/>
    <p:sldId id="4116" r:id="rId17"/>
    <p:sldId id="4119" r:id="rId18"/>
  </p:sldIdLst>
  <p:sldSz cx="9906000" cy="6858000" type="A4"/>
  <p:notesSz cx="9928225" cy="6797675"/>
  <p:embeddedFontLst>
    <p:embeddedFont>
      <p:font typeface="MS PGothic" panose="020B0600070205080204" pitchFamily="34" charset="-128"/>
      <p:regular r:id="rId20"/>
    </p:embeddedFont>
    <p:embeddedFont>
      <p:font typeface="Arial Narrow" panose="020B0606020202030204" pitchFamily="34" charset="0"/>
      <p:regular r:id="rId21"/>
      <p:bold r:id="rId22"/>
      <p:italic r:id="rId23"/>
      <p:boldItalic r:id="rId24"/>
    </p:embeddedFont>
    <p:embeddedFont>
      <p:font typeface="Impact" panose="020B0806030902050204" pitchFamily="34" charset="0"/>
      <p:regular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Helvetica Neue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Poppins" panose="020B0604020202020204" charset="0"/>
      <p:regular r:id="rId38"/>
      <p:bold r:id="rId39"/>
      <p:italic r:id="rId40"/>
      <p:boldItalic r:id="rId41"/>
    </p:embeddedFont>
    <p:embeddedFont>
      <p:font typeface="Microsoft YaHei" panose="020B0503020204020204" pitchFamily="34" charset="-122"/>
      <p:regular r:id="rId42"/>
      <p:bold r:id="rId43"/>
    </p:embeddedFont>
    <p:embeddedFont>
      <p:font typeface="Lucida Sans" panose="020B060203050402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g5xaGhMeHlXdWYVDGESGmLrb3MT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a" initials="oa" lastIdx="1" clrIdx="0">
    <p:extLst>
      <p:ext uri="{19B8F6BF-5375-455C-9EA6-DF929625EA0E}">
        <p15:presenceInfo xmlns:p15="http://schemas.microsoft.com/office/powerpoint/2012/main" userId="o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92E28B-0E73-485C-ABDC-ED0755B01365}">
  <a:tblStyle styleId="{4392E28B-0E73-485C-ABDC-ED0755B013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F9BD181-CC4E-4C73-B41A-55A7DC16694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26" autoAdjust="0"/>
  </p:normalViewPr>
  <p:slideViewPr>
    <p:cSldViewPr snapToGrid="0">
      <p:cViewPr varScale="1">
        <p:scale>
          <a:sx n="92" d="100"/>
          <a:sy n="92" d="100"/>
        </p:scale>
        <p:origin x="1938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2" d="100"/>
          <a:sy n="132" d="100"/>
        </p:scale>
        <p:origin x="1608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customschemas.google.com/relationships/presentationmetadata" Target="metadata"/><Relationship Id="rId8" Type="http://schemas.openxmlformats.org/officeDocument/2006/relationships/slide" Target="slides/slide2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2231" cy="341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4404" y="0"/>
            <a:ext cx="4302231" cy="341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306763" y="849313"/>
            <a:ext cx="3314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823" y="3271382"/>
            <a:ext cx="7942580" cy="267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220"/>
            <a:ext cx="4302231" cy="34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4404" y="6456220"/>
            <a:ext cx="4302231" cy="34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09090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992823" y="3271382"/>
            <a:ext cx="7942580" cy="267658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Добрый день…</a:t>
            </a:r>
            <a:endParaRPr dirty="0"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4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6412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3:notes"/>
          <p:cNvSpPr txBox="1">
            <a:spLocks noGrp="1"/>
          </p:cNvSpPr>
          <p:nvPr>
            <p:ph type="body" idx="1"/>
          </p:nvPr>
        </p:nvSpPr>
        <p:spPr>
          <a:xfrm>
            <a:off x="990600" y="3300413"/>
            <a:ext cx="79248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857250"/>
            <a:ext cx="3343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3205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992823" y="3271382"/>
            <a:ext cx="7942580" cy="267658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ctr"/>
            <a:r>
              <a:rPr lang="ru-RU" dirty="0" smtClean="0"/>
              <a:t>Основными видами деятельности Общества является</a:t>
            </a:r>
          </a:p>
          <a:p>
            <a:pPr fontAlgn="ctr"/>
            <a:r>
              <a:rPr lang="ru-RU" dirty="0" smtClean="0"/>
              <a:t>- </a:t>
            </a:r>
            <a:r>
              <a:rPr lang="ru-RU" dirty="0"/>
              <a:t>транспортировка газа</a:t>
            </a:r>
          </a:p>
          <a:p>
            <a:pPr fontAlgn="ctr"/>
            <a:r>
              <a:rPr lang="ru-RU" dirty="0"/>
              <a:t>- техническое обслуживание и эксплуатация газораспределительных систем</a:t>
            </a:r>
          </a:p>
          <a:p>
            <a:pPr fontAlgn="ctr"/>
            <a:r>
              <a:rPr lang="ru-RU" dirty="0"/>
              <a:t>- газификация, в том числе проектирование и строительство объектов газоснабжения</a:t>
            </a:r>
          </a:p>
          <a:p>
            <a:pPr fontAlgn="ctr"/>
            <a:endParaRPr lang="ru-RU" dirty="0"/>
          </a:p>
          <a:p>
            <a:pPr fontAlgn="ctr"/>
            <a:r>
              <a:rPr lang="ru-RU" dirty="0"/>
              <a:t>Средняя численность 1808 человек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4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930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41613" y="509588"/>
            <a:ext cx="36814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916451" y="3228896"/>
            <a:ext cx="7331612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1085" dirty="0" smtClean="0"/>
              <a:t>Цель</a:t>
            </a:r>
            <a:r>
              <a:rPr lang="ru-RU" sz="1085" baseline="0" dirty="0" smtClean="0"/>
              <a:t> проекта….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1085" baseline="0" dirty="0" smtClean="0"/>
              <a:t>Исходя из поставленной цели были сформулированы задачи проекта…</a:t>
            </a:r>
            <a:endParaRPr sz="1085" dirty="0"/>
          </a:p>
        </p:txBody>
      </p:sp>
      <p:sp>
        <p:nvSpPr>
          <p:cNvPr id="58" name="Google Shape;58;p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971290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5191635" y="6456218"/>
            <a:ext cx="3971290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5597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Техническая политика…</a:t>
            </a:r>
          </a:p>
          <a:p>
            <a:r>
              <a:rPr lang="ru-RU" dirty="0" smtClean="0"/>
              <a:t>Для</a:t>
            </a:r>
            <a:r>
              <a:rPr lang="ru-RU" baseline="0" dirty="0" smtClean="0"/>
              <a:t> решения поставленной задачи были проанализированы стратегические цели, направленные УК. Приоритетными для реализации в ЕТП были выбраны 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ru-RU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2234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Исходя из выбранных стратегических</a:t>
            </a:r>
            <a:r>
              <a:rPr lang="ru-RU" baseline="0" dirty="0" smtClean="0"/>
              <a:t> целей были сформулированы приоритетные задачи технической политики АО ГГТ, представленные на слайде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ru-RU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4842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того, чтобы реализовать поставленные задачи необходимо было выявить виды деятельности Общества, которые затрагивает ЕТП и выделить объекты</a:t>
            </a:r>
            <a:r>
              <a:rPr lang="ru-RU" baseline="0" dirty="0" smtClean="0"/>
              <a:t> деятельности Общества к совершенствованию в рамках ЕТП.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ЕТП формируется на этапе формирования ТЗ, для проектирования. Закупка, выполнение СМР и эксплуатация должны соблюдать единые требования к используемым материалам, оборудованию, применяемым технологиям.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ru-RU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5626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того чтобы оценить возможность и </a:t>
            </a:r>
            <a:r>
              <a:rPr lang="ru-RU" dirty="0" err="1" smtClean="0"/>
              <a:t>эфф</a:t>
            </a:r>
            <a:r>
              <a:rPr lang="ru-RU" dirty="0" smtClean="0"/>
              <a:t> ЕТП, необходимо было установить</a:t>
            </a:r>
            <a:r>
              <a:rPr lang="ru-RU" baseline="0" dirty="0" smtClean="0"/>
              <a:t> пересечения Объектов и задач, которые выполняются различными структурными подразделениями, для этого</a:t>
            </a:r>
            <a:r>
              <a:rPr lang="ru-RU" baseline="0" dirty="0"/>
              <a:t> </a:t>
            </a:r>
            <a:r>
              <a:rPr lang="ru-RU" baseline="0" dirty="0" smtClean="0"/>
              <a:t>на организационную схему управления Общества наложили виды деятельности и построили связи как по видам деятельности, так и между структурными подразделениями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-RU" sz="1200" smtClean="0"/>
              <a:pPr algn="r"/>
              <a:t>7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555608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Выявленные</a:t>
            </a:r>
            <a:r>
              <a:rPr lang="ru-RU" baseline="0" dirty="0" smtClean="0"/>
              <a:t> связи позволили сформулировать задачи для выполнениям структурными подразделениями по этапам внедрения ЕТП для стратегических целей по объектам управления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ru-RU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6007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dirty="0" smtClean="0"/>
              <a:t>Для каждой </a:t>
            </a:r>
            <a:r>
              <a:rPr lang="ru-RU" dirty="0" smtClean="0"/>
              <a:t>задачи </a:t>
            </a:r>
            <a:r>
              <a:rPr lang="ru-RU" dirty="0" smtClean="0"/>
              <a:t>в матрице был составлен</a:t>
            </a:r>
            <a:r>
              <a:rPr lang="ru-RU" baseline="0" dirty="0" smtClean="0"/>
              <a:t> план мероприятий с закреплением ответственных структурных подразделений. Например для задачи </a:t>
            </a:r>
            <a:r>
              <a:rPr lang="ru-RU" sz="1200" b="1" spc="-5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Переход</a:t>
            </a:r>
            <a:r>
              <a:rPr lang="ru-RU" sz="1200" b="1" spc="175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 </a:t>
            </a:r>
            <a:r>
              <a:rPr lang="ru-RU" sz="1200" b="1" spc="-5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на</a:t>
            </a:r>
            <a:r>
              <a:rPr lang="ru-RU" sz="1200" b="1" spc="170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 </a:t>
            </a:r>
            <a:r>
              <a:rPr lang="ru-RU" sz="1200" b="1" spc="-5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новый</a:t>
            </a:r>
            <a:r>
              <a:rPr lang="ru-RU" sz="1200" b="1" spc="165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 </a:t>
            </a:r>
            <a:r>
              <a:rPr lang="ru-RU" sz="1200" b="1" spc="-5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уровень</a:t>
            </a:r>
            <a:r>
              <a:rPr lang="ru-RU" sz="1200" b="1" spc="170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 </a:t>
            </a:r>
            <a:r>
              <a:rPr lang="ru-RU" sz="1200" b="1" spc="-5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эксплуатации</a:t>
            </a:r>
            <a:r>
              <a:rPr lang="ru-RU" sz="1200" b="1" spc="165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 </a:t>
            </a:r>
            <a:r>
              <a:rPr lang="ru-RU" sz="1200" b="1" spc="-5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объектов</a:t>
            </a:r>
            <a:r>
              <a:rPr lang="ru-RU" sz="1200" b="1" spc="155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сетей </a:t>
            </a:r>
            <a:r>
              <a:rPr lang="ru-RU" sz="1200" b="1" spc="-5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газораспределения</a:t>
            </a:r>
            <a:r>
              <a:rPr lang="ru-RU" sz="12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 за</a:t>
            </a:r>
            <a:r>
              <a:rPr lang="ru-RU" sz="1200" b="1" spc="-5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 счет</a:t>
            </a:r>
            <a:r>
              <a:rPr lang="ru-RU" sz="12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 </a:t>
            </a:r>
            <a:r>
              <a:rPr lang="ru-RU" sz="1200" b="1" spc="-5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внедрения</a:t>
            </a:r>
            <a:r>
              <a:rPr lang="ru-RU" sz="12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 геоинформационных и автоматизированных систем</a:t>
            </a:r>
            <a:r>
              <a:rPr lang="ru-RU" sz="1200" b="1" baseline="0" dirty="0" smtClean="0">
                <a:solidFill>
                  <a:srgbClr val="FF0000"/>
                </a:solidFill>
                <a:effectLst/>
                <a:latin typeface="Calibri"/>
                <a:ea typeface="Courier New" panose="02070309020205020404" pitchFamily="49" charset="0"/>
              </a:rPr>
              <a:t> </a:t>
            </a:r>
            <a:r>
              <a:rPr lang="ru-RU" sz="1200" b="0" baseline="0" dirty="0" smtClean="0">
                <a:solidFill>
                  <a:srgbClr val="FF0000"/>
                </a:solidFill>
                <a:effectLst/>
                <a:latin typeface="Calibri"/>
                <a:ea typeface="Courier New" panose="02070309020205020404" pitchFamily="49" charset="0"/>
              </a:rPr>
              <a:t>были сформулированы</a:t>
            </a:r>
            <a:r>
              <a:rPr lang="ru-RU" b="0" baseline="0" dirty="0" smtClean="0"/>
              <a:t> мероприятия </a:t>
            </a:r>
            <a:r>
              <a:rPr lang="ru-RU" baseline="0" dirty="0" smtClean="0"/>
              <a:t>по разработке и внедрению модулей в существующую ГИС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ru-RU" baseline="0" dirty="0" smtClean="0"/>
          </a:p>
          <a:p>
            <a:pPr lvl="0"/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модуль «Управления режимами газоснабжения в зависимости от температуры окружающей среды и объемов потребления газа», позволяющий в зависимости от температуры окружающей среды и объемов потребления газа определять несанкционированное подключение потребителей, несанкционированный отбор газа, прогнозировать изменения давления на выходе из ПРГ при изменении температуры окружающей среды.</a:t>
            </a:r>
          </a:p>
          <a:p>
            <a:pPr lvl="0"/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модуль «Отображения информации по контрольным замерам давления на схеме», позволяющий отображать на карте места замера, период замера, давление газа, при проведении измерения, точки с критическим давлением газа; </a:t>
            </a:r>
          </a:p>
          <a:p>
            <a:pPr lvl="0"/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«Моделирование гидродинамических режимов при авариях», позволяющий определять объем газа, при отключениях и оперативных переключениях в отключенном участке сети, падение давления газа с градацией во времени, расчетное времени работы на остаточном давлении отключаемых потребителей с указанием краткой информации о потребителях, порядка отключения потребителей (очередность) от сети газоснабжения в зависимости от объема потребления и запаса газа в трубе.</a:t>
            </a:r>
          </a:p>
          <a:p>
            <a:pPr lvl="0"/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модуль «Контроля за проводимыми работами на сетях газораспределения», позволяющий выводить перечень запланированных работ на текущую дату, отображать согласования с РГК, выводить на картографическую основу места проведения работ, краткое описание содержания работ, отображать время начала и окончания проведения работ, перечень отключенных потребителей с привязкой к карте; «Добавление перспективных потребителей», позволяющий на стадии выдачи технических условий, добавлять перспективного потребителя с указанием планируемого часового расхода газа, позволяющий проводить проверочный гидравлический расчет с учетом нагрузки всех перспективных потребителей для определения возможности подключения новых с учетом существующих нагрузок.</a:t>
            </a:r>
          </a:p>
          <a:p>
            <a:pPr lvl="0"/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модуль «Сбор контрольной информации по отключенным потребителям», позволяющий отображать информацию по задолженности, по письменному заявлению потребителя, сезонное отключение потребителей;</a:t>
            </a:r>
          </a:p>
          <a:p>
            <a:pPr lvl="0"/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модуль «Возможность контроля за изменением состояния запорной арматуры», отображающий состояние запорной арматуры (закрыто/открыто) для учета отключенных потребителей при проведении гидравлического расчета, а также для реализации возможности управления потоками газа.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ru-RU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267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ftr" idx="11"/>
          </p:nvPr>
        </p:nvSpPr>
        <p:spPr>
          <a:xfrm>
            <a:off x="3368675" y="6378575"/>
            <a:ext cx="316865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dt" idx="10"/>
          </p:nvPr>
        </p:nvSpPr>
        <p:spPr>
          <a:xfrm>
            <a:off x="495300" y="6378575"/>
            <a:ext cx="2278063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7132638" y="6378575"/>
            <a:ext cx="227806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0E618-C4D4-4FC1-855F-39527B88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663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04034AD-C8AA-4E61-ABD6-49DBE55A93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custGeom>
            <a:avLst/>
            <a:gdLst>
              <a:gd name="connsiteX0" fmla="*/ 0 w 24377650"/>
              <a:gd name="connsiteY0" fmla="*/ 0 h 13716000"/>
              <a:gd name="connsiteX1" fmla="*/ 24377650 w 24377650"/>
              <a:gd name="connsiteY1" fmla="*/ 0 h 13716000"/>
              <a:gd name="connsiteX2" fmla="*/ 24377650 w 24377650"/>
              <a:gd name="connsiteY2" fmla="*/ 13716000 h 13716000"/>
              <a:gd name="connsiteX3" fmla="*/ 0 w 2437765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13716000">
                <a:moveTo>
                  <a:pt x="0" y="0"/>
                </a:moveTo>
                <a:lnTo>
                  <a:pt x="24377650" y="0"/>
                </a:lnTo>
                <a:lnTo>
                  <a:pt x="2437765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65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B6E990-4645-47DF-9679-0EF8B079FC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8153" y="921979"/>
            <a:ext cx="4297847" cy="5936021"/>
          </a:xfrm>
          <a:custGeom>
            <a:avLst/>
            <a:gdLst>
              <a:gd name="connsiteX0" fmla="*/ 7444300 w 10576560"/>
              <a:gd name="connsiteY0" fmla="*/ 0 h 11872042"/>
              <a:gd name="connsiteX1" fmla="*/ 8315304 w 10576560"/>
              <a:gd name="connsiteY1" fmla="*/ 238144 h 11872042"/>
              <a:gd name="connsiteX2" fmla="*/ 10576560 w 10576560"/>
              <a:gd name="connsiteY2" fmla="*/ 1544500 h 11872042"/>
              <a:gd name="connsiteX3" fmla="*/ 10576560 w 10576560"/>
              <a:gd name="connsiteY3" fmla="*/ 11872042 h 11872042"/>
              <a:gd name="connsiteX4" fmla="*/ 22320 w 10576560"/>
              <a:gd name="connsiteY4" fmla="*/ 11872042 h 11872042"/>
              <a:gd name="connsiteX5" fmla="*/ 15453 w 10576560"/>
              <a:gd name="connsiteY5" fmla="*/ 11838367 h 11872042"/>
              <a:gd name="connsiteX6" fmla="*/ 0 w 10576560"/>
              <a:gd name="connsiteY6" fmla="*/ 11609088 h 11872042"/>
              <a:gd name="connsiteX7" fmla="*/ 0 w 10576560"/>
              <a:gd name="connsiteY7" fmla="*/ 5035398 h 11872042"/>
              <a:gd name="connsiteX8" fmla="*/ 883877 w 10576560"/>
              <a:gd name="connsiteY8" fmla="*/ 3524993 h 11872042"/>
              <a:gd name="connsiteX9" fmla="*/ 6573296 w 10576560"/>
              <a:gd name="connsiteY9" fmla="*/ 238144 h 11872042"/>
              <a:gd name="connsiteX10" fmla="*/ 7444300 w 10576560"/>
              <a:gd name="connsiteY10" fmla="*/ 0 h 1187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76560" h="11872042">
                <a:moveTo>
                  <a:pt x="7444300" y="0"/>
                </a:moveTo>
                <a:cubicBezTo>
                  <a:pt x="7746792" y="0"/>
                  <a:pt x="8049284" y="79380"/>
                  <a:pt x="8315304" y="238144"/>
                </a:cubicBezTo>
                <a:lnTo>
                  <a:pt x="10576560" y="1544500"/>
                </a:lnTo>
                <a:lnTo>
                  <a:pt x="10576560" y="11872042"/>
                </a:lnTo>
                <a:lnTo>
                  <a:pt x="22320" y="11872042"/>
                </a:lnTo>
                <a:lnTo>
                  <a:pt x="15453" y="11838367"/>
                </a:lnTo>
                <a:cubicBezTo>
                  <a:pt x="5229" y="11762891"/>
                  <a:pt x="0" y="11686325"/>
                  <a:pt x="0" y="11609088"/>
                </a:cubicBezTo>
                <a:lnTo>
                  <a:pt x="0" y="5035398"/>
                </a:lnTo>
                <a:cubicBezTo>
                  <a:pt x="0" y="4408922"/>
                  <a:pt x="334671" y="3825359"/>
                  <a:pt x="883877" y="3524993"/>
                </a:cubicBezTo>
                <a:lnTo>
                  <a:pt x="6573296" y="238144"/>
                </a:lnTo>
                <a:cubicBezTo>
                  <a:pt x="6839318" y="79380"/>
                  <a:pt x="7141808" y="0"/>
                  <a:pt x="74443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32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5350363-5003-496A-9D88-E66D1A165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7672" y="596173"/>
            <a:ext cx="3018288" cy="5665657"/>
          </a:xfrm>
          <a:custGeom>
            <a:avLst/>
            <a:gdLst>
              <a:gd name="connsiteX0" fmla="*/ 1227873 w 7427696"/>
              <a:gd name="connsiteY0" fmla="*/ 7700758 h 11331313"/>
              <a:gd name="connsiteX1" fmla="*/ 2830855 w 7427696"/>
              <a:gd name="connsiteY1" fmla="*/ 7700758 h 11331313"/>
              <a:gd name="connsiteX2" fmla="*/ 3199165 w 7427696"/>
              <a:gd name="connsiteY2" fmla="*/ 7916290 h 11331313"/>
              <a:gd name="connsiteX3" fmla="*/ 4000656 w 7427696"/>
              <a:gd name="connsiteY3" fmla="*/ 9303643 h 11331313"/>
              <a:gd name="connsiteX4" fmla="*/ 4000656 w 7427696"/>
              <a:gd name="connsiteY4" fmla="*/ 9728428 h 11331313"/>
              <a:gd name="connsiteX5" fmla="*/ 3199165 w 7427696"/>
              <a:gd name="connsiteY5" fmla="*/ 11115782 h 11331313"/>
              <a:gd name="connsiteX6" fmla="*/ 2830855 w 7427696"/>
              <a:gd name="connsiteY6" fmla="*/ 11331313 h 11331313"/>
              <a:gd name="connsiteX7" fmla="*/ 1227873 w 7427696"/>
              <a:gd name="connsiteY7" fmla="*/ 11331313 h 11331313"/>
              <a:gd name="connsiteX8" fmla="*/ 859563 w 7427696"/>
              <a:gd name="connsiteY8" fmla="*/ 11115782 h 11331313"/>
              <a:gd name="connsiteX9" fmla="*/ 58072 w 7427696"/>
              <a:gd name="connsiteY9" fmla="*/ 9728428 h 11331313"/>
              <a:gd name="connsiteX10" fmla="*/ 58072 w 7427696"/>
              <a:gd name="connsiteY10" fmla="*/ 9303643 h 11331313"/>
              <a:gd name="connsiteX11" fmla="*/ 859563 w 7427696"/>
              <a:gd name="connsiteY11" fmla="*/ 7916290 h 11331313"/>
              <a:gd name="connsiteX12" fmla="*/ 1227873 w 7427696"/>
              <a:gd name="connsiteY12" fmla="*/ 7700758 h 11331313"/>
              <a:gd name="connsiteX13" fmla="*/ 4596842 w 7427696"/>
              <a:gd name="connsiteY13" fmla="*/ 5838206 h 11331313"/>
              <a:gd name="connsiteX14" fmla="*/ 6199824 w 7427696"/>
              <a:gd name="connsiteY14" fmla="*/ 5838206 h 11331313"/>
              <a:gd name="connsiteX15" fmla="*/ 6568134 w 7427696"/>
              <a:gd name="connsiteY15" fmla="*/ 6053739 h 11331313"/>
              <a:gd name="connsiteX16" fmla="*/ 7369625 w 7427696"/>
              <a:gd name="connsiteY16" fmla="*/ 7441091 h 11331313"/>
              <a:gd name="connsiteX17" fmla="*/ 7369625 w 7427696"/>
              <a:gd name="connsiteY17" fmla="*/ 7865876 h 11331313"/>
              <a:gd name="connsiteX18" fmla="*/ 6568134 w 7427696"/>
              <a:gd name="connsiteY18" fmla="*/ 9253230 h 11331313"/>
              <a:gd name="connsiteX19" fmla="*/ 6199824 w 7427696"/>
              <a:gd name="connsiteY19" fmla="*/ 9468761 h 11331313"/>
              <a:gd name="connsiteX20" fmla="*/ 4596842 w 7427696"/>
              <a:gd name="connsiteY20" fmla="*/ 9468761 h 11331313"/>
              <a:gd name="connsiteX21" fmla="*/ 4228532 w 7427696"/>
              <a:gd name="connsiteY21" fmla="*/ 9253230 h 11331313"/>
              <a:gd name="connsiteX22" fmla="*/ 3427041 w 7427696"/>
              <a:gd name="connsiteY22" fmla="*/ 7865876 h 11331313"/>
              <a:gd name="connsiteX23" fmla="*/ 3427041 w 7427696"/>
              <a:gd name="connsiteY23" fmla="*/ 7441091 h 11331313"/>
              <a:gd name="connsiteX24" fmla="*/ 4228532 w 7427696"/>
              <a:gd name="connsiteY24" fmla="*/ 6053739 h 11331313"/>
              <a:gd name="connsiteX25" fmla="*/ 4596842 w 7427696"/>
              <a:gd name="connsiteY25" fmla="*/ 5838206 h 11331313"/>
              <a:gd name="connsiteX26" fmla="*/ 1227873 w 7427696"/>
              <a:gd name="connsiteY26" fmla="*/ 3826742 h 11331313"/>
              <a:gd name="connsiteX27" fmla="*/ 2830855 w 7427696"/>
              <a:gd name="connsiteY27" fmla="*/ 3826742 h 11331313"/>
              <a:gd name="connsiteX28" fmla="*/ 3199165 w 7427696"/>
              <a:gd name="connsiteY28" fmla="*/ 4042273 h 11331313"/>
              <a:gd name="connsiteX29" fmla="*/ 4000656 w 7427696"/>
              <a:gd name="connsiteY29" fmla="*/ 5429627 h 11331313"/>
              <a:gd name="connsiteX30" fmla="*/ 4000656 w 7427696"/>
              <a:gd name="connsiteY30" fmla="*/ 5854411 h 11331313"/>
              <a:gd name="connsiteX31" fmla="*/ 3199165 w 7427696"/>
              <a:gd name="connsiteY31" fmla="*/ 7241764 h 11331313"/>
              <a:gd name="connsiteX32" fmla="*/ 2830855 w 7427696"/>
              <a:gd name="connsiteY32" fmla="*/ 7457296 h 11331313"/>
              <a:gd name="connsiteX33" fmla="*/ 1227873 w 7427696"/>
              <a:gd name="connsiteY33" fmla="*/ 7457296 h 11331313"/>
              <a:gd name="connsiteX34" fmla="*/ 859563 w 7427696"/>
              <a:gd name="connsiteY34" fmla="*/ 7241764 h 11331313"/>
              <a:gd name="connsiteX35" fmla="*/ 58072 w 7427696"/>
              <a:gd name="connsiteY35" fmla="*/ 5854411 h 11331313"/>
              <a:gd name="connsiteX36" fmla="*/ 58072 w 7427696"/>
              <a:gd name="connsiteY36" fmla="*/ 5429627 h 11331313"/>
              <a:gd name="connsiteX37" fmla="*/ 859563 w 7427696"/>
              <a:gd name="connsiteY37" fmla="*/ 4042273 h 11331313"/>
              <a:gd name="connsiteX38" fmla="*/ 1227873 w 7427696"/>
              <a:gd name="connsiteY38" fmla="*/ 3826742 h 11331313"/>
              <a:gd name="connsiteX39" fmla="*/ 4596842 w 7427696"/>
              <a:gd name="connsiteY39" fmla="*/ 1964189 h 11331313"/>
              <a:gd name="connsiteX40" fmla="*/ 6199824 w 7427696"/>
              <a:gd name="connsiteY40" fmla="*/ 1964189 h 11331313"/>
              <a:gd name="connsiteX41" fmla="*/ 6568134 w 7427696"/>
              <a:gd name="connsiteY41" fmla="*/ 2179721 h 11331313"/>
              <a:gd name="connsiteX42" fmla="*/ 7369625 w 7427696"/>
              <a:gd name="connsiteY42" fmla="*/ 3567074 h 11331313"/>
              <a:gd name="connsiteX43" fmla="*/ 7369625 w 7427696"/>
              <a:gd name="connsiteY43" fmla="*/ 3991860 h 11331313"/>
              <a:gd name="connsiteX44" fmla="*/ 6568134 w 7427696"/>
              <a:gd name="connsiteY44" fmla="*/ 5379213 h 11331313"/>
              <a:gd name="connsiteX45" fmla="*/ 6199824 w 7427696"/>
              <a:gd name="connsiteY45" fmla="*/ 5594745 h 11331313"/>
              <a:gd name="connsiteX46" fmla="*/ 4596842 w 7427696"/>
              <a:gd name="connsiteY46" fmla="*/ 5594745 h 11331313"/>
              <a:gd name="connsiteX47" fmla="*/ 4228532 w 7427696"/>
              <a:gd name="connsiteY47" fmla="*/ 5379213 h 11331313"/>
              <a:gd name="connsiteX48" fmla="*/ 3427041 w 7427696"/>
              <a:gd name="connsiteY48" fmla="*/ 3991860 h 11331313"/>
              <a:gd name="connsiteX49" fmla="*/ 3427041 w 7427696"/>
              <a:gd name="connsiteY49" fmla="*/ 3567074 h 11331313"/>
              <a:gd name="connsiteX50" fmla="*/ 4228532 w 7427696"/>
              <a:gd name="connsiteY50" fmla="*/ 2179721 h 11331313"/>
              <a:gd name="connsiteX51" fmla="*/ 4596842 w 7427696"/>
              <a:gd name="connsiteY51" fmla="*/ 1964189 h 11331313"/>
              <a:gd name="connsiteX52" fmla="*/ 1227873 w 7427696"/>
              <a:gd name="connsiteY52" fmla="*/ 0 h 11331313"/>
              <a:gd name="connsiteX53" fmla="*/ 2830855 w 7427696"/>
              <a:gd name="connsiteY53" fmla="*/ 0 h 11331313"/>
              <a:gd name="connsiteX54" fmla="*/ 3199165 w 7427696"/>
              <a:gd name="connsiteY54" fmla="*/ 215531 h 11331313"/>
              <a:gd name="connsiteX55" fmla="*/ 4000656 w 7427696"/>
              <a:gd name="connsiteY55" fmla="*/ 1602885 h 11331313"/>
              <a:gd name="connsiteX56" fmla="*/ 4000656 w 7427696"/>
              <a:gd name="connsiteY56" fmla="*/ 2027670 h 11331313"/>
              <a:gd name="connsiteX57" fmla="*/ 3199165 w 7427696"/>
              <a:gd name="connsiteY57" fmla="*/ 3415022 h 11331313"/>
              <a:gd name="connsiteX58" fmla="*/ 2830855 w 7427696"/>
              <a:gd name="connsiteY58" fmla="*/ 3630554 h 11331313"/>
              <a:gd name="connsiteX59" fmla="*/ 1227873 w 7427696"/>
              <a:gd name="connsiteY59" fmla="*/ 3630554 h 11331313"/>
              <a:gd name="connsiteX60" fmla="*/ 859563 w 7427696"/>
              <a:gd name="connsiteY60" fmla="*/ 3415022 h 11331313"/>
              <a:gd name="connsiteX61" fmla="*/ 58072 w 7427696"/>
              <a:gd name="connsiteY61" fmla="*/ 2027670 h 11331313"/>
              <a:gd name="connsiteX62" fmla="*/ 58072 w 7427696"/>
              <a:gd name="connsiteY62" fmla="*/ 1602885 h 11331313"/>
              <a:gd name="connsiteX63" fmla="*/ 859563 w 7427696"/>
              <a:gd name="connsiteY63" fmla="*/ 215531 h 11331313"/>
              <a:gd name="connsiteX64" fmla="*/ 1227873 w 7427696"/>
              <a:gd name="connsiteY64" fmla="*/ 0 h 1133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7427696" h="11331313">
                <a:moveTo>
                  <a:pt x="1227873" y="7700758"/>
                </a:moveTo>
                <a:lnTo>
                  <a:pt x="2830855" y="7700758"/>
                </a:lnTo>
                <a:cubicBezTo>
                  <a:pt x="2981527" y="7700758"/>
                  <a:pt x="3121736" y="7782367"/>
                  <a:pt x="3199165" y="7916290"/>
                </a:cubicBezTo>
                <a:lnTo>
                  <a:pt x="4000656" y="9303643"/>
                </a:lnTo>
                <a:cubicBezTo>
                  <a:pt x="4078085" y="9433380"/>
                  <a:pt x="4078085" y="9598691"/>
                  <a:pt x="4000656" y="9728428"/>
                </a:cubicBezTo>
                <a:lnTo>
                  <a:pt x="3199165" y="11115782"/>
                </a:lnTo>
                <a:cubicBezTo>
                  <a:pt x="3121736" y="11247612"/>
                  <a:pt x="2981527" y="11331313"/>
                  <a:pt x="2830855" y="11331313"/>
                </a:cubicBezTo>
                <a:lnTo>
                  <a:pt x="1227873" y="11331313"/>
                </a:lnTo>
                <a:cubicBezTo>
                  <a:pt x="1075108" y="11331313"/>
                  <a:pt x="932807" y="11247612"/>
                  <a:pt x="859563" y="11115782"/>
                </a:cubicBezTo>
                <a:lnTo>
                  <a:pt x="58072" y="9728428"/>
                </a:lnTo>
                <a:cubicBezTo>
                  <a:pt x="-19357" y="9598691"/>
                  <a:pt x="-19357" y="9433380"/>
                  <a:pt x="58072" y="9303643"/>
                </a:cubicBezTo>
                <a:lnTo>
                  <a:pt x="859563" y="7916290"/>
                </a:lnTo>
                <a:cubicBezTo>
                  <a:pt x="932807" y="7782367"/>
                  <a:pt x="1075108" y="7700758"/>
                  <a:pt x="1227873" y="7700758"/>
                </a:cubicBezTo>
                <a:close/>
                <a:moveTo>
                  <a:pt x="4596842" y="5838206"/>
                </a:moveTo>
                <a:lnTo>
                  <a:pt x="6199824" y="5838206"/>
                </a:lnTo>
                <a:cubicBezTo>
                  <a:pt x="6350496" y="5838206"/>
                  <a:pt x="6490705" y="5919816"/>
                  <a:pt x="6568134" y="6053739"/>
                </a:cubicBezTo>
                <a:lnTo>
                  <a:pt x="7369625" y="7441091"/>
                </a:lnTo>
                <a:cubicBezTo>
                  <a:pt x="7447054" y="7570828"/>
                  <a:pt x="7447054" y="7736139"/>
                  <a:pt x="7369625" y="7865876"/>
                </a:cubicBezTo>
                <a:lnTo>
                  <a:pt x="6568134" y="9253230"/>
                </a:lnTo>
                <a:cubicBezTo>
                  <a:pt x="6490705" y="9385060"/>
                  <a:pt x="6350496" y="9468761"/>
                  <a:pt x="6199824" y="9468761"/>
                </a:cubicBezTo>
                <a:lnTo>
                  <a:pt x="4596842" y="9468761"/>
                </a:lnTo>
                <a:cubicBezTo>
                  <a:pt x="4444077" y="9468761"/>
                  <a:pt x="4301776" y="9385060"/>
                  <a:pt x="4228532" y="9253230"/>
                </a:cubicBezTo>
                <a:lnTo>
                  <a:pt x="3427041" y="7865876"/>
                </a:lnTo>
                <a:cubicBezTo>
                  <a:pt x="3349612" y="7736139"/>
                  <a:pt x="3349612" y="7570828"/>
                  <a:pt x="3427041" y="7441091"/>
                </a:cubicBezTo>
                <a:lnTo>
                  <a:pt x="4228532" y="6053739"/>
                </a:lnTo>
                <a:cubicBezTo>
                  <a:pt x="4301776" y="5919816"/>
                  <a:pt x="4444077" y="5838206"/>
                  <a:pt x="4596842" y="5838206"/>
                </a:cubicBezTo>
                <a:close/>
                <a:moveTo>
                  <a:pt x="1227873" y="3826742"/>
                </a:moveTo>
                <a:lnTo>
                  <a:pt x="2830855" y="3826742"/>
                </a:lnTo>
                <a:cubicBezTo>
                  <a:pt x="2981527" y="3826742"/>
                  <a:pt x="3121736" y="3908351"/>
                  <a:pt x="3199165" y="4042273"/>
                </a:cubicBezTo>
                <a:lnTo>
                  <a:pt x="4000656" y="5429627"/>
                </a:lnTo>
                <a:cubicBezTo>
                  <a:pt x="4078085" y="5559364"/>
                  <a:pt x="4078085" y="5724675"/>
                  <a:pt x="4000656" y="5854411"/>
                </a:cubicBezTo>
                <a:lnTo>
                  <a:pt x="3199165" y="7241764"/>
                </a:lnTo>
                <a:cubicBezTo>
                  <a:pt x="3121736" y="7373594"/>
                  <a:pt x="2981527" y="7457296"/>
                  <a:pt x="2830855" y="7457296"/>
                </a:cubicBezTo>
                <a:lnTo>
                  <a:pt x="1227873" y="7457296"/>
                </a:lnTo>
                <a:cubicBezTo>
                  <a:pt x="1075108" y="7457296"/>
                  <a:pt x="932807" y="7373594"/>
                  <a:pt x="859563" y="7241764"/>
                </a:cubicBezTo>
                <a:lnTo>
                  <a:pt x="58072" y="5854411"/>
                </a:lnTo>
                <a:cubicBezTo>
                  <a:pt x="-19357" y="5724675"/>
                  <a:pt x="-19357" y="5559364"/>
                  <a:pt x="58072" y="5429627"/>
                </a:cubicBezTo>
                <a:lnTo>
                  <a:pt x="859563" y="4042273"/>
                </a:lnTo>
                <a:cubicBezTo>
                  <a:pt x="932807" y="3908351"/>
                  <a:pt x="1075108" y="3826742"/>
                  <a:pt x="1227873" y="3826742"/>
                </a:cubicBezTo>
                <a:close/>
                <a:moveTo>
                  <a:pt x="4596842" y="1964189"/>
                </a:moveTo>
                <a:lnTo>
                  <a:pt x="6199824" y="1964189"/>
                </a:lnTo>
                <a:cubicBezTo>
                  <a:pt x="6350496" y="1964189"/>
                  <a:pt x="6490705" y="2045798"/>
                  <a:pt x="6568134" y="2179721"/>
                </a:cubicBezTo>
                <a:lnTo>
                  <a:pt x="7369625" y="3567074"/>
                </a:lnTo>
                <a:cubicBezTo>
                  <a:pt x="7447054" y="3696812"/>
                  <a:pt x="7447054" y="3862123"/>
                  <a:pt x="7369625" y="3991860"/>
                </a:cubicBezTo>
                <a:lnTo>
                  <a:pt x="6568134" y="5379213"/>
                </a:lnTo>
                <a:cubicBezTo>
                  <a:pt x="6490705" y="5511044"/>
                  <a:pt x="6350496" y="5594745"/>
                  <a:pt x="6199824" y="5594745"/>
                </a:cubicBezTo>
                <a:lnTo>
                  <a:pt x="4596842" y="5594745"/>
                </a:lnTo>
                <a:cubicBezTo>
                  <a:pt x="4444077" y="5594745"/>
                  <a:pt x="4301776" y="5511044"/>
                  <a:pt x="4228532" y="5379213"/>
                </a:cubicBezTo>
                <a:lnTo>
                  <a:pt x="3427041" y="3991860"/>
                </a:lnTo>
                <a:cubicBezTo>
                  <a:pt x="3349612" y="3862123"/>
                  <a:pt x="3349612" y="3696812"/>
                  <a:pt x="3427041" y="3567074"/>
                </a:cubicBezTo>
                <a:lnTo>
                  <a:pt x="4228532" y="2179721"/>
                </a:lnTo>
                <a:cubicBezTo>
                  <a:pt x="4301776" y="2045798"/>
                  <a:pt x="4444077" y="1964189"/>
                  <a:pt x="4596842" y="1964189"/>
                </a:cubicBezTo>
                <a:close/>
                <a:moveTo>
                  <a:pt x="1227873" y="0"/>
                </a:moveTo>
                <a:lnTo>
                  <a:pt x="2830855" y="0"/>
                </a:lnTo>
                <a:cubicBezTo>
                  <a:pt x="2981527" y="0"/>
                  <a:pt x="3121736" y="81609"/>
                  <a:pt x="3199165" y="215531"/>
                </a:cubicBezTo>
                <a:lnTo>
                  <a:pt x="4000656" y="1602885"/>
                </a:lnTo>
                <a:cubicBezTo>
                  <a:pt x="4078085" y="1732622"/>
                  <a:pt x="4078085" y="1897932"/>
                  <a:pt x="4000656" y="2027670"/>
                </a:cubicBezTo>
                <a:lnTo>
                  <a:pt x="3199165" y="3415022"/>
                </a:lnTo>
                <a:cubicBezTo>
                  <a:pt x="3121736" y="3546853"/>
                  <a:pt x="2981527" y="3630554"/>
                  <a:pt x="2830855" y="3630554"/>
                </a:cubicBezTo>
                <a:lnTo>
                  <a:pt x="1227873" y="3630554"/>
                </a:lnTo>
                <a:cubicBezTo>
                  <a:pt x="1075108" y="3630554"/>
                  <a:pt x="932807" y="3546853"/>
                  <a:pt x="859563" y="3415022"/>
                </a:cubicBezTo>
                <a:lnTo>
                  <a:pt x="58072" y="2027670"/>
                </a:lnTo>
                <a:cubicBezTo>
                  <a:pt x="-19357" y="1897932"/>
                  <a:pt x="-19357" y="1732622"/>
                  <a:pt x="58072" y="1602885"/>
                </a:cubicBezTo>
                <a:lnTo>
                  <a:pt x="859563" y="215531"/>
                </a:lnTo>
                <a:cubicBezTo>
                  <a:pt x="932807" y="81609"/>
                  <a:pt x="1075108" y="0"/>
                  <a:pt x="12278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83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36B6C2-EC6B-4E03-AEBD-78E64C25EE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23191" y="1859684"/>
            <a:ext cx="3861610" cy="4250256"/>
          </a:xfrm>
          <a:custGeom>
            <a:avLst/>
            <a:gdLst>
              <a:gd name="connsiteX0" fmla="*/ 2874916 w 9503025"/>
              <a:gd name="connsiteY0" fmla="*/ 0 h 8500512"/>
              <a:gd name="connsiteX1" fmla="*/ 6628110 w 9503025"/>
              <a:gd name="connsiteY1" fmla="*/ 0 h 8500512"/>
              <a:gd name="connsiteX2" fmla="*/ 7490462 w 9503025"/>
              <a:gd name="connsiteY2" fmla="*/ 504642 h 8500512"/>
              <a:gd name="connsiteX3" fmla="*/ 9367058 w 9503025"/>
              <a:gd name="connsiteY3" fmla="*/ 3752964 h 8500512"/>
              <a:gd name="connsiteX4" fmla="*/ 9367058 w 9503025"/>
              <a:gd name="connsiteY4" fmla="*/ 4747548 h 8500512"/>
              <a:gd name="connsiteX5" fmla="*/ 7490462 w 9503025"/>
              <a:gd name="connsiteY5" fmla="*/ 7995871 h 8500512"/>
              <a:gd name="connsiteX6" fmla="*/ 6628110 w 9503025"/>
              <a:gd name="connsiteY6" fmla="*/ 8500512 h 8500512"/>
              <a:gd name="connsiteX7" fmla="*/ 2874916 w 9503025"/>
              <a:gd name="connsiteY7" fmla="*/ 8500512 h 8500512"/>
              <a:gd name="connsiteX8" fmla="*/ 2012564 w 9503025"/>
              <a:gd name="connsiteY8" fmla="*/ 7995871 h 8500512"/>
              <a:gd name="connsiteX9" fmla="*/ 135968 w 9503025"/>
              <a:gd name="connsiteY9" fmla="*/ 4747548 h 8500512"/>
              <a:gd name="connsiteX10" fmla="*/ 135968 w 9503025"/>
              <a:gd name="connsiteY10" fmla="*/ 3752964 h 8500512"/>
              <a:gd name="connsiteX11" fmla="*/ 2012564 w 9503025"/>
              <a:gd name="connsiteY11" fmla="*/ 504642 h 8500512"/>
              <a:gd name="connsiteX12" fmla="*/ 2874916 w 9503025"/>
              <a:gd name="connsiteY12" fmla="*/ 0 h 850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03025" h="8500512">
                <a:moveTo>
                  <a:pt x="2874916" y="0"/>
                </a:moveTo>
                <a:lnTo>
                  <a:pt x="6628110" y="0"/>
                </a:lnTo>
                <a:cubicBezTo>
                  <a:pt x="6980890" y="0"/>
                  <a:pt x="7309172" y="191078"/>
                  <a:pt x="7490462" y="504642"/>
                </a:cubicBezTo>
                <a:lnTo>
                  <a:pt x="9367058" y="3752964"/>
                </a:lnTo>
                <a:cubicBezTo>
                  <a:pt x="9548348" y="4056729"/>
                  <a:pt x="9548348" y="4443784"/>
                  <a:pt x="9367058" y="4747548"/>
                </a:cubicBezTo>
                <a:lnTo>
                  <a:pt x="7490462" y="7995871"/>
                </a:lnTo>
                <a:cubicBezTo>
                  <a:pt x="7309172" y="8304535"/>
                  <a:pt x="6980890" y="8500512"/>
                  <a:pt x="6628110" y="8500512"/>
                </a:cubicBezTo>
                <a:lnTo>
                  <a:pt x="2874916" y="8500512"/>
                </a:lnTo>
                <a:cubicBezTo>
                  <a:pt x="2517236" y="8500512"/>
                  <a:pt x="2184054" y="8304535"/>
                  <a:pt x="2012564" y="7995871"/>
                </a:cubicBezTo>
                <a:lnTo>
                  <a:pt x="135968" y="4747548"/>
                </a:lnTo>
                <a:cubicBezTo>
                  <a:pt x="-45322" y="4443784"/>
                  <a:pt x="-45322" y="4056729"/>
                  <a:pt x="135968" y="3752964"/>
                </a:cubicBezTo>
                <a:lnTo>
                  <a:pt x="2012564" y="504642"/>
                </a:lnTo>
                <a:cubicBezTo>
                  <a:pt x="2184054" y="191078"/>
                  <a:pt x="2517236" y="0"/>
                  <a:pt x="28749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E2724A9-C0AD-47BF-936F-E0ED4B6792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5772" y="1268236"/>
            <a:ext cx="3356749" cy="5208764"/>
          </a:xfrm>
          <a:custGeom>
            <a:avLst/>
            <a:gdLst>
              <a:gd name="connsiteX0" fmla="*/ 1365564 w 8260616"/>
              <a:gd name="connsiteY0" fmla="*/ 6379852 h 10417528"/>
              <a:gd name="connsiteX1" fmla="*/ 3148298 w 8260616"/>
              <a:gd name="connsiteY1" fmla="*/ 6379852 h 10417528"/>
              <a:gd name="connsiteX2" fmla="*/ 3557910 w 8260616"/>
              <a:gd name="connsiteY2" fmla="*/ 6619553 h 10417528"/>
              <a:gd name="connsiteX3" fmla="*/ 4449278 w 8260616"/>
              <a:gd name="connsiteY3" fmla="*/ 8162481 h 10417528"/>
              <a:gd name="connsiteX4" fmla="*/ 4449278 w 8260616"/>
              <a:gd name="connsiteY4" fmla="*/ 8634900 h 10417528"/>
              <a:gd name="connsiteX5" fmla="*/ 3557910 w 8260616"/>
              <a:gd name="connsiteY5" fmla="*/ 10177827 h 10417528"/>
              <a:gd name="connsiteX6" fmla="*/ 3148298 w 8260616"/>
              <a:gd name="connsiteY6" fmla="*/ 10417528 h 10417528"/>
              <a:gd name="connsiteX7" fmla="*/ 1365564 w 8260616"/>
              <a:gd name="connsiteY7" fmla="*/ 10417528 h 10417528"/>
              <a:gd name="connsiteX8" fmla="*/ 955953 w 8260616"/>
              <a:gd name="connsiteY8" fmla="*/ 10177827 h 10417528"/>
              <a:gd name="connsiteX9" fmla="*/ 64584 w 8260616"/>
              <a:gd name="connsiteY9" fmla="*/ 8634900 h 10417528"/>
              <a:gd name="connsiteX10" fmla="*/ 64584 w 8260616"/>
              <a:gd name="connsiteY10" fmla="*/ 8162481 h 10417528"/>
              <a:gd name="connsiteX11" fmla="*/ 955953 w 8260616"/>
              <a:gd name="connsiteY11" fmla="*/ 6619553 h 10417528"/>
              <a:gd name="connsiteX12" fmla="*/ 1365564 w 8260616"/>
              <a:gd name="connsiteY12" fmla="*/ 6379852 h 10417528"/>
              <a:gd name="connsiteX13" fmla="*/ 5112318 w 8260616"/>
              <a:gd name="connsiteY13" fmla="*/ 4308439 h 10417528"/>
              <a:gd name="connsiteX14" fmla="*/ 6895056 w 8260616"/>
              <a:gd name="connsiteY14" fmla="*/ 4308439 h 10417528"/>
              <a:gd name="connsiteX15" fmla="*/ 7304666 w 8260616"/>
              <a:gd name="connsiteY15" fmla="*/ 4548140 h 10417528"/>
              <a:gd name="connsiteX16" fmla="*/ 8196032 w 8260616"/>
              <a:gd name="connsiteY16" fmla="*/ 6091067 h 10417528"/>
              <a:gd name="connsiteX17" fmla="*/ 8196032 w 8260616"/>
              <a:gd name="connsiteY17" fmla="*/ 6563486 h 10417528"/>
              <a:gd name="connsiteX18" fmla="*/ 7304666 w 8260616"/>
              <a:gd name="connsiteY18" fmla="*/ 8106414 h 10417528"/>
              <a:gd name="connsiteX19" fmla="*/ 6895056 w 8260616"/>
              <a:gd name="connsiteY19" fmla="*/ 8346114 h 10417528"/>
              <a:gd name="connsiteX20" fmla="*/ 5112318 w 8260616"/>
              <a:gd name="connsiteY20" fmla="*/ 8346114 h 10417528"/>
              <a:gd name="connsiteX21" fmla="*/ 4702706 w 8260616"/>
              <a:gd name="connsiteY21" fmla="*/ 8106414 h 10417528"/>
              <a:gd name="connsiteX22" fmla="*/ 3811340 w 8260616"/>
              <a:gd name="connsiteY22" fmla="*/ 6563486 h 10417528"/>
              <a:gd name="connsiteX23" fmla="*/ 3811340 w 8260616"/>
              <a:gd name="connsiteY23" fmla="*/ 6091067 h 10417528"/>
              <a:gd name="connsiteX24" fmla="*/ 4702706 w 8260616"/>
              <a:gd name="connsiteY24" fmla="*/ 4548140 h 10417528"/>
              <a:gd name="connsiteX25" fmla="*/ 5112318 w 8260616"/>
              <a:gd name="connsiteY25" fmla="*/ 4308439 h 10417528"/>
              <a:gd name="connsiteX26" fmla="*/ 1365564 w 8260616"/>
              <a:gd name="connsiteY26" fmla="*/ 2071414 h 10417528"/>
              <a:gd name="connsiteX27" fmla="*/ 3148298 w 8260616"/>
              <a:gd name="connsiteY27" fmla="*/ 2071414 h 10417528"/>
              <a:gd name="connsiteX28" fmla="*/ 3557910 w 8260616"/>
              <a:gd name="connsiteY28" fmla="*/ 2311114 h 10417528"/>
              <a:gd name="connsiteX29" fmla="*/ 4449278 w 8260616"/>
              <a:gd name="connsiteY29" fmla="*/ 3854042 h 10417528"/>
              <a:gd name="connsiteX30" fmla="*/ 4449278 w 8260616"/>
              <a:gd name="connsiteY30" fmla="*/ 4326462 h 10417528"/>
              <a:gd name="connsiteX31" fmla="*/ 3557910 w 8260616"/>
              <a:gd name="connsiteY31" fmla="*/ 5869388 h 10417528"/>
              <a:gd name="connsiteX32" fmla="*/ 3148298 w 8260616"/>
              <a:gd name="connsiteY32" fmla="*/ 6109090 h 10417528"/>
              <a:gd name="connsiteX33" fmla="*/ 1365564 w 8260616"/>
              <a:gd name="connsiteY33" fmla="*/ 6109090 h 10417528"/>
              <a:gd name="connsiteX34" fmla="*/ 955953 w 8260616"/>
              <a:gd name="connsiteY34" fmla="*/ 5869388 h 10417528"/>
              <a:gd name="connsiteX35" fmla="*/ 64584 w 8260616"/>
              <a:gd name="connsiteY35" fmla="*/ 4326462 h 10417528"/>
              <a:gd name="connsiteX36" fmla="*/ 64584 w 8260616"/>
              <a:gd name="connsiteY36" fmla="*/ 3854042 h 10417528"/>
              <a:gd name="connsiteX37" fmla="*/ 955953 w 8260616"/>
              <a:gd name="connsiteY37" fmla="*/ 2311114 h 10417528"/>
              <a:gd name="connsiteX38" fmla="*/ 1365564 w 8260616"/>
              <a:gd name="connsiteY38" fmla="*/ 2071414 h 10417528"/>
              <a:gd name="connsiteX39" fmla="*/ 5112318 w 8260616"/>
              <a:gd name="connsiteY39" fmla="*/ 0 h 10417528"/>
              <a:gd name="connsiteX40" fmla="*/ 6895056 w 8260616"/>
              <a:gd name="connsiteY40" fmla="*/ 0 h 10417528"/>
              <a:gd name="connsiteX41" fmla="*/ 7304666 w 8260616"/>
              <a:gd name="connsiteY41" fmla="*/ 239701 h 10417528"/>
              <a:gd name="connsiteX42" fmla="*/ 8196032 w 8260616"/>
              <a:gd name="connsiteY42" fmla="*/ 1782627 h 10417528"/>
              <a:gd name="connsiteX43" fmla="*/ 8196032 w 8260616"/>
              <a:gd name="connsiteY43" fmla="*/ 2255047 h 10417528"/>
              <a:gd name="connsiteX44" fmla="*/ 7304666 w 8260616"/>
              <a:gd name="connsiteY44" fmla="*/ 3797975 h 10417528"/>
              <a:gd name="connsiteX45" fmla="*/ 6895056 w 8260616"/>
              <a:gd name="connsiteY45" fmla="*/ 4037676 h 10417528"/>
              <a:gd name="connsiteX46" fmla="*/ 5112318 w 8260616"/>
              <a:gd name="connsiteY46" fmla="*/ 4037676 h 10417528"/>
              <a:gd name="connsiteX47" fmla="*/ 4702706 w 8260616"/>
              <a:gd name="connsiteY47" fmla="*/ 3797975 h 10417528"/>
              <a:gd name="connsiteX48" fmla="*/ 3811340 w 8260616"/>
              <a:gd name="connsiteY48" fmla="*/ 2255047 h 10417528"/>
              <a:gd name="connsiteX49" fmla="*/ 3811340 w 8260616"/>
              <a:gd name="connsiteY49" fmla="*/ 1782627 h 10417528"/>
              <a:gd name="connsiteX50" fmla="*/ 4702706 w 8260616"/>
              <a:gd name="connsiteY50" fmla="*/ 239701 h 10417528"/>
              <a:gd name="connsiteX51" fmla="*/ 5112318 w 8260616"/>
              <a:gd name="connsiteY51" fmla="*/ 0 h 1041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260616" h="10417528">
                <a:moveTo>
                  <a:pt x="1365564" y="6379852"/>
                </a:moveTo>
                <a:lnTo>
                  <a:pt x="3148298" y="6379852"/>
                </a:lnTo>
                <a:cubicBezTo>
                  <a:pt x="3315866" y="6379852"/>
                  <a:pt x="3471800" y="6470613"/>
                  <a:pt x="3557910" y="6619553"/>
                </a:cubicBezTo>
                <a:lnTo>
                  <a:pt x="4449278" y="8162481"/>
                </a:lnTo>
                <a:cubicBezTo>
                  <a:pt x="4535388" y="8306766"/>
                  <a:pt x="4535388" y="8490615"/>
                  <a:pt x="4449278" y="8634900"/>
                </a:cubicBezTo>
                <a:lnTo>
                  <a:pt x="3557910" y="10177827"/>
                </a:lnTo>
                <a:cubicBezTo>
                  <a:pt x="3471800" y="10324440"/>
                  <a:pt x="3315866" y="10417528"/>
                  <a:pt x="3148298" y="10417528"/>
                </a:cubicBezTo>
                <a:lnTo>
                  <a:pt x="1365564" y="10417528"/>
                </a:lnTo>
                <a:cubicBezTo>
                  <a:pt x="1195668" y="10417528"/>
                  <a:pt x="1037408" y="10324440"/>
                  <a:pt x="955953" y="10177827"/>
                </a:cubicBezTo>
                <a:lnTo>
                  <a:pt x="64584" y="8634900"/>
                </a:lnTo>
                <a:cubicBezTo>
                  <a:pt x="-21528" y="8490615"/>
                  <a:pt x="-21528" y="8306766"/>
                  <a:pt x="64584" y="8162481"/>
                </a:cubicBezTo>
                <a:lnTo>
                  <a:pt x="955953" y="6619553"/>
                </a:lnTo>
                <a:cubicBezTo>
                  <a:pt x="1037408" y="6470613"/>
                  <a:pt x="1195668" y="6379852"/>
                  <a:pt x="1365564" y="6379852"/>
                </a:cubicBezTo>
                <a:close/>
                <a:moveTo>
                  <a:pt x="5112318" y="4308439"/>
                </a:moveTo>
                <a:lnTo>
                  <a:pt x="6895056" y="4308439"/>
                </a:lnTo>
                <a:cubicBezTo>
                  <a:pt x="7062624" y="4308439"/>
                  <a:pt x="7218554" y="4399200"/>
                  <a:pt x="7304666" y="4548140"/>
                </a:cubicBezTo>
                <a:lnTo>
                  <a:pt x="8196032" y="6091067"/>
                </a:lnTo>
                <a:cubicBezTo>
                  <a:pt x="8282144" y="6235352"/>
                  <a:pt x="8282144" y="6419201"/>
                  <a:pt x="8196032" y="6563486"/>
                </a:cubicBezTo>
                <a:lnTo>
                  <a:pt x="7304666" y="8106414"/>
                </a:lnTo>
                <a:cubicBezTo>
                  <a:pt x="7218554" y="8253026"/>
                  <a:pt x="7062624" y="8346114"/>
                  <a:pt x="6895056" y="8346114"/>
                </a:cubicBezTo>
                <a:lnTo>
                  <a:pt x="5112318" y="8346114"/>
                </a:lnTo>
                <a:cubicBezTo>
                  <a:pt x="4942422" y="8346114"/>
                  <a:pt x="4784164" y="8253026"/>
                  <a:pt x="4702706" y="8106414"/>
                </a:cubicBezTo>
                <a:lnTo>
                  <a:pt x="3811340" y="6563486"/>
                </a:lnTo>
                <a:cubicBezTo>
                  <a:pt x="3725228" y="6419201"/>
                  <a:pt x="3725228" y="6235352"/>
                  <a:pt x="3811340" y="6091067"/>
                </a:cubicBezTo>
                <a:lnTo>
                  <a:pt x="4702706" y="4548140"/>
                </a:lnTo>
                <a:cubicBezTo>
                  <a:pt x="4784164" y="4399200"/>
                  <a:pt x="4942422" y="4308439"/>
                  <a:pt x="5112318" y="4308439"/>
                </a:cubicBezTo>
                <a:close/>
                <a:moveTo>
                  <a:pt x="1365564" y="2071414"/>
                </a:moveTo>
                <a:lnTo>
                  <a:pt x="3148298" y="2071414"/>
                </a:lnTo>
                <a:cubicBezTo>
                  <a:pt x="3315866" y="2071414"/>
                  <a:pt x="3471800" y="2162174"/>
                  <a:pt x="3557910" y="2311114"/>
                </a:cubicBezTo>
                <a:lnTo>
                  <a:pt x="4449278" y="3854042"/>
                </a:lnTo>
                <a:cubicBezTo>
                  <a:pt x="4535388" y="3998327"/>
                  <a:pt x="4535388" y="4182176"/>
                  <a:pt x="4449278" y="4326462"/>
                </a:cubicBezTo>
                <a:lnTo>
                  <a:pt x="3557910" y="5869388"/>
                </a:lnTo>
                <a:cubicBezTo>
                  <a:pt x="3471800" y="6016001"/>
                  <a:pt x="3315866" y="6109090"/>
                  <a:pt x="3148298" y="6109090"/>
                </a:cubicBezTo>
                <a:lnTo>
                  <a:pt x="1365564" y="6109090"/>
                </a:lnTo>
                <a:cubicBezTo>
                  <a:pt x="1195668" y="6109090"/>
                  <a:pt x="1037408" y="6016001"/>
                  <a:pt x="955953" y="5869388"/>
                </a:cubicBezTo>
                <a:lnTo>
                  <a:pt x="64584" y="4326462"/>
                </a:lnTo>
                <a:cubicBezTo>
                  <a:pt x="-21528" y="4182176"/>
                  <a:pt x="-21528" y="3998327"/>
                  <a:pt x="64584" y="3854042"/>
                </a:cubicBezTo>
                <a:lnTo>
                  <a:pt x="955953" y="2311114"/>
                </a:lnTo>
                <a:cubicBezTo>
                  <a:pt x="1037408" y="2162174"/>
                  <a:pt x="1195668" y="2071414"/>
                  <a:pt x="1365564" y="2071414"/>
                </a:cubicBezTo>
                <a:close/>
                <a:moveTo>
                  <a:pt x="5112318" y="0"/>
                </a:moveTo>
                <a:lnTo>
                  <a:pt x="6895056" y="0"/>
                </a:lnTo>
                <a:cubicBezTo>
                  <a:pt x="7062624" y="0"/>
                  <a:pt x="7218554" y="90761"/>
                  <a:pt x="7304666" y="239701"/>
                </a:cubicBezTo>
                <a:lnTo>
                  <a:pt x="8196032" y="1782627"/>
                </a:lnTo>
                <a:cubicBezTo>
                  <a:pt x="8282144" y="1926914"/>
                  <a:pt x="8282144" y="2110763"/>
                  <a:pt x="8196032" y="2255047"/>
                </a:cubicBezTo>
                <a:lnTo>
                  <a:pt x="7304666" y="3797975"/>
                </a:lnTo>
                <a:cubicBezTo>
                  <a:pt x="7218554" y="3944588"/>
                  <a:pt x="7062624" y="4037676"/>
                  <a:pt x="6895056" y="4037676"/>
                </a:cubicBezTo>
                <a:lnTo>
                  <a:pt x="5112318" y="4037676"/>
                </a:lnTo>
                <a:cubicBezTo>
                  <a:pt x="4942422" y="4037676"/>
                  <a:pt x="4784164" y="3944588"/>
                  <a:pt x="4702706" y="3797975"/>
                </a:cubicBezTo>
                <a:lnTo>
                  <a:pt x="3811340" y="2255047"/>
                </a:lnTo>
                <a:cubicBezTo>
                  <a:pt x="3725228" y="2110763"/>
                  <a:pt x="3725228" y="1926914"/>
                  <a:pt x="3811340" y="1782627"/>
                </a:cubicBezTo>
                <a:lnTo>
                  <a:pt x="4702706" y="239701"/>
                </a:lnTo>
                <a:cubicBezTo>
                  <a:pt x="4784164" y="90761"/>
                  <a:pt x="4942422" y="0"/>
                  <a:pt x="511231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82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26DF881-5BD0-4A50-992E-53AA78ADEA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242" y="3429000"/>
            <a:ext cx="5274237" cy="3429000"/>
          </a:xfrm>
          <a:custGeom>
            <a:avLst/>
            <a:gdLst>
              <a:gd name="connsiteX0" fmla="*/ 3926598 w 12979357"/>
              <a:gd name="connsiteY0" fmla="*/ 0 h 6858000"/>
              <a:gd name="connsiteX1" fmla="*/ 9052758 w 12979357"/>
              <a:gd name="connsiteY1" fmla="*/ 0 h 6858000"/>
              <a:gd name="connsiteX2" fmla="*/ 10230570 w 12979357"/>
              <a:gd name="connsiteY2" fmla="*/ 689246 h 6858000"/>
              <a:gd name="connsiteX3" fmla="*/ 12793651 w 12979357"/>
              <a:gd name="connsiteY3" fmla="*/ 5125847 h 6858000"/>
              <a:gd name="connsiteX4" fmla="*/ 12793651 w 12979357"/>
              <a:gd name="connsiteY4" fmla="*/ 6484263 h 6858000"/>
              <a:gd name="connsiteX5" fmla="*/ 12577739 w 12979357"/>
              <a:gd name="connsiteY5" fmla="*/ 6858000 h 6858000"/>
              <a:gd name="connsiteX6" fmla="*/ 401619 w 12979357"/>
              <a:gd name="connsiteY6" fmla="*/ 6858000 h 6858000"/>
              <a:gd name="connsiteX7" fmla="*/ 185706 w 12979357"/>
              <a:gd name="connsiteY7" fmla="*/ 6484263 h 6858000"/>
              <a:gd name="connsiteX8" fmla="*/ 185706 w 12979357"/>
              <a:gd name="connsiteY8" fmla="*/ 5125847 h 6858000"/>
              <a:gd name="connsiteX9" fmla="*/ 2748786 w 12979357"/>
              <a:gd name="connsiteY9" fmla="*/ 689246 h 6858000"/>
              <a:gd name="connsiteX10" fmla="*/ 3926598 w 12979357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79357" h="6858000">
                <a:moveTo>
                  <a:pt x="3926598" y="0"/>
                </a:moveTo>
                <a:lnTo>
                  <a:pt x="9052758" y="0"/>
                </a:lnTo>
                <a:cubicBezTo>
                  <a:pt x="9534590" y="0"/>
                  <a:pt x="9982962" y="260977"/>
                  <a:pt x="10230570" y="689246"/>
                </a:cubicBezTo>
                <a:lnTo>
                  <a:pt x="12793651" y="5125847"/>
                </a:lnTo>
                <a:cubicBezTo>
                  <a:pt x="13041259" y="5540732"/>
                  <a:pt x="13041259" y="6069378"/>
                  <a:pt x="12793651" y="6484263"/>
                </a:cubicBezTo>
                <a:lnTo>
                  <a:pt x="12577739" y="6858000"/>
                </a:lnTo>
                <a:lnTo>
                  <a:pt x="401619" y="6858000"/>
                </a:lnTo>
                <a:lnTo>
                  <a:pt x="185706" y="6484263"/>
                </a:lnTo>
                <a:cubicBezTo>
                  <a:pt x="-61902" y="6069378"/>
                  <a:pt x="-61902" y="5540732"/>
                  <a:pt x="185706" y="5125847"/>
                </a:cubicBezTo>
                <a:lnTo>
                  <a:pt x="2748786" y="689246"/>
                </a:lnTo>
                <a:cubicBezTo>
                  <a:pt x="2983010" y="260977"/>
                  <a:pt x="3438074" y="0"/>
                  <a:pt x="392659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78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242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908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37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1757363" y="177800"/>
            <a:ext cx="6391275" cy="754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350" b="1" i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495300" y="1577975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ftr" idx="11"/>
          </p:nvPr>
        </p:nvSpPr>
        <p:spPr>
          <a:xfrm>
            <a:off x="3368675" y="6378575"/>
            <a:ext cx="316865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dt" idx="10"/>
          </p:nvPr>
        </p:nvSpPr>
        <p:spPr>
          <a:xfrm>
            <a:off x="495300" y="6378575"/>
            <a:ext cx="2278063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7132638" y="6378575"/>
            <a:ext cx="227806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1757363" y="177800"/>
            <a:ext cx="6391275" cy="754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50" b="1" i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ftr" idx="11"/>
          </p:nvPr>
        </p:nvSpPr>
        <p:spPr>
          <a:xfrm>
            <a:off x="3368675" y="6378575"/>
            <a:ext cx="316865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dt" idx="10"/>
          </p:nvPr>
        </p:nvSpPr>
        <p:spPr>
          <a:xfrm>
            <a:off x="495300" y="6378575"/>
            <a:ext cx="2278063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7132638" y="6378575"/>
            <a:ext cx="227806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18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ubTitle" idx="1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ftr" idx="11"/>
          </p:nvPr>
        </p:nvSpPr>
        <p:spPr>
          <a:xfrm>
            <a:off x="3368675" y="6378575"/>
            <a:ext cx="316865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495300" y="6378575"/>
            <a:ext cx="2278063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7132638" y="6378575"/>
            <a:ext cx="227806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050" y="0"/>
            <a:ext cx="98837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1757363" y="177800"/>
            <a:ext cx="6391275" cy="754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350" b="1" i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ftr" idx="11"/>
          </p:nvPr>
        </p:nvSpPr>
        <p:spPr>
          <a:xfrm>
            <a:off x="3368675" y="6378575"/>
            <a:ext cx="316865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95300" y="6378575"/>
            <a:ext cx="2278063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7132638" y="6378575"/>
            <a:ext cx="227806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80901" y="621348"/>
            <a:ext cx="7931680" cy="361637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90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80900" y="6479673"/>
            <a:ext cx="7931679" cy="28725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517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83687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4" cy="361637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9906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8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0116" y="6772425"/>
            <a:ext cx="9906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8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311359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38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38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7623403" y="6596925"/>
            <a:ext cx="2311359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38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38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38" y="2033588"/>
            <a:ext cx="8485882" cy="1641475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371475" indent="0">
              <a:buNone/>
              <a:defRPr>
                <a:solidFill>
                  <a:schemeClr val="accent1"/>
                </a:solidFill>
              </a:defRPr>
            </a:lvl2pPr>
            <a:lvl3pPr marL="742950" indent="0">
              <a:buNone/>
              <a:defRPr>
                <a:solidFill>
                  <a:schemeClr val="accent1"/>
                </a:solidFill>
              </a:defRPr>
            </a:lvl3pPr>
            <a:lvl4pPr marL="1114425" indent="0">
              <a:buNone/>
              <a:defRPr>
                <a:solidFill>
                  <a:schemeClr val="accent1"/>
                </a:solidFill>
              </a:defRPr>
            </a:lvl4pPr>
            <a:lvl5pPr marL="14859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034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22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1757363" y="177800"/>
            <a:ext cx="6391275" cy="754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50" b="1" i="0" u="none" strike="noStrike" cap="none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495300" y="1577975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ftr" idx="11"/>
          </p:nvPr>
        </p:nvSpPr>
        <p:spPr>
          <a:xfrm>
            <a:off x="3368675" y="6378575"/>
            <a:ext cx="316865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dt" idx="10"/>
          </p:nvPr>
        </p:nvSpPr>
        <p:spPr>
          <a:xfrm>
            <a:off x="495300" y="6378575"/>
            <a:ext cx="2278063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7132638" y="6378575"/>
            <a:ext cx="227806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Poppins"/>
              <a:buNone/>
              <a:defRPr sz="74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marR="0" lvl="0" indent="-482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65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hdr="0" ftr="0" dt="0"/>
  <p:txStyles>
    <p:titleStyle>
      <a:lvl1pPr algn="ctr" defTabSz="743076" rtl="0" eaLnBrk="1" latinLnBrk="0" hangingPunct="1">
        <a:lnSpc>
          <a:spcPct val="90000"/>
        </a:lnSpc>
        <a:spcBef>
          <a:spcPct val="0"/>
        </a:spcBef>
        <a:buNone/>
        <a:defRPr lang="en-US" sz="3007" b="1" i="0" kern="1200" spc="-118" baseline="0">
          <a:solidFill>
            <a:schemeClr val="tx2"/>
          </a:solidFill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</p:titleStyle>
    <p:bodyStyle>
      <a:lvl1pPr marL="185769" indent="-185769" algn="l" defTabSz="743076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lang="en-US" sz="1626" b="0" i="0" kern="1200" spc="-12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  <a:lvl2pPr marL="557307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lang="en-US" sz="1300" b="0" i="0" kern="1200" spc="-12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2pPr>
      <a:lvl3pPr marL="928845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lang="en-US" sz="1138" b="0" i="0" kern="1200" spc="-12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3pPr>
      <a:lvl4pPr marL="1300382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lang="en-US" sz="975" b="0" i="0" kern="1200" spc="-12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4pPr>
      <a:lvl5pPr marL="1671920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lang="en-US" sz="975" b="0" i="0" kern="1200" spc="-12" baseline="0" dirty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5pPr>
      <a:lvl6pPr marL="2043458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996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534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8072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538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3076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613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6151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689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9227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765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2303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57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ctr" defTabSz="743076" rtl="0" eaLnBrk="1" latinLnBrk="0" hangingPunct="1">
        <a:lnSpc>
          <a:spcPct val="90000"/>
        </a:lnSpc>
        <a:spcBef>
          <a:spcPct val="0"/>
        </a:spcBef>
        <a:buNone/>
        <a:defRPr lang="en-US" sz="3251" b="1" i="0" kern="1200" spc="-41" baseline="0">
          <a:solidFill>
            <a:schemeClr val="tx2"/>
          </a:solidFill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</p:titleStyle>
    <p:bodyStyle>
      <a:lvl1pPr marL="185769" indent="-185769" algn="l" defTabSz="743076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lang="en-US" sz="1788" b="0" i="0" kern="1200" spc="-12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Open Sans" charset="0"/>
        </a:defRPr>
      </a:lvl1pPr>
      <a:lvl2pPr marL="557307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lang="en-US" sz="1463" b="0" i="0" kern="1200" spc="-12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Open Sans" charset="0"/>
        </a:defRPr>
      </a:lvl2pPr>
      <a:lvl3pPr marL="928845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lang="en-US" sz="1300" b="0" i="0" kern="1200" spc="-12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Open Sans" charset="0"/>
        </a:defRPr>
      </a:lvl3pPr>
      <a:lvl4pPr marL="1300382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lang="en-US" sz="1138" b="0" i="0" kern="1200" spc="-12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Open Sans" charset="0"/>
        </a:defRPr>
      </a:lvl4pPr>
      <a:lvl5pPr marL="1671920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lang="en-US" sz="1138" b="0" i="0" kern="1200" spc="-12" baseline="0" dirty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Open Sans" charset="0"/>
        </a:defRPr>
      </a:lvl5pPr>
      <a:lvl6pPr marL="2043458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996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534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8072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538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3076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613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6151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689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9227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765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2303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306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ctr" defTabSz="743076" rtl="0" eaLnBrk="1" latinLnBrk="0" hangingPunct="1">
        <a:lnSpc>
          <a:spcPct val="90000"/>
        </a:lnSpc>
        <a:spcBef>
          <a:spcPct val="0"/>
        </a:spcBef>
        <a:buNone/>
        <a:defRPr lang="en-US" sz="3251" b="1" i="0" kern="1200" spc="-41" baseline="0">
          <a:solidFill>
            <a:schemeClr val="tx2"/>
          </a:solidFill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</p:titleStyle>
    <p:bodyStyle>
      <a:lvl1pPr marL="185769" indent="-185769" algn="l" defTabSz="743076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lang="en-US" sz="1788" b="0" i="0" kern="1200" spc="-12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Open Sans" charset="0"/>
        </a:defRPr>
      </a:lvl1pPr>
      <a:lvl2pPr marL="557307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lang="en-US" sz="1463" b="0" i="0" kern="1200" spc="-12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Open Sans" charset="0"/>
        </a:defRPr>
      </a:lvl2pPr>
      <a:lvl3pPr marL="928845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lang="en-US" sz="1300" b="0" i="0" kern="1200" spc="-12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Open Sans" charset="0"/>
        </a:defRPr>
      </a:lvl3pPr>
      <a:lvl4pPr marL="1300382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lang="en-US" sz="1138" b="0" i="0" kern="1200" spc="-12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Open Sans" charset="0"/>
        </a:defRPr>
      </a:lvl4pPr>
      <a:lvl5pPr marL="1671920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lang="en-US" sz="1138" b="0" i="0" kern="1200" spc="-12" baseline="0" dirty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Open Sans" charset="0"/>
        </a:defRPr>
      </a:lvl5pPr>
      <a:lvl6pPr marL="2043458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996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534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8072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538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3076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613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6151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689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9227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765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2303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69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lvl1pPr algn="ctr" defTabSz="743076" rtl="0" eaLnBrk="1" latinLnBrk="0" hangingPunct="1">
        <a:lnSpc>
          <a:spcPct val="90000"/>
        </a:lnSpc>
        <a:spcBef>
          <a:spcPct val="0"/>
        </a:spcBef>
        <a:buNone/>
        <a:defRPr lang="en-US" sz="3251" b="1" i="0" kern="1200" spc="-41" baseline="0">
          <a:solidFill>
            <a:schemeClr val="tx2"/>
          </a:solidFill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</p:titleStyle>
    <p:bodyStyle>
      <a:lvl1pPr marL="185769" indent="-185769" algn="l" defTabSz="743076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lang="en-US" sz="1788" b="0" i="0" kern="1200" spc="-12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Open Sans" charset="0"/>
        </a:defRPr>
      </a:lvl1pPr>
      <a:lvl2pPr marL="557307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lang="en-US" sz="1463" b="0" i="0" kern="1200" spc="-12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Open Sans" charset="0"/>
        </a:defRPr>
      </a:lvl2pPr>
      <a:lvl3pPr marL="928845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lang="en-US" sz="1300" b="0" i="0" kern="1200" spc="-12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Open Sans" charset="0"/>
        </a:defRPr>
      </a:lvl3pPr>
      <a:lvl4pPr marL="1300382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lang="en-US" sz="1138" b="0" i="0" kern="1200" spc="-12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Open Sans" charset="0"/>
        </a:defRPr>
      </a:lvl4pPr>
      <a:lvl5pPr marL="1671920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lang="en-US" sz="1138" b="0" i="0" kern="1200" spc="-12" baseline="0" dirty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Open Sans" charset="0"/>
        </a:defRPr>
      </a:lvl5pPr>
      <a:lvl6pPr marL="2043458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996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534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8072" indent="-185769" algn="l" defTabSz="7430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538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3076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613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6151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689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9227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765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2303" algn="l" defTabSz="74307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273" y="228600"/>
            <a:ext cx="1636712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"/>
          <p:cNvSpPr txBox="1"/>
          <p:nvPr/>
        </p:nvSpPr>
        <p:spPr>
          <a:xfrm>
            <a:off x="614680" y="228600"/>
            <a:ext cx="9124950" cy="586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39700" marR="0" lvl="0" indent="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rgbClr val="0F24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Министерство экономического развития Российской Федерации </a:t>
            </a:r>
            <a:endParaRPr dirty="0"/>
          </a:p>
          <a:p>
            <a:pPr marL="139700" marR="0" lvl="0" indent="0" algn="ctr" rtl="0">
              <a:lnSpc>
                <a:spcPct val="101000"/>
              </a:lnSpc>
              <a:spcBef>
                <a:spcPts val="125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rgbClr val="0F24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Федеральный ресурсный центр</a:t>
            </a:r>
            <a:endParaRPr sz="1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9700" marR="0" lvl="0" indent="0" algn="ctr" rtl="0">
              <a:lnSpc>
                <a:spcPct val="108333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rgbClr val="0F24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Федеральное государственное бюджетное образовательное  </a:t>
            </a:r>
            <a:endParaRPr lang="en-US" sz="1800" b="0" i="0" u="none" strike="noStrike" cap="none" dirty="0" smtClean="0">
              <a:solidFill>
                <a:srgbClr val="0F24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9700" marR="0" lvl="0" indent="0" algn="ctr" rtl="0">
              <a:lnSpc>
                <a:spcPct val="108333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F24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</a:t>
            </a:r>
            <a:r>
              <a:rPr lang="ru-RU" sz="1800" b="0" i="0" u="none" strike="noStrike" cap="none" dirty="0" smtClean="0">
                <a:solidFill>
                  <a:srgbClr val="0F24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чреждение</a:t>
            </a:r>
            <a:r>
              <a:rPr lang="en-US" sz="1800" b="0" i="0" u="none" strike="noStrike" cap="none" dirty="0" smtClean="0">
                <a:solidFill>
                  <a:srgbClr val="0F24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ru-RU" sz="1800" b="0" i="0" u="none" strike="noStrike" cap="none" dirty="0" smtClean="0">
                <a:solidFill>
                  <a:srgbClr val="0F24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высшего </a:t>
            </a:r>
            <a:r>
              <a:rPr lang="ru-RU" sz="1800" b="0" i="0" u="none" strike="noStrike" cap="none" dirty="0">
                <a:solidFill>
                  <a:srgbClr val="0F24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образования</a:t>
            </a:r>
            <a:endParaRPr sz="1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rgbClr val="0F24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«Тамбовский государственный технический университет»</a:t>
            </a:r>
            <a:endParaRPr sz="1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9700" marR="0" lvl="0" indent="0" algn="ctr" rtl="0">
              <a:spcBef>
                <a:spcPts val="1063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F24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9700" marR="0" lvl="0" indent="0" algn="ctr" rtl="0">
              <a:spcBef>
                <a:spcPts val="1063"/>
              </a:spcBef>
              <a:spcAft>
                <a:spcPts val="0"/>
              </a:spcAft>
              <a:buNone/>
            </a:pPr>
            <a:endParaRPr lang="ru-RU" sz="2400" b="0" i="0" u="none" strike="noStrike" cap="none" dirty="0" smtClean="0">
              <a:solidFill>
                <a:srgbClr val="0F24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9700" marR="0" lvl="0" indent="0" algn="ctr" rtl="0">
              <a:spcBef>
                <a:spcPts val="1063"/>
              </a:spcBef>
              <a:spcAft>
                <a:spcPts val="0"/>
              </a:spcAft>
              <a:buNone/>
            </a:pPr>
            <a:r>
              <a:rPr lang="ru-RU" sz="2400" b="0" i="0" u="none" strike="noStrike" cap="none" dirty="0" smtClean="0">
                <a:solidFill>
                  <a:srgbClr val="0F24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АТТЕСТАЦИОННАЯ </a:t>
            </a:r>
            <a:r>
              <a:rPr lang="ru-RU" sz="2400" b="0" i="0" u="none" strike="noStrike" cap="none" dirty="0">
                <a:solidFill>
                  <a:srgbClr val="0F24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РАБОТА</a:t>
            </a:r>
            <a:endParaRPr sz="24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9700" marR="0" lvl="0" indent="0" algn="ctr" rtl="0">
              <a:spcBef>
                <a:spcPts val="1050"/>
              </a:spcBef>
              <a:spcAft>
                <a:spcPts val="0"/>
              </a:spcAft>
              <a:buNone/>
            </a:pPr>
            <a:endParaRPr lang="ru-RU" sz="1600" b="0" i="0" u="none" strike="noStrike" cap="none" dirty="0" smtClean="0">
              <a:solidFill>
                <a:srgbClr val="0F24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9700" marR="0" lvl="0" indent="0" algn="ctr" rtl="0">
              <a:spcBef>
                <a:spcPts val="1050"/>
              </a:spcBef>
              <a:spcAft>
                <a:spcPts val="0"/>
              </a:spcAft>
              <a:buNone/>
            </a:pPr>
            <a:r>
              <a:rPr lang="ru-RU" sz="2400" b="0" i="0" u="none" strike="noStrike" cap="none" dirty="0" smtClean="0">
                <a:solidFill>
                  <a:srgbClr val="0F24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 </a:t>
            </a:r>
            <a:r>
              <a:rPr lang="ru-RU" sz="2400" b="0" i="0" u="none" strike="noStrike" cap="none" dirty="0">
                <a:solidFill>
                  <a:srgbClr val="0F24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тему: </a:t>
            </a:r>
            <a:r>
              <a:rPr lang="ru-RU" sz="2400" b="1" i="0" u="none" strike="noStrike" cap="none" dirty="0">
                <a:solidFill>
                  <a:srgbClr val="0F24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Управление технической политикой предприятия </a:t>
            </a:r>
            <a:br>
              <a:rPr lang="ru-RU" sz="2400" b="1" i="0" u="none" strike="noStrike" cap="none" dirty="0">
                <a:solidFill>
                  <a:srgbClr val="0F243E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2400" b="1" i="0" u="none" strike="noStrike" cap="none" dirty="0">
                <a:solidFill>
                  <a:srgbClr val="0F24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(на материалах АО «Газпром газораспределение Тамбов»)</a:t>
            </a:r>
            <a:endParaRPr sz="2400" b="1" i="0" u="none" strike="noStrike" cap="none" dirty="0">
              <a:solidFill>
                <a:srgbClr val="0F24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9700" marR="0" lvl="0" indent="0" algn="l" rtl="0">
              <a:spcBef>
                <a:spcPts val="25"/>
              </a:spcBef>
              <a:spcAft>
                <a:spcPts val="0"/>
              </a:spcAft>
              <a:buNone/>
            </a:pPr>
            <a:endParaRPr lang="ru-RU" sz="2400" b="0" i="0" u="none" strike="noStrike" cap="none" dirty="0" smtClean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9700" marR="0" lvl="0" indent="0" algn="l" rtl="0">
              <a:spcBef>
                <a:spcPts val="25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9700" marR="0" lvl="0" indent="0" algn="r" rtl="0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0F24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Автор проекта: Орлов А.Ю.</a:t>
            </a:r>
            <a:endParaRPr dirty="0"/>
          </a:p>
          <a:p>
            <a:pPr marL="139700" marR="0" lvl="0" indent="0" algn="r" rtl="0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0F24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Руководитель проекта : Меньщикова В.И.</a:t>
            </a: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 noChangeAspect="1"/>
          </p:cNvGrpSpPr>
          <p:nvPr/>
        </p:nvGrpSpPr>
        <p:grpSpPr>
          <a:xfrm>
            <a:off x="553065" y="2049504"/>
            <a:ext cx="9000000" cy="4323232"/>
            <a:chOff x="1178708" y="2126507"/>
            <a:chExt cx="7554665" cy="3628952"/>
          </a:xfrm>
        </p:grpSpPr>
        <p:sp>
          <p:nvSpPr>
            <p:cNvPr id="16" name="Freeform: Shape 68">
              <a:extLst>
                <a:ext uri="{FF2B5EF4-FFF2-40B4-BE49-F238E27FC236}">
                  <a16:creationId xmlns:a16="http://schemas.microsoft.com/office/drawing/2014/main" id="{2377AAE3-C03E-924B-9B51-C38D323CAAC8}"/>
                </a:ext>
              </a:extLst>
            </p:cNvPr>
            <p:cNvSpPr/>
            <p:nvPr/>
          </p:nvSpPr>
          <p:spPr>
            <a:xfrm>
              <a:off x="1191370" y="4690472"/>
              <a:ext cx="7529343" cy="96927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869" h="1915">
                  <a:moveTo>
                    <a:pt x="14850" y="69"/>
                  </a:moveTo>
                  <a:cubicBezTo>
                    <a:pt x="14812" y="9"/>
                    <a:pt x="14726" y="-23"/>
                    <a:pt x="14662" y="19"/>
                  </a:cubicBezTo>
                  <a:cubicBezTo>
                    <a:pt x="14637" y="35"/>
                    <a:pt x="14612" y="51"/>
                    <a:pt x="14588" y="65"/>
                  </a:cubicBezTo>
                  <a:cubicBezTo>
                    <a:pt x="14514" y="109"/>
                    <a:pt x="14440" y="151"/>
                    <a:pt x="14365" y="191"/>
                  </a:cubicBezTo>
                  <a:cubicBezTo>
                    <a:pt x="14245" y="256"/>
                    <a:pt x="14122" y="317"/>
                    <a:pt x="13998" y="375"/>
                  </a:cubicBezTo>
                  <a:cubicBezTo>
                    <a:pt x="13919" y="413"/>
                    <a:pt x="13839" y="449"/>
                    <a:pt x="13759" y="484"/>
                  </a:cubicBezTo>
                  <a:cubicBezTo>
                    <a:pt x="13717" y="503"/>
                    <a:pt x="13674" y="521"/>
                    <a:pt x="13632" y="539"/>
                  </a:cubicBezTo>
                  <a:cubicBezTo>
                    <a:pt x="13629" y="541"/>
                    <a:pt x="13626" y="542"/>
                    <a:pt x="13623" y="543"/>
                  </a:cubicBezTo>
                  <a:cubicBezTo>
                    <a:pt x="13611" y="548"/>
                    <a:pt x="13598" y="553"/>
                    <a:pt x="13587" y="558"/>
                  </a:cubicBezTo>
                  <a:cubicBezTo>
                    <a:pt x="13561" y="568"/>
                    <a:pt x="13537" y="579"/>
                    <a:pt x="13513" y="588"/>
                  </a:cubicBezTo>
                  <a:cubicBezTo>
                    <a:pt x="13297" y="676"/>
                    <a:pt x="13079" y="757"/>
                    <a:pt x="12858" y="832"/>
                  </a:cubicBezTo>
                  <a:cubicBezTo>
                    <a:pt x="12595" y="921"/>
                    <a:pt x="12329" y="1002"/>
                    <a:pt x="12060" y="1075"/>
                  </a:cubicBezTo>
                  <a:cubicBezTo>
                    <a:pt x="11752" y="1160"/>
                    <a:pt x="11441" y="1233"/>
                    <a:pt x="11127" y="1298"/>
                  </a:cubicBezTo>
                  <a:cubicBezTo>
                    <a:pt x="10771" y="1370"/>
                    <a:pt x="10413" y="1431"/>
                    <a:pt x="10052" y="1481"/>
                  </a:cubicBezTo>
                  <a:cubicBezTo>
                    <a:pt x="10042" y="1482"/>
                    <a:pt x="10023" y="1484"/>
                    <a:pt x="10038" y="1482"/>
                  </a:cubicBezTo>
                  <a:cubicBezTo>
                    <a:pt x="10029" y="1483"/>
                    <a:pt x="10019" y="1485"/>
                    <a:pt x="10010" y="1486"/>
                  </a:cubicBezTo>
                  <a:cubicBezTo>
                    <a:pt x="9985" y="1489"/>
                    <a:pt x="9961" y="1492"/>
                    <a:pt x="9936" y="1496"/>
                  </a:cubicBezTo>
                  <a:cubicBezTo>
                    <a:pt x="9888" y="1502"/>
                    <a:pt x="9840" y="1507"/>
                    <a:pt x="9792" y="1513"/>
                  </a:cubicBezTo>
                  <a:cubicBezTo>
                    <a:pt x="9691" y="1525"/>
                    <a:pt x="9592" y="1536"/>
                    <a:pt x="9491" y="1546"/>
                  </a:cubicBezTo>
                  <a:cubicBezTo>
                    <a:pt x="9285" y="1567"/>
                    <a:pt x="9080" y="1585"/>
                    <a:pt x="8872" y="1598"/>
                  </a:cubicBezTo>
                  <a:cubicBezTo>
                    <a:pt x="8489" y="1624"/>
                    <a:pt x="8105" y="1637"/>
                    <a:pt x="7721" y="1639"/>
                  </a:cubicBezTo>
                  <a:cubicBezTo>
                    <a:pt x="7710" y="1637"/>
                    <a:pt x="7699" y="1635"/>
                    <a:pt x="7687" y="1635"/>
                  </a:cubicBezTo>
                  <a:cubicBezTo>
                    <a:pt x="7602" y="1637"/>
                    <a:pt x="7516" y="1638"/>
                    <a:pt x="7431" y="1639"/>
                  </a:cubicBezTo>
                  <a:cubicBezTo>
                    <a:pt x="7348" y="1638"/>
                    <a:pt x="7265" y="1637"/>
                    <a:pt x="7182" y="1635"/>
                  </a:cubicBezTo>
                  <a:cubicBezTo>
                    <a:pt x="7170" y="1635"/>
                    <a:pt x="7159" y="1637"/>
                    <a:pt x="7149" y="1639"/>
                  </a:cubicBezTo>
                  <a:cubicBezTo>
                    <a:pt x="6871" y="1638"/>
                    <a:pt x="6593" y="1630"/>
                    <a:pt x="6315" y="1617"/>
                  </a:cubicBezTo>
                  <a:cubicBezTo>
                    <a:pt x="5899" y="1596"/>
                    <a:pt x="5484" y="1562"/>
                    <a:pt x="5070" y="1512"/>
                  </a:cubicBezTo>
                  <a:cubicBezTo>
                    <a:pt x="5022" y="1507"/>
                    <a:pt x="4974" y="1501"/>
                    <a:pt x="4926" y="1495"/>
                  </a:cubicBezTo>
                  <a:cubicBezTo>
                    <a:pt x="4903" y="1492"/>
                    <a:pt x="4880" y="1489"/>
                    <a:pt x="4857" y="1486"/>
                  </a:cubicBezTo>
                  <a:cubicBezTo>
                    <a:pt x="4846" y="1484"/>
                    <a:pt x="4835" y="1483"/>
                    <a:pt x="4824" y="1482"/>
                  </a:cubicBezTo>
                  <a:cubicBezTo>
                    <a:pt x="4854" y="1485"/>
                    <a:pt x="4813" y="1480"/>
                    <a:pt x="4804" y="1479"/>
                  </a:cubicBezTo>
                  <a:cubicBezTo>
                    <a:pt x="4711" y="1466"/>
                    <a:pt x="4619" y="1453"/>
                    <a:pt x="4527" y="1438"/>
                  </a:cubicBezTo>
                  <a:cubicBezTo>
                    <a:pt x="4348" y="1411"/>
                    <a:pt x="4169" y="1380"/>
                    <a:pt x="3992" y="1347"/>
                  </a:cubicBezTo>
                  <a:cubicBezTo>
                    <a:pt x="3666" y="1286"/>
                    <a:pt x="3342" y="1214"/>
                    <a:pt x="3021" y="1132"/>
                  </a:cubicBezTo>
                  <a:cubicBezTo>
                    <a:pt x="2742" y="1060"/>
                    <a:pt x="2466" y="981"/>
                    <a:pt x="2192" y="892"/>
                  </a:cubicBezTo>
                  <a:cubicBezTo>
                    <a:pt x="1960" y="817"/>
                    <a:pt x="1729" y="735"/>
                    <a:pt x="1500" y="646"/>
                  </a:cubicBezTo>
                  <a:cubicBezTo>
                    <a:pt x="1451" y="627"/>
                    <a:pt x="1401" y="607"/>
                    <a:pt x="1352" y="587"/>
                  </a:cubicBezTo>
                  <a:cubicBezTo>
                    <a:pt x="1327" y="577"/>
                    <a:pt x="1303" y="567"/>
                    <a:pt x="1278" y="557"/>
                  </a:cubicBezTo>
                  <a:cubicBezTo>
                    <a:pt x="1267" y="552"/>
                    <a:pt x="1256" y="548"/>
                    <a:pt x="1245" y="543"/>
                  </a:cubicBezTo>
                  <a:cubicBezTo>
                    <a:pt x="1241" y="542"/>
                    <a:pt x="1238" y="540"/>
                    <a:pt x="1235" y="539"/>
                  </a:cubicBezTo>
                  <a:cubicBezTo>
                    <a:pt x="1150" y="503"/>
                    <a:pt x="1066" y="466"/>
                    <a:pt x="982" y="427"/>
                  </a:cubicBezTo>
                  <a:cubicBezTo>
                    <a:pt x="845" y="366"/>
                    <a:pt x="711" y="300"/>
                    <a:pt x="578" y="231"/>
                  </a:cubicBezTo>
                  <a:cubicBezTo>
                    <a:pt x="491" y="186"/>
                    <a:pt x="405" y="139"/>
                    <a:pt x="321" y="90"/>
                  </a:cubicBezTo>
                  <a:cubicBezTo>
                    <a:pt x="283" y="68"/>
                    <a:pt x="247" y="45"/>
                    <a:pt x="210" y="23"/>
                  </a:cubicBezTo>
                  <a:cubicBezTo>
                    <a:pt x="209" y="21"/>
                    <a:pt x="207" y="21"/>
                    <a:pt x="206" y="19"/>
                  </a:cubicBezTo>
                  <a:cubicBezTo>
                    <a:pt x="146" y="-20"/>
                    <a:pt x="51" y="5"/>
                    <a:pt x="18" y="69"/>
                  </a:cubicBezTo>
                  <a:cubicBezTo>
                    <a:pt x="-19" y="138"/>
                    <a:pt x="3" y="214"/>
                    <a:pt x="67" y="258"/>
                  </a:cubicBezTo>
                  <a:cubicBezTo>
                    <a:pt x="92" y="273"/>
                    <a:pt x="116" y="288"/>
                    <a:pt x="142" y="304"/>
                  </a:cubicBezTo>
                  <a:cubicBezTo>
                    <a:pt x="215" y="347"/>
                    <a:pt x="290" y="390"/>
                    <a:pt x="365" y="429"/>
                  </a:cubicBezTo>
                  <a:cubicBezTo>
                    <a:pt x="487" y="495"/>
                    <a:pt x="611" y="557"/>
                    <a:pt x="737" y="616"/>
                  </a:cubicBezTo>
                  <a:cubicBezTo>
                    <a:pt x="915" y="700"/>
                    <a:pt x="1096" y="778"/>
                    <a:pt x="1279" y="852"/>
                  </a:cubicBezTo>
                  <a:cubicBezTo>
                    <a:pt x="1495" y="941"/>
                    <a:pt x="1715" y="1022"/>
                    <a:pt x="1936" y="1097"/>
                  </a:cubicBezTo>
                  <a:cubicBezTo>
                    <a:pt x="2199" y="1186"/>
                    <a:pt x="2466" y="1267"/>
                    <a:pt x="2734" y="1340"/>
                  </a:cubicBezTo>
                  <a:cubicBezTo>
                    <a:pt x="3045" y="1425"/>
                    <a:pt x="3360" y="1500"/>
                    <a:pt x="3676" y="1565"/>
                  </a:cubicBezTo>
                  <a:cubicBezTo>
                    <a:pt x="4033" y="1638"/>
                    <a:pt x="4393" y="1698"/>
                    <a:pt x="4753" y="1747"/>
                  </a:cubicBezTo>
                  <a:cubicBezTo>
                    <a:pt x="5164" y="1803"/>
                    <a:pt x="5576" y="1846"/>
                    <a:pt x="5989" y="1873"/>
                  </a:cubicBezTo>
                  <a:cubicBezTo>
                    <a:pt x="6437" y="1903"/>
                    <a:pt x="6886" y="1917"/>
                    <a:pt x="7335" y="1915"/>
                  </a:cubicBezTo>
                  <a:cubicBezTo>
                    <a:pt x="7369" y="1915"/>
                    <a:pt x="7403" y="1914"/>
                    <a:pt x="7437" y="1914"/>
                  </a:cubicBezTo>
                  <a:cubicBezTo>
                    <a:pt x="7811" y="1917"/>
                    <a:pt x="8186" y="1910"/>
                    <a:pt x="8560" y="1891"/>
                  </a:cubicBezTo>
                  <a:cubicBezTo>
                    <a:pt x="8976" y="1871"/>
                    <a:pt x="9390" y="1837"/>
                    <a:pt x="9804" y="1787"/>
                  </a:cubicBezTo>
                  <a:cubicBezTo>
                    <a:pt x="10185" y="1742"/>
                    <a:pt x="10565" y="1684"/>
                    <a:pt x="10943" y="1613"/>
                  </a:cubicBezTo>
                  <a:cubicBezTo>
                    <a:pt x="11269" y="1552"/>
                    <a:pt x="11594" y="1481"/>
                    <a:pt x="11915" y="1398"/>
                  </a:cubicBezTo>
                  <a:cubicBezTo>
                    <a:pt x="12195" y="1326"/>
                    <a:pt x="12473" y="1246"/>
                    <a:pt x="12748" y="1158"/>
                  </a:cubicBezTo>
                  <a:cubicBezTo>
                    <a:pt x="12981" y="1082"/>
                    <a:pt x="13212" y="1000"/>
                    <a:pt x="13440" y="912"/>
                  </a:cubicBezTo>
                  <a:cubicBezTo>
                    <a:pt x="13635" y="835"/>
                    <a:pt x="13829" y="754"/>
                    <a:pt x="14020" y="668"/>
                  </a:cubicBezTo>
                  <a:cubicBezTo>
                    <a:pt x="14157" y="605"/>
                    <a:pt x="14292" y="540"/>
                    <a:pt x="14425" y="470"/>
                  </a:cubicBezTo>
                  <a:cubicBezTo>
                    <a:pt x="14513" y="425"/>
                    <a:pt x="14599" y="378"/>
                    <a:pt x="14684" y="328"/>
                  </a:cubicBezTo>
                  <a:cubicBezTo>
                    <a:pt x="14722" y="306"/>
                    <a:pt x="14760" y="284"/>
                    <a:pt x="14796" y="260"/>
                  </a:cubicBezTo>
                  <a:cubicBezTo>
                    <a:pt x="14798" y="259"/>
                    <a:pt x="14799" y="258"/>
                    <a:pt x="14800" y="258"/>
                  </a:cubicBezTo>
                  <a:cubicBezTo>
                    <a:pt x="14861" y="218"/>
                    <a:pt x="14892" y="134"/>
                    <a:pt x="14850" y="69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36572" tIns="18286" rIns="36572" bIns="18286" anchor="ctr" anchorCtr="1" compatLnSpc="0"/>
            <a:lstStyle/>
            <a:p>
              <a:pPr hangingPunct="0"/>
              <a:endParaRPr lang="en-US" sz="732" kern="120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7" name="Freeform: Shape 69">
              <a:extLst>
                <a:ext uri="{FF2B5EF4-FFF2-40B4-BE49-F238E27FC236}">
                  <a16:creationId xmlns:a16="http://schemas.microsoft.com/office/drawing/2014/main" id="{EA5243AE-64C6-C141-A0F5-2E17FF0D4128}"/>
                </a:ext>
              </a:extLst>
            </p:cNvPr>
            <p:cNvSpPr/>
            <p:nvPr/>
          </p:nvSpPr>
          <p:spPr>
            <a:xfrm>
              <a:off x="1689173" y="4863667"/>
              <a:ext cx="367149" cy="36714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26" h="726">
                  <a:moveTo>
                    <a:pt x="726" y="364"/>
                  </a:moveTo>
                  <a:cubicBezTo>
                    <a:pt x="726" y="564"/>
                    <a:pt x="564" y="726"/>
                    <a:pt x="363" y="726"/>
                  </a:cubicBezTo>
                  <a:cubicBezTo>
                    <a:pt x="163" y="726"/>
                    <a:pt x="0" y="564"/>
                    <a:pt x="0" y="364"/>
                  </a:cubicBezTo>
                  <a:cubicBezTo>
                    <a:pt x="0" y="163"/>
                    <a:pt x="163" y="0"/>
                    <a:pt x="363" y="0"/>
                  </a:cubicBezTo>
                  <a:cubicBezTo>
                    <a:pt x="564" y="0"/>
                    <a:pt x="726" y="163"/>
                    <a:pt x="726" y="364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36572" tIns="18286" rIns="36572" bIns="18286" anchor="ctr" anchorCtr="1" compatLnSpc="0"/>
            <a:lstStyle/>
            <a:p>
              <a:pPr hangingPunct="0"/>
              <a:endParaRPr lang="en-US" sz="732" kern="120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8" name="Freeform: Shape 70">
              <a:extLst>
                <a:ext uri="{FF2B5EF4-FFF2-40B4-BE49-F238E27FC236}">
                  <a16:creationId xmlns:a16="http://schemas.microsoft.com/office/drawing/2014/main" id="{BCC84CA4-F870-0C41-86BC-D95772C59ACD}"/>
                </a:ext>
              </a:extLst>
            </p:cNvPr>
            <p:cNvSpPr/>
            <p:nvPr/>
          </p:nvSpPr>
          <p:spPr>
            <a:xfrm>
              <a:off x="1756526" y="4931020"/>
              <a:ext cx="232443" cy="23295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0" h="461">
                  <a:moveTo>
                    <a:pt x="460" y="231"/>
                  </a:moveTo>
                  <a:cubicBezTo>
                    <a:pt x="460" y="357"/>
                    <a:pt x="358" y="461"/>
                    <a:pt x="230" y="461"/>
                  </a:cubicBezTo>
                  <a:cubicBezTo>
                    <a:pt x="103" y="461"/>
                    <a:pt x="0" y="357"/>
                    <a:pt x="0" y="231"/>
                  </a:cubicBezTo>
                  <a:cubicBezTo>
                    <a:pt x="0" y="104"/>
                    <a:pt x="103" y="0"/>
                    <a:pt x="230" y="0"/>
                  </a:cubicBezTo>
                  <a:cubicBezTo>
                    <a:pt x="358" y="0"/>
                    <a:pt x="460" y="104"/>
                    <a:pt x="460" y="231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36572" tIns="18286" rIns="36572" bIns="18286" anchor="ctr" anchorCtr="1" compatLnSpc="0"/>
            <a:lstStyle/>
            <a:p>
              <a:pPr hangingPunct="0"/>
              <a:endParaRPr lang="en-US" sz="732" kern="120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9" name="Freeform: Shape 71">
              <a:extLst>
                <a:ext uri="{FF2B5EF4-FFF2-40B4-BE49-F238E27FC236}">
                  <a16:creationId xmlns:a16="http://schemas.microsoft.com/office/drawing/2014/main" id="{D8BA5B6F-E620-B144-81CA-E4D592955E49}"/>
                </a:ext>
              </a:extLst>
            </p:cNvPr>
            <p:cNvSpPr/>
            <p:nvPr/>
          </p:nvSpPr>
          <p:spPr>
            <a:xfrm>
              <a:off x="3230187" y="5311842"/>
              <a:ext cx="367149" cy="36714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26" h="726">
                  <a:moveTo>
                    <a:pt x="726" y="363"/>
                  </a:moveTo>
                  <a:cubicBezTo>
                    <a:pt x="726" y="564"/>
                    <a:pt x="563" y="726"/>
                    <a:pt x="363" y="726"/>
                  </a:cubicBezTo>
                  <a:cubicBezTo>
                    <a:pt x="162" y="726"/>
                    <a:pt x="0" y="564"/>
                    <a:pt x="0" y="363"/>
                  </a:cubicBezTo>
                  <a:cubicBezTo>
                    <a:pt x="0" y="163"/>
                    <a:pt x="162" y="0"/>
                    <a:pt x="363" y="0"/>
                  </a:cubicBezTo>
                  <a:cubicBezTo>
                    <a:pt x="563" y="0"/>
                    <a:pt x="726" y="163"/>
                    <a:pt x="726" y="363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36572" tIns="18286" rIns="36572" bIns="18286" anchor="ctr" anchorCtr="1" compatLnSpc="0"/>
            <a:lstStyle/>
            <a:p>
              <a:pPr hangingPunct="0"/>
              <a:endParaRPr lang="en-US" sz="732" kern="120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0" name="Freeform: Shape 72">
              <a:extLst>
                <a:ext uri="{FF2B5EF4-FFF2-40B4-BE49-F238E27FC236}">
                  <a16:creationId xmlns:a16="http://schemas.microsoft.com/office/drawing/2014/main" id="{CF82C204-9A81-4943-A368-A2BC6660954B}"/>
                </a:ext>
              </a:extLst>
            </p:cNvPr>
            <p:cNvSpPr/>
            <p:nvPr/>
          </p:nvSpPr>
          <p:spPr>
            <a:xfrm>
              <a:off x="3297540" y="5379195"/>
              <a:ext cx="232443" cy="23244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0" h="460">
                  <a:moveTo>
                    <a:pt x="460" y="230"/>
                  </a:moveTo>
                  <a:cubicBezTo>
                    <a:pt x="460" y="357"/>
                    <a:pt x="357" y="460"/>
                    <a:pt x="230" y="460"/>
                  </a:cubicBezTo>
                  <a:cubicBezTo>
                    <a:pt x="103" y="460"/>
                    <a:pt x="0" y="357"/>
                    <a:pt x="0" y="230"/>
                  </a:cubicBezTo>
                  <a:cubicBezTo>
                    <a:pt x="0" y="103"/>
                    <a:pt x="103" y="0"/>
                    <a:pt x="230" y="0"/>
                  </a:cubicBezTo>
                  <a:cubicBezTo>
                    <a:pt x="357" y="0"/>
                    <a:pt x="460" y="103"/>
                    <a:pt x="460" y="230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36572" tIns="18286" rIns="36572" bIns="18286" anchor="ctr" anchorCtr="1" compatLnSpc="0"/>
            <a:lstStyle/>
            <a:p>
              <a:pPr hangingPunct="0"/>
              <a:endParaRPr lang="en-US" sz="732" kern="120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1" name="Freeform: Shape 73">
              <a:extLst>
                <a:ext uri="{FF2B5EF4-FFF2-40B4-BE49-F238E27FC236}">
                  <a16:creationId xmlns:a16="http://schemas.microsoft.com/office/drawing/2014/main" id="{04AC99CD-21C4-4544-BEE6-51459E9CC5F9}"/>
                </a:ext>
              </a:extLst>
            </p:cNvPr>
            <p:cNvSpPr/>
            <p:nvPr/>
          </p:nvSpPr>
          <p:spPr>
            <a:xfrm>
              <a:off x="4769681" y="5388310"/>
              <a:ext cx="367149" cy="36714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26" h="726">
                  <a:moveTo>
                    <a:pt x="726" y="362"/>
                  </a:moveTo>
                  <a:cubicBezTo>
                    <a:pt x="726" y="563"/>
                    <a:pt x="564" y="726"/>
                    <a:pt x="363" y="726"/>
                  </a:cubicBezTo>
                  <a:cubicBezTo>
                    <a:pt x="163" y="726"/>
                    <a:pt x="0" y="563"/>
                    <a:pt x="0" y="362"/>
                  </a:cubicBezTo>
                  <a:cubicBezTo>
                    <a:pt x="0" y="162"/>
                    <a:pt x="163" y="0"/>
                    <a:pt x="363" y="0"/>
                  </a:cubicBezTo>
                  <a:cubicBezTo>
                    <a:pt x="564" y="0"/>
                    <a:pt x="726" y="162"/>
                    <a:pt x="726" y="362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36572" tIns="18286" rIns="36572" bIns="18286" anchor="ctr" anchorCtr="1" compatLnSpc="0"/>
            <a:lstStyle/>
            <a:p>
              <a:pPr hangingPunct="0"/>
              <a:endParaRPr lang="en-US" sz="732" kern="120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2" name="Freeform: Shape 74">
              <a:extLst>
                <a:ext uri="{FF2B5EF4-FFF2-40B4-BE49-F238E27FC236}">
                  <a16:creationId xmlns:a16="http://schemas.microsoft.com/office/drawing/2014/main" id="{D333053A-A651-634A-9D66-DD0D3017D61D}"/>
                </a:ext>
              </a:extLst>
            </p:cNvPr>
            <p:cNvSpPr/>
            <p:nvPr/>
          </p:nvSpPr>
          <p:spPr>
            <a:xfrm>
              <a:off x="4837035" y="5455662"/>
              <a:ext cx="232443" cy="23244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0" h="460">
                  <a:moveTo>
                    <a:pt x="460" y="229"/>
                  </a:moveTo>
                  <a:cubicBezTo>
                    <a:pt x="460" y="357"/>
                    <a:pt x="357" y="460"/>
                    <a:pt x="230" y="460"/>
                  </a:cubicBezTo>
                  <a:cubicBezTo>
                    <a:pt x="103" y="460"/>
                    <a:pt x="0" y="357"/>
                    <a:pt x="0" y="229"/>
                  </a:cubicBezTo>
                  <a:cubicBezTo>
                    <a:pt x="0" y="103"/>
                    <a:pt x="103" y="0"/>
                    <a:pt x="230" y="0"/>
                  </a:cubicBezTo>
                  <a:cubicBezTo>
                    <a:pt x="357" y="0"/>
                    <a:pt x="460" y="103"/>
                    <a:pt x="460" y="229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36572" tIns="18286" rIns="36572" bIns="18286" anchor="ctr" anchorCtr="1" compatLnSpc="0"/>
            <a:lstStyle/>
            <a:p>
              <a:pPr hangingPunct="0"/>
              <a:endParaRPr lang="en-US" sz="732" kern="120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3" name="Freeform: Shape 75">
              <a:extLst>
                <a:ext uri="{FF2B5EF4-FFF2-40B4-BE49-F238E27FC236}">
                  <a16:creationId xmlns:a16="http://schemas.microsoft.com/office/drawing/2014/main" id="{0DC6E180-C98C-E541-B6EB-D8BB34D172C2}"/>
                </a:ext>
              </a:extLst>
            </p:cNvPr>
            <p:cNvSpPr/>
            <p:nvPr/>
          </p:nvSpPr>
          <p:spPr>
            <a:xfrm>
              <a:off x="6313733" y="5311842"/>
              <a:ext cx="367149" cy="36714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26" h="726">
                  <a:moveTo>
                    <a:pt x="726" y="363"/>
                  </a:moveTo>
                  <a:cubicBezTo>
                    <a:pt x="726" y="564"/>
                    <a:pt x="564" y="726"/>
                    <a:pt x="363" y="726"/>
                  </a:cubicBezTo>
                  <a:cubicBezTo>
                    <a:pt x="163" y="726"/>
                    <a:pt x="0" y="564"/>
                    <a:pt x="0" y="363"/>
                  </a:cubicBezTo>
                  <a:cubicBezTo>
                    <a:pt x="0" y="163"/>
                    <a:pt x="163" y="0"/>
                    <a:pt x="363" y="0"/>
                  </a:cubicBezTo>
                  <a:cubicBezTo>
                    <a:pt x="564" y="0"/>
                    <a:pt x="726" y="163"/>
                    <a:pt x="726" y="363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36572" tIns="18286" rIns="36572" bIns="18286" anchor="ctr" anchorCtr="1" compatLnSpc="0"/>
            <a:lstStyle/>
            <a:p>
              <a:pPr hangingPunct="0"/>
              <a:endParaRPr lang="en-US" sz="732" kern="120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4" name="Freeform: Shape 76">
              <a:extLst>
                <a:ext uri="{FF2B5EF4-FFF2-40B4-BE49-F238E27FC236}">
                  <a16:creationId xmlns:a16="http://schemas.microsoft.com/office/drawing/2014/main" id="{C49BC2A7-754B-2C4C-B942-7909E439BF69}"/>
                </a:ext>
              </a:extLst>
            </p:cNvPr>
            <p:cNvSpPr/>
            <p:nvPr/>
          </p:nvSpPr>
          <p:spPr>
            <a:xfrm>
              <a:off x="6381593" y="5379195"/>
              <a:ext cx="231937" cy="23244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9" h="460">
                  <a:moveTo>
                    <a:pt x="459" y="230"/>
                  </a:moveTo>
                  <a:cubicBezTo>
                    <a:pt x="459" y="357"/>
                    <a:pt x="357" y="460"/>
                    <a:pt x="229" y="460"/>
                  </a:cubicBezTo>
                  <a:cubicBezTo>
                    <a:pt x="102" y="460"/>
                    <a:pt x="0" y="357"/>
                    <a:pt x="0" y="230"/>
                  </a:cubicBezTo>
                  <a:cubicBezTo>
                    <a:pt x="0" y="103"/>
                    <a:pt x="102" y="0"/>
                    <a:pt x="229" y="0"/>
                  </a:cubicBezTo>
                  <a:cubicBezTo>
                    <a:pt x="357" y="0"/>
                    <a:pt x="459" y="103"/>
                    <a:pt x="459" y="230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36572" tIns="18286" rIns="36572" bIns="18286" anchor="ctr" anchorCtr="1" compatLnSpc="0"/>
            <a:lstStyle/>
            <a:p>
              <a:pPr hangingPunct="0"/>
              <a:endParaRPr lang="en-US" sz="732" kern="120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5" name="Freeform: Shape 77">
              <a:extLst>
                <a:ext uri="{FF2B5EF4-FFF2-40B4-BE49-F238E27FC236}">
                  <a16:creationId xmlns:a16="http://schemas.microsoft.com/office/drawing/2014/main" id="{6E4988A8-1556-EB4C-BC17-9DC2A791048A}"/>
                </a:ext>
              </a:extLst>
            </p:cNvPr>
            <p:cNvSpPr/>
            <p:nvPr/>
          </p:nvSpPr>
          <p:spPr>
            <a:xfrm>
              <a:off x="7857279" y="4863667"/>
              <a:ext cx="367149" cy="36714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26" h="726">
                  <a:moveTo>
                    <a:pt x="726" y="364"/>
                  </a:moveTo>
                  <a:cubicBezTo>
                    <a:pt x="726" y="564"/>
                    <a:pt x="564" y="726"/>
                    <a:pt x="364" y="726"/>
                  </a:cubicBezTo>
                  <a:cubicBezTo>
                    <a:pt x="163" y="726"/>
                    <a:pt x="0" y="564"/>
                    <a:pt x="0" y="364"/>
                  </a:cubicBezTo>
                  <a:cubicBezTo>
                    <a:pt x="0" y="163"/>
                    <a:pt x="163" y="0"/>
                    <a:pt x="364" y="0"/>
                  </a:cubicBezTo>
                  <a:cubicBezTo>
                    <a:pt x="564" y="0"/>
                    <a:pt x="726" y="163"/>
                    <a:pt x="726" y="364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36572" tIns="18286" rIns="36572" bIns="18286" anchor="ctr" anchorCtr="1" compatLnSpc="0"/>
            <a:lstStyle/>
            <a:p>
              <a:pPr hangingPunct="0"/>
              <a:endParaRPr lang="en-US" sz="732" kern="120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6" name="Freeform: Shape 78">
              <a:extLst>
                <a:ext uri="{FF2B5EF4-FFF2-40B4-BE49-F238E27FC236}">
                  <a16:creationId xmlns:a16="http://schemas.microsoft.com/office/drawing/2014/main" id="{CA2167FB-096A-8D41-A649-AC1D831A6C86}"/>
                </a:ext>
              </a:extLst>
            </p:cNvPr>
            <p:cNvSpPr/>
            <p:nvPr/>
          </p:nvSpPr>
          <p:spPr>
            <a:xfrm>
              <a:off x="7924632" y="4931020"/>
              <a:ext cx="232443" cy="23295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0" h="461">
                  <a:moveTo>
                    <a:pt x="460" y="231"/>
                  </a:moveTo>
                  <a:cubicBezTo>
                    <a:pt x="460" y="357"/>
                    <a:pt x="357" y="461"/>
                    <a:pt x="231" y="461"/>
                  </a:cubicBezTo>
                  <a:cubicBezTo>
                    <a:pt x="103" y="461"/>
                    <a:pt x="0" y="357"/>
                    <a:pt x="0" y="231"/>
                  </a:cubicBezTo>
                  <a:cubicBezTo>
                    <a:pt x="0" y="104"/>
                    <a:pt x="103" y="0"/>
                    <a:pt x="231" y="0"/>
                  </a:cubicBezTo>
                  <a:cubicBezTo>
                    <a:pt x="357" y="0"/>
                    <a:pt x="460" y="104"/>
                    <a:pt x="460" y="231"/>
                  </a:cubicBezTo>
                  <a:close/>
                </a:path>
              </a:pathLst>
            </a:custGeom>
            <a:solidFill>
              <a:schemeClr val="accent5"/>
            </a:solidFill>
            <a:ln cap="flat">
              <a:noFill/>
              <a:prstDash val="solid"/>
            </a:ln>
          </p:spPr>
          <p:txBody>
            <a:bodyPr vert="horz" wrap="none" lIns="36572" tIns="18286" rIns="36572" bIns="18286" anchor="ctr" anchorCtr="1" compatLnSpc="0"/>
            <a:lstStyle/>
            <a:p>
              <a:pPr hangingPunct="0"/>
              <a:endParaRPr lang="en-US" sz="732" kern="120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7" name="Freeform: Shape 79">
              <a:extLst>
                <a:ext uri="{FF2B5EF4-FFF2-40B4-BE49-F238E27FC236}">
                  <a16:creationId xmlns:a16="http://schemas.microsoft.com/office/drawing/2014/main" id="{01E79FAC-3A33-224F-BB1F-F0560454A1F6}"/>
                </a:ext>
              </a:extLst>
            </p:cNvPr>
            <p:cNvSpPr/>
            <p:nvPr/>
          </p:nvSpPr>
          <p:spPr>
            <a:xfrm>
              <a:off x="1865405" y="4090375"/>
              <a:ext cx="15192" cy="96471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" h="1906">
                  <a:moveTo>
                    <a:pt x="31" y="1891"/>
                  </a:moveTo>
                  <a:lnTo>
                    <a:pt x="31" y="1840"/>
                  </a:lnTo>
                  <a:lnTo>
                    <a:pt x="31" y="1703"/>
                  </a:lnTo>
                  <a:lnTo>
                    <a:pt x="31" y="1502"/>
                  </a:lnTo>
                  <a:lnTo>
                    <a:pt x="31" y="1256"/>
                  </a:lnTo>
                  <a:lnTo>
                    <a:pt x="31" y="985"/>
                  </a:lnTo>
                  <a:lnTo>
                    <a:pt x="31" y="714"/>
                  </a:lnTo>
                  <a:lnTo>
                    <a:pt x="31" y="460"/>
                  </a:lnTo>
                  <a:lnTo>
                    <a:pt x="31" y="245"/>
                  </a:lnTo>
                  <a:lnTo>
                    <a:pt x="31" y="91"/>
                  </a:lnTo>
                  <a:cubicBezTo>
                    <a:pt x="31" y="66"/>
                    <a:pt x="31" y="42"/>
                    <a:pt x="31" y="18"/>
                  </a:cubicBezTo>
                  <a:cubicBezTo>
                    <a:pt x="31" y="17"/>
                    <a:pt x="31" y="16"/>
                    <a:pt x="31" y="14"/>
                  </a:cubicBezTo>
                  <a:cubicBezTo>
                    <a:pt x="31" y="-5"/>
                    <a:pt x="0" y="-5"/>
                    <a:pt x="0" y="14"/>
                  </a:cubicBezTo>
                  <a:lnTo>
                    <a:pt x="0" y="65"/>
                  </a:lnTo>
                  <a:lnTo>
                    <a:pt x="0" y="202"/>
                  </a:lnTo>
                  <a:lnTo>
                    <a:pt x="0" y="403"/>
                  </a:lnTo>
                  <a:lnTo>
                    <a:pt x="0" y="649"/>
                  </a:lnTo>
                  <a:lnTo>
                    <a:pt x="0" y="920"/>
                  </a:lnTo>
                  <a:lnTo>
                    <a:pt x="0" y="1191"/>
                  </a:lnTo>
                  <a:lnTo>
                    <a:pt x="0" y="1445"/>
                  </a:lnTo>
                  <a:lnTo>
                    <a:pt x="0" y="1660"/>
                  </a:lnTo>
                  <a:lnTo>
                    <a:pt x="0" y="1814"/>
                  </a:lnTo>
                  <a:cubicBezTo>
                    <a:pt x="0" y="1839"/>
                    <a:pt x="0" y="1863"/>
                    <a:pt x="0" y="1887"/>
                  </a:cubicBezTo>
                  <a:cubicBezTo>
                    <a:pt x="0" y="1888"/>
                    <a:pt x="0" y="1889"/>
                    <a:pt x="0" y="1891"/>
                  </a:cubicBezTo>
                  <a:cubicBezTo>
                    <a:pt x="0" y="1910"/>
                    <a:pt x="31" y="1910"/>
                    <a:pt x="31" y="1891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36572" tIns="18286" rIns="36572" bIns="18286" anchor="ctr" anchorCtr="1" compatLnSpc="0"/>
            <a:lstStyle/>
            <a:p>
              <a:pPr hangingPunct="0"/>
              <a:endParaRPr lang="en-US" sz="732" kern="120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8" name="Freeform: Shape 80">
              <a:extLst>
                <a:ext uri="{FF2B5EF4-FFF2-40B4-BE49-F238E27FC236}">
                  <a16:creationId xmlns:a16="http://schemas.microsoft.com/office/drawing/2014/main" id="{5BD4586F-E800-CB45-B96C-47F73DC3394D}"/>
                </a:ext>
              </a:extLst>
            </p:cNvPr>
            <p:cNvSpPr/>
            <p:nvPr/>
          </p:nvSpPr>
          <p:spPr>
            <a:xfrm>
              <a:off x="3405912" y="4532473"/>
              <a:ext cx="15192" cy="96421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" h="1905">
                  <a:moveTo>
                    <a:pt x="30" y="1890"/>
                  </a:moveTo>
                  <a:lnTo>
                    <a:pt x="30" y="1840"/>
                  </a:lnTo>
                  <a:lnTo>
                    <a:pt x="30" y="1703"/>
                  </a:lnTo>
                  <a:lnTo>
                    <a:pt x="30" y="1502"/>
                  </a:lnTo>
                  <a:lnTo>
                    <a:pt x="30" y="1255"/>
                  </a:lnTo>
                  <a:lnTo>
                    <a:pt x="30" y="985"/>
                  </a:lnTo>
                  <a:lnTo>
                    <a:pt x="30" y="714"/>
                  </a:lnTo>
                  <a:lnTo>
                    <a:pt x="30" y="460"/>
                  </a:lnTo>
                  <a:lnTo>
                    <a:pt x="30" y="245"/>
                  </a:lnTo>
                  <a:lnTo>
                    <a:pt x="30" y="90"/>
                  </a:lnTo>
                  <a:cubicBezTo>
                    <a:pt x="30" y="66"/>
                    <a:pt x="31" y="42"/>
                    <a:pt x="30" y="18"/>
                  </a:cubicBezTo>
                  <a:cubicBezTo>
                    <a:pt x="30" y="17"/>
                    <a:pt x="30" y="15"/>
                    <a:pt x="30" y="15"/>
                  </a:cubicBezTo>
                  <a:cubicBezTo>
                    <a:pt x="30" y="-5"/>
                    <a:pt x="0" y="-5"/>
                    <a:pt x="0" y="15"/>
                  </a:cubicBezTo>
                  <a:lnTo>
                    <a:pt x="0" y="65"/>
                  </a:lnTo>
                  <a:lnTo>
                    <a:pt x="0" y="201"/>
                  </a:lnTo>
                  <a:lnTo>
                    <a:pt x="0" y="403"/>
                  </a:lnTo>
                  <a:lnTo>
                    <a:pt x="0" y="650"/>
                  </a:lnTo>
                  <a:lnTo>
                    <a:pt x="0" y="919"/>
                  </a:lnTo>
                  <a:lnTo>
                    <a:pt x="0" y="1191"/>
                  </a:lnTo>
                  <a:lnTo>
                    <a:pt x="0" y="1445"/>
                  </a:lnTo>
                  <a:lnTo>
                    <a:pt x="0" y="1660"/>
                  </a:lnTo>
                  <a:lnTo>
                    <a:pt x="0" y="1814"/>
                  </a:lnTo>
                  <a:cubicBezTo>
                    <a:pt x="0" y="1838"/>
                    <a:pt x="-1" y="1863"/>
                    <a:pt x="0" y="1887"/>
                  </a:cubicBezTo>
                  <a:cubicBezTo>
                    <a:pt x="0" y="1888"/>
                    <a:pt x="0" y="1889"/>
                    <a:pt x="0" y="1890"/>
                  </a:cubicBezTo>
                  <a:cubicBezTo>
                    <a:pt x="0" y="1910"/>
                    <a:pt x="30" y="1910"/>
                    <a:pt x="30" y="1890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36572" tIns="18286" rIns="36572" bIns="18286" anchor="ctr" anchorCtr="1" compatLnSpc="0"/>
            <a:lstStyle/>
            <a:p>
              <a:pPr hangingPunct="0"/>
              <a:endParaRPr lang="en-US" sz="732" kern="120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9" name="Freeform: Shape 81">
              <a:extLst>
                <a:ext uri="{FF2B5EF4-FFF2-40B4-BE49-F238E27FC236}">
                  <a16:creationId xmlns:a16="http://schemas.microsoft.com/office/drawing/2014/main" id="{A186AEF3-B5C0-7D4A-AA3B-4AAEFAC8A120}"/>
                </a:ext>
              </a:extLst>
            </p:cNvPr>
            <p:cNvSpPr/>
            <p:nvPr/>
          </p:nvSpPr>
          <p:spPr>
            <a:xfrm>
              <a:off x="4945407" y="4693512"/>
              <a:ext cx="15192" cy="96421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" h="1905">
                  <a:moveTo>
                    <a:pt x="30" y="1890"/>
                  </a:moveTo>
                  <a:lnTo>
                    <a:pt x="30" y="1840"/>
                  </a:lnTo>
                  <a:lnTo>
                    <a:pt x="30" y="1703"/>
                  </a:lnTo>
                  <a:lnTo>
                    <a:pt x="30" y="1501"/>
                  </a:lnTo>
                  <a:lnTo>
                    <a:pt x="30" y="1255"/>
                  </a:lnTo>
                  <a:lnTo>
                    <a:pt x="30" y="985"/>
                  </a:lnTo>
                  <a:lnTo>
                    <a:pt x="30" y="714"/>
                  </a:lnTo>
                  <a:lnTo>
                    <a:pt x="30" y="459"/>
                  </a:lnTo>
                  <a:lnTo>
                    <a:pt x="30" y="245"/>
                  </a:lnTo>
                  <a:lnTo>
                    <a:pt x="30" y="90"/>
                  </a:lnTo>
                  <a:cubicBezTo>
                    <a:pt x="30" y="66"/>
                    <a:pt x="31" y="41"/>
                    <a:pt x="30" y="17"/>
                  </a:cubicBezTo>
                  <a:cubicBezTo>
                    <a:pt x="30" y="16"/>
                    <a:pt x="30" y="15"/>
                    <a:pt x="30" y="14"/>
                  </a:cubicBezTo>
                  <a:cubicBezTo>
                    <a:pt x="30" y="-5"/>
                    <a:pt x="0" y="-5"/>
                    <a:pt x="0" y="14"/>
                  </a:cubicBezTo>
                  <a:lnTo>
                    <a:pt x="0" y="64"/>
                  </a:lnTo>
                  <a:lnTo>
                    <a:pt x="0" y="201"/>
                  </a:lnTo>
                  <a:lnTo>
                    <a:pt x="0" y="402"/>
                  </a:lnTo>
                  <a:lnTo>
                    <a:pt x="0" y="649"/>
                  </a:lnTo>
                  <a:lnTo>
                    <a:pt x="0" y="919"/>
                  </a:lnTo>
                  <a:lnTo>
                    <a:pt x="0" y="1190"/>
                  </a:lnTo>
                  <a:lnTo>
                    <a:pt x="0" y="1444"/>
                  </a:lnTo>
                  <a:lnTo>
                    <a:pt x="0" y="1659"/>
                  </a:lnTo>
                  <a:lnTo>
                    <a:pt x="0" y="1814"/>
                  </a:lnTo>
                  <a:cubicBezTo>
                    <a:pt x="0" y="1838"/>
                    <a:pt x="-1" y="1862"/>
                    <a:pt x="0" y="1887"/>
                  </a:cubicBezTo>
                  <a:cubicBezTo>
                    <a:pt x="0" y="1887"/>
                    <a:pt x="0" y="1889"/>
                    <a:pt x="0" y="1890"/>
                  </a:cubicBezTo>
                  <a:cubicBezTo>
                    <a:pt x="0" y="1909"/>
                    <a:pt x="30" y="1909"/>
                    <a:pt x="30" y="1890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36572" tIns="18286" rIns="36572" bIns="18286" anchor="ctr" anchorCtr="1" compatLnSpc="0"/>
            <a:lstStyle/>
            <a:p>
              <a:pPr hangingPunct="0"/>
              <a:endParaRPr lang="en-US" sz="732" kern="120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0" name="Freeform: Shape 82">
              <a:extLst>
                <a:ext uri="{FF2B5EF4-FFF2-40B4-BE49-F238E27FC236}">
                  <a16:creationId xmlns:a16="http://schemas.microsoft.com/office/drawing/2014/main" id="{F77114EF-3C53-2243-8429-4A3949BC74B1}"/>
                </a:ext>
              </a:extLst>
            </p:cNvPr>
            <p:cNvSpPr/>
            <p:nvPr/>
          </p:nvSpPr>
          <p:spPr>
            <a:xfrm>
              <a:off x="6489965" y="4532473"/>
              <a:ext cx="15192" cy="96421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" h="1905">
                  <a:moveTo>
                    <a:pt x="31" y="1890"/>
                  </a:moveTo>
                  <a:lnTo>
                    <a:pt x="31" y="1840"/>
                  </a:lnTo>
                  <a:lnTo>
                    <a:pt x="31" y="1703"/>
                  </a:lnTo>
                  <a:lnTo>
                    <a:pt x="31" y="1502"/>
                  </a:lnTo>
                  <a:lnTo>
                    <a:pt x="31" y="1255"/>
                  </a:lnTo>
                  <a:lnTo>
                    <a:pt x="31" y="985"/>
                  </a:lnTo>
                  <a:lnTo>
                    <a:pt x="31" y="714"/>
                  </a:lnTo>
                  <a:lnTo>
                    <a:pt x="31" y="460"/>
                  </a:lnTo>
                  <a:lnTo>
                    <a:pt x="31" y="245"/>
                  </a:lnTo>
                  <a:lnTo>
                    <a:pt x="31" y="90"/>
                  </a:lnTo>
                  <a:cubicBezTo>
                    <a:pt x="31" y="66"/>
                    <a:pt x="31" y="42"/>
                    <a:pt x="31" y="18"/>
                  </a:cubicBezTo>
                  <a:cubicBezTo>
                    <a:pt x="31" y="17"/>
                    <a:pt x="31" y="15"/>
                    <a:pt x="31" y="15"/>
                  </a:cubicBezTo>
                  <a:cubicBezTo>
                    <a:pt x="31" y="-5"/>
                    <a:pt x="0" y="-5"/>
                    <a:pt x="0" y="15"/>
                  </a:cubicBezTo>
                  <a:lnTo>
                    <a:pt x="0" y="65"/>
                  </a:lnTo>
                  <a:lnTo>
                    <a:pt x="0" y="201"/>
                  </a:lnTo>
                  <a:lnTo>
                    <a:pt x="0" y="403"/>
                  </a:lnTo>
                  <a:lnTo>
                    <a:pt x="0" y="650"/>
                  </a:lnTo>
                  <a:lnTo>
                    <a:pt x="0" y="919"/>
                  </a:lnTo>
                  <a:lnTo>
                    <a:pt x="0" y="1191"/>
                  </a:lnTo>
                  <a:lnTo>
                    <a:pt x="0" y="1445"/>
                  </a:lnTo>
                  <a:lnTo>
                    <a:pt x="0" y="1660"/>
                  </a:lnTo>
                  <a:lnTo>
                    <a:pt x="0" y="1814"/>
                  </a:lnTo>
                  <a:cubicBezTo>
                    <a:pt x="0" y="1838"/>
                    <a:pt x="0" y="1863"/>
                    <a:pt x="0" y="1887"/>
                  </a:cubicBezTo>
                  <a:cubicBezTo>
                    <a:pt x="0" y="1888"/>
                    <a:pt x="0" y="1889"/>
                    <a:pt x="0" y="1890"/>
                  </a:cubicBezTo>
                  <a:cubicBezTo>
                    <a:pt x="0" y="1910"/>
                    <a:pt x="31" y="1910"/>
                    <a:pt x="31" y="1890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36572" tIns="18286" rIns="36572" bIns="18286" anchor="ctr" anchorCtr="1" compatLnSpc="0"/>
            <a:lstStyle/>
            <a:p>
              <a:pPr hangingPunct="0"/>
              <a:endParaRPr lang="en-US" sz="732" kern="120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1" name="Freeform: Shape 83">
              <a:extLst>
                <a:ext uri="{FF2B5EF4-FFF2-40B4-BE49-F238E27FC236}">
                  <a16:creationId xmlns:a16="http://schemas.microsoft.com/office/drawing/2014/main" id="{A5000626-2F69-084A-B031-EFC4C0BC23BA}"/>
                </a:ext>
              </a:extLst>
            </p:cNvPr>
            <p:cNvSpPr/>
            <p:nvPr/>
          </p:nvSpPr>
          <p:spPr>
            <a:xfrm>
              <a:off x="8027940" y="4090375"/>
              <a:ext cx="15192" cy="96471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" h="1906">
                  <a:moveTo>
                    <a:pt x="31" y="1891"/>
                  </a:moveTo>
                  <a:lnTo>
                    <a:pt x="31" y="1840"/>
                  </a:lnTo>
                  <a:lnTo>
                    <a:pt x="31" y="1703"/>
                  </a:lnTo>
                  <a:lnTo>
                    <a:pt x="31" y="1502"/>
                  </a:lnTo>
                  <a:lnTo>
                    <a:pt x="31" y="1256"/>
                  </a:lnTo>
                  <a:lnTo>
                    <a:pt x="31" y="985"/>
                  </a:lnTo>
                  <a:lnTo>
                    <a:pt x="31" y="714"/>
                  </a:lnTo>
                  <a:lnTo>
                    <a:pt x="31" y="460"/>
                  </a:lnTo>
                  <a:lnTo>
                    <a:pt x="31" y="245"/>
                  </a:lnTo>
                  <a:lnTo>
                    <a:pt x="31" y="91"/>
                  </a:lnTo>
                  <a:cubicBezTo>
                    <a:pt x="31" y="66"/>
                    <a:pt x="32" y="42"/>
                    <a:pt x="31" y="18"/>
                  </a:cubicBezTo>
                  <a:cubicBezTo>
                    <a:pt x="31" y="17"/>
                    <a:pt x="31" y="16"/>
                    <a:pt x="31" y="14"/>
                  </a:cubicBezTo>
                  <a:cubicBezTo>
                    <a:pt x="31" y="-5"/>
                    <a:pt x="0" y="-5"/>
                    <a:pt x="0" y="14"/>
                  </a:cubicBezTo>
                  <a:lnTo>
                    <a:pt x="0" y="65"/>
                  </a:lnTo>
                  <a:lnTo>
                    <a:pt x="0" y="202"/>
                  </a:lnTo>
                  <a:lnTo>
                    <a:pt x="0" y="403"/>
                  </a:lnTo>
                  <a:lnTo>
                    <a:pt x="0" y="649"/>
                  </a:lnTo>
                  <a:lnTo>
                    <a:pt x="0" y="920"/>
                  </a:lnTo>
                  <a:lnTo>
                    <a:pt x="0" y="1191"/>
                  </a:lnTo>
                  <a:lnTo>
                    <a:pt x="0" y="1445"/>
                  </a:lnTo>
                  <a:lnTo>
                    <a:pt x="0" y="1660"/>
                  </a:lnTo>
                  <a:lnTo>
                    <a:pt x="0" y="1814"/>
                  </a:lnTo>
                  <a:cubicBezTo>
                    <a:pt x="0" y="1839"/>
                    <a:pt x="0" y="1863"/>
                    <a:pt x="0" y="1887"/>
                  </a:cubicBezTo>
                  <a:cubicBezTo>
                    <a:pt x="0" y="1888"/>
                    <a:pt x="0" y="1889"/>
                    <a:pt x="0" y="1891"/>
                  </a:cubicBezTo>
                  <a:cubicBezTo>
                    <a:pt x="0" y="1910"/>
                    <a:pt x="31" y="1910"/>
                    <a:pt x="31" y="1891"/>
                  </a:cubicBezTo>
                  <a:close/>
                </a:path>
              </a:pathLst>
            </a:custGeom>
            <a:solidFill>
              <a:schemeClr val="accent5"/>
            </a:solidFill>
            <a:ln cap="flat">
              <a:noFill/>
              <a:prstDash val="solid"/>
            </a:ln>
          </p:spPr>
          <p:txBody>
            <a:bodyPr vert="horz" wrap="none" lIns="36572" tIns="18286" rIns="36572" bIns="18286" anchor="ctr" anchorCtr="1" compatLnSpc="0"/>
            <a:lstStyle/>
            <a:p>
              <a:pPr hangingPunct="0"/>
              <a:endParaRPr lang="en-US" sz="732" kern="120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2" name="Freeform: Shape 84">
              <a:extLst>
                <a:ext uri="{FF2B5EF4-FFF2-40B4-BE49-F238E27FC236}">
                  <a16:creationId xmlns:a16="http://schemas.microsoft.com/office/drawing/2014/main" id="{81D8CFCE-A014-8845-B236-4B20F2BDD2A1}"/>
                </a:ext>
              </a:extLst>
            </p:cNvPr>
            <p:cNvSpPr/>
            <p:nvPr/>
          </p:nvSpPr>
          <p:spPr>
            <a:xfrm>
              <a:off x="1178708" y="2717491"/>
              <a:ext cx="1390103" cy="149138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46" h="2946">
                  <a:moveTo>
                    <a:pt x="0" y="0"/>
                  </a:moveTo>
                  <a:lnTo>
                    <a:pt x="0" y="2579"/>
                  </a:lnTo>
                  <a:cubicBezTo>
                    <a:pt x="0" y="2781"/>
                    <a:pt x="165" y="2946"/>
                    <a:pt x="367" y="2946"/>
                  </a:cubicBezTo>
                  <a:lnTo>
                    <a:pt x="2379" y="2946"/>
                  </a:lnTo>
                  <a:cubicBezTo>
                    <a:pt x="2580" y="2946"/>
                    <a:pt x="2746" y="2781"/>
                    <a:pt x="2746" y="2579"/>
                  </a:cubicBezTo>
                  <a:lnTo>
                    <a:pt x="2746" y="0"/>
                  </a:lnTo>
                  <a:cubicBezTo>
                    <a:pt x="2392" y="289"/>
                    <a:pt x="1908" y="468"/>
                    <a:pt x="1373" y="468"/>
                  </a:cubicBezTo>
                  <a:cubicBezTo>
                    <a:pt x="838" y="468"/>
                    <a:pt x="354" y="28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36572" tIns="18286" rIns="36572" bIns="18286" anchor="ctr" anchorCtr="1" compatLnSpc="0"/>
            <a:lstStyle/>
            <a:p>
              <a:pPr hangingPunct="0"/>
              <a:endParaRPr lang="en-US" sz="732" kern="120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3" name="Freeform: Shape 85">
              <a:extLst>
                <a:ext uri="{FF2B5EF4-FFF2-40B4-BE49-F238E27FC236}">
                  <a16:creationId xmlns:a16="http://schemas.microsoft.com/office/drawing/2014/main" id="{80BA54EC-6818-D245-85BA-8FA3F7EC2F14}"/>
                </a:ext>
              </a:extLst>
            </p:cNvPr>
            <p:cNvSpPr/>
            <p:nvPr/>
          </p:nvSpPr>
          <p:spPr>
            <a:xfrm>
              <a:off x="2718710" y="3228460"/>
              <a:ext cx="1390103" cy="149189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46" h="2947">
                  <a:moveTo>
                    <a:pt x="0" y="0"/>
                  </a:moveTo>
                  <a:lnTo>
                    <a:pt x="0" y="2580"/>
                  </a:lnTo>
                  <a:cubicBezTo>
                    <a:pt x="0" y="2781"/>
                    <a:pt x="165" y="2947"/>
                    <a:pt x="367" y="2947"/>
                  </a:cubicBezTo>
                  <a:lnTo>
                    <a:pt x="2379" y="2947"/>
                  </a:lnTo>
                  <a:cubicBezTo>
                    <a:pt x="2581" y="2947"/>
                    <a:pt x="2746" y="2781"/>
                    <a:pt x="2746" y="2580"/>
                  </a:cubicBezTo>
                  <a:lnTo>
                    <a:pt x="2746" y="0"/>
                  </a:lnTo>
                  <a:cubicBezTo>
                    <a:pt x="2392" y="290"/>
                    <a:pt x="1908" y="469"/>
                    <a:pt x="1373" y="469"/>
                  </a:cubicBezTo>
                  <a:cubicBezTo>
                    <a:pt x="838" y="469"/>
                    <a:pt x="354" y="29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36572" tIns="18286" rIns="36572" bIns="18286" anchor="ctr" anchorCtr="1" compatLnSpc="0"/>
            <a:lstStyle/>
            <a:p>
              <a:pPr hangingPunct="0"/>
              <a:endParaRPr lang="en-US" sz="732" kern="120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4" name="Freeform: Shape 86">
              <a:extLst>
                <a:ext uri="{FF2B5EF4-FFF2-40B4-BE49-F238E27FC236}">
                  <a16:creationId xmlns:a16="http://schemas.microsoft.com/office/drawing/2014/main" id="{8A4A5A1F-1E1E-0246-9F04-0C246694F311}"/>
                </a:ext>
              </a:extLst>
            </p:cNvPr>
            <p:cNvSpPr/>
            <p:nvPr/>
          </p:nvSpPr>
          <p:spPr>
            <a:xfrm>
              <a:off x="7343270" y="2717491"/>
              <a:ext cx="1390103" cy="149138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46" h="2946">
                  <a:moveTo>
                    <a:pt x="0" y="0"/>
                  </a:moveTo>
                  <a:lnTo>
                    <a:pt x="0" y="2579"/>
                  </a:lnTo>
                  <a:cubicBezTo>
                    <a:pt x="0" y="2781"/>
                    <a:pt x="165" y="2946"/>
                    <a:pt x="367" y="2946"/>
                  </a:cubicBezTo>
                  <a:lnTo>
                    <a:pt x="2379" y="2946"/>
                  </a:lnTo>
                  <a:cubicBezTo>
                    <a:pt x="2581" y="2946"/>
                    <a:pt x="2746" y="2781"/>
                    <a:pt x="2746" y="2579"/>
                  </a:cubicBezTo>
                  <a:lnTo>
                    <a:pt x="2746" y="0"/>
                  </a:lnTo>
                  <a:cubicBezTo>
                    <a:pt x="2393" y="289"/>
                    <a:pt x="1908" y="468"/>
                    <a:pt x="1373" y="468"/>
                  </a:cubicBezTo>
                  <a:cubicBezTo>
                    <a:pt x="838" y="468"/>
                    <a:pt x="354" y="28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cap="flat">
              <a:noFill/>
              <a:prstDash val="solid"/>
            </a:ln>
          </p:spPr>
          <p:txBody>
            <a:bodyPr vert="horz" wrap="none" lIns="36572" tIns="18286" rIns="36572" bIns="18286" anchor="ctr" anchorCtr="1" compatLnSpc="0"/>
            <a:lstStyle/>
            <a:p>
              <a:pPr hangingPunct="0"/>
              <a:endParaRPr lang="en-US" sz="732" kern="120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5" name="Freeform: Shape 87">
              <a:extLst>
                <a:ext uri="{FF2B5EF4-FFF2-40B4-BE49-F238E27FC236}">
                  <a16:creationId xmlns:a16="http://schemas.microsoft.com/office/drawing/2014/main" id="{5EDFA0F5-CB6C-E942-8633-C1FBD0598F47}"/>
                </a:ext>
              </a:extLst>
            </p:cNvPr>
            <p:cNvSpPr/>
            <p:nvPr/>
          </p:nvSpPr>
          <p:spPr>
            <a:xfrm>
              <a:off x="5803269" y="3228460"/>
              <a:ext cx="1390103" cy="149189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46" h="2947">
                  <a:moveTo>
                    <a:pt x="0" y="0"/>
                  </a:moveTo>
                  <a:lnTo>
                    <a:pt x="0" y="2580"/>
                  </a:lnTo>
                  <a:cubicBezTo>
                    <a:pt x="0" y="2781"/>
                    <a:pt x="165" y="2947"/>
                    <a:pt x="367" y="2947"/>
                  </a:cubicBezTo>
                  <a:lnTo>
                    <a:pt x="2379" y="2947"/>
                  </a:lnTo>
                  <a:cubicBezTo>
                    <a:pt x="2581" y="2947"/>
                    <a:pt x="2746" y="2781"/>
                    <a:pt x="2746" y="2580"/>
                  </a:cubicBezTo>
                  <a:lnTo>
                    <a:pt x="2746" y="0"/>
                  </a:lnTo>
                  <a:cubicBezTo>
                    <a:pt x="2392" y="290"/>
                    <a:pt x="1908" y="469"/>
                    <a:pt x="1374" y="469"/>
                  </a:cubicBezTo>
                  <a:cubicBezTo>
                    <a:pt x="838" y="469"/>
                    <a:pt x="354" y="29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36572" tIns="18286" rIns="36572" bIns="18286" anchor="ctr" anchorCtr="1" compatLnSpc="0"/>
            <a:lstStyle/>
            <a:p>
              <a:pPr hangingPunct="0"/>
              <a:endParaRPr lang="en-US" sz="732" kern="120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6" name="Freeform: Shape 88">
              <a:extLst>
                <a:ext uri="{FF2B5EF4-FFF2-40B4-BE49-F238E27FC236}">
                  <a16:creationId xmlns:a16="http://schemas.microsoft.com/office/drawing/2014/main" id="{10EDAFFF-9D4C-DF48-835A-0DB8376215BA}"/>
                </a:ext>
              </a:extLst>
            </p:cNvPr>
            <p:cNvSpPr/>
            <p:nvPr/>
          </p:nvSpPr>
          <p:spPr>
            <a:xfrm>
              <a:off x="4260230" y="3739431"/>
              <a:ext cx="1390103" cy="149138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46" h="2946">
                  <a:moveTo>
                    <a:pt x="0" y="0"/>
                  </a:moveTo>
                  <a:lnTo>
                    <a:pt x="0" y="2579"/>
                  </a:lnTo>
                  <a:cubicBezTo>
                    <a:pt x="0" y="2781"/>
                    <a:pt x="165" y="2946"/>
                    <a:pt x="367" y="2946"/>
                  </a:cubicBezTo>
                  <a:lnTo>
                    <a:pt x="2379" y="2946"/>
                  </a:lnTo>
                  <a:cubicBezTo>
                    <a:pt x="2581" y="2946"/>
                    <a:pt x="2746" y="2781"/>
                    <a:pt x="2746" y="2579"/>
                  </a:cubicBezTo>
                  <a:lnTo>
                    <a:pt x="2746" y="0"/>
                  </a:lnTo>
                  <a:cubicBezTo>
                    <a:pt x="2392" y="290"/>
                    <a:pt x="1908" y="468"/>
                    <a:pt x="1373" y="468"/>
                  </a:cubicBezTo>
                  <a:cubicBezTo>
                    <a:pt x="838" y="468"/>
                    <a:pt x="353" y="29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36572" tIns="18286" rIns="36572" bIns="18286" anchor="ctr" anchorCtr="1" compatLnSpc="0"/>
            <a:lstStyle/>
            <a:p>
              <a:pPr hangingPunct="0"/>
              <a:endParaRPr lang="en-US" sz="732" kern="120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7" name="Freeform: Shape 313">
              <a:extLst>
                <a:ext uri="{FF2B5EF4-FFF2-40B4-BE49-F238E27FC236}">
                  <a16:creationId xmlns:a16="http://schemas.microsoft.com/office/drawing/2014/main" id="{B6F096EA-7C80-3645-89D4-CADFC97E61E3}"/>
                </a:ext>
              </a:extLst>
            </p:cNvPr>
            <p:cNvSpPr/>
            <p:nvPr/>
          </p:nvSpPr>
          <p:spPr>
            <a:xfrm>
              <a:off x="1178708" y="2126507"/>
              <a:ext cx="1390103" cy="82747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46" h="1635">
                  <a:moveTo>
                    <a:pt x="2379" y="0"/>
                  </a:moveTo>
                  <a:lnTo>
                    <a:pt x="367" y="0"/>
                  </a:lnTo>
                  <a:cubicBezTo>
                    <a:pt x="165" y="0"/>
                    <a:pt x="0" y="165"/>
                    <a:pt x="0" y="367"/>
                  </a:cubicBezTo>
                  <a:lnTo>
                    <a:pt x="0" y="1167"/>
                  </a:lnTo>
                  <a:cubicBezTo>
                    <a:pt x="354" y="1456"/>
                    <a:pt x="838" y="1635"/>
                    <a:pt x="1373" y="1635"/>
                  </a:cubicBezTo>
                  <a:cubicBezTo>
                    <a:pt x="1908" y="1635"/>
                    <a:pt x="2392" y="1456"/>
                    <a:pt x="2746" y="1167"/>
                  </a:cubicBezTo>
                  <a:lnTo>
                    <a:pt x="2746" y="367"/>
                  </a:lnTo>
                  <a:cubicBezTo>
                    <a:pt x="2746" y="165"/>
                    <a:pt x="2580" y="0"/>
                    <a:pt x="2379" y="0"/>
                  </a:cubicBezTo>
                  <a:close/>
                </a:path>
              </a:pathLst>
            </a:custGeom>
            <a:solidFill>
              <a:schemeClr val="accent6">
                <a:alpha val="15000"/>
              </a:schemeClr>
            </a:solidFill>
            <a:ln cap="flat">
              <a:noFill/>
              <a:prstDash val="solid"/>
            </a:ln>
          </p:spPr>
          <p:txBody>
            <a:bodyPr vert="horz" wrap="none" lIns="36572" tIns="18286" rIns="36572" bIns="18286" anchor="ctr" anchorCtr="1" compatLnSpc="0"/>
            <a:lstStyle/>
            <a:p>
              <a:pPr hangingPunct="0"/>
              <a:endParaRPr lang="en-US" sz="732" kern="120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8" name="Freeform: Shape 314">
              <a:extLst>
                <a:ext uri="{FF2B5EF4-FFF2-40B4-BE49-F238E27FC236}">
                  <a16:creationId xmlns:a16="http://schemas.microsoft.com/office/drawing/2014/main" id="{910DC1F6-91D0-7444-B853-08D92DB811A2}"/>
                </a:ext>
              </a:extLst>
            </p:cNvPr>
            <p:cNvSpPr/>
            <p:nvPr/>
          </p:nvSpPr>
          <p:spPr>
            <a:xfrm>
              <a:off x="2718710" y="2637984"/>
              <a:ext cx="1390103" cy="82747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46" h="1635">
                  <a:moveTo>
                    <a:pt x="2379" y="0"/>
                  </a:moveTo>
                  <a:lnTo>
                    <a:pt x="367" y="0"/>
                  </a:lnTo>
                  <a:cubicBezTo>
                    <a:pt x="165" y="0"/>
                    <a:pt x="0" y="165"/>
                    <a:pt x="0" y="367"/>
                  </a:cubicBezTo>
                  <a:lnTo>
                    <a:pt x="0" y="1166"/>
                  </a:lnTo>
                  <a:cubicBezTo>
                    <a:pt x="354" y="1456"/>
                    <a:pt x="838" y="1635"/>
                    <a:pt x="1373" y="1635"/>
                  </a:cubicBezTo>
                  <a:cubicBezTo>
                    <a:pt x="1908" y="1635"/>
                    <a:pt x="2392" y="1456"/>
                    <a:pt x="2746" y="1166"/>
                  </a:cubicBezTo>
                  <a:lnTo>
                    <a:pt x="2746" y="367"/>
                  </a:lnTo>
                  <a:cubicBezTo>
                    <a:pt x="2746" y="165"/>
                    <a:pt x="2581" y="0"/>
                    <a:pt x="2379" y="0"/>
                  </a:cubicBezTo>
                  <a:close/>
                </a:path>
              </a:pathLst>
            </a:custGeom>
            <a:solidFill>
              <a:schemeClr val="accent6">
                <a:alpha val="15000"/>
              </a:schemeClr>
            </a:solidFill>
            <a:ln cap="flat">
              <a:noFill/>
              <a:prstDash val="solid"/>
            </a:ln>
          </p:spPr>
          <p:txBody>
            <a:bodyPr vert="horz" wrap="none" lIns="36572" tIns="18286" rIns="36572" bIns="18286" anchor="ctr" anchorCtr="1" compatLnSpc="0"/>
            <a:lstStyle/>
            <a:p>
              <a:pPr hangingPunct="0"/>
              <a:endParaRPr lang="en-US" sz="732" kern="120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9" name="Freeform: Shape 315">
              <a:extLst>
                <a:ext uri="{FF2B5EF4-FFF2-40B4-BE49-F238E27FC236}">
                  <a16:creationId xmlns:a16="http://schemas.microsoft.com/office/drawing/2014/main" id="{66D90682-62F6-5640-85E6-F31C32B3FDE7}"/>
                </a:ext>
              </a:extLst>
            </p:cNvPr>
            <p:cNvSpPr/>
            <p:nvPr/>
          </p:nvSpPr>
          <p:spPr>
            <a:xfrm>
              <a:off x="7343270" y="2126507"/>
              <a:ext cx="1390103" cy="82747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46" h="1635">
                  <a:moveTo>
                    <a:pt x="2379" y="0"/>
                  </a:moveTo>
                  <a:lnTo>
                    <a:pt x="367" y="0"/>
                  </a:lnTo>
                  <a:cubicBezTo>
                    <a:pt x="165" y="0"/>
                    <a:pt x="0" y="165"/>
                    <a:pt x="0" y="367"/>
                  </a:cubicBezTo>
                  <a:lnTo>
                    <a:pt x="0" y="1167"/>
                  </a:lnTo>
                  <a:cubicBezTo>
                    <a:pt x="354" y="1456"/>
                    <a:pt x="838" y="1635"/>
                    <a:pt x="1373" y="1635"/>
                  </a:cubicBezTo>
                  <a:cubicBezTo>
                    <a:pt x="1908" y="1635"/>
                    <a:pt x="2393" y="1456"/>
                    <a:pt x="2746" y="1167"/>
                  </a:cubicBezTo>
                  <a:lnTo>
                    <a:pt x="2746" y="367"/>
                  </a:lnTo>
                  <a:cubicBezTo>
                    <a:pt x="2746" y="165"/>
                    <a:pt x="2581" y="0"/>
                    <a:pt x="2379" y="0"/>
                  </a:cubicBezTo>
                  <a:close/>
                </a:path>
              </a:pathLst>
            </a:custGeom>
            <a:solidFill>
              <a:schemeClr val="accent6">
                <a:alpha val="15000"/>
              </a:schemeClr>
            </a:solidFill>
            <a:ln cap="flat">
              <a:noFill/>
              <a:prstDash val="solid"/>
            </a:ln>
          </p:spPr>
          <p:txBody>
            <a:bodyPr vert="horz" wrap="none" lIns="36572" tIns="18286" rIns="36572" bIns="18286" anchor="ctr" anchorCtr="1" compatLnSpc="0"/>
            <a:lstStyle/>
            <a:p>
              <a:pPr hangingPunct="0"/>
              <a:endParaRPr lang="en-US" sz="732" kern="120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0" name="Freeform: Shape 316">
              <a:extLst>
                <a:ext uri="{FF2B5EF4-FFF2-40B4-BE49-F238E27FC236}">
                  <a16:creationId xmlns:a16="http://schemas.microsoft.com/office/drawing/2014/main" id="{DB34B05C-F5C3-6447-8F1C-52C571A78E6D}"/>
                </a:ext>
              </a:extLst>
            </p:cNvPr>
            <p:cNvSpPr/>
            <p:nvPr/>
          </p:nvSpPr>
          <p:spPr>
            <a:xfrm>
              <a:off x="5803269" y="2637984"/>
              <a:ext cx="1390103" cy="82747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46" h="1635">
                  <a:moveTo>
                    <a:pt x="2379" y="0"/>
                  </a:moveTo>
                  <a:lnTo>
                    <a:pt x="367" y="0"/>
                  </a:lnTo>
                  <a:cubicBezTo>
                    <a:pt x="165" y="0"/>
                    <a:pt x="0" y="165"/>
                    <a:pt x="0" y="367"/>
                  </a:cubicBezTo>
                  <a:lnTo>
                    <a:pt x="0" y="1166"/>
                  </a:lnTo>
                  <a:cubicBezTo>
                    <a:pt x="354" y="1456"/>
                    <a:pt x="838" y="1635"/>
                    <a:pt x="1374" y="1635"/>
                  </a:cubicBezTo>
                  <a:cubicBezTo>
                    <a:pt x="1908" y="1635"/>
                    <a:pt x="2392" y="1456"/>
                    <a:pt x="2746" y="1166"/>
                  </a:cubicBezTo>
                  <a:lnTo>
                    <a:pt x="2746" y="367"/>
                  </a:lnTo>
                  <a:cubicBezTo>
                    <a:pt x="2746" y="165"/>
                    <a:pt x="2581" y="0"/>
                    <a:pt x="2379" y="0"/>
                  </a:cubicBezTo>
                  <a:close/>
                </a:path>
              </a:pathLst>
            </a:custGeom>
            <a:solidFill>
              <a:schemeClr val="accent6">
                <a:alpha val="15000"/>
              </a:schemeClr>
            </a:solidFill>
            <a:ln cap="flat">
              <a:noFill/>
              <a:prstDash val="solid"/>
            </a:ln>
          </p:spPr>
          <p:txBody>
            <a:bodyPr vert="horz" wrap="none" lIns="36572" tIns="18286" rIns="36572" bIns="18286" anchor="ctr" anchorCtr="1" compatLnSpc="0"/>
            <a:lstStyle/>
            <a:p>
              <a:pPr hangingPunct="0"/>
              <a:endParaRPr lang="en-US" sz="732" kern="120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1" name="Freeform: Shape 317">
              <a:extLst>
                <a:ext uri="{FF2B5EF4-FFF2-40B4-BE49-F238E27FC236}">
                  <a16:creationId xmlns:a16="http://schemas.microsoft.com/office/drawing/2014/main" id="{FD95335B-EC4F-7549-8D43-25D9FCDB0E53}"/>
                </a:ext>
              </a:extLst>
            </p:cNvPr>
            <p:cNvSpPr/>
            <p:nvPr/>
          </p:nvSpPr>
          <p:spPr>
            <a:xfrm>
              <a:off x="4260230" y="3149460"/>
              <a:ext cx="1390103" cy="82697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46" h="1634">
                  <a:moveTo>
                    <a:pt x="2379" y="0"/>
                  </a:moveTo>
                  <a:lnTo>
                    <a:pt x="367" y="0"/>
                  </a:lnTo>
                  <a:cubicBezTo>
                    <a:pt x="165" y="0"/>
                    <a:pt x="0" y="165"/>
                    <a:pt x="0" y="367"/>
                  </a:cubicBezTo>
                  <a:lnTo>
                    <a:pt x="0" y="1166"/>
                  </a:lnTo>
                  <a:cubicBezTo>
                    <a:pt x="353" y="1456"/>
                    <a:pt x="838" y="1634"/>
                    <a:pt x="1373" y="1634"/>
                  </a:cubicBezTo>
                  <a:cubicBezTo>
                    <a:pt x="1908" y="1634"/>
                    <a:pt x="2392" y="1456"/>
                    <a:pt x="2746" y="1166"/>
                  </a:cubicBezTo>
                  <a:lnTo>
                    <a:pt x="2746" y="367"/>
                  </a:lnTo>
                  <a:cubicBezTo>
                    <a:pt x="2746" y="165"/>
                    <a:pt x="2581" y="0"/>
                    <a:pt x="2379" y="0"/>
                  </a:cubicBezTo>
                  <a:close/>
                </a:path>
              </a:pathLst>
            </a:custGeom>
            <a:solidFill>
              <a:schemeClr val="accent6">
                <a:alpha val="15000"/>
              </a:schemeClr>
            </a:solidFill>
            <a:ln cap="flat">
              <a:noFill/>
              <a:prstDash val="solid"/>
            </a:ln>
          </p:spPr>
          <p:txBody>
            <a:bodyPr vert="horz" wrap="none" lIns="36572" tIns="18286" rIns="36572" bIns="18286" anchor="ctr" anchorCtr="1" compatLnSpc="0"/>
            <a:lstStyle/>
            <a:p>
              <a:pPr hangingPunct="0"/>
              <a:endParaRPr lang="en-US" sz="732" kern="120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CFD653-961F-7044-AE94-4E4584B97582}"/>
                </a:ext>
              </a:extLst>
            </p:cNvPr>
            <p:cNvSpPr txBox="1"/>
            <p:nvPr/>
          </p:nvSpPr>
          <p:spPr>
            <a:xfrm>
              <a:off x="1260130" y="2404301"/>
              <a:ext cx="1230562" cy="2560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382" b="1" spc="-12" dirty="0" smtClean="0">
                  <a:solidFill>
                    <a:schemeClr val="accent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Модуль 1</a:t>
              </a:r>
              <a:endParaRPr lang="en-US" sz="1382" b="1" spc="-12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B96F1C-2EDA-C544-9270-6A6B4B18EFA9}"/>
                </a:ext>
              </a:extLst>
            </p:cNvPr>
            <p:cNvSpPr txBox="1"/>
            <p:nvPr/>
          </p:nvSpPr>
          <p:spPr>
            <a:xfrm>
              <a:off x="1191370" y="2959052"/>
              <a:ext cx="1374403" cy="12077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463"/>
                </a:lnSpc>
              </a:pPr>
              <a:r>
                <a:rPr lang="ru-RU" sz="975" spc="-8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«</a:t>
              </a:r>
              <a:r>
                <a:rPr lang="ru-RU" sz="975" spc="-8" dirty="0" smtClean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Управление </a:t>
              </a:r>
              <a:r>
                <a:rPr lang="ru-RU" sz="975" spc="-8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режимами газоснабжения в зависимости от температуры окружающей среды и объемов потребления газа»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7FAD1C-C77A-B043-A2F9-5881CE0039AF}"/>
                </a:ext>
              </a:extLst>
            </p:cNvPr>
            <p:cNvSpPr txBox="1"/>
            <p:nvPr/>
          </p:nvSpPr>
          <p:spPr>
            <a:xfrm>
              <a:off x="2800045" y="2913774"/>
              <a:ext cx="1230562" cy="2560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382" b="1" spc="-12" dirty="0" smtClean="0">
                  <a:solidFill>
                    <a:schemeClr val="accent2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Модуль 2</a:t>
              </a:r>
              <a:endParaRPr lang="en-US" sz="1382" b="1" spc="-12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C56F01-7257-A64B-AEDC-76E1251DC703}"/>
                </a:ext>
              </a:extLst>
            </p:cNvPr>
            <p:cNvSpPr txBox="1"/>
            <p:nvPr/>
          </p:nvSpPr>
          <p:spPr>
            <a:xfrm>
              <a:off x="2800046" y="3656700"/>
              <a:ext cx="1230562" cy="7233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463"/>
                </a:lnSpc>
              </a:pPr>
              <a:r>
                <a:rPr lang="ru-RU" sz="975" spc="-8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«</a:t>
              </a:r>
              <a:r>
                <a:rPr lang="ru-RU" sz="975" spc="-8" dirty="0" smtClean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Отображение </a:t>
              </a:r>
              <a:r>
                <a:rPr lang="ru-RU" sz="975" spc="-8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информации по контрольным замерам давления на схеме»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9CC07F-A640-9D44-96BF-05D4E3C81B05}"/>
                </a:ext>
              </a:extLst>
            </p:cNvPr>
            <p:cNvSpPr txBox="1"/>
            <p:nvPr/>
          </p:nvSpPr>
          <p:spPr>
            <a:xfrm>
              <a:off x="4343792" y="3427079"/>
              <a:ext cx="1230562" cy="2560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382" b="1" spc="-12" dirty="0" smtClean="0">
                  <a:solidFill>
                    <a:schemeClr val="accent3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Модуль 3</a:t>
              </a:r>
              <a:endParaRPr lang="en-US" sz="1382" b="1" spc="-12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64155E-37FA-C64F-A104-408B364F159B}"/>
                </a:ext>
              </a:extLst>
            </p:cNvPr>
            <p:cNvSpPr txBox="1"/>
            <p:nvPr/>
          </p:nvSpPr>
          <p:spPr>
            <a:xfrm>
              <a:off x="4343792" y="4189160"/>
              <a:ext cx="1230562" cy="7233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463"/>
                </a:lnSpc>
              </a:pPr>
              <a:r>
                <a:rPr lang="ru-RU" sz="975" spc="-8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«</a:t>
              </a:r>
              <a:r>
                <a:rPr lang="ru-RU" sz="975" spc="-8" dirty="0" smtClean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Контроль </a:t>
              </a:r>
              <a:r>
                <a:rPr lang="ru-RU" sz="975" spc="-8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за проводимыми работами на сетях газораспределения»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F647A3-9C89-D945-9EDC-CF174DC595F7}"/>
                </a:ext>
              </a:extLst>
            </p:cNvPr>
            <p:cNvSpPr txBox="1"/>
            <p:nvPr/>
          </p:nvSpPr>
          <p:spPr>
            <a:xfrm>
              <a:off x="5883707" y="2913774"/>
              <a:ext cx="1230562" cy="2560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382" b="1" spc="-12" dirty="0" smtClean="0">
                  <a:solidFill>
                    <a:schemeClr val="accent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Модуль 4</a:t>
              </a:r>
              <a:endParaRPr lang="en-US" sz="1382" b="1" spc="-12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8FAA48-1CB2-F74F-8140-271DAA4D2EA7}"/>
                </a:ext>
              </a:extLst>
            </p:cNvPr>
            <p:cNvSpPr txBox="1"/>
            <p:nvPr/>
          </p:nvSpPr>
          <p:spPr>
            <a:xfrm>
              <a:off x="5883707" y="3662808"/>
              <a:ext cx="1230562" cy="7111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463"/>
                </a:lnSpc>
              </a:pPr>
              <a:r>
                <a:rPr lang="ru-RU" sz="975" spc="-8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«Сбор контрольной информации по отключенным потребителям»</a:t>
              </a:r>
              <a:endParaRPr lang="en-US" sz="975" spc="-8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98AB1C-2913-A04F-8DE1-06617F466E7D}"/>
                </a:ext>
              </a:extLst>
            </p:cNvPr>
            <p:cNvSpPr txBox="1"/>
            <p:nvPr/>
          </p:nvSpPr>
          <p:spPr>
            <a:xfrm>
              <a:off x="7423621" y="2404301"/>
              <a:ext cx="1230562" cy="2560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382" b="1" spc="-12" dirty="0" smtClean="0">
                  <a:solidFill>
                    <a:schemeClr val="accent5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Модуль 5</a:t>
              </a:r>
              <a:endParaRPr lang="en-US" sz="1382" b="1" spc="-12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AB85B2-C150-6A48-8193-247A3E66B7E5}"/>
                </a:ext>
              </a:extLst>
            </p:cNvPr>
            <p:cNvSpPr txBox="1"/>
            <p:nvPr/>
          </p:nvSpPr>
          <p:spPr>
            <a:xfrm>
              <a:off x="7423622" y="3045786"/>
              <a:ext cx="1230562" cy="8726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463"/>
                </a:lnSpc>
              </a:pPr>
              <a:r>
                <a:rPr lang="ru-RU" sz="975" spc="-8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«Возможность контроля за изменением состояния запорной арматуры»</a:t>
              </a:r>
              <a:endParaRPr lang="en-US" sz="975" spc="-8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C8D2CF9C-7E9D-BA43-AD69-A22113B56293}"/>
              </a:ext>
            </a:extLst>
          </p:cNvPr>
          <p:cNvSpPr txBox="1"/>
          <p:nvPr/>
        </p:nvSpPr>
        <p:spPr>
          <a:xfrm>
            <a:off x="569870" y="685257"/>
            <a:ext cx="8670008" cy="97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3076">
              <a:lnSpc>
                <a:spcPts val="1707"/>
              </a:lnSpc>
              <a:buClrTx/>
            </a:pPr>
            <a:r>
              <a:rPr lang="ru-RU" sz="1800" b="1" kern="1200" spc="-12" dirty="0" smtClean="0">
                <a:solidFill>
                  <a:srgbClr val="11134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На примере задачи: </a:t>
            </a:r>
            <a:r>
              <a:rPr lang="ru-RU" sz="1800" kern="1200" spc="-49" dirty="0">
                <a:solidFill>
                  <a:srgbClr val="74799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«Переход </a:t>
            </a:r>
            <a:r>
              <a:rPr lang="ru-RU" sz="1800" kern="1200" spc="-49">
                <a:solidFill>
                  <a:srgbClr val="74799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на </a:t>
            </a:r>
            <a:r>
              <a:rPr lang="ru-RU" sz="1800" kern="1200" spc="-49" smtClean="0">
                <a:solidFill>
                  <a:srgbClr val="74799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новый </a:t>
            </a:r>
            <a:r>
              <a:rPr lang="ru-RU" sz="1800" kern="1200" spc="-49" dirty="0">
                <a:solidFill>
                  <a:srgbClr val="74799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уровень эксплуатации объектов сетей </a:t>
            </a:r>
            <a:r>
              <a:rPr lang="ru-RU" sz="1800" kern="1200" spc="-49" dirty="0" smtClean="0">
                <a:solidFill>
                  <a:srgbClr val="74799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газораспределения </a:t>
            </a:r>
            <a:r>
              <a:rPr lang="ru-RU" sz="1800" kern="1200" spc="-49" dirty="0">
                <a:solidFill>
                  <a:srgbClr val="74799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за счет внедрения геоинформационных и автоматизированных </a:t>
            </a:r>
            <a:r>
              <a:rPr lang="ru-RU" sz="1800" kern="1200" spc="-49" dirty="0" smtClean="0">
                <a:solidFill>
                  <a:srgbClr val="74799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систем». </a:t>
            </a:r>
          </a:p>
          <a:p>
            <a:pPr algn="ctr" defTabSz="743076">
              <a:lnSpc>
                <a:spcPts val="1707"/>
              </a:lnSpc>
              <a:buClrTx/>
            </a:pPr>
            <a:r>
              <a:rPr lang="ru-RU" sz="1800" kern="1200" spc="-49" dirty="0" smtClean="0">
                <a:solidFill>
                  <a:srgbClr val="74799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Ответственные за реализацию отдел АСУТП, ЦДС</a:t>
            </a:r>
            <a:endParaRPr lang="ru-RU" sz="1800" kern="1200" spc="-49" dirty="0">
              <a:solidFill>
                <a:srgbClr val="747994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63A682-173E-104D-8BDE-3749AF49A0B0}"/>
              </a:ext>
            </a:extLst>
          </p:cNvPr>
          <p:cNvSpPr txBox="1"/>
          <p:nvPr/>
        </p:nvSpPr>
        <p:spPr>
          <a:xfrm>
            <a:off x="1624279" y="2027973"/>
            <a:ext cx="6832235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743076">
              <a:buClrTx/>
            </a:pPr>
            <a:r>
              <a:rPr lang="ru-RU" sz="1800" b="1" kern="1200" spc="-12" dirty="0" smtClean="0">
                <a:solidFill>
                  <a:srgbClr val="11134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Мероприятия по разработке и внедрению модулей</a:t>
            </a:r>
            <a:endParaRPr lang="en-US" sz="1800" b="1" kern="1200" spc="-12" dirty="0">
              <a:solidFill>
                <a:srgbClr val="11134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1757363" y="177800"/>
            <a:ext cx="6391275" cy="361637"/>
          </a:xfrm>
          <a:prstGeom prst="rect">
            <a:avLst/>
          </a:prstGeom>
        </p:spPr>
        <p:txBody>
          <a:bodyPr/>
          <a:lstStyle>
            <a:lvl1pPr algn="ctr" defTabSz="7430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51" b="1" i="0" kern="1200" spc="-41" baseline="0">
                <a:solidFill>
                  <a:schemeClr val="tx2"/>
                </a:solidFill>
                <a:latin typeface="Poppins" pitchFamily="2" charset="77"/>
                <a:ea typeface="Open Sans Light" panose="020B0306030504020204" pitchFamily="34" charset="0"/>
                <a:cs typeface="Poppins" pitchFamily="2" charset="77"/>
              </a:defRPr>
            </a:lvl1pPr>
          </a:lstStyle>
          <a:p>
            <a:pPr>
              <a:buClrTx/>
              <a:buFontTx/>
            </a:pPr>
            <a:r>
              <a:rPr lang="ru-RU" dirty="0" smtClean="0"/>
              <a:t>План мероприятий</a:t>
            </a:r>
            <a:endParaRPr lang="ru-RU" dirty="0"/>
          </a:p>
        </p:txBody>
      </p:sp>
      <p:sp>
        <p:nvSpPr>
          <p:cNvPr id="45" name="Google Shape;81;p3"/>
          <p:cNvSpPr txBox="1"/>
          <p:nvPr/>
        </p:nvSpPr>
        <p:spPr>
          <a:xfrm>
            <a:off x="8983769" y="6218709"/>
            <a:ext cx="625261" cy="296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25" tIns="38450" rIns="76925" bIns="384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6F24071C-24BD-411C-8DF7-8536287A43FD}" type="slidenum">
              <a:rPr lang="ru-RU" sz="1800" b="0" u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800" b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550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1">
            <a:extLst>
              <a:ext uri="{FF2B5EF4-FFF2-40B4-BE49-F238E27FC236}">
                <a16:creationId xmlns:a16="http://schemas.microsoft.com/office/drawing/2014/main" id="{0B338109-343F-D943-A43E-7448C4EFB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484" y="999787"/>
            <a:ext cx="1124994" cy="1124994"/>
          </a:xfrm>
          <a:custGeom>
            <a:avLst/>
            <a:gdLst>
              <a:gd name="T0" fmla="*/ 1111 w 2224"/>
              <a:gd name="T1" fmla="*/ 2223 h 2224"/>
              <a:gd name="T2" fmla="*/ 0 w 2224"/>
              <a:gd name="T3" fmla="*/ 1112 h 2224"/>
              <a:gd name="T4" fmla="*/ 1111 w 2224"/>
              <a:gd name="T5" fmla="*/ 0 h 2224"/>
              <a:gd name="T6" fmla="*/ 2223 w 2224"/>
              <a:gd name="T7" fmla="*/ 1112 h 2224"/>
              <a:gd name="T8" fmla="*/ 1111 w 2224"/>
              <a:gd name="T9" fmla="*/ 2223 h 2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4" h="2224">
                <a:moveTo>
                  <a:pt x="1111" y="2223"/>
                </a:moveTo>
                <a:lnTo>
                  <a:pt x="0" y="1112"/>
                </a:lnTo>
                <a:lnTo>
                  <a:pt x="1111" y="0"/>
                </a:lnTo>
                <a:lnTo>
                  <a:pt x="2223" y="1112"/>
                </a:lnTo>
                <a:lnTo>
                  <a:pt x="1111" y="2223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743076">
              <a:buClrTx/>
            </a:pPr>
            <a:endParaRPr lang="en-US" sz="1463" kern="1200" dirty="0">
              <a:solidFill>
                <a:srgbClr val="747994"/>
              </a:solidFill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18" name="Freeform 72">
            <a:extLst>
              <a:ext uri="{FF2B5EF4-FFF2-40B4-BE49-F238E27FC236}">
                <a16:creationId xmlns:a16="http://schemas.microsoft.com/office/drawing/2014/main" id="{33F7451B-4B27-4040-9BA4-FA24C0A62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44" y="1073447"/>
            <a:ext cx="979907" cy="979907"/>
          </a:xfrm>
          <a:custGeom>
            <a:avLst/>
            <a:gdLst>
              <a:gd name="T0" fmla="*/ 966 w 1935"/>
              <a:gd name="T1" fmla="*/ 1935 h 1936"/>
              <a:gd name="T2" fmla="*/ 0 w 1935"/>
              <a:gd name="T3" fmla="*/ 968 h 1936"/>
              <a:gd name="T4" fmla="*/ 966 w 1935"/>
              <a:gd name="T5" fmla="*/ 0 h 1936"/>
              <a:gd name="T6" fmla="*/ 1934 w 1935"/>
              <a:gd name="T7" fmla="*/ 968 h 1936"/>
              <a:gd name="T8" fmla="*/ 966 w 1935"/>
              <a:gd name="T9" fmla="*/ 1935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5" h="1936">
                <a:moveTo>
                  <a:pt x="966" y="1935"/>
                </a:moveTo>
                <a:lnTo>
                  <a:pt x="0" y="968"/>
                </a:lnTo>
                <a:lnTo>
                  <a:pt x="966" y="0"/>
                </a:lnTo>
                <a:lnTo>
                  <a:pt x="1934" y="968"/>
                </a:lnTo>
                <a:lnTo>
                  <a:pt x="966" y="1935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743076">
              <a:buClrTx/>
            </a:pPr>
            <a:endParaRPr lang="en-US" sz="1463" kern="1200" dirty="0">
              <a:solidFill>
                <a:srgbClr val="747994"/>
              </a:solidFill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22" name="Freeform 157">
            <a:extLst>
              <a:ext uri="{FF2B5EF4-FFF2-40B4-BE49-F238E27FC236}">
                <a16:creationId xmlns:a16="http://schemas.microsoft.com/office/drawing/2014/main" id="{823970EF-A581-7A43-A2A7-C66C03FEC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57" y="2260815"/>
            <a:ext cx="1124994" cy="1124994"/>
          </a:xfrm>
          <a:custGeom>
            <a:avLst/>
            <a:gdLst>
              <a:gd name="T0" fmla="*/ 1112 w 2224"/>
              <a:gd name="T1" fmla="*/ 2222 h 2223"/>
              <a:gd name="T2" fmla="*/ 0 w 2224"/>
              <a:gd name="T3" fmla="*/ 1110 h 2223"/>
              <a:gd name="T4" fmla="*/ 1112 w 2224"/>
              <a:gd name="T5" fmla="*/ 0 h 2223"/>
              <a:gd name="T6" fmla="*/ 2223 w 2224"/>
              <a:gd name="T7" fmla="*/ 1110 h 2223"/>
              <a:gd name="T8" fmla="*/ 1112 w 2224"/>
              <a:gd name="T9" fmla="*/ 2222 h 2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4" h="2223">
                <a:moveTo>
                  <a:pt x="1112" y="2222"/>
                </a:moveTo>
                <a:lnTo>
                  <a:pt x="0" y="1110"/>
                </a:lnTo>
                <a:lnTo>
                  <a:pt x="1112" y="0"/>
                </a:lnTo>
                <a:lnTo>
                  <a:pt x="2223" y="1110"/>
                </a:lnTo>
                <a:lnTo>
                  <a:pt x="1112" y="2222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743076">
              <a:buClrTx/>
            </a:pPr>
            <a:endParaRPr lang="en-US" sz="1463" kern="1200" dirty="0">
              <a:solidFill>
                <a:srgbClr val="747994"/>
              </a:solidFill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23" name="Freeform 158">
            <a:extLst>
              <a:ext uri="{FF2B5EF4-FFF2-40B4-BE49-F238E27FC236}">
                <a16:creationId xmlns:a16="http://schemas.microsoft.com/office/drawing/2014/main" id="{6F989B77-8E4A-0748-9AA7-EF195EA12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17" y="2264868"/>
            <a:ext cx="979905" cy="979905"/>
          </a:xfrm>
          <a:custGeom>
            <a:avLst/>
            <a:gdLst>
              <a:gd name="T0" fmla="*/ 968 w 1936"/>
              <a:gd name="T1" fmla="*/ 1934 h 1935"/>
              <a:gd name="T2" fmla="*/ 0 w 1936"/>
              <a:gd name="T3" fmla="*/ 967 h 1935"/>
              <a:gd name="T4" fmla="*/ 968 w 1936"/>
              <a:gd name="T5" fmla="*/ 0 h 1935"/>
              <a:gd name="T6" fmla="*/ 1935 w 1936"/>
              <a:gd name="T7" fmla="*/ 967 h 1935"/>
              <a:gd name="T8" fmla="*/ 968 w 1936"/>
              <a:gd name="T9" fmla="*/ 1934 h 1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6" h="1935">
                <a:moveTo>
                  <a:pt x="968" y="1934"/>
                </a:moveTo>
                <a:lnTo>
                  <a:pt x="0" y="967"/>
                </a:lnTo>
                <a:lnTo>
                  <a:pt x="968" y="0"/>
                </a:lnTo>
                <a:lnTo>
                  <a:pt x="1935" y="967"/>
                </a:lnTo>
                <a:lnTo>
                  <a:pt x="968" y="193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defTabSz="743076">
              <a:buClrTx/>
            </a:pPr>
            <a:endParaRPr lang="en-US" sz="1463" kern="1200" dirty="0">
              <a:solidFill>
                <a:srgbClr val="747994"/>
              </a:solidFill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27" name="Freeform 250">
            <a:extLst>
              <a:ext uri="{FF2B5EF4-FFF2-40B4-BE49-F238E27FC236}">
                <a16:creationId xmlns:a16="http://schemas.microsoft.com/office/drawing/2014/main" id="{C68059BA-3EB0-094F-8E4C-50A898B6E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48" y="3592270"/>
            <a:ext cx="1124994" cy="1124994"/>
          </a:xfrm>
          <a:custGeom>
            <a:avLst/>
            <a:gdLst>
              <a:gd name="T0" fmla="*/ 1111 w 2223"/>
              <a:gd name="T1" fmla="*/ 2223 h 2224"/>
              <a:gd name="T2" fmla="*/ 0 w 2223"/>
              <a:gd name="T3" fmla="*/ 1111 h 2224"/>
              <a:gd name="T4" fmla="*/ 1111 w 2223"/>
              <a:gd name="T5" fmla="*/ 0 h 2224"/>
              <a:gd name="T6" fmla="*/ 2222 w 2223"/>
              <a:gd name="T7" fmla="*/ 1111 h 2224"/>
              <a:gd name="T8" fmla="*/ 1111 w 2223"/>
              <a:gd name="T9" fmla="*/ 2223 h 2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3" h="2224">
                <a:moveTo>
                  <a:pt x="1111" y="2223"/>
                </a:moveTo>
                <a:lnTo>
                  <a:pt x="0" y="1111"/>
                </a:lnTo>
                <a:lnTo>
                  <a:pt x="1111" y="0"/>
                </a:lnTo>
                <a:lnTo>
                  <a:pt x="2222" y="1111"/>
                </a:lnTo>
                <a:lnTo>
                  <a:pt x="1111" y="2223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743076">
              <a:buClrTx/>
            </a:pPr>
            <a:endParaRPr lang="en-US" sz="1463" kern="1200" dirty="0">
              <a:solidFill>
                <a:srgbClr val="747994"/>
              </a:solidFill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28" name="Freeform 251">
            <a:extLst>
              <a:ext uri="{FF2B5EF4-FFF2-40B4-BE49-F238E27FC236}">
                <a16:creationId xmlns:a16="http://schemas.microsoft.com/office/drawing/2014/main" id="{1F247AE2-2594-C341-8FAD-7D5FA0A35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08" y="3468461"/>
            <a:ext cx="979907" cy="979905"/>
          </a:xfrm>
          <a:custGeom>
            <a:avLst/>
            <a:gdLst>
              <a:gd name="T0" fmla="*/ 967 w 1935"/>
              <a:gd name="T1" fmla="*/ 1934 h 1935"/>
              <a:gd name="T2" fmla="*/ 0 w 1935"/>
              <a:gd name="T3" fmla="*/ 966 h 1935"/>
              <a:gd name="T4" fmla="*/ 967 w 1935"/>
              <a:gd name="T5" fmla="*/ 0 h 1935"/>
              <a:gd name="T6" fmla="*/ 1934 w 1935"/>
              <a:gd name="T7" fmla="*/ 966 h 1935"/>
              <a:gd name="T8" fmla="*/ 967 w 1935"/>
              <a:gd name="T9" fmla="*/ 1934 h 1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5" h="1935">
                <a:moveTo>
                  <a:pt x="967" y="1934"/>
                </a:moveTo>
                <a:lnTo>
                  <a:pt x="0" y="966"/>
                </a:lnTo>
                <a:lnTo>
                  <a:pt x="967" y="0"/>
                </a:lnTo>
                <a:lnTo>
                  <a:pt x="1934" y="966"/>
                </a:lnTo>
                <a:lnTo>
                  <a:pt x="967" y="193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743076">
              <a:buClrTx/>
            </a:pPr>
            <a:endParaRPr lang="en-US" sz="1463" kern="1200" dirty="0">
              <a:solidFill>
                <a:srgbClr val="747994"/>
              </a:solidFill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6BF737-CACC-984E-B4EC-94FFE3204999}"/>
              </a:ext>
            </a:extLst>
          </p:cNvPr>
          <p:cNvSpPr txBox="1"/>
          <p:nvPr/>
        </p:nvSpPr>
        <p:spPr>
          <a:xfrm>
            <a:off x="546569" y="278946"/>
            <a:ext cx="8670008" cy="57964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 defTabSz="743076">
              <a:lnSpc>
                <a:spcPts val="3820"/>
              </a:lnSpc>
              <a:buClrTx/>
            </a:pPr>
            <a:r>
              <a:rPr lang="ru-RU" sz="3007" kern="1200" spc="-118" dirty="0" smtClean="0">
                <a:solidFill>
                  <a:srgbClr val="11134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РЕЗУЛЬТАТЫ</a:t>
            </a:r>
            <a:endParaRPr lang="en-US" sz="3007" kern="1200" spc="-118" dirty="0">
              <a:solidFill>
                <a:srgbClr val="11134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23C790-3FD7-DF4E-87D3-2BB275F98806}"/>
              </a:ext>
            </a:extLst>
          </p:cNvPr>
          <p:cNvSpPr txBox="1"/>
          <p:nvPr/>
        </p:nvSpPr>
        <p:spPr>
          <a:xfrm>
            <a:off x="530853" y="1284961"/>
            <a:ext cx="606005" cy="5796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 defTabSz="743076">
              <a:lnSpc>
                <a:spcPts val="3820"/>
              </a:lnSpc>
              <a:buClrTx/>
            </a:pPr>
            <a:r>
              <a:rPr lang="en-US" sz="3007" kern="1200" spc="-118" dirty="0">
                <a:solidFill>
                  <a:srgbClr val="FFFFF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C5E5F-26F8-A347-B5B9-F17E37091AF2}"/>
              </a:ext>
            </a:extLst>
          </p:cNvPr>
          <p:cNvSpPr txBox="1"/>
          <p:nvPr/>
        </p:nvSpPr>
        <p:spPr>
          <a:xfrm>
            <a:off x="479969" y="2477162"/>
            <a:ext cx="675718" cy="5796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 defTabSz="743076">
              <a:lnSpc>
                <a:spcPts val="3820"/>
              </a:lnSpc>
              <a:buClrTx/>
            </a:pPr>
            <a:r>
              <a:rPr lang="en-US" sz="3007" kern="1200" spc="-118" dirty="0">
                <a:solidFill>
                  <a:srgbClr val="FFFFF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02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253C15-998C-1545-BDA8-1085E1BF6BE1}"/>
              </a:ext>
            </a:extLst>
          </p:cNvPr>
          <p:cNvSpPr txBox="1"/>
          <p:nvPr/>
        </p:nvSpPr>
        <p:spPr>
          <a:xfrm>
            <a:off x="473103" y="3680457"/>
            <a:ext cx="733470" cy="5796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 defTabSz="743076">
              <a:lnSpc>
                <a:spcPts val="3820"/>
              </a:lnSpc>
              <a:buClrTx/>
            </a:pPr>
            <a:r>
              <a:rPr lang="en-US" sz="3007" kern="1200" spc="-118" dirty="0">
                <a:solidFill>
                  <a:srgbClr val="FFFFF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03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E81D48B-9AD9-4B8E-8237-9DAE68CDC358}"/>
              </a:ext>
            </a:extLst>
          </p:cNvPr>
          <p:cNvSpPr/>
          <p:nvPr/>
        </p:nvSpPr>
        <p:spPr>
          <a:xfrm>
            <a:off x="1732872" y="2400379"/>
            <a:ext cx="7876158" cy="1024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2000"/>
              </a:lnSpc>
            </a:pPr>
            <a:r>
              <a:rPr lang="ru-RU" sz="2000" kern="1200" spc="-8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Trebuchet MS"/>
              </a:rPr>
              <a:t>Разработаны мероприятия, направленные на синхронизацию деятельности структурных подразделений Общества для внедрения единой технической политики.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E81D48B-9AD9-4B8E-8237-9DAE68CDC358}"/>
              </a:ext>
            </a:extLst>
          </p:cNvPr>
          <p:cNvSpPr/>
          <p:nvPr/>
        </p:nvSpPr>
        <p:spPr>
          <a:xfrm>
            <a:off x="1735631" y="868398"/>
            <a:ext cx="7873399" cy="1338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2000"/>
              </a:lnSpc>
            </a:pPr>
            <a:r>
              <a:rPr lang="ru-RU" sz="2000" kern="1200" spc="-8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Trebuchet MS"/>
              </a:rPr>
              <a:t>Проанализирована существующая система управления технической политикой, выделены приоритетные виды деятельности и объекты управления, подлежащие совершенствованию.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E81D48B-9AD9-4B8E-8237-9DAE68CDC358}"/>
              </a:ext>
            </a:extLst>
          </p:cNvPr>
          <p:cNvSpPr/>
          <p:nvPr/>
        </p:nvSpPr>
        <p:spPr>
          <a:xfrm>
            <a:off x="1664204" y="3718717"/>
            <a:ext cx="7944826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2000"/>
              </a:lnSpc>
            </a:pPr>
            <a:r>
              <a:rPr lang="ru-RU" sz="2000" kern="1200" spc="-8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Trebuchet MS"/>
              </a:rPr>
              <a:t>Разработанные мероприятия по управлению единой технической политикой позволят:</a:t>
            </a:r>
          </a:p>
          <a:p>
            <a:pPr marL="342900" lvl="0" indent="-342900">
              <a:lnSpc>
                <a:spcPct val="102000"/>
              </a:lnSpc>
              <a:buFontTx/>
              <a:buChar char="-"/>
            </a:pPr>
            <a:r>
              <a:rPr lang="ru-RU" sz="2000" kern="1200" spc="-8" dirty="0" smtClean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sym typeface="Trebuchet MS"/>
              </a:rPr>
              <a:t>повысить безопасность </a:t>
            </a:r>
            <a:r>
              <a:rPr lang="ru-RU" sz="2000" kern="1200" spc="-8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sym typeface="Trebuchet MS"/>
              </a:rPr>
              <a:t>и </a:t>
            </a:r>
            <a:r>
              <a:rPr lang="ru-RU" sz="2000" kern="1200" spc="-8" dirty="0" smtClean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sym typeface="Trebuchet MS"/>
              </a:rPr>
              <a:t>надежность </a:t>
            </a:r>
            <a:r>
              <a:rPr lang="ru-RU" sz="2000" kern="1200" spc="-8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sym typeface="Trebuchet MS"/>
              </a:rPr>
              <a:t>сетей </a:t>
            </a:r>
            <a:r>
              <a:rPr lang="ru-RU" sz="2000" kern="1200" spc="-8" dirty="0" smtClean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sym typeface="Trebuchet MS"/>
              </a:rPr>
              <a:t>газораспределения (например, установка современных ГРПШ с резервной линией редуцирования природного газа; обеспечение коэффициента защищенности ст. подземных газопроводов равным 1);</a:t>
            </a:r>
          </a:p>
          <a:p>
            <a:pPr marL="342900" lvl="0" indent="-342900">
              <a:lnSpc>
                <a:spcPct val="102000"/>
              </a:lnSpc>
              <a:buFontTx/>
              <a:buChar char="-"/>
            </a:pPr>
            <a:r>
              <a:rPr lang="ru-RU" sz="2000" kern="1200" spc="-8" dirty="0" smtClean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sym typeface="Trebuchet MS"/>
              </a:rPr>
              <a:t>повысить экономическую эффективность на 4 % за счет снижения </a:t>
            </a:r>
            <a:r>
              <a:rPr lang="ru-RU" sz="2000" kern="1200" spc="-8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sym typeface="Trebuchet MS"/>
              </a:rPr>
              <a:t>потерь </a:t>
            </a:r>
            <a:r>
              <a:rPr lang="ru-RU" sz="2000" kern="1200" spc="-8" dirty="0" smtClean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sym typeface="Trebuchet MS"/>
              </a:rPr>
              <a:t>газа.</a:t>
            </a:r>
            <a:endParaRPr lang="ru-RU" sz="2000" kern="1200" spc="-8" dirty="0">
              <a:solidFill>
                <a:schemeClr val="tx1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5" name="Google Shape;81;p3"/>
          <p:cNvSpPr txBox="1"/>
          <p:nvPr/>
        </p:nvSpPr>
        <p:spPr>
          <a:xfrm>
            <a:off x="8983769" y="6218709"/>
            <a:ext cx="625261" cy="296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25" tIns="38450" rIns="76925" bIns="384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1800" b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6837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8563" y="2222500"/>
            <a:ext cx="8626475" cy="1366838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3"/>
          <p:cNvSpPr txBox="1">
            <a:spLocks noGrp="1"/>
          </p:cNvSpPr>
          <p:nvPr>
            <p:ph type="title"/>
          </p:nvPr>
        </p:nvSpPr>
        <p:spPr>
          <a:xfrm>
            <a:off x="1573213" y="2398713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4800" b="0" dirty="0">
                <a:solidFill>
                  <a:srgbClr val="001F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СПАСИБО ЗА ВНИМАНИЕ!</a:t>
            </a:r>
            <a:endParaRPr sz="4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Google Shape;5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273" y="228600"/>
            <a:ext cx="1636712" cy="162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012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/>
          <p:nvPr/>
        </p:nvSpPr>
        <p:spPr>
          <a:xfrm>
            <a:off x="628088" y="4375213"/>
            <a:ext cx="4240463" cy="153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74" b="1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SUMMARY SLIDE</a:t>
            </a: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5857264" y="1025424"/>
            <a:ext cx="510632" cy="570854"/>
          </a:xfrm>
          <a:custGeom>
            <a:avLst/>
            <a:gdLst/>
            <a:ahLst/>
            <a:cxnLst/>
            <a:rect l="l" t="t" r="r" b="b"/>
            <a:pathLst>
              <a:path w="3839634" h="4292465" extrusionOk="0">
                <a:moveTo>
                  <a:pt x="1919817" y="0"/>
                </a:moveTo>
                <a:cubicBezTo>
                  <a:pt x="1997827" y="0"/>
                  <a:pt x="2075836" y="20472"/>
                  <a:pt x="2144441" y="61416"/>
                </a:cubicBezTo>
                <a:lnTo>
                  <a:pt x="3611690" y="909064"/>
                </a:lnTo>
                <a:cubicBezTo>
                  <a:pt x="3753325" y="986526"/>
                  <a:pt x="3839634" y="1137022"/>
                  <a:pt x="3839634" y="1298584"/>
                </a:cubicBezTo>
                <a:lnTo>
                  <a:pt x="3839634" y="2993881"/>
                </a:lnTo>
                <a:cubicBezTo>
                  <a:pt x="3839634" y="3153230"/>
                  <a:pt x="3753325" y="3301513"/>
                  <a:pt x="3611690" y="3383401"/>
                </a:cubicBezTo>
                <a:lnTo>
                  <a:pt x="2144441" y="4231049"/>
                </a:lnTo>
                <a:cubicBezTo>
                  <a:pt x="2007232" y="4312937"/>
                  <a:pt x="1832402" y="4312937"/>
                  <a:pt x="1695193" y="4231049"/>
                </a:cubicBezTo>
                <a:lnTo>
                  <a:pt x="227944" y="3383401"/>
                </a:lnTo>
                <a:cubicBezTo>
                  <a:pt x="88522" y="3301513"/>
                  <a:pt x="0" y="3153230"/>
                  <a:pt x="0" y="2993881"/>
                </a:cubicBezTo>
                <a:lnTo>
                  <a:pt x="0" y="1298584"/>
                </a:lnTo>
                <a:cubicBezTo>
                  <a:pt x="0" y="1137022"/>
                  <a:pt x="88522" y="986526"/>
                  <a:pt x="227944" y="909064"/>
                </a:cubicBezTo>
                <a:lnTo>
                  <a:pt x="1695193" y="61416"/>
                </a:lnTo>
                <a:cubicBezTo>
                  <a:pt x="1763798" y="20472"/>
                  <a:pt x="1841807" y="0"/>
                  <a:pt x="19198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6550" tIns="18275" rIns="36550" bIns="182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32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5857264" y="2084499"/>
            <a:ext cx="510632" cy="570854"/>
          </a:xfrm>
          <a:custGeom>
            <a:avLst/>
            <a:gdLst/>
            <a:ahLst/>
            <a:cxnLst/>
            <a:rect l="l" t="t" r="r" b="b"/>
            <a:pathLst>
              <a:path w="3839634" h="4292465" extrusionOk="0">
                <a:moveTo>
                  <a:pt x="1919817" y="0"/>
                </a:moveTo>
                <a:cubicBezTo>
                  <a:pt x="1997827" y="0"/>
                  <a:pt x="2075836" y="20472"/>
                  <a:pt x="2144441" y="61416"/>
                </a:cubicBezTo>
                <a:lnTo>
                  <a:pt x="3611690" y="909064"/>
                </a:lnTo>
                <a:cubicBezTo>
                  <a:pt x="3753325" y="986526"/>
                  <a:pt x="3839634" y="1137022"/>
                  <a:pt x="3839634" y="1298584"/>
                </a:cubicBezTo>
                <a:lnTo>
                  <a:pt x="3839634" y="2993881"/>
                </a:lnTo>
                <a:cubicBezTo>
                  <a:pt x="3839634" y="3153230"/>
                  <a:pt x="3753325" y="3301513"/>
                  <a:pt x="3611690" y="3383401"/>
                </a:cubicBezTo>
                <a:lnTo>
                  <a:pt x="2144441" y="4231049"/>
                </a:lnTo>
                <a:cubicBezTo>
                  <a:pt x="2007232" y="4312937"/>
                  <a:pt x="1832402" y="4312937"/>
                  <a:pt x="1695193" y="4231049"/>
                </a:cubicBezTo>
                <a:lnTo>
                  <a:pt x="227944" y="3383401"/>
                </a:lnTo>
                <a:cubicBezTo>
                  <a:pt x="88522" y="3301513"/>
                  <a:pt x="0" y="3153230"/>
                  <a:pt x="0" y="2993881"/>
                </a:cubicBezTo>
                <a:lnTo>
                  <a:pt x="0" y="1298584"/>
                </a:lnTo>
                <a:cubicBezTo>
                  <a:pt x="0" y="1137022"/>
                  <a:pt x="88522" y="986526"/>
                  <a:pt x="227944" y="909064"/>
                </a:cubicBezTo>
                <a:lnTo>
                  <a:pt x="1695193" y="61416"/>
                </a:lnTo>
                <a:cubicBezTo>
                  <a:pt x="1763798" y="20472"/>
                  <a:pt x="1841807" y="0"/>
                  <a:pt x="19198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6550" tIns="18275" rIns="36550" bIns="182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32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5857264" y="3143573"/>
            <a:ext cx="510632" cy="570854"/>
          </a:xfrm>
          <a:custGeom>
            <a:avLst/>
            <a:gdLst/>
            <a:ahLst/>
            <a:cxnLst/>
            <a:rect l="l" t="t" r="r" b="b"/>
            <a:pathLst>
              <a:path w="3839634" h="4292465" extrusionOk="0">
                <a:moveTo>
                  <a:pt x="1919817" y="0"/>
                </a:moveTo>
                <a:cubicBezTo>
                  <a:pt x="1997827" y="0"/>
                  <a:pt x="2075836" y="20472"/>
                  <a:pt x="2144441" y="61416"/>
                </a:cubicBezTo>
                <a:lnTo>
                  <a:pt x="3611690" y="909064"/>
                </a:lnTo>
                <a:cubicBezTo>
                  <a:pt x="3753325" y="986526"/>
                  <a:pt x="3839634" y="1137022"/>
                  <a:pt x="3839634" y="1298584"/>
                </a:cubicBezTo>
                <a:lnTo>
                  <a:pt x="3839634" y="2993881"/>
                </a:lnTo>
                <a:cubicBezTo>
                  <a:pt x="3839634" y="3153230"/>
                  <a:pt x="3753325" y="3301513"/>
                  <a:pt x="3611690" y="3383401"/>
                </a:cubicBezTo>
                <a:lnTo>
                  <a:pt x="2144441" y="4231049"/>
                </a:lnTo>
                <a:cubicBezTo>
                  <a:pt x="2007232" y="4312937"/>
                  <a:pt x="1832402" y="4312937"/>
                  <a:pt x="1695193" y="4231049"/>
                </a:cubicBezTo>
                <a:lnTo>
                  <a:pt x="227944" y="3383401"/>
                </a:lnTo>
                <a:cubicBezTo>
                  <a:pt x="88522" y="3301513"/>
                  <a:pt x="0" y="3153230"/>
                  <a:pt x="0" y="2993881"/>
                </a:cubicBezTo>
                <a:lnTo>
                  <a:pt x="0" y="1298584"/>
                </a:lnTo>
                <a:cubicBezTo>
                  <a:pt x="0" y="1137022"/>
                  <a:pt x="88522" y="986526"/>
                  <a:pt x="227944" y="909064"/>
                </a:cubicBezTo>
                <a:lnTo>
                  <a:pt x="1695193" y="61416"/>
                </a:lnTo>
                <a:cubicBezTo>
                  <a:pt x="1763798" y="20472"/>
                  <a:pt x="1841807" y="0"/>
                  <a:pt x="19198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6550" tIns="18275" rIns="36550" bIns="182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32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5857264" y="4202648"/>
            <a:ext cx="510632" cy="570854"/>
          </a:xfrm>
          <a:custGeom>
            <a:avLst/>
            <a:gdLst/>
            <a:ahLst/>
            <a:cxnLst/>
            <a:rect l="l" t="t" r="r" b="b"/>
            <a:pathLst>
              <a:path w="3839634" h="4292465" extrusionOk="0">
                <a:moveTo>
                  <a:pt x="1919817" y="0"/>
                </a:moveTo>
                <a:cubicBezTo>
                  <a:pt x="1997827" y="0"/>
                  <a:pt x="2075836" y="20472"/>
                  <a:pt x="2144441" y="61416"/>
                </a:cubicBezTo>
                <a:lnTo>
                  <a:pt x="3611690" y="909064"/>
                </a:lnTo>
                <a:cubicBezTo>
                  <a:pt x="3753325" y="986526"/>
                  <a:pt x="3839634" y="1137022"/>
                  <a:pt x="3839634" y="1298584"/>
                </a:cubicBezTo>
                <a:lnTo>
                  <a:pt x="3839634" y="2993881"/>
                </a:lnTo>
                <a:cubicBezTo>
                  <a:pt x="3839634" y="3153230"/>
                  <a:pt x="3753325" y="3301513"/>
                  <a:pt x="3611690" y="3383401"/>
                </a:cubicBezTo>
                <a:lnTo>
                  <a:pt x="2144441" y="4231049"/>
                </a:lnTo>
                <a:cubicBezTo>
                  <a:pt x="2007232" y="4312937"/>
                  <a:pt x="1832402" y="4312937"/>
                  <a:pt x="1695193" y="4231049"/>
                </a:cubicBezTo>
                <a:lnTo>
                  <a:pt x="227944" y="3383401"/>
                </a:lnTo>
                <a:cubicBezTo>
                  <a:pt x="88522" y="3301513"/>
                  <a:pt x="0" y="3153230"/>
                  <a:pt x="0" y="2993881"/>
                </a:cubicBezTo>
                <a:lnTo>
                  <a:pt x="0" y="1298584"/>
                </a:lnTo>
                <a:cubicBezTo>
                  <a:pt x="0" y="1137022"/>
                  <a:pt x="88522" y="986526"/>
                  <a:pt x="227944" y="909064"/>
                </a:cubicBezTo>
                <a:lnTo>
                  <a:pt x="1695193" y="61416"/>
                </a:lnTo>
                <a:cubicBezTo>
                  <a:pt x="1763798" y="20472"/>
                  <a:pt x="1841807" y="0"/>
                  <a:pt x="19198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36550" tIns="18275" rIns="36550" bIns="182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32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5857264" y="5261722"/>
            <a:ext cx="510632" cy="570854"/>
          </a:xfrm>
          <a:custGeom>
            <a:avLst/>
            <a:gdLst/>
            <a:ahLst/>
            <a:cxnLst/>
            <a:rect l="l" t="t" r="r" b="b"/>
            <a:pathLst>
              <a:path w="3839634" h="4292465" extrusionOk="0">
                <a:moveTo>
                  <a:pt x="1919817" y="0"/>
                </a:moveTo>
                <a:cubicBezTo>
                  <a:pt x="1997827" y="0"/>
                  <a:pt x="2075836" y="20472"/>
                  <a:pt x="2144441" y="61416"/>
                </a:cubicBezTo>
                <a:lnTo>
                  <a:pt x="3611690" y="909064"/>
                </a:lnTo>
                <a:cubicBezTo>
                  <a:pt x="3753325" y="986526"/>
                  <a:pt x="3839634" y="1137022"/>
                  <a:pt x="3839634" y="1298584"/>
                </a:cubicBezTo>
                <a:lnTo>
                  <a:pt x="3839634" y="2993881"/>
                </a:lnTo>
                <a:cubicBezTo>
                  <a:pt x="3839634" y="3153230"/>
                  <a:pt x="3753325" y="3301513"/>
                  <a:pt x="3611690" y="3383401"/>
                </a:cubicBezTo>
                <a:lnTo>
                  <a:pt x="2144441" y="4231049"/>
                </a:lnTo>
                <a:cubicBezTo>
                  <a:pt x="2007232" y="4312937"/>
                  <a:pt x="1832402" y="4312937"/>
                  <a:pt x="1695193" y="4231049"/>
                </a:cubicBezTo>
                <a:lnTo>
                  <a:pt x="227944" y="3383401"/>
                </a:lnTo>
                <a:cubicBezTo>
                  <a:pt x="88522" y="3301513"/>
                  <a:pt x="0" y="3153230"/>
                  <a:pt x="0" y="2993881"/>
                </a:cubicBezTo>
                <a:lnTo>
                  <a:pt x="0" y="1298584"/>
                </a:lnTo>
                <a:cubicBezTo>
                  <a:pt x="0" y="1137022"/>
                  <a:pt x="88522" y="986526"/>
                  <a:pt x="227944" y="909064"/>
                </a:cubicBezTo>
                <a:lnTo>
                  <a:pt x="1695193" y="61416"/>
                </a:lnTo>
                <a:cubicBezTo>
                  <a:pt x="1763798" y="20472"/>
                  <a:pt x="1841807" y="0"/>
                  <a:pt x="19198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36550" tIns="18275" rIns="36550" bIns="182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32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6635057" y="926131"/>
            <a:ext cx="250894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rgbClr val="112855"/>
                </a:solidFill>
                <a:latin typeface="Arial"/>
                <a:ea typeface="Arial"/>
                <a:cs typeface="Arial"/>
                <a:sym typeface="Arial"/>
              </a:rPr>
              <a:t>Наружных газопроводов</a:t>
            </a:r>
            <a:endParaRPr sz="1100" b="1">
              <a:solidFill>
                <a:srgbClr val="1128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rgbClr val="112855"/>
                </a:solidFill>
                <a:latin typeface="Arial"/>
                <a:ea typeface="Arial"/>
                <a:cs typeface="Arial"/>
                <a:sym typeface="Arial"/>
              </a:rPr>
              <a:t>16 017,95 км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rgbClr val="112855"/>
                </a:solidFill>
                <a:latin typeface="Arial"/>
                <a:ea typeface="Arial"/>
                <a:cs typeface="Arial"/>
                <a:sym typeface="Arial"/>
              </a:rPr>
              <a:t>(из них 7 013,67 км надземные и </a:t>
            </a:r>
            <a:br>
              <a:rPr lang="ru-RU" sz="1100" b="1">
                <a:solidFill>
                  <a:srgbClr val="11285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1">
                <a:solidFill>
                  <a:srgbClr val="112855"/>
                </a:solidFill>
                <a:latin typeface="Arial"/>
                <a:ea typeface="Arial"/>
                <a:cs typeface="Arial"/>
                <a:sym typeface="Arial"/>
              </a:rPr>
              <a:t>9 004,28 км подземные)</a:t>
            </a:r>
            <a:endParaRPr/>
          </a:p>
        </p:txBody>
      </p:sp>
      <p:sp>
        <p:nvSpPr>
          <p:cNvPr id="75" name="Google Shape;75;p3"/>
          <p:cNvSpPr txBox="1"/>
          <p:nvPr/>
        </p:nvSpPr>
        <p:spPr>
          <a:xfrm>
            <a:off x="6635057" y="2235562"/>
            <a:ext cx="2661343" cy="26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u="none" dirty="0">
                <a:solidFill>
                  <a:srgbClr val="112855"/>
                </a:solidFill>
                <a:latin typeface="Arial"/>
                <a:ea typeface="Arial"/>
                <a:cs typeface="Arial"/>
                <a:sym typeface="Arial"/>
              </a:rPr>
              <a:t>Газорегуляторных пунктов 452 ед.</a:t>
            </a:r>
            <a:endParaRPr sz="1100" b="1" u="none" dirty="0">
              <a:solidFill>
                <a:srgbClr val="1128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 txBox="1"/>
          <p:nvPr/>
        </p:nvSpPr>
        <p:spPr>
          <a:xfrm>
            <a:off x="6635057" y="3200284"/>
            <a:ext cx="2356543" cy="45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rgbClr val="112855"/>
                </a:solidFill>
                <a:latin typeface="Arial"/>
                <a:ea typeface="Arial"/>
                <a:cs typeface="Arial"/>
                <a:sym typeface="Arial"/>
              </a:rPr>
              <a:t>Шкафных газорегуляторных пунктов 4 829 ед.</a:t>
            </a:r>
            <a:endParaRPr sz="1100" b="1">
              <a:solidFill>
                <a:srgbClr val="1128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 txBox="1"/>
          <p:nvPr/>
        </p:nvSpPr>
        <p:spPr>
          <a:xfrm>
            <a:off x="6635057" y="4257533"/>
            <a:ext cx="2356543" cy="46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rgbClr val="112855"/>
                </a:solidFill>
                <a:latin typeface="Arial"/>
                <a:ea typeface="Arial"/>
                <a:cs typeface="Arial"/>
                <a:sym typeface="Arial"/>
              </a:rPr>
              <a:t>7 Филиалов на территории Тамбовской области</a:t>
            </a:r>
            <a:endParaRPr/>
          </a:p>
        </p:txBody>
      </p:sp>
      <p:sp>
        <p:nvSpPr>
          <p:cNvPr id="78" name="Google Shape;78;p3"/>
          <p:cNvSpPr txBox="1"/>
          <p:nvPr/>
        </p:nvSpPr>
        <p:spPr>
          <a:xfrm>
            <a:off x="6635057" y="5316606"/>
            <a:ext cx="25089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rgbClr val="112855"/>
                </a:solidFill>
                <a:latin typeface="Arial"/>
                <a:ea typeface="Arial"/>
                <a:cs typeface="Arial"/>
                <a:sym typeface="Arial"/>
              </a:rPr>
              <a:t>Общая численность персонала </a:t>
            </a:r>
            <a:br>
              <a:rPr lang="ru-RU" sz="1100" b="1">
                <a:solidFill>
                  <a:srgbClr val="11285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1">
                <a:solidFill>
                  <a:srgbClr val="11285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ru-RU" sz="1100" b="1">
                <a:solidFill>
                  <a:srgbClr val="112855"/>
                </a:solidFill>
              </a:rPr>
              <a:t>650</a:t>
            </a:r>
            <a:r>
              <a:rPr lang="ru-RU" sz="1100" b="1">
                <a:solidFill>
                  <a:srgbClr val="112855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lang="ru-RU" sz="1100" b="1">
                <a:solidFill>
                  <a:srgbClr val="112855"/>
                </a:solidFill>
              </a:rPr>
              <a:t>850</a:t>
            </a:r>
            <a:r>
              <a:rPr lang="ru-RU" sz="1100" b="1">
                <a:solidFill>
                  <a:srgbClr val="112855"/>
                </a:solidFill>
                <a:latin typeface="Arial"/>
                <a:ea typeface="Arial"/>
                <a:cs typeface="Arial"/>
                <a:sym typeface="Arial"/>
              </a:rPr>
              <a:t> чел.</a:t>
            </a:r>
            <a:endParaRPr sz="1100" b="1">
              <a:solidFill>
                <a:srgbClr val="1128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505484" y="289781"/>
            <a:ext cx="8061854" cy="632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25" tIns="38450" rIns="76925" bIns="3845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</a:pPr>
            <a:r>
              <a:rPr lang="ru-RU" sz="2200" b="1" i="0" u="none" strike="noStrike" cap="none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Объект исследования</a:t>
            </a:r>
            <a:endParaRPr dirty="0"/>
          </a:p>
        </p:txBody>
      </p:sp>
      <p:pic>
        <p:nvPicPr>
          <p:cNvPr id="80" name="Google Shape;80;p3"/>
          <p:cNvPicPr preferRelativeResize="0"/>
          <p:nvPr/>
        </p:nvPicPr>
        <p:blipFill rotWithShape="1">
          <a:blip r:embed="rId3">
            <a:alphaModFix/>
          </a:blip>
          <a:srcRect l="1947" t="1199" r="1175" b="1204"/>
          <a:stretch/>
        </p:blipFill>
        <p:spPr>
          <a:xfrm>
            <a:off x="152400" y="777185"/>
            <a:ext cx="5410200" cy="582369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1" name="Google Shape;81;p3"/>
          <p:cNvSpPr txBox="1"/>
          <p:nvPr/>
        </p:nvSpPr>
        <p:spPr>
          <a:xfrm>
            <a:off x="8983769" y="6218709"/>
            <a:ext cx="625261" cy="296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25" tIns="38450" rIns="76925" bIns="384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 b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730912" y="381000"/>
            <a:ext cx="8061854" cy="632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25" tIns="38450" rIns="76925" bIns="3845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/>
              <a:t>ЦЕЛЬ </a:t>
            </a:r>
            <a:r>
              <a:rPr lang="ru-RU" sz="2200" dirty="0" smtClean="0"/>
              <a:t>И ЗАДАЧИ РАБОТЫ</a:t>
            </a:r>
            <a:endParaRPr sz="22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81D48B-9AD9-4B8E-8237-9DAE68CDC358}"/>
              </a:ext>
            </a:extLst>
          </p:cNvPr>
          <p:cNvSpPr/>
          <p:nvPr/>
        </p:nvSpPr>
        <p:spPr>
          <a:xfrm>
            <a:off x="2729366" y="1572806"/>
            <a:ext cx="6920123" cy="1024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2000"/>
              </a:lnSpc>
            </a:pPr>
            <a:r>
              <a:rPr lang="ru-RU" sz="2000" kern="1200" spc="-8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Trebuchet MS"/>
              </a:rPr>
              <a:t>Разработка </a:t>
            </a:r>
            <a:r>
              <a:rPr lang="ru-RU" sz="2000" kern="1200" spc="-8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Trebuchet MS"/>
              </a:rPr>
              <a:t>комплекса </a:t>
            </a:r>
            <a:r>
              <a:rPr lang="ru-RU" sz="2000" kern="1200" spc="-8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Trebuchet MS"/>
              </a:rPr>
              <a:t>мер (мероприятий), </a:t>
            </a:r>
            <a:r>
              <a:rPr lang="ru-RU" sz="2000" kern="1200" spc="-8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Trebuchet MS"/>
              </a:rPr>
              <a:t>направленных на совершенствование </a:t>
            </a:r>
            <a:r>
              <a:rPr lang="ru-RU" sz="2000" kern="1200" spc="-8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Trebuchet MS"/>
              </a:rPr>
              <a:t>и управление технической политикой предприятия</a:t>
            </a:r>
            <a:endParaRPr lang="ru-RU" sz="2000" kern="1200" spc="-8" dirty="0">
              <a:solidFill>
                <a:schemeClr val="tx1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8" name="Google Shape;81;p3">
            <a:extLst>
              <a:ext uri="{FF2B5EF4-FFF2-40B4-BE49-F238E27FC236}">
                <a16:creationId xmlns:a16="http://schemas.microsoft.com/office/drawing/2014/main" id="{229BBD4A-91EB-402E-A1B1-D88C85760398}"/>
              </a:ext>
            </a:extLst>
          </p:cNvPr>
          <p:cNvSpPr txBox="1"/>
          <p:nvPr/>
        </p:nvSpPr>
        <p:spPr>
          <a:xfrm>
            <a:off x="8983769" y="6218709"/>
            <a:ext cx="625261" cy="296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25" tIns="38450" rIns="76925" bIns="38450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747993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747993"/>
              </a:solidFill>
              <a:effectLst/>
              <a:uLnTx/>
              <a:uFillTx/>
            </a:endParaRPr>
          </a:p>
        </p:txBody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5B76F416-DD39-CD45-B119-280B3094C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5" y="1290555"/>
            <a:ext cx="2075882" cy="2075882"/>
          </a:xfrm>
          <a:custGeom>
            <a:avLst/>
            <a:gdLst>
              <a:gd name="T0" fmla="*/ 1800 w 4101"/>
              <a:gd name="T1" fmla="*/ 3962 h 4100"/>
              <a:gd name="T2" fmla="*/ 137 w 4101"/>
              <a:gd name="T3" fmla="*/ 2299 h 4100"/>
              <a:gd name="T4" fmla="*/ 137 w 4101"/>
              <a:gd name="T5" fmla="*/ 2299 h 4100"/>
              <a:gd name="T6" fmla="*/ 137 w 4101"/>
              <a:gd name="T7" fmla="*/ 1800 h 4100"/>
              <a:gd name="T8" fmla="*/ 1800 w 4101"/>
              <a:gd name="T9" fmla="*/ 137 h 4100"/>
              <a:gd name="T10" fmla="*/ 1800 w 4101"/>
              <a:gd name="T11" fmla="*/ 137 h 4100"/>
              <a:gd name="T12" fmla="*/ 2299 w 4101"/>
              <a:gd name="T13" fmla="*/ 137 h 4100"/>
              <a:gd name="T14" fmla="*/ 3963 w 4101"/>
              <a:gd name="T15" fmla="*/ 1800 h 4100"/>
              <a:gd name="T16" fmla="*/ 3963 w 4101"/>
              <a:gd name="T17" fmla="*/ 1800 h 4100"/>
              <a:gd name="T18" fmla="*/ 3963 w 4101"/>
              <a:gd name="T19" fmla="*/ 2299 h 4100"/>
              <a:gd name="T20" fmla="*/ 2299 w 4101"/>
              <a:gd name="T21" fmla="*/ 3962 h 4100"/>
              <a:gd name="T22" fmla="*/ 2299 w 4101"/>
              <a:gd name="T23" fmla="*/ 3962 h 4100"/>
              <a:gd name="T24" fmla="*/ 1800 w 4101"/>
              <a:gd name="T25" fmla="*/ 3962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01" h="4100">
                <a:moveTo>
                  <a:pt x="1800" y="3962"/>
                </a:moveTo>
                <a:lnTo>
                  <a:pt x="137" y="2299"/>
                </a:lnTo>
                <a:lnTo>
                  <a:pt x="137" y="2299"/>
                </a:lnTo>
                <a:cubicBezTo>
                  <a:pt x="0" y="2162"/>
                  <a:pt x="0" y="1937"/>
                  <a:pt x="137" y="1800"/>
                </a:cubicBezTo>
                <a:lnTo>
                  <a:pt x="1800" y="137"/>
                </a:lnTo>
                <a:lnTo>
                  <a:pt x="1800" y="137"/>
                </a:lnTo>
                <a:cubicBezTo>
                  <a:pt x="1937" y="0"/>
                  <a:pt x="2162" y="0"/>
                  <a:pt x="2299" y="137"/>
                </a:cubicBezTo>
                <a:lnTo>
                  <a:pt x="3963" y="1800"/>
                </a:lnTo>
                <a:lnTo>
                  <a:pt x="3963" y="1800"/>
                </a:lnTo>
                <a:cubicBezTo>
                  <a:pt x="4100" y="1937"/>
                  <a:pt x="4100" y="2162"/>
                  <a:pt x="3963" y="2299"/>
                </a:cubicBezTo>
                <a:lnTo>
                  <a:pt x="2299" y="3962"/>
                </a:lnTo>
                <a:lnTo>
                  <a:pt x="2299" y="3962"/>
                </a:lnTo>
                <a:cubicBezTo>
                  <a:pt x="2162" y="4099"/>
                  <a:pt x="1937" y="4099"/>
                  <a:pt x="1800" y="3962"/>
                </a:cubicBezTo>
              </a:path>
            </a:pathLst>
          </a:custGeom>
          <a:solidFill>
            <a:srgbClr val="C3C8CE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743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3" b="0" i="0" u="none" strike="noStrike" kern="1200" cap="none" spc="0" normalizeH="0" baseline="0" noProof="0" dirty="0" smtClean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4D162D95-B382-CE4A-8C8F-D3A65B047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96" y="1502606"/>
            <a:ext cx="553569" cy="555801"/>
          </a:xfrm>
          <a:custGeom>
            <a:avLst/>
            <a:gdLst>
              <a:gd name="T0" fmla="*/ 1094 w 1095"/>
              <a:gd name="T1" fmla="*/ 548 h 1096"/>
              <a:gd name="T2" fmla="*/ 1094 w 1095"/>
              <a:gd name="T3" fmla="*/ 548 h 1096"/>
              <a:gd name="T4" fmla="*/ 547 w 1095"/>
              <a:gd name="T5" fmla="*/ 1095 h 1096"/>
              <a:gd name="T6" fmla="*/ 547 w 1095"/>
              <a:gd name="T7" fmla="*/ 1095 h 1096"/>
              <a:gd name="T8" fmla="*/ 0 w 1095"/>
              <a:gd name="T9" fmla="*/ 548 h 1096"/>
              <a:gd name="T10" fmla="*/ 0 w 1095"/>
              <a:gd name="T11" fmla="*/ 548 h 1096"/>
              <a:gd name="T12" fmla="*/ 547 w 1095"/>
              <a:gd name="T13" fmla="*/ 0 h 1096"/>
              <a:gd name="T14" fmla="*/ 547 w 1095"/>
              <a:gd name="T15" fmla="*/ 0 h 1096"/>
              <a:gd name="T16" fmla="*/ 1094 w 1095"/>
              <a:gd name="T17" fmla="*/ 548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5" h="1096">
                <a:moveTo>
                  <a:pt x="1094" y="548"/>
                </a:moveTo>
                <a:lnTo>
                  <a:pt x="1094" y="548"/>
                </a:lnTo>
                <a:cubicBezTo>
                  <a:pt x="1094" y="850"/>
                  <a:pt x="849" y="1095"/>
                  <a:pt x="547" y="1095"/>
                </a:cubicBezTo>
                <a:lnTo>
                  <a:pt x="547" y="1095"/>
                </a:lnTo>
                <a:cubicBezTo>
                  <a:pt x="245" y="1095"/>
                  <a:pt x="0" y="850"/>
                  <a:pt x="0" y="548"/>
                </a:cubicBezTo>
                <a:lnTo>
                  <a:pt x="0" y="548"/>
                </a:lnTo>
                <a:cubicBezTo>
                  <a:pt x="0" y="245"/>
                  <a:pt x="245" y="0"/>
                  <a:pt x="547" y="0"/>
                </a:cubicBezTo>
                <a:lnTo>
                  <a:pt x="547" y="0"/>
                </a:lnTo>
                <a:cubicBezTo>
                  <a:pt x="849" y="0"/>
                  <a:pt x="1094" y="245"/>
                  <a:pt x="1094" y="54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743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3" b="0" i="0" u="none" strike="noStrike" kern="1200" cap="none" spc="0" normalizeH="0" baseline="0" noProof="0" dirty="0" smtClean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</a:endParaRPr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8B600417-0A83-8F4B-9C8D-AAE539E96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575" y="1542785"/>
            <a:ext cx="475444" cy="475444"/>
          </a:xfrm>
          <a:custGeom>
            <a:avLst/>
            <a:gdLst>
              <a:gd name="T0" fmla="*/ 940 w 941"/>
              <a:gd name="T1" fmla="*/ 470 h 939"/>
              <a:gd name="T2" fmla="*/ 940 w 941"/>
              <a:gd name="T3" fmla="*/ 470 h 939"/>
              <a:gd name="T4" fmla="*/ 470 w 941"/>
              <a:gd name="T5" fmla="*/ 938 h 939"/>
              <a:gd name="T6" fmla="*/ 470 w 941"/>
              <a:gd name="T7" fmla="*/ 938 h 939"/>
              <a:gd name="T8" fmla="*/ 0 w 941"/>
              <a:gd name="T9" fmla="*/ 470 h 939"/>
              <a:gd name="T10" fmla="*/ 0 w 941"/>
              <a:gd name="T11" fmla="*/ 470 h 939"/>
              <a:gd name="T12" fmla="*/ 470 w 941"/>
              <a:gd name="T13" fmla="*/ 0 h 939"/>
              <a:gd name="T14" fmla="*/ 470 w 941"/>
              <a:gd name="T15" fmla="*/ 0 h 939"/>
              <a:gd name="T16" fmla="*/ 940 w 941"/>
              <a:gd name="T17" fmla="*/ 470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1" h="939">
                <a:moveTo>
                  <a:pt x="940" y="470"/>
                </a:moveTo>
                <a:lnTo>
                  <a:pt x="940" y="470"/>
                </a:lnTo>
                <a:cubicBezTo>
                  <a:pt x="940" y="729"/>
                  <a:pt x="729" y="938"/>
                  <a:pt x="470" y="938"/>
                </a:cubicBezTo>
                <a:lnTo>
                  <a:pt x="470" y="938"/>
                </a:lnTo>
                <a:cubicBezTo>
                  <a:pt x="211" y="938"/>
                  <a:pt x="0" y="729"/>
                  <a:pt x="0" y="470"/>
                </a:cubicBezTo>
                <a:lnTo>
                  <a:pt x="0" y="470"/>
                </a:lnTo>
                <a:cubicBezTo>
                  <a:pt x="0" y="210"/>
                  <a:pt x="211" y="0"/>
                  <a:pt x="470" y="0"/>
                </a:cubicBezTo>
                <a:lnTo>
                  <a:pt x="470" y="0"/>
                </a:lnTo>
                <a:cubicBezTo>
                  <a:pt x="729" y="0"/>
                  <a:pt x="940" y="210"/>
                  <a:pt x="940" y="470"/>
                </a:cubicBezTo>
              </a:path>
            </a:pathLst>
          </a:custGeom>
          <a:solidFill>
            <a:srgbClr val="87C14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743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3" b="0" i="0" u="none" strike="noStrike" kern="1200" cap="none" spc="0" normalizeH="0" baseline="0" noProof="0" dirty="0" smtClean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6C6CFF-D21C-C84F-8A99-D5F0CFF0FCB4}"/>
              </a:ext>
            </a:extLst>
          </p:cNvPr>
          <p:cNvSpPr txBox="1"/>
          <p:nvPr/>
        </p:nvSpPr>
        <p:spPr>
          <a:xfrm>
            <a:off x="854375" y="2028873"/>
            <a:ext cx="135614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743076">
              <a:buClrTx/>
            </a:pPr>
            <a:r>
              <a:rPr lang="ru-RU" sz="2800" b="1" kern="1200" spc="-12" dirty="0" smtClean="0">
                <a:solidFill>
                  <a:srgbClr val="87C143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ЦЕЛЬ</a:t>
            </a:r>
            <a:endParaRPr lang="en-US" sz="2800" b="1" kern="1200" spc="-12" dirty="0">
              <a:solidFill>
                <a:srgbClr val="87C143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31" name="Freeform 3">
            <a:extLst>
              <a:ext uri="{FF2B5EF4-FFF2-40B4-BE49-F238E27FC236}">
                <a16:creationId xmlns:a16="http://schemas.microsoft.com/office/drawing/2014/main" id="{69CB174E-D80A-4645-8049-C65EC708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5" y="3982505"/>
            <a:ext cx="2075882" cy="2075882"/>
          </a:xfrm>
          <a:custGeom>
            <a:avLst/>
            <a:gdLst>
              <a:gd name="T0" fmla="*/ 1802 w 4102"/>
              <a:gd name="T1" fmla="*/ 3963 h 4101"/>
              <a:gd name="T2" fmla="*/ 137 w 4102"/>
              <a:gd name="T3" fmla="*/ 2300 h 4101"/>
              <a:gd name="T4" fmla="*/ 137 w 4102"/>
              <a:gd name="T5" fmla="*/ 2300 h 4101"/>
              <a:gd name="T6" fmla="*/ 137 w 4102"/>
              <a:gd name="T7" fmla="*/ 1801 h 4101"/>
              <a:gd name="T8" fmla="*/ 1802 w 4102"/>
              <a:gd name="T9" fmla="*/ 137 h 4101"/>
              <a:gd name="T10" fmla="*/ 1802 w 4102"/>
              <a:gd name="T11" fmla="*/ 137 h 4101"/>
              <a:gd name="T12" fmla="*/ 2300 w 4102"/>
              <a:gd name="T13" fmla="*/ 137 h 4101"/>
              <a:gd name="T14" fmla="*/ 3964 w 4102"/>
              <a:gd name="T15" fmla="*/ 1801 h 4101"/>
              <a:gd name="T16" fmla="*/ 3964 w 4102"/>
              <a:gd name="T17" fmla="*/ 1801 h 4101"/>
              <a:gd name="T18" fmla="*/ 3964 w 4102"/>
              <a:gd name="T19" fmla="*/ 2300 h 4101"/>
              <a:gd name="T20" fmla="*/ 2300 w 4102"/>
              <a:gd name="T21" fmla="*/ 3963 h 4101"/>
              <a:gd name="T22" fmla="*/ 2300 w 4102"/>
              <a:gd name="T23" fmla="*/ 3963 h 4101"/>
              <a:gd name="T24" fmla="*/ 1802 w 4102"/>
              <a:gd name="T25" fmla="*/ 3963 h 4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02" h="4101">
                <a:moveTo>
                  <a:pt x="1802" y="3963"/>
                </a:moveTo>
                <a:lnTo>
                  <a:pt x="137" y="2300"/>
                </a:lnTo>
                <a:lnTo>
                  <a:pt x="137" y="2300"/>
                </a:lnTo>
                <a:cubicBezTo>
                  <a:pt x="0" y="2163"/>
                  <a:pt x="0" y="1939"/>
                  <a:pt x="137" y="1801"/>
                </a:cubicBezTo>
                <a:lnTo>
                  <a:pt x="1802" y="137"/>
                </a:lnTo>
                <a:lnTo>
                  <a:pt x="1802" y="137"/>
                </a:lnTo>
                <a:cubicBezTo>
                  <a:pt x="1939" y="0"/>
                  <a:pt x="2163" y="0"/>
                  <a:pt x="2300" y="137"/>
                </a:cubicBezTo>
                <a:lnTo>
                  <a:pt x="3964" y="1801"/>
                </a:lnTo>
                <a:lnTo>
                  <a:pt x="3964" y="1801"/>
                </a:lnTo>
                <a:cubicBezTo>
                  <a:pt x="4101" y="1939"/>
                  <a:pt x="4101" y="2163"/>
                  <a:pt x="3964" y="2300"/>
                </a:cubicBezTo>
                <a:lnTo>
                  <a:pt x="2300" y="3963"/>
                </a:lnTo>
                <a:lnTo>
                  <a:pt x="2300" y="3963"/>
                </a:lnTo>
                <a:cubicBezTo>
                  <a:pt x="2163" y="4100"/>
                  <a:pt x="1939" y="4100"/>
                  <a:pt x="1802" y="3963"/>
                </a:cubicBezTo>
              </a:path>
            </a:pathLst>
          </a:custGeom>
          <a:solidFill>
            <a:srgbClr val="C3C8CE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743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3" b="0" i="0" u="none" strike="noStrike" kern="1200" cap="none" spc="0" normalizeH="0" baseline="0" noProof="0" dirty="0" smtClean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</a:endParaRPr>
          </a:p>
        </p:txBody>
      </p:sp>
      <p:sp>
        <p:nvSpPr>
          <p:cNvPr id="32" name="Freeform 124">
            <a:extLst>
              <a:ext uri="{FF2B5EF4-FFF2-40B4-BE49-F238E27FC236}">
                <a16:creationId xmlns:a16="http://schemas.microsoft.com/office/drawing/2014/main" id="{5DCCBEC1-B299-AA4C-A028-06ED9C9B8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626" y="4194557"/>
            <a:ext cx="553569" cy="553568"/>
          </a:xfrm>
          <a:custGeom>
            <a:avLst/>
            <a:gdLst>
              <a:gd name="T0" fmla="*/ 1094 w 1095"/>
              <a:gd name="T1" fmla="*/ 547 h 1095"/>
              <a:gd name="T2" fmla="*/ 1094 w 1095"/>
              <a:gd name="T3" fmla="*/ 547 h 1095"/>
              <a:gd name="T4" fmla="*/ 547 w 1095"/>
              <a:gd name="T5" fmla="*/ 1094 h 1095"/>
              <a:gd name="T6" fmla="*/ 547 w 1095"/>
              <a:gd name="T7" fmla="*/ 1094 h 1095"/>
              <a:gd name="T8" fmla="*/ 0 w 1095"/>
              <a:gd name="T9" fmla="*/ 547 h 1095"/>
              <a:gd name="T10" fmla="*/ 0 w 1095"/>
              <a:gd name="T11" fmla="*/ 547 h 1095"/>
              <a:gd name="T12" fmla="*/ 547 w 1095"/>
              <a:gd name="T13" fmla="*/ 0 h 1095"/>
              <a:gd name="T14" fmla="*/ 547 w 1095"/>
              <a:gd name="T15" fmla="*/ 0 h 1095"/>
              <a:gd name="T16" fmla="*/ 1094 w 1095"/>
              <a:gd name="T17" fmla="*/ 547 h 1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5" h="1095">
                <a:moveTo>
                  <a:pt x="1094" y="547"/>
                </a:moveTo>
                <a:lnTo>
                  <a:pt x="1094" y="547"/>
                </a:lnTo>
                <a:cubicBezTo>
                  <a:pt x="1094" y="850"/>
                  <a:pt x="849" y="1094"/>
                  <a:pt x="547" y="1094"/>
                </a:cubicBezTo>
                <a:lnTo>
                  <a:pt x="547" y="1094"/>
                </a:lnTo>
                <a:cubicBezTo>
                  <a:pt x="245" y="1094"/>
                  <a:pt x="0" y="850"/>
                  <a:pt x="0" y="547"/>
                </a:cubicBezTo>
                <a:lnTo>
                  <a:pt x="0" y="547"/>
                </a:lnTo>
                <a:cubicBezTo>
                  <a:pt x="0" y="245"/>
                  <a:pt x="245" y="0"/>
                  <a:pt x="547" y="0"/>
                </a:cubicBezTo>
                <a:lnTo>
                  <a:pt x="547" y="0"/>
                </a:lnTo>
                <a:cubicBezTo>
                  <a:pt x="849" y="0"/>
                  <a:pt x="1094" y="245"/>
                  <a:pt x="1094" y="54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743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3" b="0" i="0" u="none" strike="noStrike" kern="1200" cap="none" spc="0" normalizeH="0" baseline="0" noProof="0" dirty="0" smtClean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</a:endParaRPr>
          </a:p>
        </p:txBody>
      </p:sp>
      <p:sp>
        <p:nvSpPr>
          <p:cNvPr id="33" name="Freeform 125">
            <a:extLst>
              <a:ext uri="{FF2B5EF4-FFF2-40B4-BE49-F238E27FC236}">
                <a16:creationId xmlns:a16="http://schemas.microsoft.com/office/drawing/2014/main" id="{CEAD1781-6FAF-6A4B-B52D-D1AE0B47E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05" y="4234734"/>
            <a:ext cx="475444" cy="475444"/>
          </a:xfrm>
          <a:custGeom>
            <a:avLst/>
            <a:gdLst>
              <a:gd name="T0" fmla="*/ 938 w 939"/>
              <a:gd name="T1" fmla="*/ 469 h 940"/>
              <a:gd name="T2" fmla="*/ 938 w 939"/>
              <a:gd name="T3" fmla="*/ 469 h 940"/>
              <a:gd name="T4" fmla="*/ 469 w 939"/>
              <a:gd name="T5" fmla="*/ 939 h 940"/>
              <a:gd name="T6" fmla="*/ 469 w 939"/>
              <a:gd name="T7" fmla="*/ 939 h 940"/>
              <a:gd name="T8" fmla="*/ 0 w 939"/>
              <a:gd name="T9" fmla="*/ 469 h 940"/>
              <a:gd name="T10" fmla="*/ 0 w 939"/>
              <a:gd name="T11" fmla="*/ 469 h 940"/>
              <a:gd name="T12" fmla="*/ 469 w 939"/>
              <a:gd name="T13" fmla="*/ 0 h 940"/>
              <a:gd name="T14" fmla="*/ 469 w 939"/>
              <a:gd name="T15" fmla="*/ 0 h 940"/>
              <a:gd name="T16" fmla="*/ 938 w 939"/>
              <a:gd name="T17" fmla="*/ 469 h 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940">
                <a:moveTo>
                  <a:pt x="938" y="469"/>
                </a:moveTo>
                <a:lnTo>
                  <a:pt x="938" y="469"/>
                </a:lnTo>
                <a:cubicBezTo>
                  <a:pt x="938" y="728"/>
                  <a:pt x="729" y="939"/>
                  <a:pt x="469" y="939"/>
                </a:cubicBezTo>
                <a:lnTo>
                  <a:pt x="469" y="939"/>
                </a:lnTo>
                <a:cubicBezTo>
                  <a:pt x="210" y="939"/>
                  <a:pt x="0" y="728"/>
                  <a:pt x="0" y="469"/>
                </a:cubicBezTo>
                <a:lnTo>
                  <a:pt x="0" y="469"/>
                </a:lnTo>
                <a:cubicBezTo>
                  <a:pt x="0" y="210"/>
                  <a:pt x="210" y="0"/>
                  <a:pt x="469" y="0"/>
                </a:cubicBezTo>
                <a:lnTo>
                  <a:pt x="469" y="0"/>
                </a:lnTo>
                <a:cubicBezTo>
                  <a:pt x="729" y="0"/>
                  <a:pt x="938" y="210"/>
                  <a:pt x="938" y="469"/>
                </a:cubicBezTo>
              </a:path>
            </a:pathLst>
          </a:custGeom>
          <a:solidFill>
            <a:srgbClr val="51AF8B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743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3" b="0" i="0" u="none" strike="noStrike" kern="1200" cap="none" spc="0" normalizeH="0" baseline="0" noProof="0" dirty="0" smtClean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03ADB0-5AC2-E34E-9B56-0F9185AB4E8E}"/>
              </a:ext>
            </a:extLst>
          </p:cNvPr>
          <p:cNvSpPr txBox="1"/>
          <p:nvPr/>
        </p:nvSpPr>
        <p:spPr>
          <a:xfrm>
            <a:off x="854374" y="4732886"/>
            <a:ext cx="135614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743076">
              <a:buClrTx/>
            </a:pPr>
            <a:r>
              <a:rPr lang="ru-RU" sz="2400" b="1" kern="1200" spc="-12" dirty="0" smtClean="0">
                <a:solidFill>
                  <a:srgbClr val="51AF8B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ЗАДАЧИ</a:t>
            </a:r>
            <a:endParaRPr lang="en-US" sz="2400" b="1" kern="1200" spc="-12" dirty="0">
              <a:solidFill>
                <a:srgbClr val="51AF8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E81D48B-9AD9-4B8E-8237-9DAE68CDC358}"/>
              </a:ext>
            </a:extLst>
          </p:cNvPr>
          <p:cNvSpPr/>
          <p:nvPr/>
        </p:nvSpPr>
        <p:spPr>
          <a:xfrm>
            <a:off x="2570384" y="3462923"/>
            <a:ext cx="721709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2000"/>
              </a:lnSpc>
              <a:buFontTx/>
              <a:buChar char="-"/>
            </a:pPr>
            <a:r>
              <a:rPr lang="ru-RU" sz="2000" kern="1200" spc="-8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Trebuchet MS"/>
              </a:rPr>
              <a:t>Анализ существующей системы управления технической политикой и выделение видов деятельности и объектов управления, подлежащих совершенствованию;</a:t>
            </a:r>
          </a:p>
          <a:p>
            <a:pPr lvl="0">
              <a:lnSpc>
                <a:spcPct val="102000"/>
              </a:lnSpc>
            </a:pPr>
            <a:endParaRPr lang="ru-RU" sz="1000" kern="1200" spc="-8" dirty="0" smtClean="0">
              <a:solidFill>
                <a:schemeClr val="tx1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  <a:sym typeface="Trebuchet MS"/>
            </a:endParaRPr>
          </a:p>
          <a:p>
            <a:pPr marL="342900" lvl="0" indent="-342900">
              <a:lnSpc>
                <a:spcPct val="102000"/>
              </a:lnSpc>
              <a:buFontTx/>
              <a:buChar char="-"/>
            </a:pPr>
            <a:r>
              <a:rPr lang="ru-RU" sz="2000" kern="1200" spc="-8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Trebuchet MS"/>
              </a:rPr>
              <a:t>Постановка приоритетных задач единой технической политики;</a:t>
            </a:r>
          </a:p>
          <a:p>
            <a:pPr lvl="0">
              <a:lnSpc>
                <a:spcPct val="102000"/>
              </a:lnSpc>
            </a:pPr>
            <a:endParaRPr lang="ru-RU" sz="1000" kern="1200" spc="-8" dirty="0" smtClean="0">
              <a:solidFill>
                <a:schemeClr val="tx1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  <a:sym typeface="Trebuchet MS"/>
            </a:endParaRPr>
          </a:p>
          <a:p>
            <a:pPr marL="342900" lvl="0" indent="-342900">
              <a:lnSpc>
                <a:spcPct val="102000"/>
              </a:lnSpc>
              <a:buFontTx/>
              <a:buChar char="-"/>
            </a:pPr>
            <a:r>
              <a:rPr lang="ru-RU" sz="2000" kern="1200" spc="-8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Trebuchet MS"/>
              </a:rPr>
              <a:t>Разработка мероприятий, направленных на интеграцию единой технической политики в </a:t>
            </a:r>
            <a:r>
              <a:rPr lang="ru-RU" sz="2000" kern="1200" spc="-8" dirty="0" smtClean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sym typeface="Trebuchet MS"/>
              </a:rPr>
              <a:t>деятельность </a:t>
            </a:r>
            <a:r>
              <a:rPr lang="ru-RU" sz="2000" kern="1200" spc="-8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sym typeface="Trebuchet MS"/>
              </a:rPr>
              <a:t>структурных подразделений </a:t>
            </a:r>
            <a:r>
              <a:rPr lang="ru-RU" sz="2000" kern="1200" spc="-8" dirty="0" smtClean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sym typeface="Trebuchet MS"/>
              </a:rPr>
              <a:t>Общества </a:t>
            </a:r>
            <a:endParaRPr lang="ru-RU" sz="2000" kern="1200" spc="-8" dirty="0" smtClean="0">
              <a:solidFill>
                <a:schemeClr val="tx1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  <a:sym typeface="Trebuchet MS"/>
            </a:endParaRPr>
          </a:p>
          <a:p>
            <a:pPr marL="342900" lvl="0" indent="-342900">
              <a:lnSpc>
                <a:spcPct val="102000"/>
              </a:lnSpc>
              <a:buFontTx/>
              <a:buChar char="-"/>
            </a:pPr>
            <a:endParaRPr lang="ru-RU" sz="2000" kern="1200" spc="-8" dirty="0">
              <a:solidFill>
                <a:schemeClr val="tx1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17">
            <a:extLst>
              <a:ext uri="{FF2B5EF4-FFF2-40B4-BE49-F238E27FC236}">
                <a16:creationId xmlns:a16="http://schemas.microsoft.com/office/drawing/2014/main" id="{E52CE161-69A0-0945-81A2-E71C63032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07" y="1798612"/>
            <a:ext cx="4387353" cy="3409033"/>
          </a:xfrm>
          <a:custGeom>
            <a:avLst/>
            <a:gdLst>
              <a:gd name="T0" fmla="*/ 0 w 7680"/>
              <a:gd name="T1" fmla="*/ 0 h 5518"/>
              <a:gd name="T2" fmla="*/ 4793 w 7680"/>
              <a:gd name="T3" fmla="*/ 0 h 5518"/>
              <a:gd name="T4" fmla="*/ 4793 w 7680"/>
              <a:gd name="T5" fmla="*/ 0 h 5518"/>
              <a:gd name="T6" fmla="*/ 7679 w 7680"/>
              <a:gd name="T7" fmla="*/ 2758 h 5518"/>
              <a:gd name="T8" fmla="*/ 7679 w 7680"/>
              <a:gd name="T9" fmla="*/ 2758 h 5518"/>
              <a:gd name="T10" fmla="*/ 7679 w 7680"/>
              <a:gd name="T11" fmla="*/ 2758 h 5518"/>
              <a:gd name="T12" fmla="*/ 4793 w 7680"/>
              <a:gd name="T13" fmla="*/ 5517 h 5518"/>
              <a:gd name="T14" fmla="*/ 17 w 7680"/>
              <a:gd name="T15" fmla="*/ 5517 h 5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80" h="5518">
                <a:moveTo>
                  <a:pt x="0" y="0"/>
                </a:moveTo>
                <a:lnTo>
                  <a:pt x="4793" y="0"/>
                </a:lnTo>
                <a:lnTo>
                  <a:pt x="4793" y="0"/>
                </a:lnTo>
                <a:cubicBezTo>
                  <a:pt x="6387" y="0"/>
                  <a:pt x="7679" y="1235"/>
                  <a:pt x="7679" y="2758"/>
                </a:cubicBezTo>
                <a:lnTo>
                  <a:pt x="7679" y="2758"/>
                </a:lnTo>
                <a:lnTo>
                  <a:pt x="7679" y="2758"/>
                </a:lnTo>
                <a:cubicBezTo>
                  <a:pt x="7679" y="4282"/>
                  <a:pt x="6387" y="5517"/>
                  <a:pt x="4793" y="5517"/>
                </a:cubicBezTo>
                <a:lnTo>
                  <a:pt x="17" y="5517"/>
                </a:lnTo>
              </a:path>
            </a:pathLst>
          </a:custGeom>
          <a:noFill/>
          <a:ln w="12700" cap="flat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743076">
              <a:buClrTx/>
            </a:pPr>
            <a:endParaRPr lang="en-US" sz="1463" kern="1200" dirty="0">
              <a:solidFill>
                <a:srgbClr val="747994"/>
              </a:solidFill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18" name="Freeform 528">
            <a:extLst>
              <a:ext uri="{FF2B5EF4-FFF2-40B4-BE49-F238E27FC236}">
                <a16:creationId xmlns:a16="http://schemas.microsoft.com/office/drawing/2014/main" id="{AE1DB3EA-2134-734F-83B8-5628C6E00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8913" y="2150143"/>
            <a:ext cx="669940" cy="724861"/>
          </a:xfrm>
          <a:custGeom>
            <a:avLst/>
            <a:gdLst>
              <a:gd name="T0" fmla="*/ 1173 w 1174"/>
              <a:gd name="T1" fmla="*/ 587 h 1175"/>
              <a:gd name="T2" fmla="*/ 1173 w 1174"/>
              <a:gd name="T3" fmla="*/ 587 h 1175"/>
              <a:gd name="T4" fmla="*/ 587 w 1174"/>
              <a:gd name="T5" fmla="*/ 1174 h 1175"/>
              <a:gd name="T6" fmla="*/ 587 w 1174"/>
              <a:gd name="T7" fmla="*/ 1174 h 1175"/>
              <a:gd name="T8" fmla="*/ 0 w 1174"/>
              <a:gd name="T9" fmla="*/ 587 h 1175"/>
              <a:gd name="T10" fmla="*/ 0 w 1174"/>
              <a:gd name="T11" fmla="*/ 587 h 1175"/>
              <a:gd name="T12" fmla="*/ 587 w 1174"/>
              <a:gd name="T13" fmla="*/ 0 h 1175"/>
              <a:gd name="T14" fmla="*/ 587 w 1174"/>
              <a:gd name="T15" fmla="*/ 0 h 1175"/>
              <a:gd name="T16" fmla="*/ 1173 w 1174"/>
              <a:gd name="T17" fmla="*/ 587 h 1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4" h="1175">
                <a:moveTo>
                  <a:pt x="1173" y="587"/>
                </a:moveTo>
                <a:lnTo>
                  <a:pt x="1173" y="587"/>
                </a:lnTo>
                <a:cubicBezTo>
                  <a:pt x="1173" y="912"/>
                  <a:pt x="910" y="1174"/>
                  <a:pt x="587" y="1174"/>
                </a:cubicBezTo>
                <a:lnTo>
                  <a:pt x="587" y="1174"/>
                </a:lnTo>
                <a:cubicBezTo>
                  <a:pt x="262" y="1174"/>
                  <a:pt x="0" y="912"/>
                  <a:pt x="0" y="587"/>
                </a:cubicBezTo>
                <a:lnTo>
                  <a:pt x="0" y="587"/>
                </a:lnTo>
                <a:cubicBezTo>
                  <a:pt x="0" y="263"/>
                  <a:pt x="262" y="0"/>
                  <a:pt x="587" y="0"/>
                </a:cubicBezTo>
                <a:lnTo>
                  <a:pt x="587" y="0"/>
                </a:lnTo>
                <a:cubicBezTo>
                  <a:pt x="910" y="0"/>
                  <a:pt x="1173" y="263"/>
                  <a:pt x="1173" y="58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defTabSz="743076">
              <a:buClrTx/>
            </a:pPr>
            <a:endParaRPr lang="en-US" sz="1463" kern="1200" dirty="0">
              <a:solidFill>
                <a:srgbClr val="747994"/>
              </a:solidFill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19" name="Freeform 529">
            <a:extLst>
              <a:ext uri="{FF2B5EF4-FFF2-40B4-BE49-F238E27FC236}">
                <a16:creationId xmlns:a16="http://schemas.microsoft.com/office/drawing/2014/main" id="{EB555F2B-DC7F-9C47-AB6D-D0DEDAA57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770" y="3142059"/>
            <a:ext cx="669940" cy="727589"/>
          </a:xfrm>
          <a:custGeom>
            <a:avLst/>
            <a:gdLst>
              <a:gd name="T0" fmla="*/ 1173 w 1174"/>
              <a:gd name="T1" fmla="*/ 588 h 1176"/>
              <a:gd name="T2" fmla="*/ 1173 w 1174"/>
              <a:gd name="T3" fmla="*/ 588 h 1176"/>
              <a:gd name="T4" fmla="*/ 586 w 1174"/>
              <a:gd name="T5" fmla="*/ 1175 h 1176"/>
              <a:gd name="T6" fmla="*/ 586 w 1174"/>
              <a:gd name="T7" fmla="*/ 1175 h 1176"/>
              <a:gd name="T8" fmla="*/ 0 w 1174"/>
              <a:gd name="T9" fmla="*/ 588 h 1176"/>
              <a:gd name="T10" fmla="*/ 0 w 1174"/>
              <a:gd name="T11" fmla="*/ 588 h 1176"/>
              <a:gd name="T12" fmla="*/ 586 w 1174"/>
              <a:gd name="T13" fmla="*/ 0 h 1176"/>
              <a:gd name="T14" fmla="*/ 586 w 1174"/>
              <a:gd name="T15" fmla="*/ 0 h 1176"/>
              <a:gd name="T16" fmla="*/ 1173 w 1174"/>
              <a:gd name="T17" fmla="*/ 588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4" h="1176">
                <a:moveTo>
                  <a:pt x="1173" y="588"/>
                </a:moveTo>
                <a:lnTo>
                  <a:pt x="1173" y="588"/>
                </a:lnTo>
                <a:cubicBezTo>
                  <a:pt x="1173" y="912"/>
                  <a:pt x="910" y="1175"/>
                  <a:pt x="586" y="1175"/>
                </a:cubicBezTo>
                <a:lnTo>
                  <a:pt x="586" y="1175"/>
                </a:lnTo>
                <a:cubicBezTo>
                  <a:pt x="263" y="1175"/>
                  <a:pt x="0" y="912"/>
                  <a:pt x="0" y="588"/>
                </a:cubicBezTo>
                <a:lnTo>
                  <a:pt x="0" y="588"/>
                </a:lnTo>
                <a:cubicBezTo>
                  <a:pt x="0" y="263"/>
                  <a:pt x="263" y="0"/>
                  <a:pt x="586" y="0"/>
                </a:cubicBezTo>
                <a:lnTo>
                  <a:pt x="586" y="0"/>
                </a:lnTo>
                <a:cubicBezTo>
                  <a:pt x="910" y="0"/>
                  <a:pt x="1173" y="263"/>
                  <a:pt x="1173" y="588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743076">
              <a:buClrTx/>
            </a:pPr>
            <a:endParaRPr lang="en-US" sz="1463" kern="1200" dirty="0">
              <a:solidFill>
                <a:srgbClr val="747994"/>
              </a:solidFill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20" name="Freeform 530">
            <a:extLst>
              <a:ext uri="{FF2B5EF4-FFF2-40B4-BE49-F238E27FC236}">
                <a16:creationId xmlns:a16="http://schemas.microsoft.com/office/drawing/2014/main" id="{07A87A9B-1F00-6E46-A61D-19D816A8E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8913" y="4139426"/>
            <a:ext cx="669940" cy="724861"/>
          </a:xfrm>
          <a:custGeom>
            <a:avLst/>
            <a:gdLst>
              <a:gd name="T0" fmla="*/ 1173 w 1174"/>
              <a:gd name="T1" fmla="*/ 587 h 1175"/>
              <a:gd name="T2" fmla="*/ 1173 w 1174"/>
              <a:gd name="T3" fmla="*/ 587 h 1175"/>
              <a:gd name="T4" fmla="*/ 587 w 1174"/>
              <a:gd name="T5" fmla="*/ 1174 h 1175"/>
              <a:gd name="T6" fmla="*/ 587 w 1174"/>
              <a:gd name="T7" fmla="*/ 1174 h 1175"/>
              <a:gd name="T8" fmla="*/ 0 w 1174"/>
              <a:gd name="T9" fmla="*/ 587 h 1175"/>
              <a:gd name="T10" fmla="*/ 0 w 1174"/>
              <a:gd name="T11" fmla="*/ 587 h 1175"/>
              <a:gd name="T12" fmla="*/ 587 w 1174"/>
              <a:gd name="T13" fmla="*/ 0 h 1175"/>
              <a:gd name="T14" fmla="*/ 587 w 1174"/>
              <a:gd name="T15" fmla="*/ 0 h 1175"/>
              <a:gd name="T16" fmla="*/ 1173 w 1174"/>
              <a:gd name="T17" fmla="*/ 587 h 1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4" h="1175">
                <a:moveTo>
                  <a:pt x="1173" y="587"/>
                </a:moveTo>
                <a:lnTo>
                  <a:pt x="1173" y="587"/>
                </a:lnTo>
                <a:cubicBezTo>
                  <a:pt x="1173" y="912"/>
                  <a:pt x="910" y="1174"/>
                  <a:pt x="587" y="1174"/>
                </a:cubicBezTo>
                <a:lnTo>
                  <a:pt x="587" y="1174"/>
                </a:lnTo>
                <a:cubicBezTo>
                  <a:pt x="262" y="1174"/>
                  <a:pt x="0" y="912"/>
                  <a:pt x="0" y="587"/>
                </a:cubicBezTo>
                <a:lnTo>
                  <a:pt x="0" y="587"/>
                </a:lnTo>
                <a:cubicBezTo>
                  <a:pt x="0" y="263"/>
                  <a:pt x="262" y="0"/>
                  <a:pt x="587" y="0"/>
                </a:cubicBezTo>
                <a:lnTo>
                  <a:pt x="587" y="0"/>
                </a:lnTo>
                <a:cubicBezTo>
                  <a:pt x="910" y="0"/>
                  <a:pt x="1173" y="263"/>
                  <a:pt x="1173" y="58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43076">
              <a:buClrTx/>
            </a:pPr>
            <a:endParaRPr lang="en-US" sz="1463" kern="1200" dirty="0">
              <a:solidFill>
                <a:srgbClr val="747994"/>
              </a:solidFill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21" name="Freeform 531">
            <a:extLst>
              <a:ext uri="{FF2B5EF4-FFF2-40B4-BE49-F238E27FC236}">
                <a16:creationId xmlns:a16="http://schemas.microsoft.com/office/drawing/2014/main" id="{058C2410-5109-214B-86E1-08C3FE694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5935" y="5033243"/>
            <a:ext cx="669940" cy="724861"/>
          </a:xfrm>
          <a:custGeom>
            <a:avLst/>
            <a:gdLst>
              <a:gd name="T0" fmla="*/ 1174 w 1175"/>
              <a:gd name="T1" fmla="*/ 587 h 1175"/>
              <a:gd name="T2" fmla="*/ 1174 w 1175"/>
              <a:gd name="T3" fmla="*/ 587 h 1175"/>
              <a:gd name="T4" fmla="*/ 587 w 1175"/>
              <a:gd name="T5" fmla="*/ 1174 h 1175"/>
              <a:gd name="T6" fmla="*/ 587 w 1175"/>
              <a:gd name="T7" fmla="*/ 1174 h 1175"/>
              <a:gd name="T8" fmla="*/ 0 w 1175"/>
              <a:gd name="T9" fmla="*/ 587 h 1175"/>
              <a:gd name="T10" fmla="*/ 0 w 1175"/>
              <a:gd name="T11" fmla="*/ 587 h 1175"/>
              <a:gd name="T12" fmla="*/ 587 w 1175"/>
              <a:gd name="T13" fmla="*/ 0 h 1175"/>
              <a:gd name="T14" fmla="*/ 587 w 1175"/>
              <a:gd name="T15" fmla="*/ 0 h 1175"/>
              <a:gd name="T16" fmla="*/ 1174 w 1175"/>
              <a:gd name="T17" fmla="*/ 587 h 1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5" h="1175">
                <a:moveTo>
                  <a:pt x="1174" y="587"/>
                </a:moveTo>
                <a:lnTo>
                  <a:pt x="1174" y="587"/>
                </a:lnTo>
                <a:cubicBezTo>
                  <a:pt x="1174" y="911"/>
                  <a:pt x="912" y="1174"/>
                  <a:pt x="587" y="1174"/>
                </a:cubicBezTo>
                <a:lnTo>
                  <a:pt x="587" y="1174"/>
                </a:lnTo>
                <a:cubicBezTo>
                  <a:pt x="263" y="1174"/>
                  <a:pt x="0" y="911"/>
                  <a:pt x="0" y="587"/>
                </a:cubicBezTo>
                <a:lnTo>
                  <a:pt x="0" y="587"/>
                </a:lnTo>
                <a:cubicBezTo>
                  <a:pt x="0" y="262"/>
                  <a:pt x="263" y="0"/>
                  <a:pt x="587" y="0"/>
                </a:cubicBezTo>
                <a:lnTo>
                  <a:pt x="587" y="0"/>
                </a:lnTo>
                <a:cubicBezTo>
                  <a:pt x="912" y="0"/>
                  <a:pt x="1174" y="262"/>
                  <a:pt x="1174" y="587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pPr defTabSz="743076">
              <a:buClrTx/>
            </a:pPr>
            <a:endParaRPr lang="en-US" sz="1463" kern="1200" dirty="0">
              <a:solidFill>
                <a:srgbClr val="747994"/>
              </a:solidFill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22" name="Freeform 532">
            <a:extLst>
              <a:ext uri="{FF2B5EF4-FFF2-40B4-BE49-F238E27FC236}">
                <a16:creationId xmlns:a16="http://schemas.microsoft.com/office/drawing/2014/main" id="{4AB1FDE5-9E8F-0F46-A246-D21DC1782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5935" y="1248151"/>
            <a:ext cx="669940" cy="727588"/>
          </a:xfrm>
          <a:custGeom>
            <a:avLst/>
            <a:gdLst>
              <a:gd name="T0" fmla="*/ 1174 w 1175"/>
              <a:gd name="T1" fmla="*/ 587 h 1176"/>
              <a:gd name="T2" fmla="*/ 1174 w 1175"/>
              <a:gd name="T3" fmla="*/ 587 h 1176"/>
              <a:gd name="T4" fmla="*/ 587 w 1175"/>
              <a:gd name="T5" fmla="*/ 1175 h 1176"/>
              <a:gd name="T6" fmla="*/ 587 w 1175"/>
              <a:gd name="T7" fmla="*/ 1175 h 1176"/>
              <a:gd name="T8" fmla="*/ 0 w 1175"/>
              <a:gd name="T9" fmla="*/ 587 h 1176"/>
              <a:gd name="T10" fmla="*/ 0 w 1175"/>
              <a:gd name="T11" fmla="*/ 587 h 1176"/>
              <a:gd name="T12" fmla="*/ 587 w 1175"/>
              <a:gd name="T13" fmla="*/ 0 h 1176"/>
              <a:gd name="T14" fmla="*/ 587 w 1175"/>
              <a:gd name="T15" fmla="*/ 0 h 1176"/>
              <a:gd name="T16" fmla="*/ 1174 w 1175"/>
              <a:gd name="T17" fmla="*/ 587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5" h="1176">
                <a:moveTo>
                  <a:pt x="1174" y="587"/>
                </a:moveTo>
                <a:lnTo>
                  <a:pt x="1174" y="587"/>
                </a:lnTo>
                <a:cubicBezTo>
                  <a:pt x="1174" y="912"/>
                  <a:pt x="912" y="1175"/>
                  <a:pt x="587" y="1175"/>
                </a:cubicBezTo>
                <a:lnTo>
                  <a:pt x="587" y="1175"/>
                </a:lnTo>
                <a:cubicBezTo>
                  <a:pt x="263" y="1175"/>
                  <a:pt x="0" y="912"/>
                  <a:pt x="0" y="587"/>
                </a:cubicBezTo>
                <a:lnTo>
                  <a:pt x="0" y="587"/>
                </a:lnTo>
                <a:cubicBezTo>
                  <a:pt x="0" y="263"/>
                  <a:pt x="263" y="0"/>
                  <a:pt x="587" y="0"/>
                </a:cubicBezTo>
                <a:lnTo>
                  <a:pt x="587" y="0"/>
                </a:lnTo>
                <a:cubicBezTo>
                  <a:pt x="912" y="0"/>
                  <a:pt x="1174" y="263"/>
                  <a:pt x="1174" y="587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743076">
              <a:buClrTx/>
            </a:pPr>
            <a:endParaRPr lang="en-US" sz="1463" kern="1200" dirty="0">
              <a:solidFill>
                <a:srgbClr val="747994"/>
              </a:solidFill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5172927-C84F-4640-BD50-002A86681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841" y="2286395"/>
            <a:ext cx="417515" cy="454463"/>
          </a:xfrm>
          <a:custGeom>
            <a:avLst/>
            <a:gdLst>
              <a:gd name="connsiteX0" fmla="*/ 212856 w 910606"/>
              <a:gd name="connsiteY0" fmla="*/ 790834 h 916088"/>
              <a:gd name="connsiteX1" fmla="*/ 212856 w 910606"/>
              <a:gd name="connsiteY1" fmla="*/ 838430 h 916088"/>
              <a:gd name="connsiteX2" fmla="*/ 189066 w 910606"/>
              <a:gd name="connsiteY2" fmla="*/ 862228 h 916088"/>
              <a:gd name="connsiteX3" fmla="*/ 164025 w 910606"/>
              <a:gd name="connsiteY3" fmla="*/ 862228 h 916088"/>
              <a:gd name="connsiteX4" fmla="*/ 150251 w 910606"/>
              <a:gd name="connsiteY4" fmla="*/ 877259 h 916088"/>
              <a:gd name="connsiteX5" fmla="*/ 164025 w 910606"/>
              <a:gd name="connsiteY5" fmla="*/ 893542 h 916088"/>
              <a:gd name="connsiteX6" fmla="*/ 344326 w 910606"/>
              <a:gd name="connsiteY6" fmla="*/ 893542 h 916088"/>
              <a:gd name="connsiteX7" fmla="*/ 359351 w 910606"/>
              <a:gd name="connsiteY7" fmla="*/ 877259 h 916088"/>
              <a:gd name="connsiteX8" fmla="*/ 344326 w 910606"/>
              <a:gd name="connsiteY8" fmla="*/ 862228 h 916088"/>
              <a:gd name="connsiteX9" fmla="*/ 320536 w 910606"/>
              <a:gd name="connsiteY9" fmla="*/ 862228 h 916088"/>
              <a:gd name="connsiteX10" fmla="*/ 295495 w 910606"/>
              <a:gd name="connsiteY10" fmla="*/ 838430 h 916088"/>
              <a:gd name="connsiteX11" fmla="*/ 295495 w 910606"/>
              <a:gd name="connsiteY11" fmla="*/ 790834 h 916088"/>
              <a:gd name="connsiteX12" fmla="*/ 572823 w 910606"/>
              <a:gd name="connsiteY12" fmla="*/ 737373 h 916088"/>
              <a:gd name="connsiteX13" fmla="*/ 582264 w 910606"/>
              <a:gd name="connsiteY13" fmla="*/ 741297 h 916088"/>
              <a:gd name="connsiteX14" fmla="*/ 586384 w 910606"/>
              <a:gd name="connsiteY14" fmla="*/ 749144 h 916088"/>
              <a:gd name="connsiteX15" fmla="*/ 582264 w 910606"/>
              <a:gd name="connsiteY15" fmla="*/ 758300 h 916088"/>
              <a:gd name="connsiteX16" fmla="*/ 578144 w 910606"/>
              <a:gd name="connsiteY16" fmla="*/ 762223 h 916088"/>
              <a:gd name="connsiteX17" fmla="*/ 572651 w 910606"/>
              <a:gd name="connsiteY17" fmla="*/ 762223 h 916088"/>
              <a:gd name="connsiteX18" fmla="*/ 568531 w 910606"/>
              <a:gd name="connsiteY18" fmla="*/ 762223 h 916088"/>
              <a:gd name="connsiteX19" fmla="*/ 564411 w 910606"/>
              <a:gd name="connsiteY19" fmla="*/ 758300 h 916088"/>
              <a:gd name="connsiteX20" fmla="*/ 560291 w 910606"/>
              <a:gd name="connsiteY20" fmla="*/ 749144 h 916088"/>
              <a:gd name="connsiteX21" fmla="*/ 560291 w 910606"/>
              <a:gd name="connsiteY21" fmla="*/ 747836 h 916088"/>
              <a:gd name="connsiteX22" fmla="*/ 560291 w 910606"/>
              <a:gd name="connsiteY22" fmla="*/ 745221 h 916088"/>
              <a:gd name="connsiteX23" fmla="*/ 561664 w 910606"/>
              <a:gd name="connsiteY23" fmla="*/ 742605 h 916088"/>
              <a:gd name="connsiteX24" fmla="*/ 564411 w 910606"/>
              <a:gd name="connsiteY24" fmla="*/ 741297 h 916088"/>
              <a:gd name="connsiteX25" fmla="*/ 572823 w 910606"/>
              <a:gd name="connsiteY25" fmla="*/ 737373 h 916088"/>
              <a:gd name="connsiteX26" fmla="*/ 732670 w 910606"/>
              <a:gd name="connsiteY26" fmla="*/ 736065 h 916088"/>
              <a:gd name="connsiteX27" fmla="*/ 745748 w 910606"/>
              <a:gd name="connsiteY27" fmla="*/ 748425 h 916088"/>
              <a:gd name="connsiteX28" fmla="*/ 732670 w 910606"/>
              <a:gd name="connsiteY28" fmla="*/ 762158 h 916088"/>
              <a:gd name="connsiteX29" fmla="*/ 719592 w 910606"/>
              <a:gd name="connsiteY29" fmla="*/ 748425 h 916088"/>
              <a:gd name="connsiteX30" fmla="*/ 732670 w 910606"/>
              <a:gd name="connsiteY30" fmla="*/ 736065 h 916088"/>
              <a:gd name="connsiteX31" fmla="*/ 649554 w 910606"/>
              <a:gd name="connsiteY31" fmla="*/ 736065 h 916088"/>
              <a:gd name="connsiteX32" fmla="*/ 663287 w 910606"/>
              <a:gd name="connsiteY32" fmla="*/ 748425 h 916088"/>
              <a:gd name="connsiteX33" fmla="*/ 649554 w 910606"/>
              <a:gd name="connsiteY33" fmla="*/ 762158 h 916088"/>
              <a:gd name="connsiteX34" fmla="*/ 637194 w 910606"/>
              <a:gd name="connsiteY34" fmla="*/ 748425 h 916088"/>
              <a:gd name="connsiteX35" fmla="*/ 649554 w 910606"/>
              <a:gd name="connsiteY35" fmla="*/ 736065 h 916088"/>
              <a:gd name="connsiteX36" fmla="*/ 806047 w 910606"/>
              <a:gd name="connsiteY36" fmla="*/ 733071 h 916088"/>
              <a:gd name="connsiteX37" fmla="*/ 820376 w 910606"/>
              <a:gd name="connsiteY37" fmla="*/ 740562 h 916088"/>
              <a:gd name="connsiteX38" fmla="*/ 813211 w 910606"/>
              <a:gd name="connsiteY38" fmla="*/ 755543 h 916088"/>
              <a:gd name="connsiteX39" fmla="*/ 809629 w 910606"/>
              <a:gd name="connsiteY39" fmla="*/ 756791 h 916088"/>
              <a:gd name="connsiteX40" fmla="*/ 798882 w 910606"/>
              <a:gd name="connsiteY40" fmla="*/ 748052 h 916088"/>
              <a:gd name="connsiteX41" fmla="*/ 806047 w 910606"/>
              <a:gd name="connsiteY41" fmla="*/ 733071 h 916088"/>
              <a:gd name="connsiteX42" fmla="*/ 254054 w 910606"/>
              <a:gd name="connsiteY42" fmla="*/ 730575 h 916088"/>
              <a:gd name="connsiteX43" fmla="*/ 267787 w 910606"/>
              <a:gd name="connsiteY43" fmla="*/ 744307 h 916088"/>
              <a:gd name="connsiteX44" fmla="*/ 254054 w 910606"/>
              <a:gd name="connsiteY44" fmla="*/ 756666 h 916088"/>
              <a:gd name="connsiteX45" fmla="*/ 241694 w 910606"/>
              <a:gd name="connsiteY45" fmla="*/ 744307 h 916088"/>
              <a:gd name="connsiteX46" fmla="*/ 254054 w 910606"/>
              <a:gd name="connsiteY46" fmla="*/ 730575 h 916088"/>
              <a:gd name="connsiteX47" fmla="*/ 23790 w 910606"/>
              <a:gd name="connsiteY47" fmla="*/ 719438 h 916088"/>
              <a:gd name="connsiteX48" fmla="*/ 23790 w 910606"/>
              <a:gd name="connsiteY48" fmla="*/ 750752 h 916088"/>
              <a:gd name="connsiteX49" fmla="*/ 40067 w 910606"/>
              <a:gd name="connsiteY49" fmla="*/ 767035 h 916088"/>
              <a:gd name="connsiteX50" fmla="*/ 468284 w 910606"/>
              <a:gd name="connsiteY50" fmla="*/ 767035 h 916088"/>
              <a:gd name="connsiteX51" fmla="*/ 484561 w 910606"/>
              <a:gd name="connsiteY51" fmla="*/ 750752 h 916088"/>
              <a:gd name="connsiteX52" fmla="*/ 484561 w 910606"/>
              <a:gd name="connsiteY52" fmla="*/ 719438 h 916088"/>
              <a:gd name="connsiteX53" fmla="*/ 848677 w 910606"/>
              <a:gd name="connsiteY53" fmla="*/ 670150 h 916088"/>
              <a:gd name="connsiteX54" fmla="*/ 861037 w 910606"/>
              <a:gd name="connsiteY54" fmla="*/ 682509 h 916088"/>
              <a:gd name="connsiteX55" fmla="*/ 848677 w 910606"/>
              <a:gd name="connsiteY55" fmla="*/ 696242 h 916088"/>
              <a:gd name="connsiteX56" fmla="*/ 834944 w 910606"/>
              <a:gd name="connsiteY56" fmla="*/ 682509 h 916088"/>
              <a:gd name="connsiteX57" fmla="*/ 848677 w 910606"/>
              <a:gd name="connsiteY57" fmla="*/ 670150 h 916088"/>
              <a:gd name="connsiteX58" fmla="*/ 848677 w 910606"/>
              <a:gd name="connsiteY58" fmla="*/ 593246 h 916088"/>
              <a:gd name="connsiteX59" fmla="*/ 861037 w 910606"/>
              <a:gd name="connsiteY59" fmla="*/ 606979 h 916088"/>
              <a:gd name="connsiteX60" fmla="*/ 848677 w 910606"/>
              <a:gd name="connsiteY60" fmla="*/ 619338 h 916088"/>
              <a:gd name="connsiteX61" fmla="*/ 834944 w 910606"/>
              <a:gd name="connsiteY61" fmla="*/ 606979 h 916088"/>
              <a:gd name="connsiteX62" fmla="*/ 848677 w 910606"/>
              <a:gd name="connsiteY62" fmla="*/ 593246 h 916088"/>
              <a:gd name="connsiteX63" fmla="*/ 848677 w 910606"/>
              <a:gd name="connsiteY63" fmla="*/ 510853 h 916088"/>
              <a:gd name="connsiteX64" fmla="*/ 861037 w 910606"/>
              <a:gd name="connsiteY64" fmla="*/ 524585 h 916088"/>
              <a:gd name="connsiteX65" fmla="*/ 848677 w 910606"/>
              <a:gd name="connsiteY65" fmla="*/ 536944 h 916088"/>
              <a:gd name="connsiteX66" fmla="*/ 834944 w 910606"/>
              <a:gd name="connsiteY66" fmla="*/ 524585 h 916088"/>
              <a:gd name="connsiteX67" fmla="*/ 848677 w 910606"/>
              <a:gd name="connsiteY67" fmla="*/ 510853 h 916088"/>
              <a:gd name="connsiteX68" fmla="*/ 40067 w 910606"/>
              <a:gd name="connsiteY68" fmla="*/ 483960 h 916088"/>
              <a:gd name="connsiteX69" fmla="*/ 23790 w 910606"/>
              <a:gd name="connsiteY69" fmla="*/ 500244 h 916088"/>
              <a:gd name="connsiteX70" fmla="*/ 23790 w 910606"/>
              <a:gd name="connsiteY70" fmla="*/ 694387 h 916088"/>
              <a:gd name="connsiteX71" fmla="*/ 484561 w 910606"/>
              <a:gd name="connsiteY71" fmla="*/ 694387 h 916088"/>
              <a:gd name="connsiteX72" fmla="*/ 484561 w 910606"/>
              <a:gd name="connsiteY72" fmla="*/ 500244 h 916088"/>
              <a:gd name="connsiteX73" fmla="*/ 468284 w 910606"/>
              <a:gd name="connsiteY73" fmla="*/ 483960 h 916088"/>
              <a:gd name="connsiteX74" fmla="*/ 40067 w 910606"/>
              <a:gd name="connsiteY74" fmla="*/ 461415 h 916088"/>
              <a:gd name="connsiteX75" fmla="*/ 468284 w 910606"/>
              <a:gd name="connsiteY75" fmla="*/ 461415 h 916088"/>
              <a:gd name="connsiteX76" fmla="*/ 509603 w 910606"/>
              <a:gd name="connsiteY76" fmla="*/ 500244 h 916088"/>
              <a:gd name="connsiteX77" fmla="*/ 509603 w 910606"/>
              <a:gd name="connsiteY77" fmla="*/ 750752 h 916088"/>
              <a:gd name="connsiteX78" fmla="*/ 468284 w 910606"/>
              <a:gd name="connsiteY78" fmla="*/ 790834 h 916088"/>
              <a:gd name="connsiteX79" fmla="*/ 320536 w 910606"/>
              <a:gd name="connsiteY79" fmla="*/ 790834 h 916088"/>
              <a:gd name="connsiteX80" fmla="*/ 320536 w 910606"/>
              <a:gd name="connsiteY80" fmla="*/ 838430 h 916088"/>
              <a:gd name="connsiteX81" fmla="*/ 344326 w 910606"/>
              <a:gd name="connsiteY81" fmla="*/ 838430 h 916088"/>
              <a:gd name="connsiteX82" fmla="*/ 383141 w 910606"/>
              <a:gd name="connsiteY82" fmla="*/ 877259 h 916088"/>
              <a:gd name="connsiteX83" fmla="*/ 344326 w 910606"/>
              <a:gd name="connsiteY83" fmla="*/ 916088 h 916088"/>
              <a:gd name="connsiteX84" fmla="*/ 164025 w 910606"/>
              <a:gd name="connsiteY84" fmla="*/ 916088 h 916088"/>
              <a:gd name="connsiteX85" fmla="*/ 125210 w 910606"/>
              <a:gd name="connsiteY85" fmla="*/ 877259 h 916088"/>
              <a:gd name="connsiteX86" fmla="*/ 164025 w 910606"/>
              <a:gd name="connsiteY86" fmla="*/ 838430 h 916088"/>
              <a:gd name="connsiteX87" fmla="*/ 189066 w 910606"/>
              <a:gd name="connsiteY87" fmla="*/ 838430 h 916088"/>
              <a:gd name="connsiteX88" fmla="*/ 189066 w 910606"/>
              <a:gd name="connsiteY88" fmla="*/ 790834 h 916088"/>
              <a:gd name="connsiteX89" fmla="*/ 40067 w 910606"/>
              <a:gd name="connsiteY89" fmla="*/ 790834 h 916088"/>
              <a:gd name="connsiteX90" fmla="*/ 0 w 910606"/>
              <a:gd name="connsiteY90" fmla="*/ 750752 h 916088"/>
              <a:gd name="connsiteX91" fmla="*/ 0 w 910606"/>
              <a:gd name="connsiteY91" fmla="*/ 500244 h 916088"/>
              <a:gd name="connsiteX92" fmla="*/ 40067 w 910606"/>
              <a:gd name="connsiteY92" fmla="*/ 461415 h 916088"/>
              <a:gd name="connsiteX93" fmla="*/ 848162 w 910606"/>
              <a:gd name="connsiteY93" fmla="*/ 435259 h 916088"/>
              <a:gd name="connsiteX94" fmla="*/ 858290 w 910606"/>
              <a:gd name="connsiteY94" fmla="*/ 439182 h 916088"/>
              <a:gd name="connsiteX95" fmla="*/ 861037 w 910606"/>
              <a:gd name="connsiteY95" fmla="*/ 448337 h 916088"/>
              <a:gd name="connsiteX96" fmla="*/ 858290 w 910606"/>
              <a:gd name="connsiteY96" fmla="*/ 457491 h 916088"/>
              <a:gd name="connsiteX97" fmla="*/ 848677 w 910606"/>
              <a:gd name="connsiteY97" fmla="*/ 460107 h 916088"/>
              <a:gd name="connsiteX98" fmla="*/ 839064 w 910606"/>
              <a:gd name="connsiteY98" fmla="*/ 457491 h 916088"/>
              <a:gd name="connsiteX99" fmla="*/ 834944 w 910606"/>
              <a:gd name="connsiteY99" fmla="*/ 448337 h 916088"/>
              <a:gd name="connsiteX100" fmla="*/ 834944 w 910606"/>
              <a:gd name="connsiteY100" fmla="*/ 445721 h 916088"/>
              <a:gd name="connsiteX101" fmla="*/ 836317 w 910606"/>
              <a:gd name="connsiteY101" fmla="*/ 443105 h 916088"/>
              <a:gd name="connsiteX102" fmla="*/ 837691 w 910606"/>
              <a:gd name="connsiteY102" fmla="*/ 440490 h 916088"/>
              <a:gd name="connsiteX103" fmla="*/ 839064 w 910606"/>
              <a:gd name="connsiteY103" fmla="*/ 439182 h 916088"/>
              <a:gd name="connsiteX104" fmla="*/ 848162 w 910606"/>
              <a:gd name="connsiteY104" fmla="*/ 435259 h 916088"/>
              <a:gd name="connsiteX105" fmla="*/ 52186 w 910606"/>
              <a:gd name="connsiteY105" fmla="*/ 388631 h 916088"/>
              <a:gd name="connsiteX106" fmla="*/ 71411 w 910606"/>
              <a:gd name="connsiteY106" fmla="*/ 388631 h 916088"/>
              <a:gd name="connsiteX107" fmla="*/ 72784 w 910606"/>
              <a:gd name="connsiteY107" fmla="*/ 390004 h 916088"/>
              <a:gd name="connsiteX108" fmla="*/ 74158 w 910606"/>
              <a:gd name="connsiteY108" fmla="*/ 392751 h 916088"/>
              <a:gd name="connsiteX109" fmla="*/ 75531 w 910606"/>
              <a:gd name="connsiteY109" fmla="*/ 395497 h 916088"/>
              <a:gd name="connsiteX110" fmla="*/ 75531 w 910606"/>
              <a:gd name="connsiteY110" fmla="*/ 398244 h 916088"/>
              <a:gd name="connsiteX111" fmla="*/ 71411 w 910606"/>
              <a:gd name="connsiteY111" fmla="*/ 407857 h 916088"/>
              <a:gd name="connsiteX112" fmla="*/ 63172 w 910606"/>
              <a:gd name="connsiteY112" fmla="*/ 410603 h 916088"/>
              <a:gd name="connsiteX113" fmla="*/ 56306 w 910606"/>
              <a:gd name="connsiteY113" fmla="*/ 409230 h 916088"/>
              <a:gd name="connsiteX114" fmla="*/ 52186 w 910606"/>
              <a:gd name="connsiteY114" fmla="*/ 407857 h 916088"/>
              <a:gd name="connsiteX115" fmla="*/ 49440 w 910606"/>
              <a:gd name="connsiteY115" fmla="*/ 398244 h 916088"/>
              <a:gd name="connsiteX116" fmla="*/ 49440 w 910606"/>
              <a:gd name="connsiteY116" fmla="*/ 395497 h 916088"/>
              <a:gd name="connsiteX117" fmla="*/ 49440 w 910606"/>
              <a:gd name="connsiteY117" fmla="*/ 392751 h 916088"/>
              <a:gd name="connsiteX118" fmla="*/ 50813 w 910606"/>
              <a:gd name="connsiteY118" fmla="*/ 390004 h 916088"/>
              <a:gd name="connsiteX119" fmla="*/ 52186 w 910606"/>
              <a:gd name="connsiteY119" fmla="*/ 388631 h 916088"/>
              <a:gd name="connsiteX120" fmla="*/ 386101 w 910606"/>
              <a:gd name="connsiteY120" fmla="*/ 335412 h 916088"/>
              <a:gd name="connsiteX121" fmla="*/ 386101 w 910606"/>
              <a:gd name="connsiteY121" fmla="*/ 349128 h 916088"/>
              <a:gd name="connsiteX122" fmla="*/ 418340 w 910606"/>
              <a:gd name="connsiteY122" fmla="*/ 381547 h 916088"/>
              <a:gd name="connsiteX123" fmla="*/ 854808 w 910606"/>
              <a:gd name="connsiteY123" fmla="*/ 381547 h 916088"/>
              <a:gd name="connsiteX124" fmla="*/ 887047 w 910606"/>
              <a:gd name="connsiteY124" fmla="*/ 349128 h 916088"/>
              <a:gd name="connsiteX125" fmla="*/ 887047 w 910606"/>
              <a:gd name="connsiteY125" fmla="*/ 335412 h 916088"/>
              <a:gd name="connsiteX126" fmla="*/ 688653 w 910606"/>
              <a:gd name="connsiteY126" fmla="*/ 335412 h 916088"/>
              <a:gd name="connsiteX127" fmla="*/ 681213 w 910606"/>
              <a:gd name="connsiteY127" fmla="*/ 339153 h 916088"/>
              <a:gd name="connsiteX128" fmla="*/ 637814 w 910606"/>
              <a:gd name="connsiteY128" fmla="*/ 359103 h 916088"/>
              <a:gd name="connsiteX129" fmla="*/ 593175 w 910606"/>
              <a:gd name="connsiteY129" fmla="*/ 339153 h 916088"/>
              <a:gd name="connsiteX130" fmla="*/ 585735 w 910606"/>
              <a:gd name="connsiteY130" fmla="*/ 335412 h 916088"/>
              <a:gd name="connsiteX131" fmla="*/ 63172 w 910606"/>
              <a:gd name="connsiteY131" fmla="*/ 296622 h 916088"/>
              <a:gd name="connsiteX132" fmla="*/ 75531 w 910606"/>
              <a:gd name="connsiteY132" fmla="*/ 310355 h 916088"/>
              <a:gd name="connsiteX133" fmla="*/ 63172 w 910606"/>
              <a:gd name="connsiteY133" fmla="*/ 322714 h 916088"/>
              <a:gd name="connsiteX134" fmla="*/ 49440 w 910606"/>
              <a:gd name="connsiteY134" fmla="*/ 310355 h 916088"/>
              <a:gd name="connsiteX135" fmla="*/ 63172 w 910606"/>
              <a:gd name="connsiteY135" fmla="*/ 296622 h 916088"/>
              <a:gd name="connsiteX136" fmla="*/ 444380 w 910606"/>
              <a:gd name="connsiteY136" fmla="*/ 259352 h 916088"/>
              <a:gd name="connsiteX137" fmla="*/ 399741 w 910606"/>
              <a:gd name="connsiteY137" fmla="*/ 311721 h 916088"/>
              <a:gd name="connsiteX138" fmla="*/ 585735 w 910606"/>
              <a:gd name="connsiteY138" fmla="*/ 311721 h 916088"/>
              <a:gd name="connsiteX139" fmla="*/ 611775 w 910606"/>
              <a:gd name="connsiteY139" fmla="*/ 322943 h 916088"/>
              <a:gd name="connsiteX140" fmla="*/ 637814 w 910606"/>
              <a:gd name="connsiteY140" fmla="*/ 335412 h 916088"/>
              <a:gd name="connsiteX141" fmla="*/ 663853 w 910606"/>
              <a:gd name="connsiteY141" fmla="*/ 322943 h 916088"/>
              <a:gd name="connsiteX142" fmla="*/ 688653 w 910606"/>
              <a:gd name="connsiteY142" fmla="*/ 311721 h 916088"/>
              <a:gd name="connsiteX143" fmla="*/ 873407 w 910606"/>
              <a:gd name="connsiteY143" fmla="*/ 311721 h 916088"/>
              <a:gd name="connsiteX144" fmla="*/ 828768 w 910606"/>
              <a:gd name="connsiteY144" fmla="*/ 259352 h 916088"/>
              <a:gd name="connsiteX145" fmla="*/ 63172 w 910606"/>
              <a:gd name="connsiteY145" fmla="*/ 214229 h 916088"/>
              <a:gd name="connsiteX146" fmla="*/ 75531 w 910606"/>
              <a:gd name="connsiteY146" fmla="*/ 226588 h 916088"/>
              <a:gd name="connsiteX147" fmla="*/ 63172 w 910606"/>
              <a:gd name="connsiteY147" fmla="*/ 240320 h 916088"/>
              <a:gd name="connsiteX148" fmla="*/ 49440 w 910606"/>
              <a:gd name="connsiteY148" fmla="*/ 226588 h 916088"/>
              <a:gd name="connsiteX149" fmla="*/ 63172 w 910606"/>
              <a:gd name="connsiteY149" fmla="*/ 214229 h 916088"/>
              <a:gd name="connsiteX150" fmla="*/ 63172 w 910606"/>
              <a:gd name="connsiteY150" fmla="*/ 131831 h 916088"/>
              <a:gd name="connsiteX151" fmla="*/ 75531 w 910606"/>
              <a:gd name="connsiteY151" fmla="*/ 144910 h 916088"/>
              <a:gd name="connsiteX152" fmla="*/ 63172 w 910606"/>
              <a:gd name="connsiteY152" fmla="*/ 157989 h 916088"/>
              <a:gd name="connsiteX153" fmla="*/ 49440 w 910606"/>
              <a:gd name="connsiteY153" fmla="*/ 144910 h 916088"/>
              <a:gd name="connsiteX154" fmla="*/ 63172 w 910606"/>
              <a:gd name="connsiteY154" fmla="*/ 131831 h 916088"/>
              <a:gd name="connsiteX155" fmla="*/ 84068 w 910606"/>
              <a:gd name="connsiteY155" fmla="*/ 63040 h 916088"/>
              <a:gd name="connsiteX156" fmla="*/ 100786 w 910606"/>
              <a:gd name="connsiteY156" fmla="*/ 66964 h 916088"/>
              <a:gd name="connsiteX157" fmla="*/ 96010 w 910606"/>
              <a:gd name="connsiteY157" fmla="*/ 85273 h 916088"/>
              <a:gd name="connsiteX158" fmla="*/ 90039 w 910606"/>
              <a:gd name="connsiteY158" fmla="*/ 86581 h 916088"/>
              <a:gd name="connsiteX159" fmla="*/ 80486 w 910606"/>
              <a:gd name="connsiteY159" fmla="*/ 80042 h 916088"/>
              <a:gd name="connsiteX160" fmla="*/ 84068 w 910606"/>
              <a:gd name="connsiteY160" fmla="*/ 63040 h 916088"/>
              <a:gd name="connsiteX161" fmla="*/ 339196 w 910606"/>
              <a:gd name="connsiteY161" fmla="*/ 49438 h 916088"/>
              <a:gd name="connsiteX162" fmla="*/ 346063 w 910606"/>
              <a:gd name="connsiteY162" fmla="*/ 49438 h 916088"/>
              <a:gd name="connsiteX163" fmla="*/ 347436 w 910606"/>
              <a:gd name="connsiteY163" fmla="*/ 50811 h 916088"/>
              <a:gd name="connsiteX164" fmla="*/ 350183 w 910606"/>
              <a:gd name="connsiteY164" fmla="*/ 50811 h 916088"/>
              <a:gd name="connsiteX165" fmla="*/ 352929 w 910606"/>
              <a:gd name="connsiteY165" fmla="*/ 53557 h 916088"/>
              <a:gd name="connsiteX166" fmla="*/ 352929 w 910606"/>
              <a:gd name="connsiteY166" fmla="*/ 54931 h 916088"/>
              <a:gd name="connsiteX167" fmla="*/ 354302 w 910606"/>
              <a:gd name="connsiteY167" fmla="*/ 57677 h 916088"/>
              <a:gd name="connsiteX168" fmla="*/ 355676 w 910606"/>
              <a:gd name="connsiteY168" fmla="*/ 60423 h 916088"/>
              <a:gd name="connsiteX169" fmla="*/ 355676 w 910606"/>
              <a:gd name="connsiteY169" fmla="*/ 61797 h 916088"/>
              <a:gd name="connsiteX170" fmla="*/ 352929 w 910606"/>
              <a:gd name="connsiteY170" fmla="*/ 71409 h 916088"/>
              <a:gd name="connsiteX171" fmla="*/ 343316 w 910606"/>
              <a:gd name="connsiteY171" fmla="*/ 75529 h 916088"/>
              <a:gd name="connsiteX172" fmla="*/ 333703 w 910606"/>
              <a:gd name="connsiteY172" fmla="*/ 71409 h 916088"/>
              <a:gd name="connsiteX173" fmla="*/ 329583 w 910606"/>
              <a:gd name="connsiteY173" fmla="*/ 61797 h 916088"/>
              <a:gd name="connsiteX174" fmla="*/ 329583 w 910606"/>
              <a:gd name="connsiteY174" fmla="*/ 60423 h 916088"/>
              <a:gd name="connsiteX175" fmla="*/ 330956 w 910606"/>
              <a:gd name="connsiteY175" fmla="*/ 57677 h 916088"/>
              <a:gd name="connsiteX176" fmla="*/ 330956 w 910606"/>
              <a:gd name="connsiteY176" fmla="*/ 54931 h 916088"/>
              <a:gd name="connsiteX177" fmla="*/ 333703 w 910606"/>
              <a:gd name="connsiteY177" fmla="*/ 53557 h 916088"/>
              <a:gd name="connsiteX178" fmla="*/ 335076 w 910606"/>
              <a:gd name="connsiteY178" fmla="*/ 50811 h 916088"/>
              <a:gd name="connsiteX179" fmla="*/ 337823 w 910606"/>
              <a:gd name="connsiteY179" fmla="*/ 50811 h 916088"/>
              <a:gd name="connsiteX180" fmla="*/ 339196 w 910606"/>
              <a:gd name="connsiteY180" fmla="*/ 49438 h 916088"/>
              <a:gd name="connsiteX181" fmla="*/ 260268 w 910606"/>
              <a:gd name="connsiteY181" fmla="*/ 49438 h 916088"/>
              <a:gd name="connsiteX182" fmla="*/ 273346 w 910606"/>
              <a:gd name="connsiteY182" fmla="*/ 61797 h 916088"/>
              <a:gd name="connsiteX183" fmla="*/ 260268 w 910606"/>
              <a:gd name="connsiteY183" fmla="*/ 75529 h 916088"/>
              <a:gd name="connsiteX184" fmla="*/ 247190 w 910606"/>
              <a:gd name="connsiteY184" fmla="*/ 61797 h 916088"/>
              <a:gd name="connsiteX185" fmla="*/ 260268 w 910606"/>
              <a:gd name="connsiteY185" fmla="*/ 49438 h 916088"/>
              <a:gd name="connsiteX186" fmla="*/ 178525 w 910606"/>
              <a:gd name="connsiteY186" fmla="*/ 49438 h 916088"/>
              <a:gd name="connsiteX187" fmla="*/ 190885 w 910606"/>
              <a:gd name="connsiteY187" fmla="*/ 61797 h 916088"/>
              <a:gd name="connsiteX188" fmla="*/ 178525 w 910606"/>
              <a:gd name="connsiteY188" fmla="*/ 75529 h 916088"/>
              <a:gd name="connsiteX189" fmla="*/ 164792 w 910606"/>
              <a:gd name="connsiteY189" fmla="*/ 61797 h 916088"/>
              <a:gd name="connsiteX190" fmla="*/ 178525 w 910606"/>
              <a:gd name="connsiteY190" fmla="*/ 49438 h 916088"/>
              <a:gd name="connsiteX191" fmla="*/ 499955 w 910606"/>
              <a:gd name="connsiteY191" fmla="*/ 49436 h 916088"/>
              <a:gd name="connsiteX192" fmla="*/ 772983 w 910606"/>
              <a:gd name="connsiteY192" fmla="*/ 49436 h 916088"/>
              <a:gd name="connsiteX193" fmla="*/ 784255 w 910606"/>
              <a:gd name="connsiteY193" fmla="*/ 61693 h 916088"/>
              <a:gd name="connsiteX194" fmla="*/ 772983 w 910606"/>
              <a:gd name="connsiteY194" fmla="*/ 73950 h 916088"/>
              <a:gd name="connsiteX195" fmla="*/ 499955 w 910606"/>
              <a:gd name="connsiteY195" fmla="*/ 73950 h 916088"/>
              <a:gd name="connsiteX196" fmla="*/ 496198 w 910606"/>
              <a:gd name="connsiteY196" fmla="*/ 77627 h 916088"/>
              <a:gd name="connsiteX197" fmla="*/ 496198 w 910606"/>
              <a:gd name="connsiteY197" fmla="*/ 184263 h 916088"/>
              <a:gd name="connsiteX198" fmla="*/ 483674 w 910606"/>
              <a:gd name="connsiteY198" fmla="*/ 196520 h 916088"/>
              <a:gd name="connsiteX199" fmla="*/ 472402 w 910606"/>
              <a:gd name="connsiteY199" fmla="*/ 184263 h 916088"/>
              <a:gd name="connsiteX200" fmla="*/ 472402 w 910606"/>
              <a:gd name="connsiteY200" fmla="*/ 77627 h 916088"/>
              <a:gd name="connsiteX201" fmla="*/ 499955 w 910606"/>
              <a:gd name="connsiteY201" fmla="*/ 49436 h 916088"/>
              <a:gd name="connsiteX202" fmla="*/ 461739 w 910606"/>
              <a:gd name="connsiteY202" fmla="*/ 23691 h 916088"/>
              <a:gd name="connsiteX203" fmla="*/ 450579 w 910606"/>
              <a:gd name="connsiteY203" fmla="*/ 34913 h 916088"/>
              <a:gd name="connsiteX204" fmla="*/ 450579 w 910606"/>
              <a:gd name="connsiteY204" fmla="*/ 234414 h 916088"/>
              <a:gd name="connsiteX205" fmla="*/ 822569 w 910606"/>
              <a:gd name="connsiteY205" fmla="*/ 234414 h 916088"/>
              <a:gd name="connsiteX206" fmla="*/ 822569 w 910606"/>
              <a:gd name="connsiteY206" fmla="*/ 34913 h 916088"/>
              <a:gd name="connsiteX207" fmla="*/ 812649 w 910606"/>
              <a:gd name="connsiteY207" fmla="*/ 23691 h 916088"/>
              <a:gd name="connsiteX208" fmla="*/ 461739 w 910606"/>
              <a:gd name="connsiteY208" fmla="*/ 0 h 916088"/>
              <a:gd name="connsiteX209" fmla="*/ 812649 w 910606"/>
              <a:gd name="connsiteY209" fmla="*/ 0 h 916088"/>
              <a:gd name="connsiteX210" fmla="*/ 846128 w 910606"/>
              <a:gd name="connsiteY210" fmla="*/ 34913 h 916088"/>
              <a:gd name="connsiteX211" fmla="*/ 846128 w 910606"/>
              <a:gd name="connsiteY211" fmla="*/ 241896 h 916088"/>
              <a:gd name="connsiteX212" fmla="*/ 906886 w 910606"/>
              <a:gd name="connsiteY212" fmla="*/ 316709 h 916088"/>
              <a:gd name="connsiteX213" fmla="*/ 910606 w 910606"/>
              <a:gd name="connsiteY213" fmla="*/ 324190 h 916088"/>
              <a:gd name="connsiteX214" fmla="*/ 910606 w 910606"/>
              <a:gd name="connsiteY214" fmla="*/ 349128 h 916088"/>
              <a:gd name="connsiteX215" fmla="*/ 854808 w 910606"/>
              <a:gd name="connsiteY215" fmla="*/ 405238 h 916088"/>
              <a:gd name="connsiteX216" fmla="*/ 418340 w 910606"/>
              <a:gd name="connsiteY216" fmla="*/ 405238 h 916088"/>
              <a:gd name="connsiteX217" fmla="*/ 362542 w 910606"/>
              <a:gd name="connsiteY217" fmla="*/ 349128 h 916088"/>
              <a:gd name="connsiteX218" fmla="*/ 362542 w 910606"/>
              <a:gd name="connsiteY218" fmla="*/ 324190 h 916088"/>
              <a:gd name="connsiteX219" fmla="*/ 366262 w 910606"/>
              <a:gd name="connsiteY219" fmla="*/ 316709 h 916088"/>
              <a:gd name="connsiteX220" fmla="*/ 427020 w 910606"/>
              <a:gd name="connsiteY220" fmla="*/ 241896 h 916088"/>
              <a:gd name="connsiteX221" fmla="*/ 427020 w 910606"/>
              <a:gd name="connsiteY221" fmla="*/ 34913 h 916088"/>
              <a:gd name="connsiteX222" fmla="*/ 461739 w 910606"/>
              <a:gd name="connsiteY222" fmla="*/ 0 h 91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910606" h="916088">
                <a:moveTo>
                  <a:pt x="212856" y="790834"/>
                </a:moveTo>
                <a:lnTo>
                  <a:pt x="212856" y="838430"/>
                </a:lnTo>
                <a:cubicBezTo>
                  <a:pt x="212856" y="850956"/>
                  <a:pt x="201587" y="862228"/>
                  <a:pt x="189066" y="862228"/>
                </a:cubicBezTo>
                <a:lnTo>
                  <a:pt x="164025" y="862228"/>
                </a:lnTo>
                <a:cubicBezTo>
                  <a:pt x="156512" y="862228"/>
                  <a:pt x="150251" y="869744"/>
                  <a:pt x="150251" y="877259"/>
                </a:cubicBezTo>
                <a:cubicBezTo>
                  <a:pt x="150251" y="886027"/>
                  <a:pt x="156512" y="893542"/>
                  <a:pt x="164025" y="893542"/>
                </a:cubicBezTo>
                <a:lnTo>
                  <a:pt x="344326" y="893542"/>
                </a:lnTo>
                <a:cubicBezTo>
                  <a:pt x="353091" y="893542"/>
                  <a:pt x="359351" y="886027"/>
                  <a:pt x="359351" y="877259"/>
                </a:cubicBezTo>
                <a:cubicBezTo>
                  <a:pt x="359351" y="869744"/>
                  <a:pt x="353091" y="862228"/>
                  <a:pt x="344326" y="862228"/>
                </a:cubicBezTo>
                <a:lnTo>
                  <a:pt x="320536" y="862228"/>
                </a:lnTo>
                <a:cubicBezTo>
                  <a:pt x="308015" y="862228"/>
                  <a:pt x="295495" y="850956"/>
                  <a:pt x="295495" y="838430"/>
                </a:cubicBezTo>
                <a:lnTo>
                  <a:pt x="295495" y="790834"/>
                </a:lnTo>
                <a:close/>
                <a:moveTo>
                  <a:pt x="572823" y="737373"/>
                </a:moveTo>
                <a:cubicBezTo>
                  <a:pt x="576084" y="737373"/>
                  <a:pt x="579517" y="738681"/>
                  <a:pt x="582264" y="741297"/>
                </a:cubicBezTo>
                <a:cubicBezTo>
                  <a:pt x="585010" y="742605"/>
                  <a:pt x="586384" y="746528"/>
                  <a:pt x="586384" y="749144"/>
                </a:cubicBezTo>
                <a:cubicBezTo>
                  <a:pt x="586384" y="753068"/>
                  <a:pt x="585010" y="755684"/>
                  <a:pt x="582264" y="758300"/>
                </a:cubicBezTo>
                <a:cubicBezTo>
                  <a:pt x="580891" y="759608"/>
                  <a:pt x="579517" y="760915"/>
                  <a:pt x="578144" y="762223"/>
                </a:cubicBezTo>
                <a:cubicBezTo>
                  <a:pt x="576771" y="762223"/>
                  <a:pt x="575397" y="762223"/>
                  <a:pt x="572651" y="762223"/>
                </a:cubicBezTo>
                <a:cubicBezTo>
                  <a:pt x="571277" y="762223"/>
                  <a:pt x="569904" y="762223"/>
                  <a:pt x="568531" y="762223"/>
                </a:cubicBezTo>
                <a:cubicBezTo>
                  <a:pt x="567157" y="760915"/>
                  <a:pt x="564411" y="759608"/>
                  <a:pt x="564411" y="758300"/>
                </a:cubicBezTo>
                <a:cubicBezTo>
                  <a:pt x="561664" y="755684"/>
                  <a:pt x="560291" y="753068"/>
                  <a:pt x="560291" y="749144"/>
                </a:cubicBezTo>
                <a:lnTo>
                  <a:pt x="560291" y="747836"/>
                </a:lnTo>
                <a:cubicBezTo>
                  <a:pt x="560291" y="746528"/>
                  <a:pt x="560291" y="745221"/>
                  <a:pt x="560291" y="745221"/>
                </a:cubicBezTo>
                <a:cubicBezTo>
                  <a:pt x="561664" y="743913"/>
                  <a:pt x="561664" y="742605"/>
                  <a:pt x="561664" y="742605"/>
                </a:cubicBezTo>
                <a:cubicBezTo>
                  <a:pt x="561664" y="741297"/>
                  <a:pt x="563038" y="741297"/>
                  <a:pt x="564411" y="741297"/>
                </a:cubicBezTo>
                <a:cubicBezTo>
                  <a:pt x="566471" y="738681"/>
                  <a:pt x="569561" y="737373"/>
                  <a:pt x="572823" y="737373"/>
                </a:cubicBezTo>
                <a:close/>
                <a:moveTo>
                  <a:pt x="732670" y="736065"/>
                </a:moveTo>
                <a:cubicBezTo>
                  <a:pt x="740517" y="736065"/>
                  <a:pt x="745748" y="741558"/>
                  <a:pt x="745748" y="748425"/>
                </a:cubicBezTo>
                <a:cubicBezTo>
                  <a:pt x="745748" y="756665"/>
                  <a:pt x="740517" y="762158"/>
                  <a:pt x="732670" y="762158"/>
                </a:cubicBezTo>
                <a:cubicBezTo>
                  <a:pt x="726131" y="762158"/>
                  <a:pt x="719592" y="756665"/>
                  <a:pt x="719592" y="748425"/>
                </a:cubicBezTo>
                <a:cubicBezTo>
                  <a:pt x="719592" y="741558"/>
                  <a:pt x="726131" y="736065"/>
                  <a:pt x="732670" y="736065"/>
                </a:cubicBezTo>
                <a:close/>
                <a:moveTo>
                  <a:pt x="649554" y="736065"/>
                </a:moveTo>
                <a:cubicBezTo>
                  <a:pt x="657793" y="736065"/>
                  <a:pt x="663287" y="741558"/>
                  <a:pt x="663287" y="748425"/>
                </a:cubicBezTo>
                <a:cubicBezTo>
                  <a:pt x="663287" y="756665"/>
                  <a:pt x="657793" y="762158"/>
                  <a:pt x="649554" y="762158"/>
                </a:cubicBezTo>
                <a:cubicBezTo>
                  <a:pt x="642687" y="762158"/>
                  <a:pt x="637194" y="756665"/>
                  <a:pt x="637194" y="748425"/>
                </a:cubicBezTo>
                <a:cubicBezTo>
                  <a:pt x="637194" y="741558"/>
                  <a:pt x="642687" y="736065"/>
                  <a:pt x="649554" y="736065"/>
                </a:cubicBezTo>
                <a:close/>
                <a:moveTo>
                  <a:pt x="806047" y="733071"/>
                </a:moveTo>
                <a:cubicBezTo>
                  <a:pt x="812017" y="730575"/>
                  <a:pt x="817988" y="734320"/>
                  <a:pt x="820376" y="740562"/>
                </a:cubicBezTo>
                <a:cubicBezTo>
                  <a:pt x="822764" y="746804"/>
                  <a:pt x="819182" y="754294"/>
                  <a:pt x="813211" y="755543"/>
                </a:cubicBezTo>
                <a:cubicBezTo>
                  <a:pt x="812017" y="755543"/>
                  <a:pt x="810823" y="756791"/>
                  <a:pt x="809629" y="756791"/>
                </a:cubicBezTo>
                <a:cubicBezTo>
                  <a:pt x="804853" y="756791"/>
                  <a:pt x="801270" y="754294"/>
                  <a:pt x="798882" y="748052"/>
                </a:cubicBezTo>
                <a:cubicBezTo>
                  <a:pt x="796494" y="741811"/>
                  <a:pt x="800076" y="735568"/>
                  <a:pt x="806047" y="733071"/>
                </a:cubicBezTo>
                <a:close/>
                <a:moveTo>
                  <a:pt x="254054" y="730575"/>
                </a:moveTo>
                <a:cubicBezTo>
                  <a:pt x="260920" y="730575"/>
                  <a:pt x="267787" y="736068"/>
                  <a:pt x="267787" y="744307"/>
                </a:cubicBezTo>
                <a:cubicBezTo>
                  <a:pt x="267787" y="751173"/>
                  <a:pt x="260920" y="756666"/>
                  <a:pt x="254054" y="756666"/>
                </a:cubicBezTo>
                <a:cubicBezTo>
                  <a:pt x="247187" y="756666"/>
                  <a:pt x="241694" y="751173"/>
                  <a:pt x="241694" y="744307"/>
                </a:cubicBezTo>
                <a:cubicBezTo>
                  <a:pt x="241694" y="736068"/>
                  <a:pt x="247187" y="730575"/>
                  <a:pt x="254054" y="730575"/>
                </a:cubicBezTo>
                <a:close/>
                <a:moveTo>
                  <a:pt x="23790" y="719438"/>
                </a:moveTo>
                <a:lnTo>
                  <a:pt x="23790" y="750752"/>
                </a:lnTo>
                <a:cubicBezTo>
                  <a:pt x="23790" y="759520"/>
                  <a:pt x="31302" y="767035"/>
                  <a:pt x="40067" y="767035"/>
                </a:cubicBezTo>
                <a:lnTo>
                  <a:pt x="468284" y="767035"/>
                </a:lnTo>
                <a:cubicBezTo>
                  <a:pt x="478301" y="767035"/>
                  <a:pt x="484561" y="759520"/>
                  <a:pt x="484561" y="750752"/>
                </a:cubicBezTo>
                <a:lnTo>
                  <a:pt x="484561" y="719438"/>
                </a:lnTo>
                <a:close/>
                <a:moveTo>
                  <a:pt x="848677" y="670150"/>
                </a:moveTo>
                <a:cubicBezTo>
                  <a:pt x="855543" y="670150"/>
                  <a:pt x="861037" y="675643"/>
                  <a:pt x="861037" y="682509"/>
                </a:cubicBezTo>
                <a:cubicBezTo>
                  <a:pt x="861037" y="690749"/>
                  <a:pt x="855543" y="696242"/>
                  <a:pt x="848677" y="696242"/>
                </a:cubicBezTo>
                <a:cubicBezTo>
                  <a:pt x="840437" y="696242"/>
                  <a:pt x="834944" y="690749"/>
                  <a:pt x="834944" y="682509"/>
                </a:cubicBezTo>
                <a:cubicBezTo>
                  <a:pt x="834944" y="675643"/>
                  <a:pt x="840437" y="670150"/>
                  <a:pt x="848677" y="670150"/>
                </a:cubicBezTo>
                <a:close/>
                <a:moveTo>
                  <a:pt x="848677" y="593246"/>
                </a:moveTo>
                <a:cubicBezTo>
                  <a:pt x="855543" y="593246"/>
                  <a:pt x="861037" y="598739"/>
                  <a:pt x="861037" y="606979"/>
                </a:cubicBezTo>
                <a:cubicBezTo>
                  <a:pt x="861037" y="613845"/>
                  <a:pt x="855543" y="619338"/>
                  <a:pt x="848677" y="619338"/>
                </a:cubicBezTo>
                <a:cubicBezTo>
                  <a:pt x="840437" y="619338"/>
                  <a:pt x="834944" y="613845"/>
                  <a:pt x="834944" y="606979"/>
                </a:cubicBezTo>
                <a:cubicBezTo>
                  <a:pt x="834944" y="598739"/>
                  <a:pt x="840437" y="593246"/>
                  <a:pt x="848677" y="593246"/>
                </a:cubicBezTo>
                <a:close/>
                <a:moveTo>
                  <a:pt x="848677" y="510853"/>
                </a:moveTo>
                <a:cubicBezTo>
                  <a:pt x="855543" y="510853"/>
                  <a:pt x="861037" y="517719"/>
                  <a:pt x="861037" y="524585"/>
                </a:cubicBezTo>
                <a:cubicBezTo>
                  <a:pt x="861037" y="531451"/>
                  <a:pt x="855543" y="536944"/>
                  <a:pt x="848677" y="536944"/>
                </a:cubicBezTo>
                <a:cubicBezTo>
                  <a:pt x="840437" y="536944"/>
                  <a:pt x="834944" y="531451"/>
                  <a:pt x="834944" y="524585"/>
                </a:cubicBezTo>
                <a:cubicBezTo>
                  <a:pt x="834944" y="517719"/>
                  <a:pt x="840437" y="510853"/>
                  <a:pt x="848677" y="510853"/>
                </a:cubicBezTo>
                <a:close/>
                <a:moveTo>
                  <a:pt x="40067" y="483960"/>
                </a:moveTo>
                <a:cubicBezTo>
                  <a:pt x="31302" y="483960"/>
                  <a:pt x="23790" y="492728"/>
                  <a:pt x="23790" y="500244"/>
                </a:cubicBezTo>
                <a:lnTo>
                  <a:pt x="23790" y="694387"/>
                </a:lnTo>
                <a:lnTo>
                  <a:pt x="484561" y="694387"/>
                </a:lnTo>
                <a:lnTo>
                  <a:pt x="484561" y="500244"/>
                </a:lnTo>
                <a:cubicBezTo>
                  <a:pt x="484561" y="492728"/>
                  <a:pt x="478301" y="483960"/>
                  <a:pt x="468284" y="483960"/>
                </a:cubicBezTo>
                <a:close/>
                <a:moveTo>
                  <a:pt x="40067" y="461415"/>
                </a:moveTo>
                <a:lnTo>
                  <a:pt x="468284" y="461415"/>
                </a:lnTo>
                <a:cubicBezTo>
                  <a:pt x="490821" y="461415"/>
                  <a:pt x="509603" y="478950"/>
                  <a:pt x="509603" y="500244"/>
                </a:cubicBezTo>
                <a:lnTo>
                  <a:pt x="509603" y="750752"/>
                </a:lnTo>
                <a:cubicBezTo>
                  <a:pt x="509603" y="772045"/>
                  <a:pt x="490821" y="790834"/>
                  <a:pt x="468284" y="790834"/>
                </a:cubicBezTo>
                <a:lnTo>
                  <a:pt x="320536" y="790834"/>
                </a:lnTo>
                <a:lnTo>
                  <a:pt x="320536" y="838430"/>
                </a:lnTo>
                <a:lnTo>
                  <a:pt x="344326" y="838430"/>
                </a:lnTo>
                <a:cubicBezTo>
                  <a:pt x="365612" y="838430"/>
                  <a:pt x="383141" y="855966"/>
                  <a:pt x="383141" y="877259"/>
                </a:cubicBezTo>
                <a:cubicBezTo>
                  <a:pt x="383141" y="899805"/>
                  <a:pt x="365612" y="916088"/>
                  <a:pt x="344326" y="916088"/>
                </a:cubicBezTo>
                <a:lnTo>
                  <a:pt x="164025" y="916088"/>
                </a:lnTo>
                <a:cubicBezTo>
                  <a:pt x="142739" y="916088"/>
                  <a:pt x="125210" y="899805"/>
                  <a:pt x="125210" y="877259"/>
                </a:cubicBezTo>
                <a:cubicBezTo>
                  <a:pt x="125210" y="855966"/>
                  <a:pt x="142739" y="838430"/>
                  <a:pt x="164025" y="838430"/>
                </a:cubicBezTo>
                <a:lnTo>
                  <a:pt x="189066" y="838430"/>
                </a:lnTo>
                <a:lnTo>
                  <a:pt x="189066" y="790834"/>
                </a:lnTo>
                <a:lnTo>
                  <a:pt x="40067" y="790834"/>
                </a:lnTo>
                <a:cubicBezTo>
                  <a:pt x="17529" y="790834"/>
                  <a:pt x="0" y="772045"/>
                  <a:pt x="0" y="750752"/>
                </a:cubicBezTo>
                <a:lnTo>
                  <a:pt x="0" y="500244"/>
                </a:lnTo>
                <a:cubicBezTo>
                  <a:pt x="0" y="478950"/>
                  <a:pt x="17529" y="461415"/>
                  <a:pt x="40067" y="461415"/>
                </a:cubicBezTo>
                <a:close/>
                <a:moveTo>
                  <a:pt x="848162" y="435259"/>
                </a:moveTo>
                <a:cubicBezTo>
                  <a:pt x="851767" y="435259"/>
                  <a:pt x="855544" y="436566"/>
                  <a:pt x="858290" y="439182"/>
                </a:cubicBezTo>
                <a:cubicBezTo>
                  <a:pt x="859663" y="441798"/>
                  <a:pt x="861037" y="444413"/>
                  <a:pt x="861037" y="448337"/>
                </a:cubicBezTo>
                <a:cubicBezTo>
                  <a:pt x="861037" y="450952"/>
                  <a:pt x="859663" y="454876"/>
                  <a:pt x="858290" y="457491"/>
                </a:cubicBezTo>
                <a:cubicBezTo>
                  <a:pt x="855543" y="458799"/>
                  <a:pt x="851424" y="460107"/>
                  <a:pt x="848677" y="460107"/>
                </a:cubicBezTo>
                <a:cubicBezTo>
                  <a:pt x="844557" y="460107"/>
                  <a:pt x="841811" y="458799"/>
                  <a:pt x="839064" y="457491"/>
                </a:cubicBezTo>
                <a:cubicBezTo>
                  <a:pt x="836317" y="454876"/>
                  <a:pt x="834944" y="450952"/>
                  <a:pt x="834944" y="448337"/>
                </a:cubicBezTo>
                <a:cubicBezTo>
                  <a:pt x="834944" y="447029"/>
                  <a:pt x="834944" y="447029"/>
                  <a:pt x="834944" y="445721"/>
                </a:cubicBezTo>
                <a:cubicBezTo>
                  <a:pt x="836317" y="444413"/>
                  <a:pt x="836317" y="444413"/>
                  <a:pt x="836317" y="443105"/>
                </a:cubicBezTo>
                <a:cubicBezTo>
                  <a:pt x="836317" y="443105"/>
                  <a:pt x="836317" y="441798"/>
                  <a:pt x="837691" y="440490"/>
                </a:cubicBezTo>
                <a:lnTo>
                  <a:pt x="839064" y="439182"/>
                </a:lnTo>
                <a:cubicBezTo>
                  <a:pt x="841124" y="436566"/>
                  <a:pt x="844557" y="435259"/>
                  <a:pt x="848162" y="435259"/>
                </a:cubicBezTo>
                <a:close/>
                <a:moveTo>
                  <a:pt x="52186" y="388631"/>
                </a:moveTo>
                <a:cubicBezTo>
                  <a:pt x="57679" y="384511"/>
                  <a:pt x="65918" y="384511"/>
                  <a:pt x="71411" y="388631"/>
                </a:cubicBezTo>
                <a:cubicBezTo>
                  <a:pt x="71411" y="390004"/>
                  <a:pt x="72784" y="390004"/>
                  <a:pt x="72784" y="390004"/>
                </a:cubicBezTo>
                <a:cubicBezTo>
                  <a:pt x="72784" y="391377"/>
                  <a:pt x="72784" y="392751"/>
                  <a:pt x="74158" y="392751"/>
                </a:cubicBezTo>
                <a:cubicBezTo>
                  <a:pt x="74158" y="394124"/>
                  <a:pt x="75531" y="394124"/>
                  <a:pt x="75531" y="395497"/>
                </a:cubicBezTo>
                <a:cubicBezTo>
                  <a:pt x="75531" y="395497"/>
                  <a:pt x="75531" y="396870"/>
                  <a:pt x="75531" y="398244"/>
                </a:cubicBezTo>
                <a:cubicBezTo>
                  <a:pt x="75531" y="400990"/>
                  <a:pt x="72784" y="405110"/>
                  <a:pt x="71411" y="407857"/>
                </a:cubicBezTo>
                <a:cubicBezTo>
                  <a:pt x="68665" y="409230"/>
                  <a:pt x="65918" y="410603"/>
                  <a:pt x="63172" y="410603"/>
                </a:cubicBezTo>
                <a:cubicBezTo>
                  <a:pt x="60426" y="410603"/>
                  <a:pt x="57679" y="410603"/>
                  <a:pt x="56306" y="409230"/>
                </a:cubicBezTo>
                <a:cubicBezTo>
                  <a:pt x="56306" y="409230"/>
                  <a:pt x="54933" y="407857"/>
                  <a:pt x="52186" y="407857"/>
                </a:cubicBezTo>
                <a:cubicBezTo>
                  <a:pt x="49440" y="405110"/>
                  <a:pt x="49440" y="400990"/>
                  <a:pt x="49440" y="398244"/>
                </a:cubicBezTo>
                <a:cubicBezTo>
                  <a:pt x="49440" y="396870"/>
                  <a:pt x="49440" y="395497"/>
                  <a:pt x="49440" y="395497"/>
                </a:cubicBezTo>
                <a:cubicBezTo>
                  <a:pt x="49440" y="394124"/>
                  <a:pt x="49440" y="394124"/>
                  <a:pt x="49440" y="392751"/>
                </a:cubicBezTo>
                <a:cubicBezTo>
                  <a:pt x="49440" y="392751"/>
                  <a:pt x="50813" y="391377"/>
                  <a:pt x="50813" y="390004"/>
                </a:cubicBezTo>
                <a:cubicBezTo>
                  <a:pt x="50813" y="390004"/>
                  <a:pt x="52186" y="390004"/>
                  <a:pt x="52186" y="388631"/>
                </a:cubicBezTo>
                <a:close/>
                <a:moveTo>
                  <a:pt x="386101" y="335412"/>
                </a:moveTo>
                <a:lnTo>
                  <a:pt x="386101" y="349128"/>
                </a:lnTo>
                <a:cubicBezTo>
                  <a:pt x="386101" y="366584"/>
                  <a:pt x="400981" y="381547"/>
                  <a:pt x="418340" y="381547"/>
                </a:cubicBezTo>
                <a:lnTo>
                  <a:pt x="854808" y="381547"/>
                </a:lnTo>
                <a:cubicBezTo>
                  <a:pt x="872167" y="381547"/>
                  <a:pt x="887047" y="366584"/>
                  <a:pt x="887047" y="349128"/>
                </a:cubicBezTo>
                <a:lnTo>
                  <a:pt x="887047" y="335412"/>
                </a:lnTo>
                <a:lnTo>
                  <a:pt x="688653" y="335412"/>
                </a:lnTo>
                <a:cubicBezTo>
                  <a:pt x="686173" y="335412"/>
                  <a:pt x="682453" y="336659"/>
                  <a:pt x="681213" y="339153"/>
                </a:cubicBezTo>
                <a:cubicBezTo>
                  <a:pt x="670053" y="351622"/>
                  <a:pt x="653933" y="359103"/>
                  <a:pt x="637814" y="359103"/>
                </a:cubicBezTo>
                <a:cubicBezTo>
                  <a:pt x="620454" y="359103"/>
                  <a:pt x="604335" y="351622"/>
                  <a:pt x="593175" y="339153"/>
                </a:cubicBezTo>
                <a:cubicBezTo>
                  <a:pt x="591935" y="336659"/>
                  <a:pt x="588215" y="335412"/>
                  <a:pt x="585735" y="335412"/>
                </a:cubicBezTo>
                <a:close/>
                <a:moveTo>
                  <a:pt x="63172" y="296622"/>
                </a:moveTo>
                <a:cubicBezTo>
                  <a:pt x="68665" y="296622"/>
                  <a:pt x="75531" y="303488"/>
                  <a:pt x="75531" y="310355"/>
                </a:cubicBezTo>
                <a:cubicBezTo>
                  <a:pt x="75531" y="317221"/>
                  <a:pt x="68665" y="322714"/>
                  <a:pt x="63172" y="322714"/>
                </a:cubicBezTo>
                <a:cubicBezTo>
                  <a:pt x="54933" y="322714"/>
                  <a:pt x="49440" y="317221"/>
                  <a:pt x="49440" y="310355"/>
                </a:cubicBezTo>
                <a:cubicBezTo>
                  <a:pt x="49440" y="303488"/>
                  <a:pt x="54933" y="296622"/>
                  <a:pt x="63172" y="296622"/>
                </a:cubicBezTo>
                <a:close/>
                <a:moveTo>
                  <a:pt x="444380" y="259352"/>
                </a:moveTo>
                <a:lnTo>
                  <a:pt x="399741" y="311721"/>
                </a:lnTo>
                <a:lnTo>
                  <a:pt x="585735" y="311721"/>
                </a:lnTo>
                <a:cubicBezTo>
                  <a:pt x="595655" y="311721"/>
                  <a:pt x="604335" y="316709"/>
                  <a:pt x="611775" y="322943"/>
                </a:cubicBezTo>
                <a:cubicBezTo>
                  <a:pt x="617975" y="330425"/>
                  <a:pt x="627894" y="335412"/>
                  <a:pt x="637814" y="335412"/>
                </a:cubicBezTo>
                <a:cubicBezTo>
                  <a:pt x="647734" y="335412"/>
                  <a:pt x="657653" y="330425"/>
                  <a:pt x="663853" y="322943"/>
                </a:cubicBezTo>
                <a:cubicBezTo>
                  <a:pt x="670053" y="316709"/>
                  <a:pt x="678733" y="311721"/>
                  <a:pt x="688653" y="311721"/>
                </a:cubicBezTo>
                <a:lnTo>
                  <a:pt x="873407" y="311721"/>
                </a:lnTo>
                <a:lnTo>
                  <a:pt x="828768" y="259352"/>
                </a:lnTo>
                <a:close/>
                <a:moveTo>
                  <a:pt x="63172" y="214229"/>
                </a:moveTo>
                <a:cubicBezTo>
                  <a:pt x="68665" y="214229"/>
                  <a:pt x="75531" y="219722"/>
                  <a:pt x="75531" y="226588"/>
                </a:cubicBezTo>
                <a:cubicBezTo>
                  <a:pt x="75531" y="233454"/>
                  <a:pt x="68665" y="240320"/>
                  <a:pt x="63172" y="240320"/>
                </a:cubicBezTo>
                <a:cubicBezTo>
                  <a:pt x="54933" y="240320"/>
                  <a:pt x="49440" y="233454"/>
                  <a:pt x="49440" y="226588"/>
                </a:cubicBezTo>
                <a:cubicBezTo>
                  <a:pt x="49440" y="219722"/>
                  <a:pt x="54933" y="214229"/>
                  <a:pt x="63172" y="214229"/>
                </a:cubicBezTo>
                <a:close/>
                <a:moveTo>
                  <a:pt x="63172" y="131831"/>
                </a:moveTo>
                <a:cubicBezTo>
                  <a:pt x="68665" y="131831"/>
                  <a:pt x="75531" y="138370"/>
                  <a:pt x="75531" y="144910"/>
                </a:cubicBezTo>
                <a:cubicBezTo>
                  <a:pt x="75531" y="152757"/>
                  <a:pt x="68665" y="157989"/>
                  <a:pt x="63172" y="157989"/>
                </a:cubicBezTo>
                <a:cubicBezTo>
                  <a:pt x="54933" y="157989"/>
                  <a:pt x="49440" y="152757"/>
                  <a:pt x="49440" y="144910"/>
                </a:cubicBezTo>
                <a:cubicBezTo>
                  <a:pt x="49440" y="138370"/>
                  <a:pt x="54933" y="131831"/>
                  <a:pt x="63172" y="131831"/>
                </a:cubicBezTo>
                <a:close/>
                <a:moveTo>
                  <a:pt x="84068" y="63040"/>
                </a:moveTo>
                <a:cubicBezTo>
                  <a:pt x="90039" y="60425"/>
                  <a:pt x="96010" y="61733"/>
                  <a:pt x="100786" y="66964"/>
                </a:cubicBezTo>
                <a:cubicBezTo>
                  <a:pt x="103175" y="73503"/>
                  <a:pt x="101981" y="81350"/>
                  <a:pt x="96010" y="85273"/>
                </a:cubicBezTo>
                <a:cubicBezTo>
                  <a:pt x="94816" y="85273"/>
                  <a:pt x="92427" y="86581"/>
                  <a:pt x="90039" y="86581"/>
                </a:cubicBezTo>
                <a:cubicBezTo>
                  <a:pt x="86456" y="86581"/>
                  <a:pt x="82874" y="83965"/>
                  <a:pt x="80486" y="80042"/>
                </a:cubicBezTo>
                <a:cubicBezTo>
                  <a:pt x="76903" y="74811"/>
                  <a:pt x="79291" y="66964"/>
                  <a:pt x="84068" y="63040"/>
                </a:cubicBezTo>
                <a:close/>
                <a:moveTo>
                  <a:pt x="339196" y="49438"/>
                </a:moveTo>
                <a:cubicBezTo>
                  <a:pt x="341943" y="49438"/>
                  <a:pt x="343316" y="49438"/>
                  <a:pt x="346063" y="49438"/>
                </a:cubicBezTo>
                <a:cubicBezTo>
                  <a:pt x="346063" y="49438"/>
                  <a:pt x="347436" y="49438"/>
                  <a:pt x="347436" y="50811"/>
                </a:cubicBezTo>
                <a:cubicBezTo>
                  <a:pt x="348809" y="50811"/>
                  <a:pt x="348809" y="50811"/>
                  <a:pt x="350183" y="50811"/>
                </a:cubicBezTo>
                <a:cubicBezTo>
                  <a:pt x="351556" y="52184"/>
                  <a:pt x="351556" y="52184"/>
                  <a:pt x="352929" y="53557"/>
                </a:cubicBezTo>
                <a:lnTo>
                  <a:pt x="352929" y="54931"/>
                </a:lnTo>
                <a:cubicBezTo>
                  <a:pt x="354302" y="54931"/>
                  <a:pt x="354302" y="56304"/>
                  <a:pt x="354302" y="57677"/>
                </a:cubicBezTo>
                <a:cubicBezTo>
                  <a:pt x="354302" y="57677"/>
                  <a:pt x="355676" y="59050"/>
                  <a:pt x="355676" y="60423"/>
                </a:cubicBezTo>
                <a:lnTo>
                  <a:pt x="355676" y="61797"/>
                </a:lnTo>
                <a:cubicBezTo>
                  <a:pt x="355676" y="65916"/>
                  <a:pt x="354302" y="68663"/>
                  <a:pt x="352929" y="71409"/>
                </a:cubicBezTo>
                <a:cubicBezTo>
                  <a:pt x="350183" y="74155"/>
                  <a:pt x="346063" y="75529"/>
                  <a:pt x="343316" y="75529"/>
                </a:cubicBezTo>
                <a:cubicBezTo>
                  <a:pt x="339196" y="75529"/>
                  <a:pt x="335076" y="74155"/>
                  <a:pt x="333703" y="71409"/>
                </a:cubicBezTo>
                <a:cubicBezTo>
                  <a:pt x="330956" y="68663"/>
                  <a:pt x="329583" y="65916"/>
                  <a:pt x="329583" y="61797"/>
                </a:cubicBezTo>
                <a:lnTo>
                  <a:pt x="329583" y="60423"/>
                </a:lnTo>
                <a:cubicBezTo>
                  <a:pt x="329583" y="59050"/>
                  <a:pt x="330956" y="57677"/>
                  <a:pt x="330956" y="57677"/>
                </a:cubicBezTo>
                <a:cubicBezTo>
                  <a:pt x="330956" y="56304"/>
                  <a:pt x="330956" y="54931"/>
                  <a:pt x="330956" y="54931"/>
                </a:cubicBezTo>
                <a:cubicBezTo>
                  <a:pt x="332330" y="54931"/>
                  <a:pt x="333703" y="53557"/>
                  <a:pt x="333703" y="53557"/>
                </a:cubicBezTo>
                <a:cubicBezTo>
                  <a:pt x="333703" y="52184"/>
                  <a:pt x="335076" y="52184"/>
                  <a:pt x="335076" y="50811"/>
                </a:cubicBezTo>
                <a:cubicBezTo>
                  <a:pt x="336449" y="50811"/>
                  <a:pt x="337823" y="50811"/>
                  <a:pt x="337823" y="50811"/>
                </a:cubicBezTo>
                <a:cubicBezTo>
                  <a:pt x="337823" y="49438"/>
                  <a:pt x="339196" y="49438"/>
                  <a:pt x="339196" y="49438"/>
                </a:cubicBezTo>
                <a:close/>
                <a:moveTo>
                  <a:pt x="260268" y="49438"/>
                </a:moveTo>
                <a:cubicBezTo>
                  <a:pt x="266807" y="49438"/>
                  <a:pt x="273346" y="54931"/>
                  <a:pt x="273346" y="61797"/>
                </a:cubicBezTo>
                <a:cubicBezTo>
                  <a:pt x="273346" y="70036"/>
                  <a:pt x="266807" y="75529"/>
                  <a:pt x="260268" y="75529"/>
                </a:cubicBezTo>
                <a:cubicBezTo>
                  <a:pt x="252421" y="75529"/>
                  <a:pt x="247190" y="70036"/>
                  <a:pt x="247190" y="61797"/>
                </a:cubicBezTo>
                <a:cubicBezTo>
                  <a:pt x="247190" y="54931"/>
                  <a:pt x="252421" y="49438"/>
                  <a:pt x="260268" y="49438"/>
                </a:cubicBezTo>
                <a:close/>
                <a:moveTo>
                  <a:pt x="178525" y="49438"/>
                </a:moveTo>
                <a:cubicBezTo>
                  <a:pt x="185391" y="49438"/>
                  <a:pt x="190885" y="54931"/>
                  <a:pt x="190885" y="61797"/>
                </a:cubicBezTo>
                <a:cubicBezTo>
                  <a:pt x="190885" y="70036"/>
                  <a:pt x="185391" y="75529"/>
                  <a:pt x="178525" y="75529"/>
                </a:cubicBezTo>
                <a:cubicBezTo>
                  <a:pt x="171659" y="75529"/>
                  <a:pt x="164792" y="70036"/>
                  <a:pt x="164792" y="61797"/>
                </a:cubicBezTo>
                <a:cubicBezTo>
                  <a:pt x="164792" y="54931"/>
                  <a:pt x="171659" y="49438"/>
                  <a:pt x="178525" y="49438"/>
                </a:cubicBezTo>
                <a:close/>
                <a:moveTo>
                  <a:pt x="499955" y="49436"/>
                </a:moveTo>
                <a:lnTo>
                  <a:pt x="772983" y="49436"/>
                </a:lnTo>
                <a:cubicBezTo>
                  <a:pt x="779245" y="49436"/>
                  <a:pt x="784255" y="55564"/>
                  <a:pt x="784255" y="61693"/>
                </a:cubicBezTo>
                <a:cubicBezTo>
                  <a:pt x="784255" y="69047"/>
                  <a:pt x="779245" y="73950"/>
                  <a:pt x="772983" y="73950"/>
                </a:cubicBezTo>
                <a:lnTo>
                  <a:pt x="499955" y="73950"/>
                </a:lnTo>
                <a:cubicBezTo>
                  <a:pt x="497450" y="73950"/>
                  <a:pt x="496198" y="75176"/>
                  <a:pt x="496198" y="77627"/>
                </a:cubicBezTo>
                <a:lnTo>
                  <a:pt x="496198" y="184263"/>
                </a:lnTo>
                <a:cubicBezTo>
                  <a:pt x="496198" y="190392"/>
                  <a:pt x="491188" y="196520"/>
                  <a:pt x="483674" y="196520"/>
                </a:cubicBezTo>
                <a:cubicBezTo>
                  <a:pt x="477412" y="196520"/>
                  <a:pt x="472402" y="190392"/>
                  <a:pt x="472402" y="184263"/>
                </a:cubicBezTo>
                <a:lnTo>
                  <a:pt x="472402" y="77627"/>
                </a:lnTo>
                <a:cubicBezTo>
                  <a:pt x="472402" y="62918"/>
                  <a:pt x="484926" y="49436"/>
                  <a:pt x="499955" y="49436"/>
                </a:cubicBezTo>
                <a:close/>
                <a:moveTo>
                  <a:pt x="461739" y="23691"/>
                </a:moveTo>
                <a:cubicBezTo>
                  <a:pt x="455539" y="23691"/>
                  <a:pt x="450579" y="28678"/>
                  <a:pt x="450579" y="34913"/>
                </a:cubicBezTo>
                <a:lnTo>
                  <a:pt x="450579" y="234414"/>
                </a:lnTo>
                <a:lnTo>
                  <a:pt x="822569" y="234414"/>
                </a:lnTo>
                <a:lnTo>
                  <a:pt x="822569" y="34913"/>
                </a:lnTo>
                <a:cubicBezTo>
                  <a:pt x="822569" y="28678"/>
                  <a:pt x="817609" y="23691"/>
                  <a:pt x="812649" y="23691"/>
                </a:cubicBezTo>
                <a:close/>
                <a:moveTo>
                  <a:pt x="461739" y="0"/>
                </a:moveTo>
                <a:lnTo>
                  <a:pt x="812649" y="0"/>
                </a:lnTo>
                <a:cubicBezTo>
                  <a:pt x="831248" y="0"/>
                  <a:pt x="846128" y="16209"/>
                  <a:pt x="846128" y="34913"/>
                </a:cubicBezTo>
                <a:lnTo>
                  <a:pt x="846128" y="241896"/>
                </a:lnTo>
                <a:lnTo>
                  <a:pt x="906886" y="316709"/>
                </a:lnTo>
                <a:cubicBezTo>
                  <a:pt x="909366" y="317956"/>
                  <a:pt x="910606" y="320450"/>
                  <a:pt x="910606" y="324190"/>
                </a:cubicBezTo>
                <a:lnTo>
                  <a:pt x="910606" y="349128"/>
                </a:lnTo>
                <a:cubicBezTo>
                  <a:pt x="910606" y="380300"/>
                  <a:pt x="885807" y="405238"/>
                  <a:pt x="854808" y="405238"/>
                </a:cubicBezTo>
                <a:lnTo>
                  <a:pt x="418340" y="405238"/>
                </a:lnTo>
                <a:cubicBezTo>
                  <a:pt x="387341" y="405238"/>
                  <a:pt x="362542" y="380300"/>
                  <a:pt x="362542" y="349128"/>
                </a:cubicBezTo>
                <a:lnTo>
                  <a:pt x="362542" y="324190"/>
                </a:lnTo>
                <a:cubicBezTo>
                  <a:pt x="362542" y="320450"/>
                  <a:pt x="363782" y="317956"/>
                  <a:pt x="366262" y="316709"/>
                </a:cubicBezTo>
                <a:lnTo>
                  <a:pt x="427020" y="241896"/>
                </a:lnTo>
                <a:lnTo>
                  <a:pt x="427020" y="34913"/>
                </a:lnTo>
                <a:cubicBezTo>
                  <a:pt x="427020" y="16209"/>
                  <a:pt x="443140" y="0"/>
                  <a:pt x="4617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defTabSz="743076">
              <a:buClrTx/>
            </a:pPr>
            <a:endParaRPr lang="en-US" sz="1463" kern="1200" dirty="0">
              <a:solidFill>
                <a:srgbClr val="747994"/>
              </a:solidFill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79DCE8F4-E231-D14F-BEFF-B041F0BFA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1861" y="1422554"/>
            <a:ext cx="420030" cy="378162"/>
          </a:xfrm>
          <a:custGeom>
            <a:avLst/>
            <a:gdLst>
              <a:gd name="connsiteX0" fmla="*/ 774881 w 916090"/>
              <a:gd name="connsiteY0" fmla="*/ 455921 h 762284"/>
              <a:gd name="connsiteX1" fmla="*/ 826569 w 916090"/>
              <a:gd name="connsiteY1" fmla="*/ 455921 h 762284"/>
              <a:gd name="connsiteX2" fmla="*/ 839176 w 916090"/>
              <a:gd name="connsiteY2" fmla="*/ 469000 h 762284"/>
              <a:gd name="connsiteX3" fmla="*/ 826569 w 916090"/>
              <a:gd name="connsiteY3" fmla="*/ 482079 h 762284"/>
              <a:gd name="connsiteX4" fmla="*/ 774881 w 916090"/>
              <a:gd name="connsiteY4" fmla="*/ 482079 h 762284"/>
              <a:gd name="connsiteX5" fmla="*/ 763535 w 916090"/>
              <a:gd name="connsiteY5" fmla="*/ 469000 h 762284"/>
              <a:gd name="connsiteX6" fmla="*/ 774881 w 916090"/>
              <a:gd name="connsiteY6" fmla="*/ 455921 h 762284"/>
              <a:gd name="connsiteX7" fmla="*/ 125560 w 916090"/>
              <a:gd name="connsiteY7" fmla="*/ 76904 h 762284"/>
              <a:gd name="connsiteX8" fmla="*/ 789284 w 916090"/>
              <a:gd name="connsiteY8" fmla="*/ 76904 h 762284"/>
              <a:gd name="connsiteX9" fmla="*/ 839188 w 916090"/>
              <a:gd name="connsiteY9" fmla="*/ 126627 h 762284"/>
              <a:gd name="connsiteX10" fmla="*/ 839188 w 916090"/>
              <a:gd name="connsiteY10" fmla="*/ 371512 h 762284"/>
              <a:gd name="connsiteX11" fmla="*/ 826712 w 916090"/>
              <a:gd name="connsiteY11" fmla="*/ 383943 h 762284"/>
              <a:gd name="connsiteX12" fmla="*/ 814236 w 916090"/>
              <a:gd name="connsiteY12" fmla="*/ 371512 h 762284"/>
              <a:gd name="connsiteX13" fmla="*/ 814236 w 916090"/>
              <a:gd name="connsiteY13" fmla="*/ 126627 h 762284"/>
              <a:gd name="connsiteX14" fmla="*/ 789284 w 916090"/>
              <a:gd name="connsiteY14" fmla="*/ 100522 h 762284"/>
              <a:gd name="connsiteX15" fmla="*/ 125560 w 916090"/>
              <a:gd name="connsiteY15" fmla="*/ 100522 h 762284"/>
              <a:gd name="connsiteX16" fmla="*/ 100608 w 916090"/>
              <a:gd name="connsiteY16" fmla="*/ 126627 h 762284"/>
              <a:gd name="connsiteX17" fmla="*/ 100608 w 916090"/>
              <a:gd name="connsiteY17" fmla="*/ 432423 h 762284"/>
              <a:gd name="connsiteX18" fmla="*/ 125560 w 916090"/>
              <a:gd name="connsiteY18" fmla="*/ 457285 h 762284"/>
              <a:gd name="connsiteX19" fmla="*/ 674505 w 916090"/>
              <a:gd name="connsiteY19" fmla="*/ 457285 h 762284"/>
              <a:gd name="connsiteX20" fmla="*/ 685733 w 916090"/>
              <a:gd name="connsiteY20" fmla="*/ 469715 h 762284"/>
              <a:gd name="connsiteX21" fmla="*/ 674505 w 916090"/>
              <a:gd name="connsiteY21" fmla="*/ 482146 h 762284"/>
              <a:gd name="connsiteX22" fmla="*/ 125560 w 916090"/>
              <a:gd name="connsiteY22" fmla="*/ 482146 h 762284"/>
              <a:gd name="connsiteX23" fmla="*/ 76904 w 916090"/>
              <a:gd name="connsiteY23" fmla="*/ 432423 h 762284"/>
              <a:gd name="connsiteX24" fmla="*/ 76904 w 916090"/>
              <a:gd name="connsiteY24" fmla="*/ 126627 h 762284"/>
              <a:gd name="connsiteX25" fmla="*/ 125560 w 916090"/>
              <a:gd name="connsiteY25" fmla="*/ 76904 h 762284"/>
              <a:gd name="connsiteX26" fmla="*/ 61156 w 916090"/>
              <a:gd name="connsiteY26" fmla="*/ 23704 h 762284"/>
              <a:gd name="connsiteX27" fmla="*/ 24962 w 916090"/>
              <a:gd name="connsiteY27" fmla="*/ 61132 h 762284"/>
              <a:gd name="connsiteX28" fmla="*/ 24962 w 916090"/>
              <a:gd name="connsiteY28" fmla="*/ 499040 h 762284"/>
              <a:gd name="connsiteX29" fmla="*/ 61156 w 916090"/>
              <a:gd name="connsiteY29" fmla="*/ 535220 h 762284"/>
              <a:gd name="connsiteX30" fmla="*/ 856182 w 916090"/>
              <a:gd name="connsiteY30" fmla="*/ 535220 h 762284"/>
              <a:gd name="connsiteX31" fmla="*/ 892376 w 916090"/>
              <a:gd name="connsiteY31" fmla="*/ 499040 h 762284"/>
              <a:gd name="connsiteX32" fmla="*/ 892376 w 916090"/>
              <a:gd name="connsiteY32" fmla="*/ 61132 h 762284"/>
              <a:gd name="connsiteX33" fmla="*/ 856182 w 916090"/>
              <a:gd name="connsiteY33" fmla="*/ 23704 h 762284"/>
              <a:gd name="connsiteX34" fmla="*/ 61156 w 916090"/>
              <a:gd name="connsiteY34" fmla="*/ 0 h 762284"/>
              <a:gd name="connsiteX35" fmla="*/ 856182 w 916090"/>
              <a:gd name="connsiteY35" fmla="*/ 0 h 762284"/>
              <a:gd name="connsiteX36" fmla="*/ 916090 w 916090"/>
              <a:gd name="connsiteY36" fmla="*/ 61132 h 762284"/>
              <a:gd name="connsiteX37" fmla="*/ 916090 w 916090"/>
              <a:gd name="connsiteY37" fmla="*/ 499040 h 762284"/>
              <a:gd name="connsiteX38" fmla="*/ 856182 w 916090"/>
              <a:gd name="connsiteY38" fmla="*/ 558925 h 762284"/>
              <a:gd name="connsiteX39" fmla="*/ 470526 w 916090"/>
              <a:gd name="connsiteY39" fmla="*/ 558925 h 762284"/>
              <a:gd name="connsiteX40" fmla="*/ 470526 w 916090"/>
              <a:gd name="connsiteY40" fmla="*/ 737332 h 762284"/>
              <a:gd name="connsiteX41" fmla="*/ 571620 w 916090"/>
              <a:gd name="connsiteY41" fmla="*/ 737332 h 762284"/>
              <a:gd name="connsiteX42" fmla="*/ 584101 w 916090"/>
              <a:gd name="connsiteY42" fmla="*/ 749808 h 762284"/>
              <a:gd name="connsiteX43" fmla="*/ 571620 w 916090"/>
              <a:gd name="connsiteY43" fmla="*/ 762284 h 762284"/>
              <a:gd name="connsiteX44" fmla="*/ 343222 w 916090"/>
              <a:gd name="connsiteY44" fmla="*/ 762284 h 762284"/>
              <a:gd name="connsiteX45" fmla="*/ 331989 w 916090"/>
              <a:gd name="connsiteY45" fmla="*/ 749808 h 762284"/>
              <a:gd name="connsiteX46" fmla="*/ 343222 w 916090"/>
              <a:gd name="connsiteY46" fmla="*/ 737332 h 762284"/>
              <a:gd name="connsiteX47" fmla="*/ 446812 w 916090"/>
              <a:gd name="connsiteY47" fmla="*/ 737332 h 762284"/>
              <a:gd name="connsiteX48" fmla="*/ 446812 w 916090"/>
              <a:gd name="connsiteY48" fmla="*/ 558925 h 762284"/>
              <a:gd name="connsiteX49" fmla="*/ 61156 w 916090"/>
              <a:gd name="connsiteY49" fmla="*/ 558925 h 762284"/>
              <a:gd name="connsiteX50" fmla="*/ 0 w 916090"/>
              <a:gd name="connsiteY50" fmla="*/ 499040 h 762284"/>
              <a:gd name="connsiteX51" fmla="*/ 0 w 916090"/>
              <a:gd name="connsiteY51" fmla="*/ 61132 h 762284"/>
              <a:gd name="connsiteX52" fmla="*/ 61156 w 916090"/>
              <a:gd name="connsiteY52" fmla="*/ 0 h 76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16090" h="762284">
                <a:moveTo>
                  <a:pt x="774881" y="455921"/>
                </a:moveTo>
                <a:lnTo>
                  <a:pt x="826569" y="455921"/>
                </a:lnTo>
                <a:cubicBezTo>
                  <a:pt x="832873" y="455921"/>
                  <a:pt x="839176" y="461153"/>
                  <a:pt x="839176" y="469000"/>
                </a:cubicBezTo>
                <a:cubicBezTo>
                  <a:pt x="839176" y="476848"/>
                  <a:pt x="832873" y="482079"/>
                  <a:pt x="826569" y="482079"/>
                </a:cubicBezTo>
                <a:lnTo>
                  <a:pt x="774881" y="482079"/>
                </a:lnTo>
                <a:cubicBezTo>
                  <a:pt x="768578" y="482079"/>
                  <a:pt x="763535" y="476848"/>
                  <a:pt x="763535" y="469000"/>
                </a:cubicBezTo>
                <a:cubicBezTo>
                  <a:pt x="763535" y="461153"/>
                  <a:pt x="768578" y="455921"/>
                  <a:pt x="774881" y="455921"/>
                </a:cubicBezTo>
                <a:close/>
                <a:moveTo>
                  <a:pt x="125560" y="76904"/>
                </a:moveTo>
                <a:lnTo>
                  <a:pt x="789284" y="76904"/>
                </a:lnTo>
                <a:cubicBezTo>
                  <a:pt x="816732" y="76904"/>
                  <a:pt x="839188" y="99279"/>
                  <a:pt x="839188" y="126627"/>
                </a:cubicBezTo>
                <a:lnTo>
                  <a:pt x="839188" y="371512"/>
                </a:lnTo>
                <a:cubicBezTo>
                  <a:pt x="839188" y="377728"/>
                  <a:pt x="832950" y="383943"/>
                  <a:pt x="826712" y="383943"/>
                </a:cubicBezTo>
                <a:cubicBezTo>
                  <a:pt x="820474" y="383943"/>
                  <a:pt x="814236" y="377728"/>
                  <a:pt x="814236" y="371512"/>
                </a:cubicBezTo>
                <a:lnTo>
                  <a:pt x="814236" y="126627"/>
                </a:lnTo>
                <a:cubicBezTo>
                  <a:pt x="814236" y="112953"/>
                  <a:pt x="804256" y="100522"/>
                  <a:pt x="789284" y="100522"/>
                </a:cubicBezTo>
                <a:lnTo>
                  <a:pt x="125560" y="100522"/>
                </a:lnTo>
                <a:cubicBezTo>
                  <a:pt x="111837" y="100522"/>
                  <a:pt x="100608" y="112953"/>
                  <a:pt x="100608" y="126627"/>
                </a:cubicBezTo>
                <a:lnTo>
                  <a:pt x="100608" y="432423"/>
                </a:lnTo>
                <a:cubicBezTo>
                  <a:pt x="100608" y="447340"/>
                  <a:pt x="111837" y="457285"/>
                  <a:pt x="125560" y="457285"/>
                </a:cubicBezTo>
                <a:lnTo>
                  <a:pt x="674505" y="457285"/>
                </a:lnTo>
                <a:cubicBezTo>
                  <a:pt x="680743" y="457285"/>
                  <a:pt x="685733" y="462257"/>
                  <a:pt x="685733" y="469715"/>
                </a:cubicBezTo>
                <a:cubicBezTo>
                  <a:pt x="685733" y="477174"/>
                  <a:pt x="680743" y="482146"/>
                  <a:pt x="674505" y="482146"/>
                </a:cubicBezTo>
                <a:lnTo>
                  <a:pt x="125560" y="482146"/>
                </a:lnTo>
                <a:cubicBezTo>
                  <a:pt x="98113" y="482146"/>
                  <a:pt x="76904" y="459771"/>
                  <a:pt x="76904" y="432423"/>
                </a:cubicBezTo>
                <a:lnTo>
                  <a:pt x="76904" y="126627"/>
                </a:lnTo>
                <a:cubicBezTo>
                  <a:pt x="76904" y="99279"/>
                  <a:pt x="98113" y="76904"/>
                  <a:pt x="125560" y="76904"/>
                </a:cubicBezTo>
                <a:close/>
                <a:moveTo>
                  <a:pt x="61156" y="23704"/>
                </a:moveTo>
                <a:cubicBezTo>
                  <a:pt x="41187" y="23704"/>
                  <a:pt x="24962" y="41171"/>
                  <a:pt x="24962" y="61132"/>
                </a:cubicBezTo>
                <a:lnTo>
                  <a:pt x="24962" y="499040"/>
                </a:lnTo>
                <a:cubicBezTo>
                  <a:pt x="24962" y="517754"/>
                  <a:pt x="41187" y="535220"/>
                  <a:pt x="61156" y="535220"/>
                </a:cubicBezTo>
                <a:lnTo>
                  <a:pt x="856182" y="535220"/>
                </a:lnTo>
                <a:cubicBezTo>
                  <a:pt x="874903" y="535220"/>
                  <a:pt x="892376" y="517754"/>
                  <a:pt x="892376" y="499040"/>
                </a:cubicBezTo>
                <a:lnTo>
                  <a:pt x="892376" y="61132"/>
                </a:lnTo>
                <a:cubicBezTo>
                  <a:pt x="892376" y="41171"/>
                  <a:pt x="874903" y="23704"/>
                  <a:pt x="856182" y="23704"/>
                </a:cubicBezTo>
                <a:close/>
                <a:moveTo>
                  <a:pt x="61156" y="0"/>
                </a:moveTo>
                <a:lnTo>
                  <a:pt x="856182" y="0"/>
                </a:lnTo>
                <a:cubicBezTo>
                  <a:pt x="888632" y="0"/>
                  <a:pt x="916090" y="27447"/>
                  <a:pt x="916090" y="61132"/>
                </a:cubicBezTo>
                <a:lnTo>
                  <a:pt x="916090" y="499040"/>
                </a:lnTo>
                <a:cubicBezTo>
                  <a:pt x="916090" y="531478"/>
                  <a:pt x="888632" y="558925"/>
                  <a:pt x="856182" y="558925"/>
                </a:cubicBezTo>
                <a:lnTo>
                  <a:pt x="470526" y="558925"/>
                </a:lnTo>
                <a:lnTo>
                  <a:pt x="470526" y="737332"/>
                </a:lnTo>
                <a:lnTo>
                  <a:pt x="571620" y="737332"/>
                </a:lnTo>
                <a:cubicBezTo>
                  <a:pt x="579109" y="737332"/>
                  <a:pt x="584101" y="743570"/>
                  <a:pt x="584101" y="749808"/>
                </a:cubicBezTo>
                <a:cubicBezTo>
                  <a:pt x="584101" y="757293"/>
                  <a:pt x="579109" y="762284"/>
                  <a:pt x="571620" y="762284"/>
                </a:cubicBezTo>
                <a:lnTo>
                  <a:pt x="343222" y="762284"/>
                </a:lnTo>
                <a:cubicBezTo>
                  <a:pt x="336981" y="762284"/>
                  <a:pt x="331989" y="757293"/>
                  <a:pt x="331989" y="749808"/>
                </a:cubicBezTo>
                <a:cubicBezTo>
                  <a:pt x="331989" y="743570"/>
                  <a:pt x="336981" y="737332"/>
                  <a:pt x="343222" y="737332"/>
                </a:cubicBezTo>
                <a:lnTo>
                  <a:pt x="446812" y="737332"/>
                </a:lnTo>
                <a:lnTo>
                  <a:pt x="446812" y="558925"/>
                </a:lnTo>
                <a:lnTo>
                  <a:pt x="61156" y="558925"/>
                </a:lnTo>
                <a:cubicBezTo>
                  <a:pt x="27458" y="558925"/>
                  <a:pt x="0" y="531478"/>
                  <a:pt x="0" y="499040"/>
                </a:cubicBezTo>
                <a:lnTo>
                  <a:pt x="0" y="61132"/>
                </a:lnTo>
                <a:cubicBezTo>
                  <a:pt x="0" y="27447"/>
                  <a:pt x="27458" y="0"/>
                  <a:pt x="611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defTabSz="743076">
              <a:buClrTx/>
            </a:pPr>
            <a:endParaRPr lang="en-US" sz="1463" kern="1200" dirty="0">
              <a:solidFill>
                <a:srgbClr val="747994"/>
              </a:solidFill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EE7E4644-6FEF-3247-BC21-C35ACBA45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915" y="4303390"/>
            <a:ext cx="394845" cy="399508"/>
          </a:xfrm>
          <a:custGeom>
            <a:avLst/>
            <a:gdLst>
              <a:gd name="connsiteX0" fmla="*/ 62451 w 861165"/>
              <a:gd name="connsiteY0" fmla="*/ 711385 h 805315"/>
              <a:gd name="connsiteX1" fmla="*/ 78693 w 861165"/>
              <a:gd name="connsiteY1" fmla="*/ 711385 h 805315"/>
              <a:gd name="connsiteX2" fmla="*/ 78693 w 861165"/>
              <a:gd name="connsiteY2" fmla="*/ 728688 h 805315"/>
              <a:gd name="connsiteX3" fmla="*/ 62451 w 861165"/>
              <a:gd name="connsiteY3" fmla="*/ 744755 h 805315"/>
              <a:gd name="connsiteX4" fmla="*/ 650918 w 861165"/>
              <a:gd name="connsiteY4" fmla="*/ 744755 h 805315"/>
              <a:gd name="connsiteX5" fmla="*/ 663412 w 861165"/>
              <a:gd name="connsiteY5" fmla="*/ 757114 h 805315"/>
              <a:gd name="connsiteX6" fmla="*/ 650918 w 861165"/>
              <a:gd name="connsiteY6" fmla="*/ 768237 h 805315"/>
              <a:gd name="connsiteX7" fmla="*/ 64950 w 861165"/>
              <a:gd name="connsiteY7" fmla="*/ 768237 h 805315"/>
              <a:gd name="connsiteX8" fmla="*/ 81192 w 861165"/>
              <a:gd name="connsiteY8" fmla="*/ 785540 h 805315"/>
              <a:gd name="connsiteX9" fmla="*/ 81192 w 861165"/>
              <a:gd name="connsiteY9" fmla="*/ 801607 h 805315"/>
              <a:gd name="connsiteX10" fmla="*/ 72446 w 861165"/>
              <a:gd name="connsiteY10" fmla="*/ 805315 h 805315"/>
              <a:gd name="connsiteX11" fmla="*/ 63701 w 861165"/>
              <a:gd name="connsiteY11" fmla="*/ 801607 h 805315"/>
              <a:gd name="connsiteX12" fmla="*/ 33715 w 861165"/>
              <a:gd name="connsiteY12" fmla="*/ 771945 h 805315"/>
              <a:gd name="connsiteX13" fmla="*/ 27468 w 861165"/>
              <a:gd name="connsiteY13" fmla="*/ 759586 h 805315"/>
              <a:gd name="connsiteX14" fmla="*/ 27468 w 861165"/>
              <a:gd name="connsiteY14" fmla="*/ 757114 h 805315"/>
              <a:gd name="connsiteX15" fmla="*/ 33715 w 861165"/>
              <a:gd name="connsiteY15" fmla="*/ 741047 h 805315"/>
              <a:gd name="connsiteX16" fmla="*/ 659562 w 861165"/>
              <a:gd name="connsiteY16" fmla="*/ 262323 h 805315"/>
              <a:gd name="connsiteX17" fmla="*/ 659562 w 861165"/>
              <a:gd name="connsiteY17" fmla="*/ 414055 h 805315"/>
              <a:gd name="connsiteX18" fmla="*/ 607295 w 861165"/>
              <a:gd name="connsiteY18" fmla="*/ 465047 h 805315"/>
              <a:gd name="connsiteX19" fmla="*/ 329781 w 861165"/>
              <a:gd name="connsiteY19" fmla="*/ 465047 h 805315"/>
              <a:gd name="connsiteX20" fmla="*/ 277514 w 861165"/>
              <a:gd name="connsiteY20" fmla="*/ 465047 h 805315"/>
              <a:gd name="connsiteX21" fmla="*/ 277514 w 861165"/>
              <a:gd name="connsiteY21" fmla="*/ 565787 h 805315"/>
              <a:gd name="connsiteX22" fmla="*/ 306137 w 861165"/>
              <a:gd name="connsiteY22" fmla="*/ 593149 h 805315"/>
              <a:gd name="connsiteX23" fmla="*/ 532628 w 861165"/>
              <a:gd name="connsiteY23" fmla="*/ 593149 h 805315"/>
              <a:gd name="connsiteX24" fmla="*/ 613517 w 861165"/>
              <a:gd name="connsiteY24" fmla="*/ 593149 h 805315"/>
              <a:gd name="connsiteX25" fmla="*/ 673251 w 861165"/>
              <a:gd name="connsiteY25" fmla="*/ 593149 h 805315"/>
              <a:gd name="connsiteX26" fmla="*/ 684452 w 861165"/>
              <a:gd name="connsiteY26" fmla="*/ 605586 h 805315"/>
              <a:gd name="connsiteX27" fmla="*/ 673251 w 861165"/>
              <a:gd name="connsiteY27" fmla="*/ 618023 h 805315"/>
              <a:gd name="connsiteX28" fmla="*/ 648362 w 861165"/>
              <a:gd name="connsiteY28" fmla="*/ 618023 h 805315"/>
              <a:gd name="connsiteX29" fmla="*/ 735474 w 861165"/>
              <a:gd name="connsiteY29" fmla="*/ 710058 h 805315"/>
              <a:gd name="connsiteX30" fmla="*/ 735474 w 861165"/>
              <a:gd name="connsiteY30" fmla="*/ 619267 h 805315"/>
              <a:gd name="connsiteX31" fmla="*/ 761608 w 861165"/>
              <a:gd name="connsiteY31" fmla="*/ 593149 h 805315"/>
              <a:gd name="connsiteX32" fmla="*/ 808897 w 861165"/>
              <a:gd name="connsiteY32" fmla="*/ 593149 h 805315"/>
              <a:gd name="connsiteX33" fmla="*/ 836275 w 861165"/>
              <a:gd name="connsiteY33" fmla="*/ 565787 h 805315"/>
              <a:gd name="connsiteX34" fmla="*/ 836275 w 861165"/>
              <a:gd name="connsiteY34" fmla="*/ 289684 h 805315"/>
              <a:gd name="connsiteX35" fmla="*/ 808897 w 861165"/>
              <a:gd name="connsiteY35" fmla="*/ 262323 h 805315"/>
              <a:gd name="connsiteX36" fmla="*/ 375650 w 861165"/>
              <a:gd name="connsiteY36" fmla="*/ 235275 h 805315"/>
              <a:gd name="connsiteX37" fmla="*/ 383167 w 861165"/>
              <a:gd name="connsiteY37" fmla="*/ 236504 h 805315"/>
              <a:gd name="connsiteX38" fmla="*/ 394442 w 861165"/>
              <a:gd name="connsiteY38" fmla="*/ 240190 h 805315"/>
              <a:gd name="connsiteX39" fmla="*/ 406971 w 861165"/>
              <a:gd name="connsiteY39" fmla="*/ 251248 h 805315"/>
              <a:gd name="connsiteX40" fmla="*/ 408223 w 861165"/>
              <a:gd name="connsiteY40" fmla="*/ 253705 h 805315"/>
              <a:gd name="connsiteX41" fmla="*/ 408223 w 861165"/>
              <a:gd name="connsiteY41" fmla="*/ 257391 h 805315"/>
              <a:gd name="connsiteX42" fmla="*/ 405718 w 861165"/>
              <a:gd name="connsiteY42" fmla="*/ 263535 h 805315"/>
              <a:gd name="connsiteX43" fmla="*/ 398201 w 861165"/>
              <a:gd name="connsiteY43" fmla="*/ 267221 h 805315"/>
              <a:gd name="connsiteX44" fmla="*/ 393189 w 861165"/>
              <a:gd name="connsiteY44" fmla="*/ 264763 h 805315"/>
              <a:gd name="connsiteX45" fmla="*/ 389431 w 861165"/>
              <a:gd name="connsiteY45" fmla="*/ 261077 h 805315"/>
              <a:gd name="connsiteX46" fmla="*/ 384419 w 861165"/>
              <a:gd name="connsiteY46" fmla="*/ 256163 h 805315"/>
              <a:gd name="connsiteX47" fmla="*/ 378155 w 861165"/>
              <a:gd name="connsiteY47" fmla="*/ 253705 h 805315"/>
              <a:gd name="connsiteX48" fmla="*/ 375650 w 861165"/>
              <a:gd name="connsiteY48" fmla="*/ 253705 h 805315"/>
              <a:gd name="connsiteX49" fmla="*/ 369385 w 861165"/>
              <a:gd name="connsiteY49" fmla="*/ 256163 h 805315"/>
              <a:gd name="connsiteX50" fmla="*/ 364374 w 861165"/>
              <a:gd name="connsiteY50" fmla="*/ 258620 h 805315"/>
              <a:gd name="connsiteX51" fmla="*/ 359363 w 861165"/>
              <a:gd name="connsiteY51" fmla="*/ 263535 h 805315"/>
              <a:gd name="connsiteX52" fmla="*/ 359363 w 861165"/>
              <a:gd name="connsiteY52" fmla="*/ 269678 h 805315"/>
              <a:gd name="connsiteX53" fmla="*/ 359363 w 861165"/>
              <a:gd name="connsiteY53" fmla="*/ 291794 h 805315"/>
              <a:gd name="connsiteX54" fmla="*/ 359363 w 861165"/>
              <a:gd name="connsiteY54" fmla="*/ 299167 h 805315"/>
              <a:gd name="connsiteX55" fmla="*/ 364374 w 861165"/>
              <a:gd name="connsiteY55" fmla="*/ 304081 h 805315"/>
              <a:gd name="connsiteX56" fmla="*/ 369385 w 861165"/>
              <a:gd name="connsiteY56" fmla="*/ 307767 h 805315"/>
              <a:gd name="connsiteX57" fmla="*/ 375650 w 861165"/>
              <a:gd name="connsiteY57" fmla="*/ 308996 h 805315"/>
              <a:gd name="connsiteX58" fmla="*/ 381914 w 861165"/>
              <a:gd name="connsiteY58" fmla="*/ 307767 h 805315"/>
              <a:gd name="connsiteX59" fmla="*/ 386925 w 861165"/>
              <a:gd name="connsiteY59" fmla="*/ 304081 h 805315"/>
              <a:gd name="connsiteX60" fmla="*/ 390684 w 861165"/>
              <a:gd name="connsiteY60" fmla="*/ 299167 h 805315"/>
              <a:gd name="connsiteX61" fmla="*/ 391937 w 861165"/>
              <a:gd name="connsiteY61" fmla="*/ 293023 h 805315"/>
              <a:gd name="connsiteX62" fmla="*/ 388178 w 861165"/>
              <a:gd name="connsiteY62" fmla="*/ 293023 h 805315"/>
              <a:gd name="connsiteX63" fmla="*/ 381914 w 861165"/>
              <a:gd name="connsiteY63" fmla="*/ 290566 h 805315"/>
              <a:gd name="connsiteX64" fmla="*/ 378155 w 861165"/>
              <a:gd name="connsiteY64" fmla="*/ 284422 h 805315"/>
              <a:gd name="connsiteX65" fmla="*/ 381914 w 861165"/>
              <a:gd name="connsiteY65" fmla="*/ 277050 h 805315"/>
              <a:gd name="connsiteX66" fmla="*/ 388178 w 861165"/>
              <a:gd name="connsiteY66" fmla="*/ 274593 h 805315"/>
              <a:gd name="connsiteX67" fmla="*/ 401959 w 861165"/>
              <a:gd name="connsiteY67" fmla="*/ 274593 h 805315"/>
              <a:gd name="connsiteX68" fmla="*/ 408223 w 861165"/>
              <a:gd name="connsiteY68" fmla="*/ 277050 h 805315"/>
              <a:gd name="connsiteX69" fmla="*/ 410729 w 861165"/>
              <a:gd name="connsiteY69" fmla="*/ 284422 h 805315"/>
              <a:gd name="connsiteX70" fmla="*/ 410729 w 861165"/>
              <a:gd name="connsiteY70" fmla="*/ 291794 h 805315"/>
              <a:gd name="connsiteX71" fmla="*/ 408223 w 861165"/>
              <a:gd name="connsiteY71" fmla="*/ 305310 h 805315"/>
              <a:gd name="connsiteX72" fmla="*/ 400706 w 861165"/>
              <a:gd name="connsiteY72" fmla="*/ 317597 h 805315"/>
              <a:gd name="connsiteX73" fmla="*/ 389431 w 861165"/>
              <a:gd name="connsiteY73" fmla="*/ 324969 h 805315"/>
              <a:gd name="connsiteX74" fmla="*/ 375650 w 861165"/>
              <a:gd name="connsiteY74" fmla="*/ 327426 h 805315"/>
              <a:gd name="connsiteX75" fmla="*/ 361868 w 861165"/>
              <a:gd name="connsiteY75" fmla="*/ 324969 h 805315"/>
              <a:gd name="connsiteX76" fmla="*/ 350593 w 861165"/>
              <a:gd name="connsiteY76" fmla="*/ 317597 h 805315"/>
              <a:gd name="connsiteX77" fmla="*/ 343076 w 861165"/>
              <a:gd name="connsiteY77" fmla="*/ 306539 h 805315"/>
              <a:gd name="connsiteX78" fmla="*/ 340570 w 861165"/>
              <a:gd name="connsiteY78" fmla="*/ 294252 h 805315"/>
              <a:gd name="connsiteX79" fmla="*/ 340570 w 861165"/>
              <a:gd name="connsiteY79" fmla="*/ 269678 h 805315"/>
              <a:gd name="connsiteX80" fmla="*/ 343076 w 861165"/>
              <a:gd name="connsiteY80" fmla="*/ 256163 h 805315"/>
              <a:gd name="connsiteX81" fmla="*/ 350593 w 861165"/>
              <a:gd name="connsiteY81" fmla="*/ 245104 h 805315"/>
              <a:gd name="connsiteX82" fmla="*/ 361868 w 861165"/>
              <a:gd name="connsiteY82" fmla="*/ 237732 h 805315"/>
              <a:gd name="connsiteX83" fmla="*/ 375650 w 861165"/>
              <a:gd name="connsiteY83" fmla="*/ 235275 h 805315"/>
              <a:gd name="connsiteX84" fmla="*/ 270784 w 861165"/>
              <a:gd name="connsiteY84" fmla="*/ 218794 h 805315"/>
              <a:gd name="connsiteX85" fmla="*/ 314908 w 861165"/>
              <a:gd name="connsiteY85" fmla="*/ 218794 h 805315"/>
              <a:gd name="connsiteX86" fmla="*/ 322472 w 861165"/>
              <a:gd name="connsiteY86" fmla="*/ 222597 h 805315"/>
              <a:gd name="connsiteX87" fmla="*/ 326254 w 861165"/>
              <a:gd name="connsiteY87" fmla="*/ 230203 h 805315"/>
              <a:gd name="connsiteX88" fmla="*/ 322472 w 861165"/>
              <a:gd name="connsiteY88" fmla="*/ 239076 h 805315"/>
              <a:gd name="connsiteX89" fmla="*/ 314908 w 861165"/>
              <a:gd name="connsiteY89" fmla="*/ 242879 h 805315"/>
              <a:gd name="connsiteX90" fmla="*/ 282130 w 861165"/>
              <a:gd name="connsiteY90" fmla="*/ 242879 h 805315"/>
              <a:gd name="connsiteX91" fmla="*/ 282130 w 861165"/>
              <a:gd name="connsiteY91" fmla="*/ 253020 h 805315"/>
              <a:gd name="connsiteX92" fmla="*/ 294737 w 861165"/>
              <a:gd name="connsiteY92" fmla="*/ 253020 h 805315"/>
              <a:gd name="connsiteX93" fmla="*/ 309865 w 861165"/>
              <a:gd name="connsiteY93" fmla="*/ 256823 h 805315"/>
              <a:gd name="connsiteX94" fmla="*/ 322472 w 861165"/>
              <a:gd name="connsiteY94" fmla="*/ 264429 h 805315"/>
              <a:gd name="connsiteX95" fmla="*/ 331297 w 861165"/>
              <a:gd name="connsiteY95" fmla="*/ 277105 h 805315"/>
              <a:gd name="connsiteX96" fmla="*/ 333818 w 861165"/>
              <a:gd name="connsiteY96" fmla="*/ 292317 h 805315"/>
              <a:gd name="connsiteX97" fmla="*/ 331297 w 861165"/>
              <a:gd name="connsiteY97" fmla="*/ 308796 h 805315"/>
              <a:gd name="connsiteX98" fmla="*/ 322472 w 861165"/>
              <a:gd name="connsiteY98" fmla="*/ 321473 h 805315"/>
              <a:gd name="connsiteX99" fmla="*/ 309865 w 861165"/>
              <a:gd name="connsiteY99" fmla="*/ 330346 h 805315"/>
              <a:gd name="connsiteX100" fmla="*/ 294737 w 861165"/>
              <a:gd name="connsiteY100" fmla="*/ 332881 h 805315"/>
              <a:gd name="connsiteX101" fmla="*/ 284651 w 861165"/>
              <a:gd name="connsiteY101" fmla="*/ 331614 h 805315"/>
              <a:gd name="connsiteX102" fmla="*/ 274566 w 861165"/>
              <a:gd name="connsiteY102" fmla="*/ 326543 h 805315"/>
              <a:gd name="connsiteX103" fmla="*/ 265741 w 861165"/>
              <a:gd name="connsiteY103" fmla="*/ 320205 h 805315"/>
              <a:gd name="connsiteX104" fmla="*/ 259438 w 861165"/>
              <a:gd name="connsiteY104" fmla="*/ 311332 h 805315"/>
              <a:gd name="connsiteX105" fmla="*/ 259438 w 861165"/>
              <a:gd name="connsiteY105" fmla="*/ 304993 h 805315"/>
              <a:gd name="connsiteX106" fmla="*/ 260698 w 861165"/>
              <a:gd name="connsiteY106" fmla="*/ 299923 h 805315"/>
              <a:gd name="connsiteX107" fmla="*/ 265741 w 861165"/>
              <a:gd name="connsiteY107" fmla="*/ 296120 h 805315"/>
              <a:gd name="connsiteX108" fmla="*/ 270784 w 861165"/>
              <a:gd name="connsiteY108" fmla="*/ 294852 h 805315"/>
              <a:gd name="connsiteX109" fmla="*/ 279609 w 861165"/>
              <a:gd name="connsiteY109" fmla="*/ 297388 h 805315"/>
              <a:gd name="connsiteX110" fmla="*/ 282130 w 861165"/>
              <a:gd name="connsiteY110" fmla="*/ 301190 h 805315"/>
              <a:gd name="connsiteX111" fmla="*/ 284651 w 861165"/>
              <a:gd name="connsiteY111" fmla="*/ 304993 h 805315"/>
              <a:gd name="connsiteX112" fmla="*/ 288434 w 861165"/>
              <a:gd name="connsiteY112" fmla="*/ 308796 h 805315"/>
              <a:gd name="connsiteX113" fmla="*/ 294737 w 861165"/>
              <a:gd name="connsiteY113" fmla="*/ 308796 h 805315"/>
              <a:gd name="connsiteX114" fmla="*/ 306083 w 861165"/>
              <a:gd name="connsiteY114" fmla="*/ 304993 h 805315"/>
              <a:gd name="connsiteX115" fmla="*/ 309865 w 861165"/>
              <a:gd name="connsiteY115" fmla="*/ 292317 h 805315"/>
              <a:gd name="connsiteX116" fmla="*/ 306083 w 861165"/>
              <a:gd name="connsiteY116" fmla="*/ 280908 h 805315"/>
              <a:gd name="connsiteX117" fmla="*/ 294737 w 861165"/>
              <a:gd name="connsiteY117" fmla="*/ 275838 h 805315"/>
              <a:gd name="connsiteX118" fmla="*/ 270784 w 861165"/>
              <a:gd name="connsiteY118" fmla="*/ 275838 h 805315"/>
              <a:gd name="connsiteX119" fmla="*/ 261959 w 861165"/>
              <a:gd name="connsiteY119" fmla="*/ 273302 h 805315"/>
              <a:gd name="connsiteX120" fmla="*/ 258177 w 861165"/>
              <a:gd name="connsiteY120" fmla="*/ 264429 h 805315"/>
              <a:gd name="connsiteX121" fmla="*/ 258177 w 861165"/>
              <a:gd name="connsiteY121" fmla="*/ 230203 h 805315"/>
              <a:gd name="connsiteX122" fmla="*/ 261959 w 861165"/>
              <a:gd name="connsiteY122" fmla="*/ 222597 h 805315"/>
              <a:gd name="connsiteX123" fmla="*/ 270784 w 861165"/>
              <a:gd name="connsiteY123" fmla="*/ 218794 h 805315"/>
              <a:gd name="connsiteX124" fmla="*/ 331708 w 861165"/>
              <a:gd name="connsiteY124" fmla="*/ 160162 h 805315"/>
              <a:gd name="connsiteX125" fmla="*/ 215915 w 861165"/>
              <a:gd name="connsiteY125" fmla="*/ 275222 h 805315"/>
              <a:gd name="connsiteX126" fmla="*/ 331708 w 861165"/>
              <a:gd name="connsiteY126" fmla="*/ 390281 h 805315"/>
              <a:gd name="connsiteX127" fmla="*/ 446256 w 861165"/>
              <a:gd name="connsiteY127" fmla="*/ 275222 h 805315"/>
              <a:gd name="connsiteX128" fmla="*/ 331708 w 861165"/>
              <a:gd name="connsiteY128" fmla="*/ 160162 h 805315"/>
              <a:gd name="connsiteX129" fmla="*/ 331708 w 861165"/>
              <a:gd name="connsiteY129" fmla="*/ 136400 h 805315"/>
              <a:gd name="connsiteX130" fmla="*/ 471158 w 861165"/>
              <a:gd name="connsiteY130" fmla="*/ 275222 h 805315"/>
              <a:gd name="connsiteX131" fmla="*/ 331708 w 861165"/>
              <a:gd name="connsiteY131" fmla="*/ 415294 h 805315"/>
              <a:gd name="connsiteX132" fmla="*/ 192258 w 861165"/>
              <a:gd name="connsiteY132" fmla="*/ 275222 h 805315"/>
              <a:gd name="connsiteX133" fmla="*/ 331708 w 861165"/>
              <a:gd name="connsiteY133" fmla="*/ 136400 h 805315"/>
              <a:gd name="connsiteX134" fmla="*/ 52267 w 861165"/>
              <a:gd name="connsiteY134" fmla="*/ 110590 h 805315"/>
              <a:gd name="connsiteX135" fmla="*/ 24889 w 861165"/>
              <a:gd name="connsiteY135" fmla="*/ 137952 h 805315"/>
              <a:gd name="connsiteX136" fmla="*/ 24889 w 861165"/>
              <a:gd name="connsiteY136" fmla="*/ 414055 h 805315"/>
              <a:gd name="connsiteX137" fmla="*/ 52267 w 861165"/>
              <a:gd name="connsiteY137" fmla="*/ 441417 h 805315"/>
              <a:gd name="connsiteX138" fmla="*/ 99557 w 861165"/>
              <a:gd name="connsiteY138" fmla="*/ 441417 h 805315"/>
              <a:gd name="connsiteX139" fmla="*/ 125690 w 861165"/>
              <a:gd name="connsiteY139" fmla="*/ 468778 h 805315"/>
              <a:gd name="connsiteX140" fmla="*/ 125690 w 861165"/>
              <a:gd name="connsiteY140" fmla="*/ 558325 h 805315"/>
              <a:gd name="connsiteX141" fmla="*/ 214047 w 861165"/>
              <a:gd name="connsiteY141" fmla="*/ 465047 h 805315"/>
              <a:gd name="connsiteX142" fmla="*/ 190402 w 861165"/>
              <a:gd name="connsiteY142" fmla="*/ 465047 h 805315"/>
              <a:gd name="connsiteX143" fmla="*/ 177957 w 861165"/>
              <a:gd name="connsiteY143" fmla="*/ 453854 h 805315"/>
              <a:gd name="connsiteX144" fmla="*/ 190402 w 861165"/>
              <a:gd name="connsiteY144" fmla="*/ 441417 h 805315"/>
              <a:gd name="connsiteX145" fmla="*/ 247647 w 861165"/>
              <a:gd name="connsiteY145" fmla="*/ 441417 h 805315"/>
              <a:gd name="connsiteX146" fmla="*/ 329781 w 861165"/>
              <a:gd name="connsiteY146" fmla="*/ 441417 h 805315"/>
              <a:gd name="connsiteX147" fmla="*/ 607295 w 861165"/>
              <a:gd name="connsiteY147" fmla="*/ 441417 h 805315"/>
              <a:gd name="connsiteX148" fmla="*/ 634673 w 861165"/>
              <a:gd name="connsiteY148" fmla="*/ 414055 h 805315"/>
              <a:gd name="connsiteX149" fmla="*/ 634673 w 861165"/>
              <a:gd name="connsiteY149" fmla="*/ 137952 h 805315"/>
              <a:gd name="connsiteX150" fmla="*/ 607295 w 861165"/>
              <a:gd name="connsiteY150" fmla="*/ 110590 h 805315"/>
              <a:gd name="connsiteX151" fmla="*/ 52267 w 861165"/>
              <a:gd name="connsiteY151" fmla="*/ 86960 h 805315"/>
              <a:gd name="connsiteX152" fmla="*/ 607295 w 861165"/>
              <a:gd name="connsiteY152" fmla="*/ 86960 h 805315"/>
              <a:gd name="connsiteX153" fmla="*/ 659562 w 861165"/>
              <a:gd name="connsiteY153" fmla="*/ 137952 h 805315"/>
              <a:gd name="connsiteX154" fmla="*/ 659562 w 861165"/>
              <a:gd name="connsiteY154" fmla="*/ 237449 h 805315"/>
              <a:gd name="connsiteX155" fmla="*/ 808897 w 861165"/>
              <a:gd name="connsiteY155" fmla="*/ 237449 h 805315"/>
              <a:gd name="connsiteX156" fmla="*/ 861165 w 861165"/>
              <a:gd name="connsiteY156" fmla="*/ 289684 h 805315"/>
              <a:gd name="connsiteX157" fmla="*/ 861165 w 861165"/>
              <a:gd name="connsiteY157" fmla="*/ 565787 h 805315"/>
              <a:gd name="connsiteX158" fmla="*/ 808897 w 861165"/>
              <a:gd name="connsiteY158" fmla="*/ 618023 h 805315"/>
              <a:gd name="connsiteX159" fmla="*/ 761608 w 861165"/>
              <a:gd name="connsiteY159" fmla="*/ 618023 h 805315"/>
              <a:gd name="connsiteX160" fmla="*/ 759119 w 861165"/>
              <a:gd name="connsiteY160" fmla="*/ 619267 h 805315"/>
              <a:gd name="connsiteX161" fmla="*/ 759119 w 861165"/>
              <a:gd name="connsiteY161" fmla="*/ 728713 h 805315"/>
              <a:gd name="connsiteX162" fmla="*/ 749163 w 861165"/>
              <a:gd name="connsiteY162" fmla="*/ 744881 h 805315"/>
              <a:gd name="connsiteX163" fmla="*/ 742941 w 861165"/>
              <a:gd name="connsiteY163" fmla="*/ 744881 h 805315"/>
              <a:gd name="connsiteX164" fmla="*/ 731741 w 861165"/>
              <a:gd name="connsiteY164" fmla="*/ 741150 h 805315"/>
              <a:gd name="connsiteX165" fmla="*/ 616006 w 861165"/>
              <a:gd name="connsiteY165" fmla="*/ 618023 h 805315"/>
              <a:gd name="connsiteX166" fmla="*/ 613517 w 861165"/>
              <a:gd name="connsiteY166" fmla="*/ 618023 h 805315"/>
              <a:gd name="connsiteX167" fmla="*/ 532628 w 861165"/>
              <a:gd name="connsiteY167" fmla="*/ 618023 h 805315"/>
              <a:gd name="connsiteX168" fmla="*/ 306137 w 861165"/>
              <a:gd name="connsiteY168" fmla="*/ 618023 h 805315"/>
              <a:gd name="connsiteX169" fmla="*/ 253869 w 861165"/>
              <a:gd name="connsiteY169" fmla="*/ 565787 h 805315"/>
              <a:gd name="connsiteX170" fmla="*/ 253869 w 861165"/>
              <a:gd name="connsiteY170" fmla="*/ 465047 h 805315"/>
              <a:gd name="connsiteX171" fmla="*/ 247647 w 861165"/>
              <a:gd name="connsiteY171" fmla="*/ 465047 h 805315"/>
              <a:gd name="connsiteX172" fmla="*/ 246403 w 861165"/>
              <a:gd name="connsiteY172" fmla="*/ 466291 h 805315"/>
              <a:gd name="connsiteX173" fmla="*/ 129424 w 861165"/>
              <a:gd name="connsiteY173" fmla="*/ 588174 h 805315"/>
              <a:gd name="connsiteX174" fmla="*/ 118223 w 861165"/>
              <a:gd name="connsiteY174" fmla="*/ 594393 h 805315"/>
              <a:gd name="connsiteX175" fmla="*/ 112001 w 861165"/>
              <a:gd name="connsiteY175" fmla="*/ 591905 h 805315"/>
              <a:gd name="connsiteX176" fmla="*/ 102046 w 861165"/>
              <a:gd name="connsiteY176" fmla="*/ 578224 h 805315"/>
              <a:gd name="connsiteX177" fmla="*/ 102046 w 861165"/>
              <a:gd name="connsiteY177" fmla="*/ 468778 h 805315"/>
              <a:gd name="connsiteX178" fmla="*/ 99557 w 861165"/>
              <a:gd name="connsiteY178" fmla="*/ 465047 h 805315"/>
              <a:gd name="connsiteX179" fmla="*/ 52267 w 861165"/>
              <a:gd name="connsiteY179" fmla="*/ 465047 h 805315"/>
              <a:gd name="connsiteX180" fmla="*/ 0 w 861165"/>
              <a:gd name="connsiteY180" fmla="*/ 414055 h 805315"/>
              <a:gd name="connsiteX181" fmla="*/ 0 w 861165"/>
              <a:gd name="connsiteY181" fmla="*/ 137952 h 805315"/>
              <a:gd name="connsiteX182" fmla="*/ 52267 w 861165"/>
              <a:gd name="connsiteY182" fmla="*/ 86960 h 805315"/>
              <a:gd name="connsiteX183" fmla="*/ 780336 w 861165"/>
              <a:gd name="connsiteY183" fmla="*/ 2781 h 805315"/>
              <a:gd name="connsiteX184" fmla="*/ 797711 w 861165"/>
              <a:gd name="connsiteY184" fmla="*/ 2781 h 805315"/>
              <a:gd name="connsiteX185" fmla="*/ 827497 w 861165"/>
              <a:gd name="connsiteY185" fmla="*/ 33679 h 805315"/>
              <a:gd name="connsiteX186" fmla="*/ 833702 w 861165"/>
              <a:gd name="connsiteY186" fmla="*/ 46038 h 805315"/>
              <a:gd name="connsiteX187" fmla="*/ 833702 w 861165"/>
              <a:gd name="connsiteY187" fmla="*/ 47274 h 805315"/>
              <a:gd name="connsiteX188" fmla="*/ 833702 w 861165"/>
              <a:gd name="connsiteY188" fmla="*/ 48510 h 805315"/>
              <a:gd name="connsiteX189" fmla="*/ 827497 w 861165"/>
              <a:gd name="connsiteY189" fmla="*/ 64577 h 805315"/>
              <a:gd name="connsiteX190" fmla="*/ 798952 w 861165"/>
              <a:gd name="connsiteY190" fmla="*/ 91767 h 805315"/>
              <a:gd name="connsiteX191" fmla="*/ 790265 w 861165"/>
              <a:gd name="connsiteY191" fmla="*/ 96711 h 805315"/>
              <a:gd name="connsiteX192" fmla="*/ 781577 w 861165"/>
              <a:gd name="connsiteY192" fmla="*/ 91767 h 805315"/>
              <a:gd name="connsiteX193" fmla="*/ 781577 w 861165"/>
              <a:gd name="connsiteY193" fmla="*/ 75700 h 805315"/>
              <a:gd name="connsiteX194" fmla="*/ 797711 w 861165"/>
              <a:gd name="connsiteY194" fmla="*/ 59633 h 805315"/>
              <a:gd name="connsiteX195" fmla="*/ 215655 w 861165"/>
              <a:gd name="connsiteY195" fmla="*/ 59633 h 805315"/>
              <a:gd name="connsiteX196" fmla="*/ 203244 w 861165"/>
              <a:gd name="connsiteY196" fmla="*/ 47274 h 805315"/>
              <a:gd name="connsiteX197" fmla="*/ 215655 w 861165"/>
              <a:gd name="connsiteY197" fmla="*/ 36151 h 805315"/>
              <a:gd name="connsiteX198" fmla="*/ 797711 w 861165"/>
              <a:gd name="connsiteY198" fmla="*/ 36151 h 805315"/>
              <a:gd name="connsiteX199" fmla="*/ 780336 w 861165"/>
              <a:gd name="connsiteY199" fmla="*/ 20084 h 805315"/>
              <a:gd name="connsiteX200" fmla="*/ 780336 w 861165"/>
              <a:gd name="connsiteY200" fmla="*/ 2781 h 80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861165" h="805315">
                <a:moveTo>
                  <a:pt x="62451" y="711385"/>
                </a:moveTo>
                <a:cubicBezTo>
                  <a:pt x="67449" y="707677"/>
                  <a:pt x="74945" y="707677"/>
                  <a:pt x="78693" y="711385"/>
                </a:cubicBezTo>
                <a:cubicBezTo>
                  <a:pt x="83691" y="716328"/>
                  <a:pt x="83691" y="723744"/>
                  <a:pt x="78693" y="728688"/>
                </a:cubicBezTo>
                <a:lnTo>
                  <a:pt x="62451" y="744755"/>
                </a:lnTo>
                <a:lnTo>
                  <a:pt x="650918" y="744755"/>
                </a:lnTo>
                <a:cubicBezTo>
                  <a:pt x="657165" y="744755"/>
                  <a:pt x="663412" y="750934"/>
                  <a:pt x="663412" y="757114"/>
                </a:cubicBezTo>
                <a:cubicBezTo>
                  <a:pt x="663412" y="763294"/>
                  <a:pt x="657165" y="768237"/>
                  <a:pt x="650918" y="768237"/>
                </a:cubicBezTo>
                <a:lnTo>
                  <a:pt x="64950" y="768237"/>
                </a:lnTo>
                <a:lnTo>
                  <a:pt x="81192" y="785540"/>
                </a:lnTo>
                <a:cubicBezTo>
                  <a:pt x="84940" y="789248"/>
                  <a:pt x="84940" y="797900"/>
                  <a:pt x="81192" y="801607"/>
                </a:cubicBezTo>
                <a:cubicBezTo>
                  <a:pt x="78693" y="804079"/>
                  <a:pt x="74945" y="805315"/>
                  <a:pt x="72446" y="805315"/>
                </a:cubicBezTo>
                <a:cubicBezTo>
                  <a:pt x="68698" y="805315"/>
                  <a:pt x="66199" y="804079"/>
                  <a:pt x="63701" y="801607"/>
                </a:cubicBezTo>
                <a:lnTo>
                  <a:pt x="33715" y="771945"/>
                </a:lnTo>
                <a:cubicBezTo>
                  <a:pt x="29967" y="768237"/>
                  <a:pt x="27468" y="764530"/>
                  <a:pt x="27468" y="759586"/>
                </a:cubicBezTo>
                <a:cubicBezTo>
                  <a:pt x="27468" y="759586"/>
                  <a:pt x="27468" y="758350"/>
                  <a:pt x="27468" y="757114"/>
                </a:cubicBezTo>
                <a:cubicBezTo>
                  <a:pt x="27468" y="750934"/>
                  <a:pt x="28717" y="744755"/>
                  <a:pt x="33715" y="741047"/>
                </a:cubicBezTo>
                <a:close/>
                <a:moveTo>
                  <a:pt x="659562" y="262323"/>
                </a:moveTo>
                <a:lnTo>
                  <a:pt x="659562" y="414055"/>
                </a:lnTo>
                <a:cubicBezTo>
                  <a:pt x="659562" y="442660"/>
                  <a:pt x="634673" y="465047"/>
                  <a:pt x="607295" y="465047"/>
                </a:cubicBezTo>
                <a:lnTo>
                  <a:pt x="329781" y="465047"/>
                </a:lnTo>
                <a:lnTo>
                  <a:pt x="277514" y="465047"/>
                </a:lnTo>
                <a:lnTo>
                  <a:pt x="277514" y="565787"/>
                </a:lnTo>
                <a:cubicBezTo>
                  <a:pt x="277514" y="580712"/>
                  <a:pt x="289959" y="593149"/>
                  <a:pt x="306137" y="593149"/>
                </a:cubicBezTo>
                <a:lnTo>
                  <a:pt x="532628" y="593149"/>
                </a:lnTo>
                <a:lnTo>
                  <a:pt x="613517" y="593149"/>
                </a:lnTo>
                <a:lnTo>
                  <a:pt x="673251" y="593149"/>
                </a:lnTo>
                <a:cubicBezTo>
                  <a:pt x="678229" y="593149"/>
                  <a:pt x="684452" y="598124"/>
                  <a:pt x="684452" y="605586"/>
                </a:cubicBezTo>
                <a:cubicBezTo>
                  <a:pt x="684452" y="611805"/>
                  <a:pt x="678229" y="618023"/>
                  <a:pt x="673251" y="618023"/>
                </a:cubicBezTo>
                <a:lnTo>
                  <a:pt x="648362" y="618023"/>
                </a:lnTo>
                <a:lnTo>
                  <a:pt x="735474" y="710058"/>
                </a:lnTo>
                <a:lnTo>
                  <a:pt x="735474" y="619267"/>
                </a:lnTo>
                <a:cubicBezTo>
                  <a:pt x="735474" y="605586"/>
                  <a:pt x="746674" y="593149"/>
                  <a:pt x="761608" y="593149"/>
                </a:cubicBezTo>
                <a:lnTo>
                  <a:pt x="808897" y="593149"/>
                </a:lnTo>
                <a:cubicBezTo>
                  <a:pt x="823831" y="593149"/>
                  <a:pt x="836275" y="580712"/>
                  <a:pt x="836275" y="565787"/>
                </a:cubicBezTo>
                <a:lnTo>
                  <a:pt x="836275" y="289684"/>
                </a:lnTo>
                <a:cubicBezTo>
                  <a:pt x="836275" y="274760"/>
                  <a:pt x="823831" y="262323"/>
                  <a:pt x="808897" y="262323"/>
                </a:cubicBezTo>
                <a:close/>
                <a:moveTo>
                  <a:pt x="375650" y="235275"/>
                </a:moveTo>
                <a:cubicBezTo>
                  <a:pt x="378155" y="235275"/>
                  <a:pt x="380661" y="235275"/>
                  <a:pt x="383167" y="236504"/>
                </a:cubicBezTo>
                <a:cubicBezTo>
                  <a:pt x="386925" y="236504"/>
                  <a:pt x="390684" y="237732"/>
                  <a:pt x="394442" y="240190"/>
                </a:cubicBezTo>
                <a:cubicBezTo>
                  <a:pt x="399454" y="242647"/>
                  <a:pt x="403212" y="246333"/>
                  <a:pt x="406971" y="251248"/>
                </a:cubicBezTo>
                <a:cubicBezTo>
                  <a:pt x="408223" y="252477"/>
                  <a:pt x="408223" y="253705"/>
                  <a:pt x="408223" y="253705"/>
                </a:cubicBezTo>
                <a:cubicBezTo>
                  <a:pt x="408223" y="256163"/>
                  <a:pt x="408223" y="256163"/>
                  <a:pt x="408223" y="257391"/>
                </a:cubicBezTo>
                <a:cubicBezTo>
                  <a:pt x="408223" y="259849"/>
                  <a:pt x="408223" y="262306"/>
                  <a:pt x="405718" y="263535"/>
                </a:cubicBezTo>
                <a:cubicBezTo>
                  <a:pt x="403212" y="265992"/>
                  <a:pt x="401959" y="267221"/>
                  <a:pt x="398201" y="267221"/>
                </a:cubicBezTo>
                <a:cubicBezTo>
                  <a:pt x="395695" y="267221"/>
                  <a:pt x="394442" y="265992"/>
                  <a:pt x="393189" y="264763"/>
                </a:cubicBezTo>
                <a:cubicBezTo>
                  <a:pt x="391937" y="264763"/>
                  <a:pt x="390684" y="263535"/>
                  <a:pt x="389431" y="261077"/>
                </a:cubicBezTo>
                <a:cubicBezTo>
                  <a:pt x="388178" y="258620"/>
                  <a:pt x="386925" y="257391"/>
                  <a:pt x="384419" y="256163"/>
                </a:cubicBezTo>
                <a:cubicBezTo>
                  <a:pt x="383167" y="256163"/>
                  <a:pt x="380661" y="254934"/>
                  <a:pt x="378155" y="253705"/>
                </a:cubicBezTo>
                <a:lnTo>
                  <a:pt x="375650" y="253705"/>
                </a:lnTo>
                <a:cubicBezTo>
                  <a:pt x="373144" y="253705"/>
                  <a:pt x="370638" y="253705"/>
                  <a:pt x="369385" y="256163"/>
                </a:cubicBezTo>
                <a:cubicBezTo>
                  <a:pt x="366880" y="256163"/>
                  <a:pt x="365627" y="257391"/>
                  <a:pt x="364374" y="258620"/>
                </a:cubicBezTo>
                <a:cubicBezTo>
                  <a:pt x="361868" y="259849"/>
                  <a:pt x="361868" y="261077"/>
                  <a:pt x="359363" y="263535"/>
                </a:cubicBezTo>
                <a:cubicBezTo>
                  <a:pt x="359363" y="264763"/>
                  <a:pt x="359363" y="267221"/>
                  <a:pt x="359363" y="269678"/>
                </a:cubicBezTo>
                <a:lnTo>
                  <a:pt x="359363" y="291794"/>
                </a:lnTo>
                <a:cubicBezTo>
                  <a:pt x="359363" y="295481"/>
                  <a:pt x="359363" y="297938"/>
                  <a:pt x="359363" y="299167"/>
                </a:cubicBezTo>
                <a:cubicBezTo>
                  <a:pt x="360615" y="300395"/>
                  <a:pt x="361868" y="301624"/>
                  <a:pt x="364374" y="304081"/>
                </a:cubicBezTo>
                <a:cubicBezTo>
                  <a:pt x="365627" y="305310"/>
                  <a:pt x="366880" y="306539"/>
                  <a:pt x="369385" y="307767"/>
                </a:cubicBezTo>
                <a:cubicBezTo>
                  <a:pt x="370638" y="307767"/>
                  <a:pt x="373144" y="308996"/>
                  <a:pt x="375650" y="308996"/>
                </a:cubicBezTo>
                <a:cubicBezTo>
                  <a:pt x="378155" y="308996"/>
                  <a:pt x="380661" y="307767"/>
                  <a:pt x="381914" y="307767"/>
                </a:cubicBezTo>
                <a:cubicBezTo>
                  <a:pt x="383167" y="306539"/>
                  <a:pt x="385672" y="305310"/>
                  <a:pt x="386925" y="304081"/>
                </a:cubicBezTo>
                <a:cubicBezTo>
                  <a:pt x="388178" y="302853"/>
                  <a:pt x="389431" y="301624"/>
                  <a:pt x="390684" y="299167"/>
                </a:cubicBezTo>
                <a:cubicBezTo>
                  <a:pt x="391937" y="297938"/>
                  <a:pt x="391937" y="295481"/>
                  <a:pt x="391937" y="293023"/>
                </a:cubicBezTo>
                <a:lnTo>
                  <a:pt x="388178" y="293023"/>
                </a:lnTo>
                <a:cubicBezTo>
                  <a:pt x="385672" y="293023"/>
                  <a:pt x="383167" y="291794"/>
                  <a:pt x="381914" y="290566"/>
                </a:cubicBezTo>
                <a:cubicBezTo>
                  <a:pt x="379408" y="288108"/>
                  <a:pt x="378155" y="285651"/>
                  <a:pt x="378155" y="284422"/>
                </a:cubicBezTo>
                <a:cubicBezTo>
                  <a:pt x="378155" y="280736"/>
                  <a:pt x="379408" y="278279"/>
                  <a:pt x="381914" y="277050"/>
                </a:cubicBezTo>
                <a:cubicBezTo>
                  <a:pt x="383167" y="274593"/>
                  <a:pt x="385672" y="274593"/>
                  <a:pt x="388178" y="274593"/>
                </a:cubicBezTo>
                <a:lnTo>
                  <a:pt x="401959" y="274593"/>
                </a:lnTo>
                <a:cubicBezTo>
                  <a:pt x="403212" y="274593"/>
                  <a:pt x="406971" y="274593"/>
                  <a:pt x="408223" y="277050"/>
                </a:cubicBezTo>
                <a:cubicBezTo>
                  <a:pt x="409476" y="278279"/>
                  <a:pt x="410729" y="280736"/>
                  <a:pt x="410729" y="284422"/>
                </a:cubicBezTo>
                <a:lnTo>
                  <a:pt x="410729" y="291794"/>
                </a:lnTo>
                <a:cubicBezTo>
                  <a:pt x="410729" y="297938"/>
                  <a:pt x="409476" y="301624"/>
                  <a:pt x="408223" y="305310"/>
                </a:cubicBezTo>
                <a:cubicBezTo>
                  <a:pt x="406971" y="310225"/>
                  <a:pt x="403212" y="313911"/>
                  <a:pt x="400706" y="317597"/>
                </a:cubicBezTo>
                <a:cubicBezTo>
                  <a:pt x="396948" y="320054"/>
                  <a:pt x="393189" y="322512"/>
                  <a:pt x="389431" y="324969"/>
                </a:cubicBezTo>
                <a:cubicBezTo>
                  <a:pt x="385672" y="327426"/>
                  <a:pt x="380661" y="327426"/>
                  <a:pt x="375650" y="327426"/>
                </a:cubicBezTo>
                <a:cubicBezTo>
                  <a:pt x="370638" y="327426"/>
                  <a:pt x="365627" y="326198"/>
                  <a:pt x="361868" y="324969"/>
                </a:cubicBezTo>
                <a:cubicBezTo>
                  <a:pt x="358110" y="322512"/>
                  <a:pt x="354351" y="321283"/>
                  <a:pt x="350593" y="317597"/>
                </a:cubicBezTo>
                <a:cubicBezTo>
                  <a:pt x="346834" y="315139"/>
                  <a:pt x="344329" y="311453"/>
                  <a:pt x="343076" y="306539"/>
                </a:cubicBezTo>
                <a:cubicBezTo>
                  <a:pt x="340570" y="302853"/>
                  <a:pt x="340570" y="297938"/>
                  <a:pt x="340570" y="294252"/>
                </a:cubicBezTo>
                <a:lnTo>
                  <a:pt x="340570" y="269678"/>
                </a:lnTo>
                <a:cubicBezTo>
                  <a:pt x="340570" y="264763"/>
                  <a:pt x="340570" y="261077"/>
                  <a:pt x="343076" y="256163"/>
                </a:cubicBezTo>
                <a:cubicBezTo>
                  <a:pt x="344329" y="252477"/>
                  <a:pt x="346834" y="248791"/>
                  <a:pt x="350593" y="245104"/>
                </a:cubicBezTo>
                <a:cubicBezTo>
                  <a:pt x="353098" y="242647"/>
                  <a:pt x="356857" y="240190"/>
                  <a:pt x="361868" y="237732"/>
                </a:cubicBezTo>
                <a:cubicBezTo>
                  <a:pt x="365627" y="236504"/>
                  <a:pt x="370638" y="235275"/>
                  <a:pt x="375650" y="235275"/>
                </a:cubicBezTo>
                <a:close/>
                <a:moveTo>
                  <a:pt x="270784" y="218794"/>
                </a:moveTo>
                <a:lnTo>
                  <a:pt x="314908" y="218794"/>
                </a:lnTo>
                <a:cubicBezTo>
                  <a:pt x="317429" y="218794"/>
                  <a:pt x="319951" y="220062"/>
                  <a:pt x="322472" y="222597"/>
                </a:cubicBezTo>
                <a:cubicBezTo>
                  <a:pt x="324993" y="225132"/>
                  <a:pt x="326254" y="227667"/>
                  <a:pt x="326254" y="230203"/>
                </a:cubicBezTo>
                <a:cubicBezTo>
                  <a:pt x="326254" y="234006"/>
                  <a:pt x="324993" y="236541"/>
                  <a:pt x="322472" y="239076"/>
                </a:cubicBezTo>
                <a:cubicBezTo>
                  <a:pt x="319951" y="241611"/>
                  <a:pt x="317429" y="242879"/>
                  <a:pt x="314908" y="242879"/>
                </a:cubicBezTo>
                <a:lnTo>
                  <a:pt x="282130" y="242879"/>
                </a:lnTo>
                <a:lnTo>
                  <a:pt x="282130" y="253020"/>
                </a:lnTo>
                <a:lnTo>
                  <a:pt x="294737" y="253020"/>
                </a:lnTo>
                <a:cubicBezTo>
                  <a:pt x="301040" y="253020"/>
                  <a:pt x="304822" y="254288"/>
                  <a:pt x="309865" y="256823"/>
                </a:cubicBezTo>
                <a:cubicBezTo>
                  <a:pt x="314908" y="258091"/>
                  <a:pt x="318690" y="260626"/>
                  <a:pt x="322472" y="264429"/>
                </a:cubicBezTo>
                <a:cubicBezTo>
                  <a:pt x="326254" y="268232"/>
                  <a:pt x="328776" y="272035"/>
                  <a:pt x="331297" y="277105"/>
                </a:cubicBezTo>
                <a:cubicBezTo>
                  <a:pt x="333818" y="282176"/>
                  <a:pt x="333818" y="287246"/>
                  <a:pt x="333818" y="292317"/>
                </a:cubicBezTo>
                <a:cubicBezTo>
                  <a:pt x="333818" y="298655"/>
                  <a:pt x="333818" y="303726"/>
                  <a:pt x="331297" y="308796"/>
                </a:cubicBezTo>
                <a:cubicBezTo>
                  <a:pt x="330036" y="313867"/>
                  <a:pt x="326254" y="317670"/>
                  <a:pt x="322472" y="321473"/>
                </a:cubicBezTo>
                <a:cubicBezTo>
                  <a:pt x="319951" y="325276"/>
                  <a:pt x="314908" y="327811"/>
                  <a:pt x="309865" y="330346"/>
                </a:cubicBezTo>
                <a:cubicBezTo>
                  <a:pt x="306083" y="332881"/>
                  <a:pt x="301040" y="332881"/>
                  <a:pt x="294737" y="332881"/>
                </a:cubicBezTo>
                <a:cubicBezTo>
                  <a:pt x="290955" y="332881"/>
                  <a:pt x="287173" y="332881"/>
                  <a:pt x="284651" y="331614"/>
                </a:cubicBezTo>
                <a:cubicBezTo>
                  <a:pt x="280869" y="330346"/>
                  <a:pt x="277087" y="329078"/>
                  <a:pt x="274566" y="326543"/>
                </a:cubicBezTo>
                <a:cubicBezTo>
                  <a:pt x="270784" y="325276"/>
                  <a:pt x="268263" y="322740"/>
                  <a:pt x="265741" y="320205"/>
                </a:cubicBezTo>
                <a:cubicBezTo>
                  <a:pt x="263220" y="317670"/>
                  <a:pt x="260698" y="313867"/>
                  <a:pt x="259438" y="311332"/>
                </a:cubicBezTo>
                <a:cubicBezTo>
                  <a:pt x="259438" y="308796"/>
                  <a:pt x="259438" y="307529"/>
                  <a:pt x="259438" y="304993"/>
                </a:cubicBezTo>
                <a:cubicBezTo>
                  <a:pt x="259438" y="303726"/>
                  <a:pt x="259438" y="301190"/>
                  <a:pt x="260698" y="299923"/>
                </a:cubicBezTo>
                <a:cubicBezTo>
                  <a:pt x="261959" y="298655"/>
                  <a:pt x="263220" y="296120"/>
                  <a:pt x="265741" y="296120"/>
                </a:cubicBezTo>
                <a:cubicBezTo>
                  <a:pt x="267002" y="294852"/>
                  <a:pt x="268263" y="294852"/>
                  <a:pt x="270784" y="294852"/>
                </a:cubicBezTo>
                <a:cubicBezTo>
                  <a:pt x="274566" y="294852"/>
                  <a:pt x="277087" y="294852"/>
                  <a:pt x="279609" y="297388"/>
                </a:cubicBezTo>
                <a:cubicBezTo>
                  <a:pt x="280869" y="298655"/>
                  <a:pt x="280869" y="299923"/>
                  <a:pt x="282130" y="301190"/>
                </a:cubicBezTo>
                <a:cubicBezTo>
                  <a:pt x="283391" y="302458"/>
                  <a:pt x="284651" y="303726"/>
                  <a:pt x="284651" y="304993"/>
                </a:cubicBezTo>
                <a:cubicBezTo>
                  <a:pt x="287173" y="306261"/>
                  <a:pt x="287173" y="307529"/>
                  <a:pt x="288434" y="308796"/>
                </a:cubicBezTo>
                <a:cubicBezTo>
                  <a:pt x="289694" y="308796"/>
                  <a:pt x="293476" y="308796"/>
                  <a:pt x="294737" y="308796"/>
                </a:cubicBezTo>
                <a:cubicBezTo>
                  <a:pt x="299780" y="308796"/>
                  <a:pt x="303562" y="307529"/>
                  <a:pt x="306083" y="304993"/>
                </a:cubicBezTo>
                <a:cubicBezTo>
                  <a:pt x="308605" y="301190"/>
                  <a:pt x="309865" y="297388"/>
                  <a:pt x="309865" y="292317"/>
                </a:cubicBezTo>
                <a:cubicBezTo>
                  <a:pt x="309865" y="288514"/>
                  <a:pt x="308605" y="283444"/>
                  <a:pt x="306083" y="280908"/>
                </a:cubicBezTo>
                <a:cubicBezTo>
                  <a:pt x="303562" y="278373"/>
                  <a:pt x="299780" y="275838"/>
                  <a:pt x="294737" y="275838"/>
                </a:cubicBezTo>
                <a:lnTo>
                  <a:pt x="270784" y="275838"/>
                </a:lnTo>
                <a:cubicBezTo>
                  <a:pt x="267002" y="275838"/>
                  <a:pt x="264480" y="275838"/>
                  <a:pt x="261959" y="273302"/>
                </a:cubicBezTo>
                <a:cubicBezTo>
                  <a:pt x="259438" y="270767"/>
                  <a:pt x="258177" y="268232"/>
                  <a:pt x="258177" y="264429"/>
                </a:cubicBezTo>
                <a:lnTo>
                  <a:pt x="258177" y="230203"/>
                </a:lnTo>
                <a:cubicBezTo>
                  <a:pt x="258177" y="227667"/>
                  <a:pt x="259438" y="225132"/>
                  <a:pt x="261959" y="222597"/>
                </a:cubicBezTo>
                <a:cubicBezTo>
                  <a:pt x="264480" y="220062"/>
                  <a:pt x="267002" y="218794"/>
                  <a:pt x="270784" y="218794"/>
                </a:cubicBezTo>
                <a:close/>
                <a:moveTo>
                  <a:pt x="331708" y="160162"/>
                </a:moveTo>
                <a:cubicBezTo>
                  <a:pt x="268208" y="160162"/>
                  <a:pt x="215915" y="211439"/>
                  <a:pt x="215915" y="275222"/>
                </a:cubicBezTo>
                <a:cubicBezTo>
                  <a:pt x="215915" y="339005"/>
                  <a:pt x="268208" y="390281"/>
                  <a:pt x="331708" y="390281"/>
                </a:cubicBezTo>
                <a:cubicBezTo>
                  <a:pt x="393962" y="390281"/>
                  <a:pt x="446256" y="339005"/>
                  <a:pt x="446256" y="275222"/>
                </a:cubicBezTo>
                <a:cubicBezTo>
                  <a:pt x="446256" y="211439"/>
                  <a:pt x="393962" y="160162"/>
                  <a:pt x="331708" y="160162"/>
                </a:cubicBezTo>
                <a:close/>
                <a:moveTo>
                  <a:pt x="331708" y="136400"/>
                </a:moveTo>
                <a:cubicBezTo>
                  <a:pt x="407658" y="136400"/>
                  <a:pt x="471158" y="198932"/>
                  <a:pt x="471158" y="275222"/>
                </a:cubicBezTo>
                <a:cubicBezTo>
                  <a:pt x="471158" y="352762"/>
                  <a:pt x="407658" y="415294"/>
                  <a:pt x="331708" y="415294"/>
                </a:cubicBezTo>
                <a:cubicBezTo>
                  <a:pt x="255758" y="415294"/>
                  <a:pt x="192258" y="352762"/>
                  <a:pt x="192258" y="275222"/>
                </a:cubicBezTo>
                <a:cubicBezTo>
                  <a:pt x="192258" y="198932"/>
                  <a:pt x="255758" y="136400"/>
                  <a:pt x="331708" y="136400"/>
                </a:cubicBezTo>
                <a:close/>
                <a:moveTo>
                  <a:pt x="52267" y="110590"/>
                </a:moveTo>
                <a:cubicBezTo>
                  <a:pt x="36089" y="110590"/>
                  <a:pt x="24889" y="123028"/>
                  <a:pt x="24889" y="137952"/>
                </a:cubicBezTo>
                <a:lnTo>
                  <a:pt x="24889" y="414055"/>
                </a:lnTo>
                <a:cubicBezTo>
                  <a:pt x="24889" y="428980"/>
                  <a:pt x="36089" y="441417"/>
                  <a:pt x="52267" y="441417"/>
                </a:cubicBezTo>
                <a:lnTo>
                  <a:pt x="99557" y="441417"/>
                </a:lnTo>
                <a:cubicBezTo>
                  <a:pt x="114490" y="441417"/>
                  <a:pt x="125690" y="453854"/>
                  <a:pt x="125690" y="468778"/>
                </a:cubicBezTo>
                <a:lnTo>
                  <a:pt x="125690" y="558325"/>
                </a:lnTo>
                <a:lnTo>
                  <a:pt x="214047" y="465047"/>
                </a:lnTo>
                <a:lnTo>
                  <a:pt x="190402" y="465047"/>
                </a:lnTo>
                <a:cubicBezTo>
                  <a:pt x="182935" y="465047"/>
                  <a:pt x="177957" y="460072"/>
                  <a:pt x="177957" y="453854"/>
                </a:cubicBezTo>
                <a:cubicBezTo>
                  <a:pt x="177957" y="446391"/>
                  <a:pt x="182935" y="441417"/>
                  <a:pt x="190402" y="441417"/>
                </a:cubicBezTo>
                <a:lnTo>
                  <a:pt x="247647" y="441417"/>
                </a:lnTo>
                <a:lnTo>
                  <a:pt x="329781" y="441417"/>
                </a:lnTo>
                <a:lnTo>
                  <a:pt x="607295" y="441417"/>
                </a:lnTo>
                <a:cubicBezTo>
                  <a:pt x="622229" y="441417"/>
                  <a:pt x="634673" y="428980"/>
                  <a:pt x="634673" y="414055"/>
                </a:cubicBezTo>
                <a:lnTo>
                  <a:pt x="634673" y="137952"/>
                </a:lnTo>
                <a:cubicBezTo>
                  <a:pt x="634673" y="123028"/>
                  <a:pt x="622229" y="110590"/>
                  <a:pt x="607295" y="110590"/>
                </a:cubicBezTo>
                <a:close/>
                <a:moveTo>
                  <a:pt x="52267" y="86960"/>
                </a:moveTo>
                <a:lnTo>
                  <a:pt x="607295" y="86960"/>
                </a:lnTo>
                <a:cubicBezTo>
                  <a:pt x="634673" y="86960"/>
                  <a:pt x="659562" y="109347"/>
                  <a:pt x="659562" y="137952"/>
                </a:cubicBezTo>
                <a:lnTo>
                  <a:pt x="659562" y="237449"/>
                </a:lnTo>
                <a:lnTo>
                  <a:pt x="808897" y="237449"/>
                </a:lnTo>
                <a:cubicBezTo>
                  <a:pt x="837520" y="237449"/>
                  <a:pt x="861165" y="261079"/>
                  <a:pt x="861165" y="289684"/>
                </a:cubicBezTo>
                <a:lnTo>
                  <a:pt x="861165" y="565787"/>
                </a:lnTo>
                <a:cubicBezTo>
                  <a:pt x="861165" y="594393"/>
                  <a:pt x="837520" y="618023"/>
                  <a:pt x="808897" y="618023"/>
                </a:cubicBezTo>
                <a:lnTo>
                  <a:pt x="761608" y="618023"/>
                </a:lnTo>
                <a:cubicBezTo>
                  <a:pt x="760363" y="618023"/>
                  <a:pt x="759119" y="618023"/>
                  <a:pt x="759119" y="619267"/>
                </a:cubicBezTo>
                <a:lnTo>
                  <a:pt x="759119" y="728713"/>
                </a:lnTo>
                <a:cubicBezTo>
                  <a:pt x="759119" y="736175"/>
                  <a:pt x="755386" y="741150"/>
                  <a:pt x="749163" y="744881"/>
                </a:cubicBezTo>
                <a:cubicBezTo>
                  <a:pt x="747919" y="744881"/>
                  <a:pt x="745430" y="744881"/>
                  <a:pt x="742941" y="744881"/>
                </a:cubicBezTo>
                <a:cubicBezTo>
                  <a:pt x="739208" y="744881"/>
                  <a:pt x="734230" y="743638"/>
                  <a:pt x="731741" y="741150"/>
                </a:cubicBezTo>
                <a:lnTo>
                  <a:pt x="616006" y="618023"/>
                </a:lnTo>
                <a:cubicBezTo>
                  <a:pt x="616006" y="618023"/>
                  <a:pt x="614762" y="618023"/>
                  <a:pt x="613517" y="618023"/>
                </a:cubicBezTo>
                <a:lnTo>
                  <a:pt x="532628" y="618023"/>
                </a:lnTo>
                <a:lnTo>
                  <a:pt x="306137" y="618023"/>
                </a:lnTo>
                <a:cubicBezTo>
                  <a:pt x="276270" y="618023"/>
                  <a:pt x="253869" y="594393"/>
                  <a:pt x="253869" y="565787"/>
                </a:cubicBezTo>
                <a:lnTo>
                  <a:pt x="253869" y="465047"/>
                </a:lnTo>
                <a:lnTo>
                  <a:pt x="247647" y="465047"/>
                </a:lnTo>
                <a:lnTo>
                  <a:pt x="246403" y="466291"/>
                </a:lnTo>
                <a:lnTo>
                  <a:pt x="129424" y="588174"/>
                </a:lnTo>
                <a:cubicBezTo>
                  <a:pt x="125690" y="591905"/>
                  <a:pt x="121957" y="594393"/>
                  <a:pt x="118223" y="594393"/>
                </a:cubicBezTo>
                <a:cubicBezTo>
                  <a:pt x="115735" y="594393"/>
                  <a:pt x="113246" y="593149"/>
                  <a:pt x="112001" y="591905"/>
                </a:cubicBezTo>
                <a:cubicBezTo>
                  <a:pt x="105779" y="589418"/>
                  <a:pt x="102046" y="583199"/>
                  <a:pt x="102046" y="578224"/>
                </a:cubicBezTo>
                <a:lnTo>
                  <a:pt x="102046" y="468778"/>
                </a:lnTo>
                <a:cubicBezTo>
                  <a:pt x="102046" y="467534"/>
                  <a:pt x="100801" y="465047"/>
                  <a:pt x="99557" y="465047"/>
                </a:cubicBezTo>
                <a:lnTo>
                  <a:pt x="52267" y="465047"/>
                </a:lnTo>
                <a:cubicBezTo>
                  <a:pt x="23645" y="465047"/>
                  <a:pt x="0" y="442660"/>
                  <a:pt x="0" y="414055"/>
                </a:cubicBezTo>
                <a:lnTo>
                  <a:pt x="0" y="137952"/>
                </a:lnTo>
                <a:cubicBezTo>
                  <a:pt x="0" y="109347"/>
                  <a:pt x="23645" y="86960"/>
                  <a:pt x="52267" y="86960"/>
                </a:cubicBezTo>
                <a:close/>
                <a:moveTo>
                  <a:pt x="780336" y="2781"/>
                </a:moveTo>
                <a:cubicBezTo>
                  <a:pt x="785301" y="-927"/>
                  <a:pt x="792747" y="-927"/>
                  <a:pt x="797711" y="2781"/>
                </a:cubicBezTo>
                <a:lnTo>
                  <a:pt x="827497" y="33679"/>
                </a:lnTo>
                <a:cubicBezTo>
                  <a:pt x="831220" y="36151"/>
                  <a:pt x="832461" y="41094"/>
                  <a:pt x="833702" y="46038"/>
                </a:cubicBezTo>
                <a:lnTo>
                  <a:pt x="833702" y="47274"/>
                </a:lnTo>
                <a:lnTo>
                  <a:pt x="833702" y="48510"/>
                </a:lnTo>
                <a:cubicBezTo>
                  <a:pt x="833702" y="53454"/>
                  <a:pt x="832461" y="59633"/>
                  <a:pt x="827497" y="64577"/>
                </a:cubicBezTo>
                <a:lnTo>
                  <a:pt x="798952" y="91767"/>
                </a:lnTo>
                <a:cubicBezTo>
                  <a:pt x="796470" y="95475"/>
                  <a:pt x="793988" y="96711"/>
                  <a:pt x="790265" y="96711"/>
                </a:cubicBezTo>
                <a:cubicBezTo>
                  <a:pt x="787783" y="96711"/>
                  <a:pt x="784060" y="95475"/>
                  <a:pt x="781577" y="91767"/>
                </a:cubicBezTo>
                <a:cubicBezTo>
                  <a:pt x="777854" y="88060"/>
                  <a:pt x="777854" y="80644"/>
                  <a:pt x="781577" y="75700"/>
                </a:cubicBezTo>
                <a:lnTo>
                  <a:pt x="797711" y="59633"/>
                </a:lnTo>
                <a:lnTo>
                  <a:pt x="215655" y="59633"/>
                </a:lnTo>
                <a:cubicBezTo>
                  <a:pt x="209449" y="59633"/>
                  <a:pt x="203244" y="54690"/>
                  <a:pt x="203244" y="47274"/>
                </a:cubicBezTo>
                <a:cubicBezTo>
                  <a:pt x="203244" y="41094"/>
                  <a:pt x="209449" y="36151"/>
                  <a:pt x="215655" y="36151"/>
                </a:cubicBezTo>
                <a:lnTo>
                  <a:pt x="797711" y="36151"/>
                </a:lnTo>
                <a:lnTo>
                  <a:pt x="780336" y="20084"/>
                </a:lnTo>
                <a:cubicBezTo>
                  <a:pt x="775372" y="15140"/>
                  <a:pt x="775372" y="7724"/>
                  <a:pt x="780336" y="27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defTabSz="743076">
              <a:buClrTx/>
            </a:pPr>
            <a:endParaRPr lang="en-US" sz="1463" kern="1200" dirty="0">
              <a:solidFill>
                <a:srgbClr val="747994"/>
              </a:solidFill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BE5DCE73-28F7-7B42-A8A4-7EEA26613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455" y="5189809"/>
            <a:ext cx="394845" cy="368747"/>
          </a:xfrm>
          <a:custGeom>
            <a:avLst/>
            <a:gdLst>
              <a:gd name="connsiteX0" fmla="*/ 297425 w 861165"/>
              <a:gd name="connsiteY0" fmla="*/ 425995 h 743306"/>
              <a:gd name="connsiteX1" fmla="*/ 39823 w 861165"/>
              <a:gd name="connsiteY1" fmla="*/ 719570 h 743306"/>
              <a:gd name="connsiteX2" fmla="*/ 817609 w 861165"/>
              <a:gd name="connsiteY2" fmla="*/ 719570 h 743306"/>
              <a:gd name="connsiteX3" fmla="*/ 561250 w 861165"/>
              <a:gd name="connsiteY3" fmla="*/ 427244 h 743306"/>
              <a:gd name="connsiteX4" fmla="*/ 464183 w 861165"/>
              <a:gd name="connsiteY4" fmla="*/ 483461 h 743306"/>
              <a:gd name="connsiteX5" fmla="*/ 430582 w 861165"/>
              <a:gd name="connsiteY5" fmla="*/ 492206 h 743306"/>
              <a:gd name="connsiteX6" fmla="*/ 398226 w 861165"/>
              <a:gd name="connsiteY6" fmla="*/ 483461 h 743306"/>
              <a:gd name="connsiteX7" fmla="*/ 342052 w 861165"/>
              <a:gd name="connsiteY7" fmla="*/ 387504 h 743306"/>
              <a:gd name="connsiteX8" fmla="*/ 520358 w 861165"/>
              <a:gd name="connsiteY8" fmla="*/ 387504 h 743306"/>
              <a:gd name="connsiteX9" fmla="*/ 531580 w 861165"/>
              <a:gd name="connsiteY9" fmla="*/ 400583 h 743306"/>
              <a:gd name="connsiteX10" fmla="*/ 520358 w 861165"/>
              <a:gd name="connsiteY10" fmla="*/ 413662 h 743306"/>
              <a:gd name="connsiteX11" fmla="*/ 342052 w 861165"/>
              <a:gd name="connsiteY11" fmla="*/ 413662 h 743306"/>
              <a:gd name="connsiteX12" fmla="*/ 329583 w 861165"/>
              <a:gd name="connsiteY12" fmla="*/ 400583 h 743306"/>
              <a:gd name="connsiteX13" fmla="*/ 342052 w 861165"/>
              <a:gd name="connsiteY13" fmla="*/ 387504 h 743306"/>
              <a:gd name="connsiteX14" fmla="*/ 287208 w 861165"/>
              <a:gd name="connsiteY14" fmla="*/ 338070 h 743306"/>
              <a:gd name="connsiteX15" fmla="*/ 568452 w 861165"/>
              <a:gd name="connsiteY15" fmla="*/ 338070 h 743306"/>
              <a:gd name="connsiteX16" fmla="*/ 581007 w 861165"/>
              <a:gd name="connsiteY16" fmla="*/ 350429 h 743306"/>
              <a:gd name="connsiteX17" fmla="*/ 568452 w 861165"/>
              <a:gd name="connsiteY17" fmla="*/ 364161 h 743306"/>
              <a:gd name="connsiteX18" fmla="*/ 287208 w 861165"/>
              <a:gd name="connsiteY18" fmla="*/ 364161 h 743306"/>
              <a:gd name="connsiteX19" fmla="*/ 274652 w 861165"/>
              <a:gd name="connsiteY19" fmla="*/ 350429 h 743306"/>
              <a:gd name="connsiteX20" fmla="*/ 287208 w 861165"/>
              <a:gd name="connsiteY20" fmla="*/ 338070 h 743306"/>
              <a:gd name="connsiteX21" fmla="*/ 187038 w 861165"/>
              <a:gd name="connsiteY21" fmla="*/ 288630 h 743306"/>
              <a:gd name="connsiteX22" fmla="*/ 289613 w 861165"/>
              <a:gd name="connsiteY22" fmla="*/ 288630 h 743306"/>
              <a:gd name="connsiteX23" fmla="*/ 300871 w 861165"/>
              <a:gd name="connsiteY23" fmla="*/ 302363 h 743306"/>
              <a:gd name="connsiteX24" fmla="*/ 289613 w 861165"/>
              <a:gd name="connsiteY24" fmla="*/ 314723 h 743306"/>
              <a:gd name="connsiteX25" fmla="*/ 187038 w 861165"/>
              <a:gd name="connsiteY25" fmla="*/ 314723 h 743306"/>
              <a:gd name="connsiteX26" fmla="*/ 175780 w 861165"/>
              <a:gd name="connsiteY26" fmla="*/ 302363 h 743306"/>
              <a:gd name="connsiteX27" fmla="*/ 187038 w 861165"/>
              <a:gd name="connsiteY27" fmla="*/ 288630 h 743306"/>
              <a:gd name="connsiteX28" fmla="*/ 837520 w 861165"/>
              <a:gd name="connsiteY28" fmla="*/ 267340 h 743306"/>
              <a:gd name="connsiteX29" fmla="*/ 582406 w 861165"/>
              <a:gd name="connsiteY29" fmla="*/ 414752 h 743306"/>
              <a:gd name="connsiteX30" fmla="*/ 837520 w 861165"/>
              <a:gd name="connsiteY30" fmla="*/ 705828 h 743306"/>
              <a:gd name="connsiteX31" fmla="*/ 837520 w 861165"/>
              <a:gd name="connsiteY31" fmla="*/ 702080 h 743306"/>
              <a:gd name="connsiteX32" fmla="*/ 23645 w 861165"/>
              <a:gd name="connsiteY32" fmla="*/ 267340 h 743306"/>
              <a:gd name="connsiteX33" fmla="*/ 23645 w 861165"/>
              <a:gd name="connsiteY33" fmla="*/ 700831 h 743306"/>
              <a:gd name="connsiteX34" fmla="*/ 276270 w 861165"/>
              <a:gd name="connsiteY34" fmla="*/ 413503 h 743306"/>
              <a:gd name="connsiteX35" fmla="*/ 148090 w 861165"/>
              <a:gd name="connsiteY35" fmla="*/ 258595 h 743306"/>
              <a:gd name="connsiteX36" fmla="*/ 125690 w 861165"/>
              <a:gd name="connsiteY36" fmla="*/ 282331 h 743306"/>
              <a:gd name="connsiteX37" fmla="*/ 125690 w 861165"/>
              <a:gd name="connsiteY37" fmla="*/ 298571 h 743306"/>
              <a:gd name="connsiteX38" fmla="*/ 299914 w 861165"/>
              <a:gd name="connsiteY38" fmla="*/ 399761 h 743306"/>
              <a:gd name="connsiteX39" fmla="*/ 409427 w 861165"/>
              <a:gd name="connsiteY39" fmla="*/ 463473 h 743306"/>
              <a:gd name="connsiteX40" fmla="*/ 451738 w 861165"/>
              <a:gd name="connsiteY40" fmla="*/ 463473 h 743306"/>
              <a:gd name="connsiteX41" fmla="*/ 736719 w 861165"/>
              <a:gd name="connsiteY41" fmla="*/ 298571 h 743306"/>
              <a:gd name="connsiteX42" fmla="*/ 736719 w 861165"/>
              <a:gd name="connsiteY42" fmla="*/ 282331 h 743306"/>
              <a:gd name="connsiteX43" fmla="*/ 713074 w 861165"/>
              <a:gd name="connsiteY43" fmla="*/ 258595 h 743306"/>
              <a:gd name="connsiteX44" fmla="*/ 430582 w 861165"/>
              <a:gd name="connsiteY44" fmla="*/ 23735 h 743306"/>
              <a:gd name="connsiteX45" fmla="*/ 414404 w 861165"/>
              <a:gd name="connsiteY45" fmla="*/ 27483 h 743306"/>
              <a:gd name="connsiteX46" fmla="*/ 34845 w 861165"/>
              <a:gd name="connsiteY46" fmla="*/ 247352 h 743306"/>
              <a:gd name="connsiteX47" fmla="*/ 102046 w 861165"/>
              <a:gd name="connsiteY47" fmla="*/ 284829 h 743306"/>
              <a:gd name="connsiteX48" fmla="*/ 102046 w 861165"/>
              <a:gd name="connsiteY48" fmla="*/ 282331 h 743306"/>
              <a:gd name="connsiteX49" fmla="*/ 148090 w 861165"/>
              <a:gd name="connsiteY49" fmla="*/ 234859 h 743306"/>
              <a:gd name="connsiteX50" fmla="*/ 713074 w 861165"/>
              <a:gd name="connsiteY50" fmla="*/ 234859 h 743306"/>
              <a:gd name="connsiteX51" fmla="*/ 760363 w 861165"/>
              <a:gd name="connsiteY51" fmla="*/ 282331 h 743306"/>
              <a:gd name="connsiteX52" fmla="*/ 760363 w 861165"/>
              <a:gd name="connsiteY52" fmla="*/ 284829 h 743306"/>
              <a:gd name="connsiteX53" fmla="*/ 826320 w 861165"/>
              <a:gd name="connsiteY53" fmla="*/ 247352 h 743306"/>
              <a:gd name="connsiteX54" fmla="*/ 446760 w 861165"/>
              <a:gd name="connsiteY54" fmla="*/ 27483 h 743306"/>
              <a:gd name="connsiteX55" fmla="*/ 430582 w 861165"/>
              <a:gd name="connsiteY55" fmla="*/ 23735 h 743306"/>
              <a:gd name="connsiteX56" fmla="*/ 430582 w 861165"/>
              <a:gd name="connsiteY56" fmla="*/ 0 h 743306"/>
              <a:gd name="connsiteX57" fmla="*/ 459205 w 861165"/>
              <a:gd name="connsiteY57" fmla="*/ 7495 h 743306"/>
              <a:gd name="connsiteX58" fmla="*/ 843742 w 861165"/>
              <a:gd name="connsiteY58" fmla="*/ 229862 h 743306"/>
              <a:gd name="connsiteX59" fmla="*/ 856187 w 861165"/>
              <a:gd name="connsiteY59" fmla="*/ 242355 h 743306"/>
              <a:gd name="connsiteX60" fmla="*/ 857431 w 861165"/>
              <a:gd name="connsiteY60" fmla="*/ 242355 h 743306"/>
              <a:gd name="connsiteX61" fmla="*/ 857431 w 861165"/>
              <a:gd name="connsiteY61" fmla="*/ 243604 h 743306"/>
              <a:gd name="connsiteX62" fmla="*/ 861165 w 861165"/>
              <a:gd name="connsiteY62" fmla="*/ 259844 h 743306"/>
              <a:gd name="connsiteX63" fmla="*/ 861165 w 861165"/>
              <a:gd name="connsiteY63" fmla="*/ 702080 h 743306"/>
              <a:gd name="connsiteX64" fmla="*/ 821342 w 861165"/>
              <a:gd name="connsiteY64" fmla="*/ 743306 h 743306"/>
              <a:gd name="connsiteX65" fmla="*/ 39823 w 861165"/>
              <a:gd name="connsiteY65" fmla="*/ 743306 h 743306"/>
              <a:gd name="connsiteX66" fmla="*/ 12445 w 861165"/>
              <a:gd name="connsiteY66" fmla="*/ 732062 h 743306"/>
              <a:gd name="connsiteX67" fmla="*/ 11200 w 861165"/>
              <a:gd name="connsiteY67" fmla="*/ 730813 h 743306"/>
              <a:gd name="connsiteX68" fmla="*/ 9956 w 861165"/>
              <a:gd name="connsiteY68" fmla="*/ 729564 h 743306"/>
              <a:gd name="connsiteX69" fmla="*/ 0 w 861165"/>
              <a:gd name="connsiteY69" fmla="*/ 702080 h 743306"/>
              <a:gd name="connsiteX70" fmla="*/ 0 w 861165"/>
              <a:gd name="connsiteY70" fmla="*/ 259844 h 743306"/>
              <a:gd name="connsiteX71" fmla="*/ 3733 w 861165"/>
              <a:gd name="connsiteY71" fmla="*/ 243604 h 743306"/>
              <a:gd name="connsiteX72" fmla="*/ 3733 w 861165"/>
              <a:gd name="connsiteY72" fmla="*/ 242355 h 743306"/>
              <a:gd name="connsiteX73" fmla="*/ 16178 w 861165"/>
              <a:gd name="connsiteY73" fmla="*/ 229862 h 743306"/>
              <a:gd name="connsiteX74" fmla="*/ 401960 w 861165"/>
              <a:gd name="connsiteY74" fmla="*/ 7495 h 743306"/>
              <a:gd name="connsiteX75" fmla="*/ 430582 w 861165"/>
              <a:gd name="connsiteY75" fmla="*/ 0 h 7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861165" h="743306">
                <a:moveTo>
                  <a:pt x="297425" y="425995"/>
                </a:moveTo>
                <a:lnTo>
                  <a:pt x="39823" y="719570"/>
                </a:lnTo>
                <a:lnTo>
                  <a:pt x="817609" y="719570"/>
                </a:lnTo>
                <a:lnTo>
                  <a:pt x="561250" y="427244"/>
                </a:lnTo>
                <a:lnTo>
                  <a:pt x="464183" y="483461"/>
                </a:lnTo>
                <a:cubicBezTo>
                  <a:pt x="454227" y="489707"/>
                  <a:pt x="441782" y="492206"/>
                  <a:pt x="430582" y="492206"/>
                </a:cubicBezTo>
                <a:cubicBezTo>
                  <a:pt x="419382" y="492206"/>
                  <a:pt x="406938" y="489707"/>
                  <a:pt x="398226" y="483461"/>
                </a:cubicBezTo>
                <a:close/>
                <a:moveTo>
                  <a:pt x="342052" y="387504"/>
                </a:moveTo>
                <a:lnTo>
                  <a:pt x="520358" y="387504"/>
                </a:lnTo>
                <a:cubicBezTo>
                  <a:pt x="526593" y="387504"/>
                  <a:pt x="531580" y="394044"/>
                  <a:pt x="531580" y="400583"/>
                </a:cubicBezTo>
                <a:cubicBezTo>
                  <a:pt x="531580" y="408430"/>
                  <a:pt x="526593" y="413662"/>
                  <a:pt x="520358" y="413662"/>
                </a:cubicBezTo>
                <a:lnTo>
                  <a:pt x="342052" y="413662"/>
                </a:lnTo>
                <a:cubicBezTo>
                  <a:pt x="334571" y="413662"/>
                  <a:pt x="329583" y="408430"/>
                  <a:pt x="329583" y="400583"/>
                </a:cubicBezTo>
                <a:cubicBezTo>
                  <a:pt x="329583" y="394044"/>
                  <a:pt x="334571" y="387504"/>
                  <a:pt x="342052" y="387504"/>
                </a:cubicBezTo>
                <a:close/>
                <a:moveTo>
                  <a:pt x="287208" y="338070"/>
                </a:moveTo>
                <a:lnTo>
                  <a:pt x="568452" y="338070"/>
                </a:lnTo>
                <a:cubicBezTo>
                  <a:pt x="574730" y="338070"/>
                  <a:pt x="581007" y="343563"/>
                  <a:pt x="581007" y="350429"/>
                </a:cubicBezTo>
                <a:cubicBezTo>
                  <a:pt x="581007" y="358668"/>
                  <a:pt x="574730" y="364161"/>
                  <a:pt x="568452" y="364161"/>
                </a:cubicBezTo>
                <a:lnTo>
                  <a:pt x="287208" y="364161"/>
                </a:lnTo>
                <a:cubicBezTo>
                  <a:pt x="280930" y="364161"/>
                  <a:pt x="274652" y="358668"/>
                  <a:pt x="274652" y="350429"/>
                </a:cubicBezTo>
                <a:cubicBezTo>
                  <a:pt x="274652" y="343563"/>
                  <a:pt x="280930" y="338070"/>
                  <a:pt x="287208" y="338070"/>
                </a:cubicBezTo>
                <a:close/>
                <a:moveTo>
                  <a:pt x="187038" y="288630"/>
                </a:moveTo>
                <a:lnTo>
                  <a:pt x="289613" y="288630"/>
                </a:lnTo>
                <a:cubicBezTo>
                  <a:pt x="295867" y="288630"/>
                  <a:pt x="300871" y="294123"/>
                  <a:pt x="300871" y="302363"/>
                </a:cubicBezTo>
                <a:cubicBezTo>
                  <a:pt x="300871" y="309229"/>
                  <a:pt x="295867" y="314723"/>
                  <a:pt x="289613" y="314723"/>
                </a:cubicBezTo>
                <a:lnTo>
                  <a:pt x="187038" y="314723"/>
                </a:lnTo>
                <a:cubicBezTo>
                  <a:pt x="180784" y="314723"/>
                  <a:pt x="175780" y="309229"/>
                  <a:pt x="175780" y="302363"/>
                </a:cubicBezTo>
                <a:cubicBezTo>
                  <a:pt x="175780" y="294123"/>
                  <a:pt x="180784" y="288630"/>
                  <a:pt x="187038" y="288630"/>
                </a:cubicBezTo>
                <a:close/>
                <a:moveTo>
                  <a:pt x="837520" y="267340"/>
                </a:moveTo>
                <a:lnTo>
                  <a:pt x="582406" y="414752"/>
                </a:lnTo>
                <a:lnTo>
                  <a:pt x="837520" y="705828"/>
                </a:lnTo>
                <a:cubicBezTo>
                  <a:pt x="837520" y="704579"/>
                  <a:pt x="837520" y="704579"/>
                  <a:pt x="837520" y="702080"/>
                </a:cubicBezTo>
                <a:close/>
                <a:moveTo>
                  <a:pt x="23645" y="267340"/>
                </a:moveTo>
                <a:lnTo>
                  <a:pt x="23645" y="700831"/>
                </a:lnTo>
                <a:lnTo>
                  <a:pt x="276270" y="413503"/>
                </a:lnTo>
                <a:close/>
                <a:moveTo>
                  <a:pt x="148090" y="258595"/>
                </a:moveTo>
                <a:cubicBezTo>
                  <a:pt x="135646" y="258595"/>
                  <a:pt x="125690" y="268589"/>
                  <a:pt x="125690" y="282331"/>
                </a:cubicBezTo>
                <a:lnTo>
                  <a:pt x="125690" y="298571"/>
                </a:lnTo>
                <a:lnTo>
                  <a:pt x="299914" y="399761"/>
                </a:lnTo>
                <a:lnTo>
                  <a:pt x="409427" y="463473"/>
                </a:lnTo>
                <a:cubicBezTo>
                  <a:pt x="423116" y="470968"/>
                  <a:pt x="439293" y="470968"/>
                  <a:pt x="451738" y="463473"/>
                </a:cubicBezTo>
                <a:lnTo>
                  <a:pt x="736719" y="298571"/>
                </a:lnTo>
                <a:lnTo>
                  <a:pt x="736719" y="282331"/>
                </a:lnTo>
                <a:cubicBezTo>
                  <a:pt x="736719" y="268589"/>
                  <a:pt x="725519" y="258595"/>
                  <a:pt x="713074" y="258595"/>
                </a:cubicBezTo>
                <a:close/>
                <a:moveTo>
                  <a:pt x="430582" y="23735"/>
                </a:moveTo>
                <a:cubicBezTo>
                  <a:pt x="425604" y="23735"/>
                  <a:pt x="419382" y="24985"/>
                  <a:pt x="414404" y="27483"/>
                </a:cubicBezTo>
                <a:lnTo>
                  <a:pt x="34845" y="247352"/>
                </a:lnTo>
                <a:lnTo>
                  <a:pt x="102046" y="284829"/>
                </a:lnTo>
                <a:lnTo>
                  <a:pt x="102046" y="282331"/>
                </a:lnTo>
                <a:cubicBezTo>
                  <a:pt x="102046" y="256097"/>
                  <a:pt x="121957" y="234859"/>
                  <a:pt x="148090" y="234859"/>
                </a:cubicBezTo>
                <a:lnTo>
                  <a:pt x="713074" y="234859"/>
                </a:lnTo>
                <a:cubicBezTo>
                  <a:pt x="737963" y="234859"/>
                  <a:pt x="760363" y="256097"/>
                  <a:pt x="760363" y="282331"/>
                </a:cubicBezTo>
                <a:lnTo>
                  <a:pt x="760363" y="284829"/>
                </a:lnTo>
                <a:lnTo>
                  <a:pt x="826320" y="247352"/>
                </a:lnTo>
                <a:lnTo>
                  <a:pt x="446760" y="27483"/>
                </a:lnTo>
                <a:cubicBezTo>
                  <a:pt x="441782" y="24985"/>
                  <a:pt x="436805" y="23735"/>
                  <a:pt x="430582" y="23735"/>
                </a:cubicBezTo>
                <a:close/>
                <a:moveTo>
                  <a:pt x="430582" y="0"/>
                </a:moveTo>
                <a:cubicBezTo>
                  <a:pt x="440538" y="0"/>
                  <a:pt x="450493" y="2498"/>
                  <a:pt x="459205" y="7495"/>
                </a:cubicBezTo>
                <a:lnTo>
                  <a:pt x="843742" y="229862"/>
                </a:lnTo>
                <a:cubicBezTo>
                  <a:pt x="849964" y="233610"/>
                  <a:pt x="854942" y="237358"/>
                  <a:pt x="856187" y="242355"/>
                </a:cubicBezTo>
                <a:cubicBezTo>
                  <a:pt x="856187" y="242355"/>
                  <a:pt x="856187" y="242355"/>
                  <a:pt x="857431" y="242355"/>
                </a:cubicBezTo>
                <a:cubicBezTo>
                  <a:pt x="857431" y="242355"/>
                  <a:pt x="857431" y="242355"/>
                  <a:pt x="857431" y="243604"/>
                </a:cubicBezTo>
                <a:cubicBezTo>
                  <a:pt x="859920" y="247352"/>
                  <a:pt x="861165" y="253598"/>
                  <a:pt x="861165" y="259844"/>
                </a:cubicBezTo>
                <a:lnTo>
                  <a:pt x="861165" y="702080"/>
                </a:lnTo>
                <a:cubicBezTo>
                  <a:pt x="861165" y="725816"/>
                  <a:pt x="843742" y="743306"/>
                  <a:pt x="821342" y="743306"/>
                </a:cubicBezTo>
                <a:lnTo>
                  <a:pt x="39823" y="743306"/>
                </a:lnTo>
                <a:cubicBezTo>
                  <a:pt x="28623" y="743306"/>
                  <a:pt x="19911" y="739558"/>
                  <a:pt x="12445" y="732062"/>
                </a:cubicBezTo>
                <a:lnTo>
                  <a:pt x="11200" y="730813"/>
                </a:lnTo>
                <a:cubicBezTo>
                  <a:pt x="11200" y="730813"/>
                  <a:pt x="11200" y="729564"/>
                  <a:pt x="9956" y="729564"/>
                </a:cubicBezTo>
                <a:cubicBezTo>
                  <a:pt x="3733" y="723318"/>
                  <a:pt x="0" y="713324"/>
                  <a:pt x="0" y="702080"/>
                </a:cubicBezTo>
                <a:lnTo>
                  <a:pt x="0" y="259844"/>
                </a:lnTo>
                <a:cubicBezTo>
                  <a:pt x="0" y="253598"/>
                  <a:pt x="1244" y="247352"/>
                  <a:pt x="3733" y="243604"/>
                </a:cubicBezTo>
                <a:lnTo>
                  <a:pt x="3733" y="242355"/>
                </a:lnTo>
                <a:cubicBezTo>
                  <a:pt x="7467" y="237358"/>
                  <a:pt x="12445" y="233610"/>
                  <a:pt x="16178" y="229862"/>
                </a:cubicBezTo>
                <a:lnTo>
                  <a:pt x="401960" y="7495"/>
                </a:lnTo>
                <a:cubicBezTo>
                  <a:pt x="410671" y="2498"/>
                  <a:pt x="420627" y="0"/>
                  <a:pt x="4305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defTabSz="743076">
              <a:buClrTx/>
            </a:pPr>
            <a:endParaRPr lang="en-US" sz="1463" kern="1200" dirty="0">
              <a:solidFill>
                <a:srgbClr val="747994"/>
              </a:solidFill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15C36F41-7CE1-A749-BF6E-FC0B8573F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4182" y="3354613"/>
            <a:ext cx="417513" cy="301862"/>
          </a:xfrm>
          <a:custGeom>
            <a:avLst/>
            <a:gdLst>
              <a:gd name="connsiteX0" fmla="*/ 177956 w 910603"/>
              <a:gd name="connsiteY0" fmla="*/ 488883 h 608482"/>
              <a:gd name="connsiteX1" fmla="*/ 201660 w 910603"/>
              <a:gd name="connsiteY1" fmla="*/ 504578 h 608482"/>
              <a:gd name="connsiteX2" fmla="*/ 826708 w 910603"/>
              <a:gd name="connsiteY2" fmla="*/ 504578 h 608482"/>
              <a:gd name="connsiteX3" fmla="*/ 839184 w 910603"/>
              <a:gd name="connsiteY3" fmla="*/ 516348 h 608482"/>
              <a:gd name="connsiteX4" fmla="*/ 826708 w 910603"/>
              <a:gd name="connsiteY4" fmla="*/ 528119 h 608482"/>
              <a:gd name="connsiteX5" fmla="*/ 201660 w 910603"/>
              <a:gd name="connsiteY5" fmla="*/ 528119 h 608482"/>
              <a:gd name="connsiteX6" fmla="*/ 177956 w 910603"/>
              <a:gd name="connsiteY6" fmla="*/ 542505 h 608482"/>
              <a:gd name="connsiteX7" fmla="*/ 156746 w 910603"/>
              <a:gd name="connsiteY7" fmla="*/ 528119 h 608482"/>
              <a:gd name="connsiteX8" fmla="*/ 89376 w 910603"/>
              <a:gd name="connsiteY8" fmla="*/ 528119 h 608482"/>
              <a:gd name="connsiteX9" fmla="*/ 76900 w 910603"/>
              <a:gd name="connsiteY9" fmla="*/ 516348 h 608482"/>
              <a:gd name="connsiteX10" fmla="*/ 89376 w 910603"/>
              <a:gd name="connsiteY10" fmla="*/ 504578 h 608482"/>
              <a:gd name="connsiteX11" fmla="*/ 156746 w 910603"/>
              <a:gd name="connsiteY11" fmla="*/ 504578 h 608482"/>
              <a:gd name="connsiteX12" fmla="*/ 177956 w 910603"/>
              <a:gd name="connsiteY12" fmla="*/ 488883 h 608482"/>
              <a:gd name="connsiteX13" fmla="*/ 364361 w 910603"/>
              <a:gd name="connsiteY13" fmla="*/ 207569 h 608482"/>
              <a:gd name="connsiteX14" fmla="*/ 364361 w 910603"/>
              <a:gd name="connsiteY14" fmla="*/ 397918 h 608482"/>
              <a:gd name="connsiteX15" fmla="*/ 555962 w 910603"/>
              <a:gd name="connsiteY15" fmla="*/ 302744 h 608482"/>
              <a:gd name="connsiteX16" fmla="*/ 361856 w 910603"/>
              <a:gd name="connsiteY16" fmla="*/ 182837 h 608482"/>
              <a:gd name="connsiteX17" fmla="*/ 373127 w 910603"/>
              <a:gd name="connsiteY17" fmla="*/ 185028 h 608482"/>
              <a:gd name="connsiteX18" fmla="*/ 568485 w 910603"/>
              <a:gd name="connsiteY18" fmla="*/ 281455 h 608482"/>
              <a:gd name="connsiteX19" fmla="*/ 581008 w 910603"/>
              <a:gd name="connsiteY19" fmla="*/ 302744 h 608482"/>
              <a:gd name="connsiteX20" fmla="*/ 568485 w 910603"/>
              <a:gd name="connsiteY20" fmla="*/ 321528 h 608482"/>
              <a:gd name="connsiteX21" fmla="*/ 373127 w 910603"/>
              <a:gd name="connsiteY21" fmla="*/ 419207 h 608482"/>
              <a:gd name="connsiteX22" fmla="*/ 363108 w 910603"/>
              <a:gd name="connsiteY22" fmla="*/ 421712 h 608482"/>
              <a:gd name="connsiteX23" fmla="*/ 350585 w 910603"/>
              <a:gd name="connsiteY23" fmla="*/ 419207 h 608482"/>
              <a:gd name="connsiteX24" fmla="*/ 340567 w 910603"/>
              <a:gd name="connsiteY24" fmla="*/ 399171 h 608482"/>
              <a:gd name="connsiteX25" fmla="*/ 340567 w 910603"/>
              <a:gd name="connsiteY25" fmla="*/ 205065 h 608482"/>
              <a:gd name="connsiteX26" fmla="*/ 350585 w 910603"/>
              <a:gd name="connsiteY26" fmla="*/ 186280 h 608482"/>
              <a:gd name="connsiteX27" fmla="*/ 361856 w 910603"/>
              <a:gd name="connsiteY27" fmla="*/ 182837 h 608482"/>
              <a:gd name="connsiteX28" fmla="*/ 258173 w 910603"/>
              <a:gd name="connsiteY28" fmla="*/ 54930 h 608482"/>
              <a:gd name="connsiteX29" fmla="*/ 273384 w 910603"/>
              <a:gd name="connsiteY29" fmla="*/ 70799 h 608482"/>
              <a:gd name="connsiteX30" fmla="*/ 258173 w 910603"/>
              <a:gd name="connsiteY30" fmla="*/ 86669 h 608482"/>
              <a:gd name="connsiteX31" fmla="*/ 241693 w 910603"/>
              <a:gd name="connsiteY31" fmla="*/ 70799 h 608482"/>
              <a:gd name="connsiteX32" fmla="*/ 258173 w 910603"/>
              <a:gd name="connsiteY32" fmla="*/ 54930 h 608482"/>
              <a:gd name="connsiteX33" fmla="*/ 180003 w 910603"/>
              <a:gd name="connsiteY33" fmla="*/ 54930 h 608482"/>
              <a:gd name="connsiteX34" fmla="*/ 196482 w 910603"/>
              <a:gd name="connsiteY34" fmla="*/ 70799 h 608482"/>
              <a:gd name="connsiteX35" fmla="*/ 180003 w 910603"/>
              <a:gd name="connsiteY35" fmla="*/ 86669 h 608482"/>
              <a:gd name="connsiteX36" fmla="*/ 164791 w 910603"/>
              <a:gd name="connsiteY36" fmla="*/ 70799 h 608482"/>
              <a:gd name="connsiteX37" fmla="*/ 180003 w 910603"/>
              <a:gd name="connsiteY37" fmla="*/ 54930 h 608482"/>
              <a:gd name="connsiteX38" fmla="*/ 103099 w 910603"/>
              <a:gd name="connsiteY38" fmla="*/ 54930 h 608482"/>
              <a:gd name="connsiteX39" fmla="*/ 119578 w 910603"/>
              <a:gd name="connsiteY39" fmla="*/ 70799 h 608482"/>
              <a:gd name="connsiteX40" fmla="*/ 103099 w 910603"/>
              <a:gd name="connsiteY40" fmla="*/ 86669 h 608482"/>
              <a:gd name="connsiteX41" fmla="*/ 87887 w 910603"/>
              <a:gd name="connsiteY41" fmla="*/ 70799 h 608482"/>
              <a:gd name="connsiteX42" fmla="*/ 103099 w 910603"/>
              <a:gd name="connsiteY42" fmla="*/ 54930 h 608482"/>
              <a:gd name="connsiteX43" fmla="*/ 53419 w 910603"/>
              <a:gd name="connsiteY43" fmla="*/ 23691 h 608482"/>
              <a:gd name="connsiteX44" fmla="*/ 23604 w 910603"/>
              <a:gd name="connsiteY44" fmla="*/ 52369 h 608482"/>
              <a:gd name="connsiteX45" fmla="*/ 23604 w 910603"/>
              <a:gd name="connsiteY45" fmla="*/ 556113 h 608482"/>
              <a:gd name="connsiteX46" fmla="*/ 53419 w 910603"/>
              <a:gd name="connsiteY46" fmla="*/ 584791 h 608482"/>
              <a:gd name="connsiteX47" fmla="*/ 858426 w 910603"/>
              <a:gd name="connsiteY47" fmla="*/ 584791 h 608482"/>
              <a:gd name="connsiteX48" fmla="*/ 885757 w 910603"/>
              <a:gd name="connsiteY48" fmla="*/ 556113 h 608482"/>
              <a:gd name="connsiteX49" fmla="*/ 885757 w 910603"/>
              <a:gd name="connsiteY49" fmla="*/ 52369 h 608482"/>
              <a:gd name="connsiteX50" fmla="*/ 858426 w 910603"/>
              <a:gd name="connsiteY50" fmla="*/ 23691 h 608482"/>
              <a:gd name="connsiteX51" fmla="*/ 53419 w 910603"/>
              <a:gd name="connsiteY51" fmla="*/ 0 h 608482"/>
              <a:gd name="connsiteX52" fmla="*/ 858426 w 910603"/>
              <a:gd name="connsiteY52" fmla="*/ 0 h 608482"/>
              <a:gd name="connsiteX53" fmla="*/ 910603 w 910603"/>
              <a:gd name="connsiteY53" fmla="*/ 52369 h 608482"/>
              <a:gd name="connsiteX54" fmla="*/ 910603 w 910603"/>
              <a:gd name="connsiteY54" fmla="*/ 556113 h 608482"/>
              <a:gd name="connsiteX55" fmla="*/ 858426 w 910603"/>
              <a:gd name="connsiteY55" fmla="*/ 608482 h 608482"/>
              <a:gd name="connsiteX56" fmla="*/ 53419 w 910603"/>
              <a:gd name="connsiteY56" fmla="*/ 608482 h 608482"/>
              <a:gd name="connsiteX57" fmla="*/ 0 w 910603"/>
              <a:gd name="connsiteY57" fmla="*/ 556113 h 608482"/>
              <a:gd name="connsiteX58" fmla="*/ 0 w 910603"/>
              <a:gd name="connsiteY58" fmla="*/ 52369 h 608482"/>
              <a:gd name="connsiteX59" fmla="*/ 53419 w 910603"/>
              <a:gd name="connsiteY59" fmla="*/ 0 h 60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10603" h="608482">
                <a:moveTo>
                  <a:pt x="177956" y="488883"/>
                </a:moveTo>
                <a:cubicBezTo>
                  <a:pt x="187937" y="488883"/>
                  <a:pt x="196670" y="495423"/>
                  <a:pt x="201660" y="504578"/>
                </a:cubicBezTo>
                <a:lnTo>
                  <a:pt x="826708" y="504578"/>
                </a:lnTo>
                <a:cubicBezTo>
                  <a:pt x="832946" y="504578"/>
                  <a:pt x="839184" y="509809"/>
                  <a:pt x="839184" y="516348"/>
                </a:cubicBezTo>
                <a:cubicBezTo>
                  <a:pt x="839184" y="522888"/>
                  <a:pt x="832946" y="528119"/>
                  <a:pt x="826708" y="528119"/>
                </a:cubicBezTo>
                <a:lnTo>
                  <a:pt x="201660" y="528119"/>
                </a:lnTo>
                <a:cubicBezTo>
                  <a:pt x="196670" y="537274"/>
                  <a:pt x="187937" y="542505"/>
                  <a:pt x="177956" y="542505"/>
                </a:cubicBezTo>
                <a:cubicBezTo>
                  <a:pt x="167975" y="542505"/>
                  <a:pt x="160489" y="537274"/>
                  <a:pt x="156746" y="528119"/>
                </a:cubicBezTo>
                <a:lnTo>
                  <a:pt x="89376" y="528119"/>
                </a:lnTo>
                <a:cubicBezTo>
                  <a:pt x="83138" y="528119"/>
                  <a:pt x="76900" y="522888"/>
                  <a:pt x="76900" y="516348"/>
                </a:cubicBezTo>
                <a:cubicBezTo>
                  <a:pt x="76900" y="509809"/>
                  <a:pt x="83138" y="504578"/>
                  <a:pt x="89376" y="504578"/>
                </a:cubicBezTo>
                <a:lnTo>
                  <a:pt x="156746" y="504578"/>
                </a:lnTo>
                <a:cubicBezTo>
                  <a:pt x="160489" y="495423"/>
                  <a:pt x="167975" y="488883"/>
                  <a:pt x="177956" y="488883"/>
                </a:cubicBezTo>
                <a:close/>
                <a:moveTo>
                  <a:pt x="364361" y="207569"/>
                </a:moveTo>
                <a:lnTo>
                  <a:pt x="364361" y="397918"/>
                </a:lnTo>
                <a:lnTo>
                  <a:pt x="555962" y="302744"/>
                </a:lnTo>
                <a:close/>
                <a:moveTo>
                  <a:pt x="361856" y="182837"/>
                </a:moveTo>
                <a:cubicBezTo>
                  <a:pt x="365613" y="182524"/>
                  <a:pt x="369370" y="183150"/>
                  <a:pt x="373127" y="185028"/>
                </a:cubicBezTo>
                <a:lnTo>
                  <a:pt x="568485" y="281455"/>
                </a:lnTo>
                <a:cubicBezTo>
                  <a:pt x="575999" y="285212"/>
                  <a:pt x="581008" y="293978"/>
                  <a:pt x="581008" y="302744"/>
                </a:cubicBezTo>
                <a:cubicBezTo>
                  <a:pt x="581008" y="311510"/>
                  <a:pt x="575999" y="319024"/>
                  <a:pt x="568485" y="321528"/>
                </a:cubicBezTo>
                <a:lnTo>
                  <a:pt x="373127" y="419207"/>
                </a:lnTo>
                <a:cubicBezTo>
                  <a:pt x="370622" y="420460"/>
                  <a:pt x="365613" y="421712"/>
                  <a:pt x="363108" y="421712"/>
                </a:cubicBezTo>
                <a:cubicBezTo>
                  <a:pt x="358099" y="421712"/>
                  <a:pt x="354342" y="420460"/>
                  <a:pt x="350585" y="419207"/>
                </a:cubicBezTo>
                <a:cubicBezTo>
                  <a:pt x="344324" y="414198"/>
                  <a:pt x="340567" y="406684"/>
                  <a:pt x="340567" y="399171"/>
                </a:cubicBezTo>
                <a:lnTo>
                  <a:pt x="340567" y="205065"/>
                </a:lnTo>
                <a:cubicBezTo>
                  <a:pt x="340567" y="197551"/>
                  <a:pt x="344324" y="190037"/>
                  <a:pt x="350585" y="186280"/>
                </a:cubicBezTo>
                <a:cubicBezTo>
                  <a:pt x="354342" y="184402"/>
                  <a:pt x="358099" y="183150"/>
                  <a:pt x="361856" y="182837"/>
                </a:cubicBezTo>
                <a:close/>
                <a:moveTo>
                  <a:pt x="258173" y="54930"/>
                </a:moveTo>
                <a:cubicBezTo>
                  <a:pt x="267046" y="54930"/>
                  <a:pt x="273384" y="62254"/>
                  <a:pt x="273384" y="70799"/>
                </a:cubicBezTo>
                <a:cubicBezTo>
                  <a:pt x="273384" y="79344"/>
                  <a:pt x="267046" y="86669"/>
                  <a:pt x="258173" y="86669"/>
                </a:cubicBezTo>
                <a:cubicBezTo>
                  <a:pt x="249299" y="86669"/>
                  <a:pt x="241693" y="79344"/>
                  <a:pt x="241693" y="70799"/>
                </a:cubicBezTo>
                <a:cubicBezTo>
                  <a:pt x="241693" y="62254"/>
                  <a:pt x="249299" y="54930"/>
                  <a:pt x="258173" y="54930"/>
                </a:cubicBezTo>
                <a:close/>
                <a:moveTo>
                  <a:pt x="180003" y="54930"/>
                </a:moveTo>
                <a:cubicBezTo>
                  <a:pt x="190144" y="54930"/>
                  <a:pt x="196482" y="62254"/>
                  <a:pt x="196482" y="70799"/>
                </a:cubicBezTo>
                <a:cubicBezTo>
                  <a:pt x="196482" y="79344"/>
                  <a:pt x="190144" y="86669"/>
                  <a:pt x="180003" y="86669"/>
                </a:cubicBezTo>
                <a:cubicBezTo>
                  <a:pt x="172397" y="86669"/>
                  <a:pt x="164791" y="79344"/>
                  <a:pt x="164791" y="70799"/>
                </a:cubicBezTo>
                <a:cubicBezTo>
                  <a:pt x="164791" y="62254"/>
                  <a:pt x="172397" y="54930"/>
                  <a:pt x="180003" y="54930"/>
                </a:cubicBezTo>
                <a:close/>
                <a:moveTo>
                  <a:pt x="103099" y="54930"/>
                </a:moveTo>
                <a:cubicBezTo>
                  <a:pt x="111972" y="54930"/>
                  <a:pt x="119578" y="62254"/>
                  <a:pt x="119578" y="70799"/>
                </a:cubicBezTo>
                <a:cubicBezTo>
                  <a:pt x="119578" y="79344"/>
                  <a:pt x="111972" y="86669"/>
                  <a:pt x="103099" y="86669"/>
                </a:cubicBezTo>
                <a:cubicBezTo>
                  <a:pt x="94225" y="86669"/>
                  <a:pt x="87887" y="79344"/>
                  <a:pt x="87887" y="70799"/>
                </a:cubicBezTo>
                <a:cubicBezTo>
                  <a:pt x="87887" y="62254"/>
                  <a:pt x="94225" y="54930"/>
                  <a:pt x="103099" y="54930"/>
                </a:cubicBezTo>
                <a:close/>
                <a:moveTo>
                  <a:pt x="53419" y="23691"/>
                </a:moveTo>
                <a:cubicBezTo>
                  <a:pt x="37269" y="23691"/>
                  <a:pt x="23604" y="36160"/>
                  <a:pt x="23604" y="52369"/>
                </a:cubicBezTo>
                <a:lnTo>
                  <a:pt x="23604" y="556113"/>
                </a:lnTo>
                <a:cubicBezTo>
                  <a:pt x="23604" y="571075"/>
                  <a:pt x="37269" y="584791"/>
                  <a:pt x="53419" y="584791"/>
                </a:cubicBezTo>
                <a:lnTo>
                  <a:pt x="858426" y="584791"/>
                </a:lnTo>
                <a:cubicBezTo>
                  <a:pt x="873334" y="584791"/>
                  <a:pt x="885757" y="571075"/>
                  <a:pt x="885757" y="556113"/>
                </a:cubicBezTo>
                <a:lnTo>
                  <a:pt x="885757" y="52369"/>
                </a:lnTo>
                <a:cubicBezTo>
                  <a:pt x="885757" y="36160"/>
                  <a:pt x="873334" y="23691"/>
                  <a:pt x="858426" y="23691"/>
                </a:cubicBezTo>
                <a:close/>
                <a:moveTo>
                  <a:pt x="53419" y="0"/>
                </a:moveTo>
                <a:lnTo>
                  <a:pt x="858426" y="0"/>
                </a:lnTo>
                <a:cubicBezTo>
                  <a:pt x="886999" y="0"/>
                  <a:pt x="910603" y="23691"/>
                  <a:pt x="910603" y="52369"/>
                </a:cubicBezTo>
                <a:lnTo>
                  <a:pt x="910603" y="556113"/>
                </a:lnTo>
                <a:cubicBezTo>
                  <a:pt x="910603" y="584791"/>
                  <a:pt x="886999" y="608482"/>
                  <a:pt x="858426" y="608482"/>
                </a:cubicBezTo>
                <a:lnTo>
                  <a:pt x="53419" y="608482"/>
                </a:lnTo>
                <a:cubicBezTo>
                  <a:pt x="23604" y="608482"/>
                  <a:pt x="0" y="584791"/>
                  <a:pt x="0" y="556113"/>
                </a:cubicBezTo>
                <a:lnTo>
                  <a:pt x="0" y="52369"/>
                </a:lnTo>
                <a:cubicBezTo>
                  <a:pt x="0" y="23691"/>
                  <a:pt x="23604" y="0"/>
                  <a:pt x="53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defTabSz="743076">
              <a:buClrTx/>
            </a:pPr>
            <a:endParaRPr lang="en-US" sz="1463" kern="1200" dirty="0">
              <a:solidFill>
                <a:srgbClr val="747994"/>
              </a:solidFill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06926-3E5E-CC4D-8FBB-AEB68868C080}"/>
              </a:ext>
            </a:extLst>
          </p:cNvPr>
          <p:cNvSpPr txBox="1"/>
          <p:nvPr/>
        </p:nvSpPr>
        <p:spPr>
          <a:xfrm>
            <a:off x="5113744" y="1157727"/>
            <a:ext cx="4650087" cy="67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3076">
              <a:lnSpc>
                <a:spcPts val="1463"/>
              </a:lnSpc>
              <a:buClrTx/>
            </a:pPr>
            <a:r>
              <a:rPr lang="ru-RU" kern="1200" spc="-8" dirty="0" smtClean="0">
                <a:solidFill>
                  <a:srgbClr val="74799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- </a:t>
            </a:r>
            <a:r>
              <a:rPr lang="ru-RU" sz="1600" kern="1200" spc="-8" dirty="0">
                <a:solidFill>
                  <a:schemeClr val="tx2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снижение рисков возникновения нештатных ситуаций на объектах газораспределительных систем</a:t>
            </a:r>
            <a:endParaRPr lang="en-US" sz="1600" kern="1200" spc="-8" dirty="0">
              <a:solidFill>
                <a:schemeClr val="tx2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09E58C-92BD-EB4E-AE32-3E939FC9921E}"/>
              </a:ext>
            </a:extLst>
          </p:cNvPr>
          <p:cNvSpPr txBox="1"/>
          <p:nvPr/>
        </p:nvSpPr>
        <p:spPr>
          <a:xfrm>
            <a:off x="5598284" y="1880116"/>
            <a:ext cx="4165547" cy="483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3076">
              <a:lnSpc>
                <a:spcPts val="1463"/>
              </a:lnSpc>
              <a:buClrTx/>
            </a:pPr>
            <a:r>
              <a:rPr lang="ru-RU" kern="1200" spc="-8" dirty="0" smtClean="0">
                <a:solidFill>
                  <a:srgbClr val="74799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- </a:t>
            </a:r>
            <a:r>
              <a:rPr lang="ru-RU" sz="1600" kern="1200" spc="-8" dirty="0">
                <a:solidFill>
                  <a:schemeClr val="tx1">
                    <a:lumMod val="7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повышение безопасности использования газа в быту</a:t>
            </a:r>
            <a:endParaRPr lang="en-US" sz="1600" kern="1200" spc="-8" dirty="0">
              <a:solidFill>
                <a:schemeClr val="tx1">
                  <a:lumMod val="7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385954-AF38-F846-892A-8EA56D62E086}"/>
              </a:ext>
            </a:extLst>
          </p:cNvPr>
          <p:cNvSpPr txBox="1"/>
          <p:nvPr/>
        </p:nvSpPr>
        <p:spPr>
          <a:xfrm>
            <a:off x="5721696" y="2498984"/>
            <a:ext cx="3991678" cy="483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3076">
              <a:lnSpc>
                <a:spcPts val="1463"/>
              </a:lnSpc>
              <a:buClrTx/>
            </a:pPr>
            <a:r>
              <a:rPr lang="ru-RU" kern="1200" spc="-8" dirty="0" smtClean="0">
                <a:solidFill>
                  <a:srgbClr val="74799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- </a:t>
            </a:r>
            <a:r>
              <a:rPr lang="ru-RU" sz="1600" kern="1200" spc="-8" dirty="0">
                <a:solidFill>
                  <a:schemeClr val="tx1">
                    <a:lumMod val="7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обеспечение бесперебойных поставок природного газа потребителям</a:t>
            </a:r>
            <a:endParaRPr lang="en-US" sz="1600" kern="1200" spc="-8" dirty="0">
              <a:solidFill>
                <a:schemeClr val="tx1">
                  <a:lumMod val="7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F1B6BD-A1F7-D54F-9F8A-466A0F3A699E}"/>
              </a:ext>
            </a:extLst>
          </p:cNvPr>
          <p:cNvSpPr txBox="1"/>
          <p:nvPr/>
        </p:nvSpPr>
        <p:spPr>
          <a:xfrm>
            <a:off x="5923665" y="3170826"/>
            <a:ext cx="3789709" cy="67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3076">
              <a:lnSpc>
                <a:spcPts val="1463"/>
              </a:lnSpc>
              <a:buClrTx/>
            </a:pPr>
            <a:r>
              <a:rPr lang="ru-RU" kern="1200" spc="-8" dirty="0" smtClean="0">
                <a:solidFill>
                  <a:srgbClr val="74799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- </a:t>
            </a:r>
            <a:r>
              <a:rPr lang="ru-RU" sz="1600" kern="1200" spc="-8" dirty="0">
                <a:solidFill>
                  <a:schemeClr val="tx2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повышение эффективности транспортировки природного газа по сетям газораспределения</a:t>
            </a:r>
            <a:endParaRPr lang="en-US" sz="1600" kern="1200" spc="-8" dirty="0">
              <a:solidFill>
                <a:schemeClr val="tx2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4C9112-50CB-0A46-BBFD-2EE6124F1C73}"/>
              </a:ext>
            </a:extLst>
          </p:cNvPr>
          <p:cNvSpPr txBox="1"/>
          <p:nvPr/>
        </p:nvSpPr>
        <p:spPr>
          <a:xfrm>
            <a:off x="5721696" y="3931636"/>
            <a:ext cx="3918724" cy="86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3076">
              <a:lnSpc>
                <a:spcPts val="1463"/>
              </a:lnSpc>
              <a:buClrTx/>
            </a:pPr>
            <a:r>
              <a:rPr lang="ru-RU" kern="1200" spc="-8" dirty="0" smtClean="0">
                <a:solidFill>
                  <a:srgbClr val="74799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- </a:t>
            </a:r>
            <a:r>
              <a:rPr lang="ru-RU" sz="1600" kern="1200" spc="-8" dirty="0">
                <a:solidFill>
                  <a:schemeClr val="tx2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внедрение инноваций, автоматизация и </a:t>
            </a:r>
            <a:r>
              <a:rPr lang="ru-RU" sz="1600" kern="1200" spc="-8" dirty="0" err="1">
                <a:solidFill>
                  <a:schemeClr val="tx2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цифровизация</a:t>
            </a:r>
            <a:r>
              <a:rPr lang="ru-RU" sz="1600" kern="1200" spc="-8" dirty="0">
                <a:solidFill>
                  <a:schemeClr val="tx2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производственно-диспетчерских и технологических процессов</a:t>
            </a:r>
            <a:endParaRPr lang="en-US" sz="1600" kern="1200" spc="-8" dirty="0">
              <a:solidFill>
                <a:schemeClr val="tx2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DE4FAD-3FF1-4043-A11F-984FDD6ED2C1}"/>
              </a:ext>
            </a:extLst>
          </p:cNvPr>
          <p:cNvSpPr txBox="1"/>
          <p:nvPr/>
        </p:nvSpPr>
        <p:spPr>
          <a:xfrm>
            <a:off x="96254" y="1960588"/>
            <a:ext cx="4451684" cy="31186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kern="1200" spc="-8" dirty="0"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Техническая политика</a:t>
            </a:r>
            <a:r>
              <a:rPr lang="ru-RU" sz="1600" b="0" kern="1200" spc="-8" dirty="0"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endParaRPr lang="ru-RU" sz="1600" b="0" kern="1200" spc="-8" dirty="0" smtClean="0"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ru-RU" sz="1600" b="0" kern="1200" spc="-8" dirty="0" smtClean="0"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определяет </a:t>
            </a:r>
            <a:r>
              <a:rPr lang="ru-RU" sz="1600" b="0" kern="1200" spc="-8" dirty="0"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совокупность стратегических целей и приоритетов, направленных на бесперебойное и безопасное газоснабжение потребителей, обеспечение производственной безопасности, поддержание работоспособного состояния и обеспечение развития газораспределительных </a:t>
            </a:r>
            <a:r>
              <a:rPr lang="ru-RU" sz="1600" b="0" kern="1200" spc="-8" dirty="0" smtClean="0"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систем</a:t>
            </a:r>
            <a:endParaRPr lang="ru-RU" sz="1600" b="0" kern="1200" spc="-8" dirty="0"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8" name="Google Shape;123;p4">
            <a:extLst>
              <a:ext uri="{FF2B5EF4-FFF2-40B4-BE49-F238E27FC236}">
                <a16:creationId xmlns:a16="http://schemas.microsoft.com/office/drawing/2014/main" id="{D166CB9E-985F-43F3-8B45-A6917F26912E}"/>
              </a:ext>
            </a:extLst>
          </p:cNvPr>
          <p:cNvSpPr txBox="1"/>
          <p:nvPr/>
        </p:nvSpPr>
        <p:spPr>
          <a:xfrm>
            <a:off x="1273255" y="305602"/>
            <a:ext cx="8061854" cy="85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25" tIns="38450" rIns="76925" bIns="3845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rPr lang="ru-RU" sz="2200" b="1" i="0" u="none" strike="noStrike" cap="none" dirty="0" smtClean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СТРАТЕГИЧЕСКИЕ ЦЕЛИ ТЕХНИЧЕСКОЙ ПОЛИТИКИ</a:t>
            </a:r>
          </a:p>
          <a:p>
            <a:pPr lvl="0" algn="ctr">
              <a:lnSpc>
                <a:spcPct val="90000"/>
              </a:lnSpc>
              <a:buClr>
                <a:srgbClr val="262626"/>
              </a:buClr>
              <a:buSzPts val="2800"/>
            </a:pPr>
            <a:r>
              <a:rPr lang="ru-RU" dirty="0" smtClean="0">
                <a:solidFill>
                  <a:srgbClr val="0F243E"/>
                </a:solidFill>
              </a:rPr>
              <a:t>(утверждены </a:t>
            </a:r>
            <a:r>
              <a:rPr lang="ru-RU" dirty="0">
                <a:solidFill>
                  <a:srgbClr val="0F243E"/>
                </a:solidFill>
              </a:rPr>
              <a:t>приказом ООО «Газпром </a:t>
            </a:r>
            <a:r>
              <a:rPr lang="ru-RU" dirty="0" err="1" smtClean="0">
                <a:solidFill>
                  <a:srgbClr val="0F243E"/>
                </a:solidFill>
              </a:rPr>
              <a:t>Межрегионгаз</a:t>
            </a:r>
            <a:r>
              <a:rPr lang="ru-RU" dirty="0">
                <a:solidFill>
                  <a:srgbClr val="0F243E"/>
                </a:solidFill>
              </a:rPr>
              <a:t>» от «08 » апреля 2022г. № </a:t>
            </a:r>
            <a:r>
              <a:rPr lang="ru-RU" dirty="0" smtClean="0">
                <a:solidFill>
                  <a:srgbClr val="0F243E"/>
                </a:solidFill>
              </a:rPr>
              <a:t>69)</a:t>
            </a:r>
            <a:endParaRPr lang="ru-RU" dirty="0">
              <a:solidFill>
                <a:srgbClr val="0F243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85188" y="5455596"/>
            <a:ext cx="45535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200" spc="-8" dirty="0" smtClean="0">
                <a:solidFill>
                  <a:srgbClr val="74799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- </a:t>
            </a:r>
            <a:r>
              <a:rPr lang="ru-RU" sz="1600" kern="1200" spc="-8" dirty="0">
                <a:solidFill>
                  <a:schemeClr val="tx1">
                    <a:lumMod val="7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снижение уровня негативного воздействия на окружающую среду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351468" y="4817637"/>
            <a:ext cx="4361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200" spc="-8" dirty="0" smtClean="0">
                <a:solidFill>
                  <a:srgbClr val="74799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- </a:t>
            </a:r>
            <a:r>
              <a:rPr lang="ru-RU" sz="1600" kern="1200" spc="-8" dirty="0">
                <a:solidFill>
                  <a:schemeClr val="tx2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обеспечение технологической независимости и </a:t>
            </a:r>
            <a:r>
              <a:rPr lang="ru-RU" sz="1600" kern="1200" spc="-8" dirty="0" err="1" smtClean="0">
                <a:solidFill>
                  <a:schemeClr val="tx2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импортозамещения</a:t>
            </a:r>
            <a:endParaRPr lang="ru-RU" sz="1600" kern="1200" spc="-8" dirty="0">
              <a:solidFill>
                <a:schemeClr val="tx2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33" name="Google Shape;81;p3"/>
          <p:cNvSpPr txBox="1"/>
          <p:nvPr/>
        </p:nvSpPr>
        <p:spPr>
          <a:xfrm>
            <a:off x="8983769" y="6218709"/>
            <a:ext cx="625261" cy="296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25" tIns="38450" rIns="76925" bIns="384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3FAC8EDA-8C10-4FCB-80EB-F3FC092F4218}" type="slidenum">
              <a:rPr lang="ru-RU" sz="1800" b="0" u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29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953B569-0304-4CF6-A41A-37BFB24DAB36}"/>
              </a:ext>
            </a:extLst>
          </p:cNvPr>
          <p:cNvSpPr txBox="1"/>
          <p:nvPr/>
        </p:nvSpPr>
        <p:spPr>
          <a:xfrm>
            <a:off x="2018255" y="1155103"/>
            <a:ext cx="739759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743076">
              <a:buClrTx/>
            </a:pPr>
            <a:r>
              <a:rPr lang="ru-RU" sz="1800" b="1" dirty="0">
                <a:solidFill>
                  <a:srgbClr val="112855"/>
                </a:solidFill>
              </a:rPr>
              <a:t>Определение основных технических направлений и унификация технических и технологических решений, обеспечивающих повышение надежности, эффективности и снижение ресурсоемкости функционирования сети газораспределения при обеспечении безопасного и надежного газоснабжения потребителей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FF0617-4753-468B-A3D2-6EE785FFC7E7}"/>
              </a:ext>
            </a:extLst>
          </p:cNvPr>
          <p:cNvSpPr txBox="1"/>
          <p:nvPr/>
        </p:nvSpPr>
        <p:spPr>
          <a:xfrm>
            <a:off x="937395" y="1658561"/>
            <a:ext cx="798522" cy="6926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743076">
              <a:buClrTx/>
            </a:pPr>
            <a:r>
              <a:rPr lang="en-US" sz="3901" b="1" kern="1200" spc="-118" dirty="0">
                <a:solidFill>
                  <a:srgbClr val="4DADB5"/>
                </a:solidFill>
                <a:latin typeface="Poppins" pitchFamily="2" charset="77"/>
                <a:ea typeface="+mn-ea"/>
                <a:cs typeface="Poppins" pitchFamily="2" charset="77"/>
              </a:rPr>
              <a:t>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06DBB-BC26-47E8-943D-CC3C833330C0}"/>
              </a:ext>
            </a:extLst>
          </p:cNvPr>
          <p:cNvSpPr txBox="1"/>
          <p:nvPr/>
        </p:nvSpPr>
        <p:spPr>
          <a:xfrm>
            <a:off x="2018255" y="3341546"/>
            <a:ext cx="702689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ru-RU" sz="1800" b="1" dirty="0">
                <a:solidFill>
                  <a:srgbClr val="112855"/>
                </a:solidFill>
              </a:rPr>
              <a:t>Обеспечение единства подходов при новом строительстве и эксплуатации сетей газораспределения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CF9521-93A3-4537-8C91-BE0254B45D20}"/>
              </a:ext>
            </a:extLst>
          </p:cNvPr>
          <p:cNvSpPr txBox="1"/>
          <p:nvPr/>
        </p:nvSpPr>
        <p:spPr>
          <a:xfrm>
            <a:off x="937395" y="3291006"/>
            <a:ext cx="798522" cy="6926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743076">
              <a:buClrTx/>
            </a:pPr>
            <a:r>
              <a:rPr lang="en-US" sz="3901" b="1" kern="1200" spc="-118" dirty="0">
                <a:solidFill>
                  <a:srgbClr val="3984A3"/>
                </a:solidFill>
                <a:latin typeface="Poppins" pitchFamily="2" charset="77"/>
                <a:ea typeface="+mn-ea"/>
                <a:cs typeface="Poppins" pitchFamily="2" charset="77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D57E77-2A2B-4F50-84D5-298F76D10C39}"/>
              </a:ext>
            </a:extLst>
          </p:cNvPr>
          <p:cNvSpPr txBox="1"/>
          <p:nvPr/>
        </p:nvSpPr>
        <p:spPr>
          <a:xfrm>
            <a:off x="2018254" y="4405571"/>
            <a:ext cx="723283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2700" lvl="0"/>
            <a:r>
              <a:rPr lang="ru-RU" sz="1800" b="1" dirty="0">
                <a:solidFill>
                  <a:srgbClr val="112855"/>
                </a:solidFill>
              </a:rPr>
              <a:t>Сокращение технологических потерь газа за счет применяемых технологий, оборудования, материалов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B6BD1D-81D8-4E77-92EB-0CA99BD9BFB7}"/>
              </a:ext>
            </a:extLst>
          </p:cNvPr>
          <p:cNvSpPr txBox="1"/>
          <p:nvPr/>
        </p:nvSpPr>
        <p:spPr>
          <a:xfrm>
            <a:off x="937395" y="4355031"/>
            <a:ext cx="798522" cy="6926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743076">
              <a:buClrTx/>
            </a:pPr>
            <a:r>
              <a:rPr lang="en-US" sz="3901" b="1" kern="1200" spc="-118" dirty="0">
                <a:solidFill>
                  <a:srgbClr val="2B526A"/>
                </a:solidFill>
                <a:latin typeface="Poppins" pitchFamily="2" charset="77"/>
                <a:ea typeface="+mn-ea"/>
                <a:cs typeface="Poppins" pitchFamily="2" charset="77"/>
              </a:rPr>
              <a:t>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0E00F7-3DD3-4DCF-B053-E61D264654AB}"/>
              </a:ext>
            </a:extLst>
          </p:cNvPr>
          <p:cNvSpPr txBox="1"/>
          <p:nvPr/>
        </p:nvSpPr>
        <p:spPr>
          <a:xfrm>
            <a:off x="2018254" y="5549317"/>
            <a:ext cx="7026891" cy="2891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743076">
              <a:lnSpc>
                <a:spcPts val="1463"/>
              </a:lnSpc>
              <a:buClrTx/>
            </a:pPr>
            <a:r>
              <a:rPr lang="ru-RU" sz="1800" b="1" dirty="0" smtClean="0">
                <a:solidFill>
                  <a:srgbClr val="112855"/>
                </a:solidFill>
              </a:rPr>
              <a:t>Технологическая независимость </a:t>
            </a:r>
            <a:r>
              <a:rPr lang="ru-RU" sz="1800" b="1" dirty="0">
                <a:solidFill>
                  <a:srgbClr val="112855"/>
                </a:solidFill>
              </a:rPr>
              <a:t>и </a:t>
            </a:r>
            <a:r>
              <a:rPr lang="ru-RU" sz="1800" b="1" dirty="0" err="1">
                <a:solidFill>
                  <a:srgbClr val="112855"/>
                </a:solidFill>
              </a:rPr>
              <a:t>и</a:t>
            </a:r>
            <a:r>
              <a:rPr lang="ru-RU" sz="1800" b="1" dirty="0" err="1" smtClean="0">
                <a:solidFill>
                  <a:srgbClr val="112855"/>
                </a:solidFill>
              </a:rPr>
              <a:t>мпортозамещение</a:t>
            </a:r>
            <a:endParaRPr lang="en-US" sz="1800" b="1" dirty="0">
              <a:solidFill>
                <a:srgbClr val="11285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D5B8F4-E970-4C00-8E6E-29452C321335}"/>
              </a:ext>
            </a:extLst>
          </p:cNvPr>
          <p:cNvSpPr txBox="1"/>
          <p:nvPr/>
        </p:nvSpPr>
        <p:spPr>
          <a:xfrm>
            <a:off x="937394" y="5320203"/>
            <a:ext cx="874929" cy="6926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743076">
              <a:buClrTx/>
            </a:pPr>
            <a:r>
              <a:rPr lang="en-US" sz="3901" b="1" kern="1200" spc="-118" dirty="0">
                <a:solidFill>
                  <a:srgbClr val="6C88B7"/>
                </a:solidFill>
                <a:latin typeface="Poppins" pitchFamily="2" charset="77"/>
                <a:ea typeface="+mn-ea"/>
                <a:cs typeface="Poppins" pitchFamily="2" charset="77"/>
              </a:rPr>
              <a:t>04</a:t>
            </a:r>
          </a:p>
        </p:txBody>
      </p:sp>
      <p:sp>
        <p:nvSpPr>
          <p:cNvPr id="16" name="Google Shape;123;p4">
            <a:extLst>
              <a:ext uri="{FF2B5EF4-FFF2-40B4-BE49-F238E27FC236}">
                <a16:creationId xmlns:a16="http://schemas.microsoft.com/office/drawing/2014/main" id="{D166CB9E-985F-43F3-8B45-A6917F26912E}"/>
              </a:ext>
            </a:extLst>
          </p:cNvPr>
          <p:cNvSpPr txBox="1"/>
          <p:nvPr/>
        </p:nvSpPr>
        <p:spPr>
          <a:xfrm>
            <a:off x="730912" y="381000"/>
            <a:ext cx="8061854" cy="632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25" tIns="38450" rIns="76925" bIns="38450" anchor="ctr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rPr lang="ru-RU" sz="2200" b="1" i="0" u="none" strike="noStrike" cap="none" dirty="0" smtClean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ПРИОРЕТЕТНЫЕ ЗАДАЧИ </a:t>
            </a:r>
            <a:r>
              <a:rPr lang="ru-RU" sz="2200" b="1" dirty="0" smtClean="0">
                <a:solidFill>
                  <a:srgbClr val="0F243E"/>
                </a:solidFill>
              </a:rPr>
              <a:t>ТЕХНИЧЕСКОЙ ПОЛИТИКИ ОБЩЕСТВА</a:t>
            </a:r>
            <a:endParaRPr lang="ru-RU" sz="2200" b="1" dirty="0">
              <a:solidFill>
                <a:srgbClr val="0F243E"/>
              </a:solidFill>
            </a:endParaRPr>
          </a:p>
        </p:txBody>
      </p:sp>
      <p:sp>
        <p:nvSpPr>
          <p:cNvPr id="17" name="Google Shape;81;p3"/>
          <p:cNvSpPr txBox="1"/>
          <p:nvPr/>
        </p:nvSpPr>
        <p:spPr>
          <a:xfrm>
            <a:off x="8983769" y="6218709"/>
            <a:ext cx="625261" cy="296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25" tIns="38450" rIns="76925" bIns="384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A6423B2F-5311-48C6-86E1-A3B3EED247D4}" type="slidenum">
              <a:rPr lang="ru-RU" sz="1800">
                <a:solidFill>
                  <a:schemeClr val="dk1"/>
                </a:solidFill>
              </a:rPr>
              <a:t>5</a:t>
            </a:fld>
            <a:endParaRPr sz="1800" b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3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526">
            <a:extLst>
              <a:ext uri="{FF2B5EF4-FFF2-40B4-BE49-F238E27FC236}">
                <a16:creationId xmlns:a16="http://schemas.microsoft.com/office/drawing/2014/main" id="{293FEDF0-DEB3-184B-8D6A-BE82455AD73A}"/>
              </a:ext>
            </a:extLst>
          </p:cNvPr>
          <p:cNvSpPr/>
          <p:nvPr/>
        </p:nvSpPr>
        <p:spPr>
          <a:xfrm>
            <a:off x="4456387" y="2452657"/>
            <a:ext cx="993738" cy="90919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64" h="1797">
                <a:moveTo>
                  <a:pt x="1208" y="1491"/>
                </a:moveTo>
                <a:lnTo>
                  <a:pt x="1739" y="1797"/>
                </a:lnTo>
                <a:lnTo>
                  <a:pt x="1856" y="1729"/>
                </a:lnTo>
                <a:cubicBezTo>
                  <a:pt x="1923" y="1691"/>
                  <a:pt x="1964" y="1620"/>
                  <a:pt x="1964" y="1543"/>
                </a:cubicBezTo>
                <a:lnTo>
                  <a:pt x="1964" y="658"/>
                </a:lnTo>
                <a:cubicBezTo>
                  <a:pt x="1964" y="581"/>
                  <a:pt x="1923" y="510"/>
                  <a:pt x="1856" y="471"/>
                </a:cubicBezTo>
                <a:lnTo>
                  <a:pt x="1090" y="28"/>
                </a:lnTo>
                <a:cubicBezTo>
                  <a:pt x="1023" y="-9"/>
                  <a:pt x="941" y="-9"/>
                  <a:pt x="874" y="28"/>
                </a:cubicBezTo>
                <a:lnTo>
                  <a:pt x="108" y="471"/>
                </a:lnTo>
                <a:cubicBezTo>
                  <a:pt x="41" y="510"/>
                  <a:pt x="0" y="581"/>
                  <a:pt x="0" y="658"/>
                </a:cubicBezTo>
                <a:lnTo>
                  <a:pt x="0" y="1543"/>
                </a:lnTo>
                <a:cubicBezTo>
                  <a:pt x="0" y="1620"/>
                  <a:pt x="41" y="1691"/>
                  <a:pt x="108" y="1729"/>
                </a:cubicBezTo>
                <a:lnTo>
                  <a:pt x="226" y="1797"/>
                </a:lnTo>
                <a:lnTo>
                  <a:pt x="755" y="1491"/>
                </a:lnTo>
                <a:cubicBezTo>
                  <a:pt x="896" y="1411"/>
                  <a:pt x="1068" y="1411"/>
                  <a:pt x="1208" y="1491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36572" tIns="18286" rIns="36572" bIns="18286" anchor="ctr" anchorCtr="1" compatLnSpc="0"/>
          <a:lstStyle/>
          <a:p>
            <a:pPr hangingPunct="0"/>
            <a:endParaRPr lang="en-US" sz="732" kern="12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0" name="Freeform: Shape 527">
            <a:extLst>
              <a:ext uri="{FF2B5EF4-FFF2-40B4-BE49-F238E27FC236}">
                <a16:creationId xmlns:a16="http://schemas.microsoft.com/office/drawing/2014/main" id="{874A21BA-AD9D-C94D-87B8-B660F90FB65B}"/>
              </a:ext>
            </a:extLst>
          </p:cNvPr>
          <p:cNvSpPr/>
          <p:nvPr/>
        </p:nvSpPr>
        <p:spPr>
          <a:xfrm>
            <a:off x="3333557" y="3106714"/>
            <a:ext cx="994245" cy="111321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65" h="2200">
                <a:moveTo>
                  <a:pt x="1364" y="1128"/>
                </a:moveTo>
                <a:lnTo>
                  <a:pt x="1965" y="782"/>
                </a:lnTo>
                <a:lnTo>
                  <a:pt x="1965" y="657"/>
                </a:lnTo>
                <a:cubicBezTo>
                  <a:pt x="1965" y="580"/>
                  <a:pt x="1923" y="509"/>
                  <a:pt x="1857" y="471"/>
                </a:cubicBezTo>
                <a:lnTo>
                  <a:pt x="1090" y="28"/>
                </a:lnTo>
                <a:cubicBezTo>
                  <a:pt x="1024" y="-9"/>
                  <a:pt x="942" y="-9"/>
                  <a:pt x="875" y="28"/>
                </a:cubicBezTo>
                <a:lnTo>
                  <a:pt x="109" y="471"/>
                </a:lnTo>
                <a:cubicBezTo>
                  <a:pt x="42" y="509"/>
                  <a:pt x="0" y="580"/>
                  <a:pt x="0" y="657"/>
                </a:cubicBezTo>
                <a:lnTo>
                  <a:pt x="0" y="1542"/>
                </a:lnTo>
                <a:cubicBezTo>
                  <a:pt x="0" y="1619"/>
                  <a:pt x="42" y="1690"/>
                  <a:pt x="109" y="1729"/>
                </a:cubicBezTo>
                <a:lnTo>
                  <a:pt x="875" y="2172"/>
                </a:lnTo>
                <a:cubicBezTo>
                  <a:pt x="942" y="2210"/>
                  <a:pt x="1024" y="2210"/>
                  <a:pt x="1090" y="2172"/>
                </a:cubicBezTo>
                <a:lnTo>
                  <a:pt x="1137" y="2144"/>
                </a:lnTo>
                <a:lnTo>
                  <a:pt x="1137" y="1521"/>
                </a:lnTo>
                <a:cubicBezTo>
                  <a:pt x="1137" y="1359"/>
                  <a:pt x="1224" y="1210"/>
                  <a:pt x="1364" y="1128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36572" tIns="18286" rIns="36572" bIns="18286" anchor="ctr" anchorCtr="1" compatLnSpc="0"/>
          <a:lstStyle/>
          <a:p>
            <a:pPr hangingPunct="0"/>
            <a:endParaRPr lang="en-US" sz="732" kern="1200" dirty="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1" name="Freeform: Shape 528">
            <a:extLst>
              <a:ext uri="{FF2B5EF4-FFF2-40B4-BE49-F238E27FC236}">
                <a16:creationId xmlns:a16="http://schemas.microsoft.com/office/drawing/2014/main" id="{53468D67-C4D6-EF4D-9482-5DA7691E451D}"/>
              </a:ext>
            </a:extLst>
          </p:cNvPr>
          <p:cNvSpPr/>
          <p:nvPr/>
        </p:nvSpPr>
        <p:spPr>
          <a:xfrm>
            <a:off x="5578202" y="3106714"/>
            <a:ext cx="994245" cy="111321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65" h="2200">
                <a:moveTo>
                  <a:pt x="828" y="1521"/>
                </a:moveTo>
                <a:lnTo>
                  <a:pt x="828" y="2144"/>
                </a:lnTo>
                <a:lnTo>
                  <a:pt x="875" y="2172"/>
                </a:lnTo>
                <a:cubicBezTo>
                  <a:pt x="942" y="2210"/>
                  <a:pt x="1024" y="2210"/>
                  <a:pt x="1090" y="2172"/>
                </a:cubicBezTo>
                <a:lnTo>
                  <a:pt x="1857" y="1729"/>
                </a:lnTo>
                <a:cubicBezTo>
                  <a:pt x="1923" y="1690"/>
                  <a:pt x="1965" y="1619"/>
                  <a:pt x="1965" y="1542"/>
                </a:cubicBezTo>
                <a:lnTo>
                  <a:pt x="1965" y="657"/>
                </a:lnTo>
                <a:cubicBezTo>
                  <a:pt x="1965" y="580"/>
                  <a:pt x="1923" y="509"/>
                  <a:pt x="1857" y="471"/>
                </a:cubicBezTo>
                <a:lnTo>
                  <a:pt x="1090" y="28"/>
                </a:lnTo>
                <a:cubicBezTo>
                  <a:pt x="1024" y="-9"/>
                  <a:pt x="942" y="-9"/>
                  <a:pt x="875" y="28"/>
                </a:cubicBezTo>
                <a:lnTo>
                  <a:pt x="109" y="471"/>
                </a:lnTo>
                <a:cubicBezTo>
                  <a:pt x="42" y="509"/>
                  <a:pt x="0" y="580"/>
                  <a:pt x="0" y="657"/>
                </a:cubicBezTo>
                <a:lnTo>
                  <a:pt x="0" y="782"/>
                </a:lnTo>
                <a:lnTo>
                  <a:pt x="601" y="1128"/>
                </a:lnTo>
                <a:cubicBezTo>
                  <a:pt x="741" y="1210"/>
                  <a:pt x="828" y="1359"/>
                  <a:pt x="828" y="1521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36572" tIns="18286" rIns="36572" bIns="18286" anchor="ctr" anchorCtr="1" compatLnSpc="0"/>
          <a:lstStyle/>
          <a:p>
            <a:pPr hangingPunct="0"/>
            <a:endParaRPr lang="en-US" sz="732" kern="12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2" name="Freeform: Shape 529">
            <a:extLst>
              <a:ext uri="{FF2B5EF4-FFF2-40B4-BE49-F238E27FC236}">
                <a16:creationId xmlns:a16="http://schemas.microsoft.com/office/drawing/2014/main" id="{75FF7E56-AF12-E745-9DB9-B00442D23D81}"/>
              </a:ext>
            </a:extLst>
          </p:cNvPr>
          <p:cNvSpPr/>
          <p:nvPr/>
        </p:nvSpPr>
        <p:spPr>
          <a:xfrm>
            <a:off x="4570795" y="3177587"/>
            <a:ext cx="765426" cy="38929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13" h="770">
                <a:moveTo>
                  <a:pt x="864" y="741"/>
                </a:moveTo>
                <a:lnTo>
                  <a:pt x="1513" y="366"/>
                </a:lnTo>
                <a:lnTo>
                  <a:pt x="982" y="60"/>
                </a:lnTo>
                <a:cubicBezTo>
                  <a:pt x="842" y="-20"/>
                  <a:pt x="670" y="-20"/>
                  <a:pt x="529" y="60"/>
                </a:cubicBezTo>
                <a:lnTo>
                  <a:pt x="0" y="366"/>
                </a:lnTo>
                <a:lnTo>
                  <a:pt x="648" y="741"/>
                </a:lnTo>
                <a:cubicBezTo>
                  <a:pt x="715" y="780"/>
                  <a:pt x="797" y="780"/>
                  <a:pt x="864" y="741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cap="flat">
            <a:noFill/>
            <a:prstDash val="solid"/>
          </a:ln>
        </p:spPr>
        <p:txBody>
          <a:bodyPr vert="horz" wrap="none" lIns="36572" tIns="18286" rIns="36572" bIns="18286" anchor="ctr" anchorCtr="1" compatLnSpc="0"/>
          <a:lstStyle/>
          <a:p>
            <a:pPr hangingPunct="0"/>
            <a:endParaRPr lang="en-US" sz="732" kern="12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3" name="Freeform: Shape 530">
            <a:extLst>
              <a:ext uri="{FF2B5EF4-FFF2-40B4-BE49-F238E27FC236}">
                <a16:creationId xmlns:a16="http://schemas.microsoft.com/office/drawing/2014/main" id="{C23E067D-6397-1241-986E-90B5E0E52AEC}"/>
              </a:ext>
            </a:extLst>
          </p:cNvPr>
          <p:cNvSpPr/>
          <p:nvPr/>
        </p:nvSpPr>
        <p:spPr>
          <a:xfrm>
            <a:off x="3909145" y="3503096"/>
            <a:ext cx="418656" cy="68898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28" h="1362">
                <a:moveTo>
                  <a:pt x="828" y="760"/>
                </a:moveTo>
                <a:lnTo>
                  <a:pt x="828" y="0"/>
                </a:lnTo>
                <a:lnTo>
                  <a:pt x="227" y="346"/>
                </a:lnTo>
                <a:cubicBezTo>
                  <a:pt x="87" y="428"/>
                  <a:pt x="0" y="577"/>
                  <a:pt x="0" y="739"/>
                </a:cubicBezTo>
                <a:lnTo>
                  <a:pt x="0" y="1362"/>
                </a:lnTo>
                <a:lnTo>
                  <a:pt x="720" y="947"/>
                </a:lnTo>
                <a:cubicBezTo>
                  <a:pt x="786" y="908"/>
                  <a:pt x="828" y="837"/>
                  <a:pt x="828" y="76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cap="flat">
            <a:noFill/>
            <a:prstDash val="solid"/>
          </a:ln>
        </p:spPr>
        <p:txBody>
          <a:bodyPr vert="horz" wrap="none" lIns="36572" tIns="18286" rIns="36572" bIns="18286" anchor="ctr" anchorCtr="1" compatLnSpc="0"/>
          <a:lstStyle/>
          <a:p>
            <a:pPr hangingPunct="0"/>
            <a:endParaRPr lang="en-US" sz="732" kern="12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4" name="Freeform: Shape 531">
            <a:extLst>
              <a:ext uri="{FF2B5EF4-FFF2-40B4-BE49-F238E27FC236}">
                <a16:creationId xmlns:a16="http://schemas.microsoft.com/office/drawing/2014/main" id="{632199B9-1CED-E44E-B346-1986E0EFB341}"/>
              </a:ext>
            </a:extLst>
          </p:cNvPr>
          <p:cNvSpPr/>
          <p:nvPr/>
        </p:nvSpPr>
        <p:spPr>
          <a:xfrm>
            <a:off x="5578203" y="3503096"/>
            <a:ext cx="418656" cy="68898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28" h="1362">
                <a:moveTo>
                  <a:pt x="109" y="947"/>
                </a:moveTo>
                <a:lnTo>
                  <a:pt x="828" y="1362"/>
                </a:lnTo>
                <a:lnTo>
                  <a:pt x="828" y="739"/>
                </a:lnTo>
                <a:cubicBezTo>
                  <a:pt x="828" y="577"/>
                  <a:pt x="741" y="428"/>
                  <a:pt x="601" y="346"/>
                </a:cubicBezTo>
                <a:lnTo>
                  <a:pt x="0" y="0"/>
                </a:lnTo>
                <a:lnTo>
                  <a:pt x="0" y="760"/>
                </a:lnTo>
                <a:cubicBezTo>
                  <a:pt x="0" y="837"/>
                  <a:pt x="42" y="908"/>
                  <a:pt x="109" y="947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cap="flat">
            <a:noFill/>
            <a:prstDash val="solid"/>
          </a:ln>
        </p:spPr>
        <p:txBody>
          <a:bodyPr vert="horz" wrap="none" lIns="36572" tIns="18286" rIns="36572" bIns="18286" anchor="ctr" anchorCtr="1" compatLnSpc="0"/>
          <a:lstStyle/>
          <a:p>
            <a:pPr hangingPunct="0"/>
            <a:endParaRPr lang="en-US" sz="732" kern="12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5" name="Freeform: Shape 532">
            <a:extLst>
              <a:ext uri="{FF2B5EF4-FFF2-40B4-BE49-F238E27FC236}">
                <a16:creationId xmlns:a16="http://schemas.microsoft.com/office/drawing/2014/main" id="{65302A0C-EC9A-F740-BA2A-E301F6B59F0B}"/>
              </a:ext>
            </a:extLst>
          </p:cNvPr>
          <p:cNvSpPr/>
          <p:nvPr/>
        </p:nvSpPr>
        <p:spPr>
          <a:xfrm>
            <a:off x="4456387" y="5331616"/>
            <a:ext cx="993738" cy="90970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64" h="1798">
                <a:moveTo>
                  <a:pt x="755" y="306"/>
                </a:moveTo>
                <a:lnTo>
                  <a:pt x="226" y="0"/>
                </a:lnTo>
                <a:lnTo>
                  <a:pt x="108" y="68"/>
                </a:lnTo>
                <a:cubicBezTo>
                  <a:pt x="41" y="107"/>
                  <a:pt x="0" y="178"/>
                  <a:pt x="0" y="255"/>
                </a:cubicBezTo>
                <a:lnTo>
                  <a:pt x="0" y="1140"/>
                </a:lnTo>
                <a:cubicBezTo>
                  <a:pt x="0" y="1217"/>
                  <a:pt x="41" y="1288"/>
                  <a:pt x="108" y="1327"/>
                </a:cubicBezTo>
                <a:lnTo>
                  <a:pt x="874" y="1769"/>
                </a:lnTo>
                <a:cubicBezTo>
                  <a:pt x="941" y="1807"/>
                  <a:pt x="1023" y="1807"/>
                  <a:pt x="1090" y="1769"/>
                </a:cubicBezTo>
                <a:lnTo>
                  <a:pt x="1856" y="1327"/>
                </a:lnTo>
                <a:cubicBezTo>
                  <a:pt x="1923" y="1288"/>
                  <a:pt x="1964" y="1217"/>
                  <a:pt x="1964" y="1140"/>
                </a:cubicBezTo>
                <a:lnTo>
                  <a:pt x="1964" y="255"/>
                </a:lnTo>
                <a:cubicBezTo>
                  <a:pt x="1964" y="178"/>
                  <a:pt x="1923" y="107"/>
                  <a:pt x="1856" y="68"/>
                </a:cubicBezTo>
                <a:lnTo>
                  <a:pt x="1739" y="0"/>
                </a:lnTo>
                <a:lnTo>
                  <a:pt x="1208" y="306"/>
                </a:lnTo>
                <a:cubicBezTo>
                  <a:pt x="1068" y="387"/>
                  <a:pt x="896" y="387"/>
                  <a:pt x="755" y="306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36572" tIns="18286" rIns="36572" bIns="18286" anchor="ctr" anchorCtr="1" compatLnSpc="0"/>
          <a:lstStyle/>
          <a:p>
            <a:pPr hangingPunct="0"/>
            <a:endParaRPr lang="en-US" sz="732" kern="12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6" name="Freeform: Shape 533">
            <a:extLst>
              <a:ext uri="{FF2B5EF4-FFF2-40B4-BE49-F238E27FC236}">
                <a16:creationId xmlns:a16="http://schemas.microsoft.com/office/drawing/2014/main" id="{9428E0E7-61F8-7049-878A-13CC54088D6A}"/>
              </a:ext>
            </a:extLst>
          </p:cNvPr>
          <p:cNvSpPr/>
          <p:nvPr/>
        </p:nvSpPr>
        <p:spPr>
          <a:xfrm>
            <a:off x="4570795" y="5127600"/>
            <a:ext cx="765426" cy="38929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13" h="770">
                <a:moveTo>
                  <a:pt x="648" y="29"/>
                </a:moveTo>
                <a:lnTo>
                  <a:pt x="0" y="403"/>
                </a:lnTo>
                <a:lnTo>
                  <a:pt x="529" y="709"/>
                </a:lnTo>
                <a:cubicBezTo>
                  <a:pt x="670" y="790"/>
                  <a:pt x="842" y="790"/>
                  <a:pt x="982" y="709"/>
                </a:cubicBezTo>
                <a:lnTo>
                  <a:pt x="1513" y="403"/>
                </a:lnTo>
                <a:lnTo>
                  <a:pt x="864" y="29"/>
                </a:lnTo>
                <a:cubicBezTo>
                  <a:pt x="797" y="-10"/>
                  <a:pt x="715" y="-10"/>
                  <a:pt x="648" y="29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cap="flat">
            <a:noFill/>
            <a:prstDash val="solid"/>
          </a:ln>
        </p:spPr>
        <p:txBody>
          <a:bodyPr vert="horz" wrap="none" lIns="36572" tIns="18286" rIns="36572" bIns="18286" anchor="ctr" anchorCtr="1" compatLnSpc="0"/>
          <a:lstStyle/>
          <a:p>
            <a:pPr hangingPunct="0"/>
            <a:endParaRPr lang="en-US" sz="732" kern="12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7" name="Freeform: Shape 534">
            <a:extLst>
              <a:ext uri="{FF2B5EF4-FFF2-40B4-BE49-F238E27FC236}">
                <a16:creationId xmlns:a16="http://schemas.microsoft.com/office/drawing/2014/main" id="{737409D9-BF00-F74F-9F15-8FFB20ED75F5}"/>
              </a:ext>
            </a:extLst>
          </p:cNvPr>
          <p:cNvSpPr/>
          <p:nvPr/>
        </p:nvSpPr>
        <p:spPr>
          <a:xfrm>
            <a:off x="5578202" y="4473547"/>
            <a:ext cx="994245" cy="111422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65" h="2202">
                <a:moveTo>
                  <a:pt x="601" y="1072"/>
                </a:moveTo>
                <a:lnTo>
                  <a:pt x="0" y="1418"/>
                </a:lnTo>
                <a:lnTo>
                  <a:pt x="0" y="1543"/>
                </a:lnTo>
                <a:cubicBezTo>
                  <a:pt x="0" y="1620"/>
                  <a:pt x="42" y="1691"/>
                  <a:pt x="109" y="1730"/>
                </a:cubicBezTo>
                <a:lnTo>
                  <a:pt x="875" y="2172"/>
                </a:lnTo>
                <a:cubicBezTo>
                  <a:pt x="942" y="2211"/>
                  <a:pt x="1024" y="2211"/>
                  <a:pt x="1090" y="2172"/>
                </a:cubicBezTo>
                <a:lnTo>
                  <a:pt x="1857" y="1730"/>
                </a:lnTo>
                <a:cubicBezTo>
                  <a:pt x="1923" y="1691"/>
                  <a:pt x="1965" y="1620"/>
                  <a:pt x="1965" y="1543"/>
                </a:cubicBezTo>
                <a:lnTo>
                  <a:pt x="1965" y="658"/>
                </a:lnTo>
                <a:cubicBezTo>
                  <a:pt x="1965" y="581"/>
                  <a:pt x="1923" y="510"/>
                  <a:pt x="1857" y="472"/>
                </a:cubicBezTo>
                <a:lnTo>
                  <a:pt x="1090" y="29"/>
                </a:lnTo>
                <a:cubicBezTo>
                  <a:pt x="1024" y="-10"/>
                  <a:pt x="942" y="-10"/>
                  <a:pt x="875" y="29"/>
                </a:cubicBezTo>
                <a:lnTo>
                  <a:pt x="828" y="56"/>
                </a:lnTo>
                <a:lnTo>
                  <a:pt x="828" y="679"/>
                </a:lnTo>
                <a:cubicBezTo>
                  <a:pt x="828" y="841"/>
                  <a:pt x="741" y="991"/>
                  <a:pt x="601" y="1072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36572" tIns="18286" rIns="36572" bIns="18286" anchor="ctr" anchorCtr="1" compatLnSpc="0"/>
          <a:lstStyle/>
          <a:p>
            <a:pPr hangingPunct="0"/>
            <a:endParaRPr lang="en-US" sz="732" kern="12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8" name="Freeform: Shape 535">
            <a:extLst>
              <a:ext uri="{FF2B5EF4-FFF2-40B4-BE49-F238E27FC236}">
                <a16:creationId xmlns:a16="http://schemas.microsoft.com/office/drawing/2014/main" id="{D1689DDD-93AA-5F4E-B5D8-AFBCC3610E42}"/>
              </a:ext>
            </a:extLst>
          </p:cNvPr>
          <p:cNvSpPr/>
          <p:nvPr/>
        </p:nvSpPr>
        <p:spPr>
          <a:xfrm>
            <a:off x="5578203" y="4501896"/>
            <a:ext cx="418656" cy="68898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28" h="1362">
                <a:moveTo>
                  <a:pt x="0" y="602"/>
                </a:moveTo>
                <a:lnTo>
                  <a:pt x="0" y="1362"/>
                </a:lnTo>
                <a:lnTo>
                  <a:pt x="601" y="1016"/>
                </a:lnTo>
                <a:cubicBezTo>
                  <a:pt x="741" y="935"/>
                  <a:pt x="828" y="785"/>
                  <a:pt x="828" y="623"/>
                </a:cubicBezTo>
                <a:lnTo>
                  <a:pt x="828" y="0"/>
                </a:lnTo>
                <a:lnTo>
                  <a:pt x="109" y="416"/>
                </a:lnTo>
                <a:cubicBezTo>
                  <a:pt x="42" y="454"/>
                  <a:pt x="0" y="525"/>
                  <a:pt x="0" y="602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cap="flat">
            <a:noFill/>
            <a:prstDash val="solid"/>
          </a:ln>
        </p:spPr>
        <p:txBody>
          <a:bodyPr vert="horz" wrap="none" lIns="36572" tIns="18286" rIns="36572" bIns="18286" anchor="ctr" anchorCtr="1" compatLnSpc="0"/>
          <a:lstStyle/>
          <a:p>
            <a:pPr hangingPunct="0"/>
            <a:endParaRPr lang="en-US" sz="732" kern="12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9" name="Freeform: Shape 536">
            <a:extLst>
              <a:ext uri="{FF2B5EF4-FFF2-40B4-BE49-F238E27FC236}">
                <a16:creationId xmlns:a16="http://schemas.microsoft.com/office/drawing/2014/main" id="{09B9AC48-F712-5D46-8A9B-5E9EFFC7780B}"/>
              </a:ext>
            </a:extLst>
          </p:cNvPr>
          <p:cNvSpPr/>
          <p:nvPr/>
        </p:nvSpPr>
        <p:spPr>
          <a:xfrm>
            <a:off x="3333557" y="4473547"/>
            <a:ext cx="994245" cy="111422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65" h="2202">
                <a:moveTo>
                  <a:pt x="1137" y="679"/>
                </a:moveTo>
                <a:lnTo>
                  <a:pt x="1137" y="56"/>
                </a:lnTo>
                <a:lnTo>
                  <a:pt x="1090" y="29"/>
                </a:lnTo>
                <a:cubicBezTo>
                  <a:pt x="1024" y="-10"/>
                  <a:pt x="942" y="-10"/>
                  <a:pt x="875" y="29"/>
                </a:cubicBezTo>
                <a:lnTo>
                  <a:pt x="109" y="472"/>
                </a:lnTo>
                <a:cubicBezTo>
                  <a:pt x="42" y="510"/>
                  <a:pt x="0" y="581"/>
                  <a:pt x="0" y="658"/>
                </a:cubicBezTo>
                <a:lnTo>
                  <a:pt x="0" y="1543"/>
                </a:lnTo>
                <a:cubicBezTo>
                  <a:pt x="0" y="1620"/>
                  <a:pt x="42" y="1691"/>
                  <a:pt x="109" y="1730"/>
                </a:cubicBezTo>
                <a:lnTo>
                  <a:pt x="875" y="2172"/>
                </a:lnTo>
                <a:cubicBezTo>
                  <a:pt x="942" y="2211"/>
                  <a:pt x="1024" y="2211"/>
                  <a:pt x="1090" y="2172"/>
                </a:cubicBezTo>
                <a:lnTo>
                  <a:pt x="1857" y="1730"/>
                </a:lnTo>
                <a:cubicBezTo>
                  <a:pt x="1923" y="1691"/>
                  <a:pt x="1965" y="1620"/>
                  <a:pt x="1965" y="1543"/>
                </a:cubicBezTo>
                <a:lnTo>
                  <a:pt x="1965" y="1418"/>
                </a:lnTo>
                <a:lnTo>
                  <a:pt x="1364" y="1072"/>
                </a:lnTo>
                <a:cubicBezTo>
                  <a:pt x="1224" y="991"/>
                  <a:pt x="1137" y="841"/>
                  <a:pt x="1137" y="679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36572" tIns="18286" rIns="36572" bIns="18286" anchor="ctr" anchorCtr="1" compatLnSpc="0"/>
          <a:lstStyle/>
          <a:p>
            <a:pPr hangingPunct="0"/>
            <a:endParaRPr lang="en-US" sz="732" kern="12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0" name="Freeform: Shape 537">
            <a:extLst>
              <a:ext uri="{FF2B5EF4-FFF2-40B4-BE49-F238E27FC236}">
                <a16:creationId xmlns:a16="http://schemas.microsoft.com/office/drawing/2014/main" id="{AA9E2443-08B4-C44D-AEBD-54ECC8BF22E9}"/>
              </a:ext>
            </a:extLst>
          </p:cNvPr>
          <p:cNvSpPr/>
          <p:nvPr/>
        </p:nvSpPr>
        <p:spPr>
          <a:xfrm>
            <a:off x="3909145" y="4501896"/>
            <a:ext cx="418656" cy="68898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28" h="1362">
                <a:moveTo>
                  <a:pt x="720" y="416"/>
                </a:moveTo>
                <a:lnTo>
                  <a:pt x="0" y="0"/>
                </a:lnTo>
                <a:lnTo>
                  <a:pt x="0" y="623"/>
                </a:lnTo>
                <a:cubicBezTo>
                  <a:pt x="0" y="785"/>
                  <a:pt x="87" y="935"/>
                  <a:pt x="227" y="1016"/>
                </a:cubicBezTo>
                <a:lnTo>
                  <a:pt x="828" y="1362"/>
                </a:lnTo>
                <a:lnTo>
                  <a:pt x="828" y="602"/>
                </a:lnTo>
                <a:cubicBezTo>
                  <a:pt x="828" y="525"/>
                  <a:pt x="786" y="454"/>
                  <a:pt x="720" y="416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cap="flat">
            <a:noFill/>
            <a:prstDash val="solid"/>
          </a:ln>
        </p:spPr>
        <p:txBody>
          <a:bodyPr vert="horz" wrap="none" lIns="36572" tIns="18286" rIns="36572" bIns="18286" anchor="ctr" anchorCtr="1" compatLnSpc="0"/>
          <a:lstStyle/>
          <a:p>
            <a:pPr hangingPunct="0"/>
            <a:endParaRPr lang="en-US" sz="732" kern="12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ED358544-EAA5-1745-B0BB-07865DB6DC4E}"/>
              </a:ext>
            </a:extLst>
          </p:cNvPr>
          <p:cNvSpPr/>
          <p:nvPr/>
        </p:nvSpPr>
        <p:spPr>
          <a:xfrm>
            <a:off x="6004958" y="3364894"/>
            <a:ext cx="448016" cy="448017"/>
          </a:xfrm>
          <a:custGeom>
            <a:avLst/>
            <a:gdLst>
              <a:gd name="connsiteX0" fmla="*/ 256111 w 1102521"/>
              <a:gd name="connsiteY0" fmla="*/ 952126 h 1102523"/>
              <a:gd name="connsiteX1" fmla="*/ 256111 w 1102521"/>
              <a:gd name="connsiteY1" fmla="*/ 1009302 h 1102523"/>
              <a:gd name="connsiteX2" fmla="*/ 227516 w 1102521"/>
              <a:gd name="connsiteY2" fmla="*/ 1037890 h 1102523"/>
              <a:gd name="connsiteX3" fmla="*/ 197678 w 1102521"/>
              <a:gd name="connsiteY3" fmla="*/ 1037890 h 1102523"/>
              <a:gd name="connsiteX4" fmla="*/ 180272 w 1102521"/>
              <a:gd name="connsiteY4" fmla="*/ 1056534 h 1102523"/>
              <a:gd name="connsiteX5" fmla="*/ 197678 w 1102521"/>
              <a:gd name="connsiteY5" fmla="*/ 1073935 h 1102523"/>
              <a:gd name="connsiteX6" fmla="*/ 414005 w 1102521"/>
              <a:gd name="connsiteY6" fmla="*/ 1073935 h 1102523"/>
              <a:gd name="connsiteX7" fmla="*/ 431411 w 1102521"/>
              <a:gd name="connsiteY7" fmla="*/ 1056534 h 1102523"/>
              <a:gd name="connsiteX8" fmla="*/ 414005 w 1102521"/>
              <a:gd name="connsiteY8" fmla="*/ 1037890 h 1102523"/>
              <a:gd name="connsiteX9" fmla="*/ 385410 w 1102521"/>
              <a:gd name="connsiteY9" fmla="*/ 1037890 h 1102523"/>
              <a:gd name="connsiteX10" fmla="*/ 356815 w 1102521"/>
              <a:gd name="connsiteY10" fmla="*/ 1009302 h 1102523"/>
              <a:gd name="connsiteX11" fmla="*/ 356815 w 1102521"/>
              <a:gd name="connsiteY11" fmla="*/ 952126 h 1102523"/>
              <a:gd name="connsiteX12" fmla="*/ 680040 w 1102521"/>
              <a:gd name="connsiteY12" fmla="*/ 894320 h 1102523"/>
              <a:gd name="connsiteX13" fmla="*/ 699106 w 1102521"/>
              <a:gd name="connsiteY13" fmla="*/ 894320 h 1102523"/>
              <a:gd name="connsiteX14" fmla="*/ 703872 w 1102521"/>
              <a:gd name="connsiteY14" fmla="*/ 905065 h 1102523"/>
              <a:gd name="connsiteX15" fmla="*/ 699106 w 1102521"/>
              <a:gd name="connsiteY15" fmla="*/ 914616 h 1102523"/>
              <a:gd name="connsiteX16" fmla="*/ 694339 w 1102521"/>
              <a:gd name="connsiteY16" fmla="*/ 917003 h 1102523"/>
              <a:gd name="connsiteX17" fmla="*/ 689573 w 1102521"/>
              <a:gd name="connsiteY17" fmla="*/ 919391 h 1102523"/>
              <a:gd name="connsiteX18" fmla="*/ 683615 w 1102521"/>
              <a:gd name="connsiteY18" fmla="*/ 917003 h 1102523"/>
              <a:gd name="connsiteX19" fmla="*/ 680040 w 1102521"/>
              <a:gd name="connsiteY19" fmla="*/ 914616 h 1102523"/>
              <a:gd name="connsiteX20" fmla="*/ 676465 w 1102521"/>
              <a:gd name="connsiteY20" fmla="*/ 905065 h 1102523"/>
              <a:gd name="connsiteX21" fmla="*/ 676465 w 1102521"/>
              <a:gd name="connsiteY21" fmla="*/ 901483 h 1102523"/>
              <a:gd name="connsiteX22" fmla="*/ 676465 w 1102521"/>
              <a:gd name="connsiteY22" fmla="*/ 900289 h 1102523"/>
              <a:gd name="connsiteX23" fmla="*/ 678848 w 1102521"/>
              <a:gd name="connsiteY23" fmla="*/ 896708 h 1102523"/>
              <a:gd name="connsiteX24" fmla="*/ 680040 w 1102521"/>
              <a:gd name="connsiteY24" fmla="*/ 894320 h 1102523"/>
              <a:gd name="connsiteX25" fmla="*/ 882615 w 1102521"/>
              <a:gd name="connsiteY25" fmla="*/ 890738 h 1102523"/>
              <a:gd name="connsiteX26" fmla="*/ 895723 w 1102521"/>
              <a:gd name="connsiteY26" fmla="*/ 905065 h 1102523"/>
              <a:gd name="connsiteX27" fmla="*/ 882615 w 1102521"/>
              <a:gd name="connsiteY27" fmla="*/ 919391 h 1102523"/>
              <a:gd name="connsiteX28" fmla="*/ 868316 w 1102521"/>
              <a:gd name="connsiteY28" fmla="*/ 905065 h 1102523"/>
              <a:gd name="connsiteX29" fmla="*/ 882615 w 1102521"/>
              <a:gd name="connsiteY29" fmla="*/ 890738 h 1102523"/>
              <a:gd name="connsiteX30" fmla="*/ 785498 w 1102521"/>
              <a:gd name="connsiteY30" fmla="*/ 890738 h 1102523"/>
              <a:gd name="connsiteX31" fmla="*/ 799797 w 1102521"/>
              <a:gd name="connsiteY31" fmla="*/ 905065 h 1102523"/>
              <a:gd name="connsiteX32" fmla="*/ 785498 w 1102521"/>
              <a:gd name="connsiteY32" fmla="*/ 919391 h 1102523"/>
              <a:gd name="connsiteX33" fmla="*/ 772390 w 1102521"/>
              <a:gd name="connsiteY33" fmla="*/ 905065 h 1102523"/>
              <a:gd name="connsiteX34" fmla="*/ 785498 w 1102521"/>
              <a:gd name="connsiteY34" fmla="*/ 890738 h 1102523"/>
              <a:gd name="connsiteX35" fmla="*/ 975018 w 1102521"/>
              <a:gd name="connsiteY35" fmla="*/ 886949 h 1102523"/>
              <a:gd name="connsiteX36" fmla="*/ 992892 w 1102521"/>
              <a:gd name="connsiteY36" fmla="*/ 895306 h 1102523"/>
              <a:gd name="connsiteX37" fmla="*/ 984551 w 1102521"/>
              <a:gd name="connsiteY37" fmla="*/ 913214 h 1102523"/>
              <a:gd name="connsiteX38" fmla="*/ 979784 w 1102521"/>
              <a:gd name="connsiteY38" fmla="*/ 914408 h 1102523"/>
              <a:gd name="connsiteX39" fmla="*/ 966677 w 1102521"/>
              <a:gd name="connsiteY39" fmla="*/ 904857 h 1102523"/>
              <a:gd name="connsiteX40" fmla="*/ 975018 w 1102521"/>
              <a:gd name="connsiteY40" fmla="*/ 886949 h 1102523"/>
              <a:gd name="connsiteX41" fmla="*/ 305869 w 1102521"/>
              <a:gd name="connsiteY41" fmla="*/ 880772 h 1102523"/>
              <a:gd name="connsiteX42" fmla="*/ 320168 w 1102521"/>
              <a:gd name="connsiteY42" fmla="*/ 893880 h 1102523"/>
              <a:gd name="connsiteX43" fmla="*/ 305869 w 1102521"/>
              <a:gd name="connsiteY43" fmla="*/ 908179 h 1102523"/>
              <a:gd name="connsiteX44" fmla="*/ 292761 w 1102521"/>
              <a:gd name="connsiteY44" fmla="*/ 893880 h 1102523"/>
              <a:gd name="connsiteX45" fmla="*/ 305869 w 1102521"/>
              <a:gd name="connsiteY45" fmla="*/ 880772 h 1102523"/>
              <a:gd name="connsiteX46" fmla="*/ 28595 w 1102521"/>
              <a:gd name="connsiteY46" fmla="*/ 866362 h 1102523"/>
              <a:gd name="connsiteX47" fmla="*/ 28595 w 1102521"/>
              <a:gd name="connsiteY47" fmla="*/ 903651 h 1102523"/>
              <a:gd name="connsiteX48" fmla="*/ 48487 w 1102521"/>
              <a:gd name="connsiteY48" fmla="*/ 923538 h 1102523"/>
              <a:gd name="connsiteX49" fmla="*/ 563196 w 1102521"/>
              <a:gd name="connsiteY49" fmla="*/ 923538 h 1102523"/>
              <a:gd name="connsiteX50" fmla="*/ 583088 w 1102521"/>
              <a:gd name="connsiteY50" fmla="*/ 903651 h 1102523"/>
              <a:gd name="connsiteX51" fmla="*/ 583088 w 1102521"/>
              <a:gd name="connsiteY51" fmla="*/ 866362 h 1102523"/>
              <a:gd name="connsiteX52" fmla="*/ 1027182 w 1102521"/>
              <a:gd name="connsiteY52" fmla="*/ 811008 h 1102523"/>
              <a:gd name="connsiteX53" fmla="*/ 1041481 w 1102521"/>
              <a:gd name="connsiteY53" fmla="*/ 825307 h 1102523"/>
              <a:gd name="connsiteX54" fmla="*/ 1027182 w 1102521"/>
              <a:gd name="connsiteY54" fmla="*/ 838415 h 1102523"/>
              <a:gd name="connsiteX55" fmla="*/ 1014074 w 1102521"/>
              <a:gd name="connsiteY55" fmla="*/ 825307 h 1102523"/>
              <a:gd name="connsiteX56" fmla="*/ 1027182 w 1102521"/>
              <a:gd name="connsiteY56" fmla="*/ 811008 h 1102523"/>
              <a:gd name="connsiteX57" fmla="*/ 1027182 w 1102521"/>
              <a:gd name="connsiteY57" fmla="*/ 715080 h 1102523"/>
              <a:gd name="connsiteX58" fmla="*/ 1041481 w 1102521"/>
              <a:gd name="connsiteY58" fmla="*/ 729379 h 1102523"/>
              <a:gd name="connsiteX59" fmla="*/ 1027182 w 1102521"/>
              <a:gd name="connsiteY59" fmla="*/ 742487 h 1102523"/>
              <a:gd name="connsiteX60" fmla="*/ 1014074 w 1102521"/>
              <a:gd name="connsiteY60" fmla="*/ 729379 h 1102523"/>
              <a:gd name="connsiteX61" fmla="*/ 1027182 w 1102521"/>
              <a:gd name="connsiteY61" fmla="*/ 715080 h 1102523"/>
              <a:gd name="connsiteX62" fmla="*/ 1027182 w 1102521"/>
              <a:gd name="connsiteY62" fmla="*/ 619156 h 1102523"/>
              <a:gd name="connsiteX63" fmla="*/ 1041481 w 1102521"/>
              <a:gd name="connsiteY63" fmla="*/ 633455 h 1102523"/>
              <a:gd name="connsiteX64" fmla="*/ 1027182 w 1102521"/>
              <a:gd name="connsiteY64" fmla="*/ 646563 h 1102523"/>
              <a:gd name="connsiteX65" fmla="*/ 1014074 w 1102521"/>
              <a:gd name="connsiteY65" fmla="*/ 633455 h 1102523"/>
              <a:gd name="connsiteX66" fmla="*/ 1027182 w 1102521"/>
              <a:gd name="connsiteY66" fmla="*/ 619156 h 1102523"/>
              <a:gd name="connsiteX67" fmla="*/ 48487 w 1102521"/>
              <a:gd name="connsiteY67" fmla="*/ 585455 h 1102523"/>
              <a:gd name="connsiteX68" fmla="*/ 28595 w 1102521"/>
              <a:gd name="connsiteY68" fmla="*/ 604099 h 1102523"/>
              <a:gd name="connsiteX69" fmla="*/ 28595 w 1102521"/>
              <a:gd name="connsiteY69" fmla="*/ 836531 h 1102523"/>
              <a:gd name="connsiteX70" fmla="*/ 583088 w 1102521"/>
              <a:gd name="connsiteY70" fmla="*/ 836531 h 1102523"/>
              <a:gd name="connsiteX71" fmla="*/ 583088 w 1102521"/>
              <a:gd name="connsiteY71" fmla="*/ 604099 h 1102523"/>
              <a:gd name="connsiteX72" fmla="*/ 563196 w 1102521"/>
              <a:gd name="connsiteY72" fmla="*/ 585455 h 1102523"/>
              <a:gd name="connsiteX73" fmla="*/ 48487 w 1102521"/>
              <a:gd name="connsiteY73" fmla="*/ 556867 h 1102523"/>
              <a:gd name="connsiteX74" fmla="*/ 563196 w 1102521"/>
              <a:gd name="connsiteY74" fmla="*/ 556867 h 1102523"/>
              <a:gd name="connsiteX75" fmla="*/ 611683 w 1102521"/>
              <a:gd name="connsiteY75" fmla="*/ 604099 h 1102523"/>
              <a:gd name="connsiteX76" fmla="*/ 611683 w 1102521"/>
              <a:gd name="connsiteY76" fmla="*/ 903651 h 1102523"/>
              <a:gd name="connsiteX77" fmla="*/ 563196 w 1102521"/>
              <a:gd name="connsiteY77" fmla="*/ 952126 h 1102523"/>
              <a:gd name="connsiteX78" fmla="*/ 385410 w 1102521"/>
              <a:gd name="connsiteY78" fmla="*/ 952126 h 1102523"/>
              <a:gd name="connsiteX79" fmla="*/ 385410 w 1102521"/>
              <a:gd name="connsiteY79" fmla="*/ 1009302 h 1102523"/>
              <a:gd name="connsiteX80" fmla="*/ 414005 w 1102521"/>
              <a:gd name="connsiteY80" fmla="*/ 1009302 h 1102523"/>
              <a:gd name="connsiteX81" fmla="*/ 460006 w 1102521"/>
              <a:gd name="connsiteY81" fmla="*/ 1056534 h 1102523"/>
              <a:gd name="connsiteX82" fmla="*/ 414005 w 1102521"/>
              <a:gd name="connsiteY82" fmla="*/ 1102523 h 1102523"/>
              <a:gd name="connsiteX83" fmla="*/ 197678 w 1102521"/>
              <a:gd name="connsiteY83" fmla="*/ 1102523 h 1102523"/>
              <a:gd name="connsiteX84" fmla="*/ 151677 w 1102521"/>
              <a:gd name="connsiteY84" fmla="*/ 1056534 h 1102523"/>
              <a:gd name="connsiteX85" fmla="*/ 197678 w 1102521"/>
              <a:gd name="connsiteY85" fmla="*/ 1009302 h 1102523"/>
              <a:gd name="connsiteX86" fmla="*/ 227516 w 1102521"/>
              <a:gd name="connsiteY86" fmla="*/ 1009302 h 1102523"/>
              <a:gd name="connsiteX87" fmla="*/ 227516 w 1102521"/>
              <a:gd name="connsiteY87" fmla="*/ 952126 h 1102523"/>
              <a:gd name="connsiteX88" fmla="*/ 48487 w 1102521"/>
              <a:gd name="connsiteY88" fmla="*/ 952126 h 1102523"/>
              <a:gd name="connsiteX89" fmla="*/ 0 w 1102521"/>
              <a:gd name="connsiteY89" fmla="*/ 903651 h 1102523"/>
              <a:gd name="connsiteX90" fmla="*/ 0 w 1102521"/>
              <a:gd name="connsiteY90" fmla="*/ 604099 h 1102523"/>
              <a:gd name="connsiteX91" fmla="*/ 48487 w 1102521"/>
              <a:gd name="connsiteY91" fmla="*/ 556867 h 1102523"/>
              <a:gd name="connsiteX92" fmla="*/ 1017649 w 1102521"/>
              <a:gd name="connsiteY92" fmla="*/ 526798 h 1102523"/>
              <a:gd name="connsiteX93" fmla="*/ 1036715 w 1102521"/>
              <a:gd name="connsiteY93" fmla="*/ 526798 h 1102523"/>
              <a:gd name="connsiteX94" fmla="*/ 1041481 w 1102521"/>
              <a:gd name="connsiteY94" fmla="*/ 536311 h 1102523"/>
              <a:gd name="connsiteX95" fmla="*/ 1036715 w 1102521"/>
              <a:gd name="connsiteY95" fmla="*/ 547013 h 1102523"/>
              <a:gd name="connsiteX96" fmla="*/ 1027182 w 1102521"/>
              <a:gd name="connsiteY96" fmla="*/ 549392 h 1102523"/>
              <a:gd name="connsiteX97" fmla="*/ 1017649 w 1102521"/>
              <a:gd name="connsiteY97" fmla="*/ 547013 h 1102523"/>
              <a:gd name="connsiteX98" fmla="*/ 1014074 w 1102521"/>
              <a:gd name="connsiteY98" fmla="*/ 536311 h 1102523"/>
              <a:gd name="connsiteX99" fmla="*/ 1014074 w 1102521"/>
              <a:gd name="connsiteY99" fmla="*/ 533933 h 1102523"/>
              <a:gd name="connsiteX100" fmla="*/ 1015266 w 1102521"/>
              <a:gd name="connsiteY100" fmla="*/ 531555 h 1102523"/>
              <a:gd name="connsiteX101" fmla="*/ 1015266 w 1102521"/>
              <a:gd name="connsiteY101" fmla="*/ 529176 h 1102523"/>
              <a:gd name="connsiteX102" fmla="*/ 1017649 w 1102521"/>
              <a:gd name="connsiteY102" fmla="*/ 526798 h 1102523"/>
              <a:gd name="connsiteX103" fmla="*/ 65864 w 1102521"/>
              <a:gd name="connsiteY103" fmla="*/ 464520 h 1102523"/>
              <a:gd name="connsiteX104" fmla="*/ 84930 w 1102521"/>
              <a:gd name="connsiteY104" fmla="*/ 464520 h 1102523"/>
              <a:gd name="connsiteX105" fmla="*/ 86121 w 1102521"/>
              <a:gd name="connsiteY105" fmla="*/ 466908 h 1102523"/>
              <a:gd name="connsiteX106" fmla="*/ 88504 w 1102521"/>
              <a:gd name="connsiteY106" fmla="*/ 469296 h 1102523"/>
              <a:gd name="connsiteX107" fmla="*/ 88504 w 1102521"/>
              <a:gd name="connsiteY107" fmla="*/ 472878 h 1102523"/>
              <a:gd name="connsiteX108" fmla="*/ 89696 w 1102521"/>
              <a:gd name="connsiteY108" fmla="*/ 475265 h 1102523"/>
              <a:gd name="connsiteX109" fmla="*/ 84930 w 1102521"/>
              <a:gd name="connsiteY109" fmla="*/ 484816 h 1102523"/>
              <a:gd name="connsiteX110" fmla="*/ 75397 w 1102521"/>
              <a:gd name="connsiteY110" fmla="*/ 489592 h 1102523"/>
              <a:gd name="connsiteX111" fmla="*/ 70630 w 1102521"/>
              <a:gd name="connsiteY111" fmla="*/ 488398 h 1102523"/>
              <a:gd name="connsiteX112" fmla="*/ 65864 w 1102521"/>
              <a:gd name="connsiteY112" fmla="*/ 484816 h 1102523"/>
              <a:gd name="connsiteX113" fmla="*/ 62289 w 1102521"/>
              <a:gd name="connsiteY113" fmla="*/ 475265 h 1102523"/>
              <a:gd name="connsiteX114" fmla="*/ 62289 w 1102521"/>
              <a:gd name="connsiteY114" fmla="*/ 472878 h 1102523"/>
              <a:gd name="connsiteX115" fmla="*/ 62289 w 1102521"/>
              <a:gd name="connsiteY115" fmla="*/ 469296 h 1102523"/>
              <a:gd name="connsiteX116" fmla="*/ 64672 w 1102521"/>
              <a:gd name="connsiteY116" fmla="*/ 466908 h 1102523"/>
              <a:gd name="connsiteX117" fmla="*/ 65864 w 1102521"/>
              <a:gd name="connsiteY117" fmla="*/ 464520 h 1102523"/>
              <a:gd name="connsiteX118" fmla="*/ 465869 w 1102521"/>
              <a:gd name="connsiteY118" fmla="*/ 403854 h 1102523"/>
              <a:gd name="connsiteX119" fmla="*/ 465869 w 1102521"/>
              <a:gd name="connsiteY119" fmla="*/ 420009 h 1102523"/>
              <a:gd name="connsiteX120" fmla="*/ 505659 w 1102521"/>
              <a:gd name="connsiteY120" fmla="*/ 459773 h 1102523"/>
              <a:gd name="connsiteX121" fmla="*/ 1034131 w 1102521"/>
              <a:gd name="connsiteY121" fmla="*/ 459773 h 1102523"/>
              <a:gd name="connsiteX122" fmla="*/ 1073921 w 1102521"/>
              <a:gd name="connsiteY122" fmla="*/ 420009 h 1102523"/>
              <a:gd name="connsiteX123" fmla="*/ 1073921 w 1102521"/>
              <a:gd name="connsiteY123" fmla="*/ 403854 h 1102523"/>
              <a:gd name="connsiteX124" fmla="*/ 832690 w 1102521"/>
              <a:gd name="connsiteY124" fmla="*/ 403854 h 1102523"/>
              <a:gd name="connsiteX125" fmla="*/ 822742 w 1102521"/>
              <a:gd name="connsiteY125" fmla="*/ 408825 h 1102523"/>
              <a:gd name="connsiteX126" fmla="*/ 770517 w 1102521"/>
              <a:gd name="connsiteY126" fmla="*/ 432435 h 1102523"/>
              <a:gd name="connsiteX127" fmla="*/ 717048 w 1102521"/>
              <a:gd name="connsiteY127" fmla="*/ 408825 h 1102523"/>
              <a:gd name="connsiteX128" fmla="*/ 707100 w 1102521"/>
              <a:gd name="connsiteY128" fmla="*/ 403854 h 1102523"/>
              <a:gd name="connsiteX129" fmla="*/ 75397 w 1102521"/>
              <a:gd name="connsiteY129" fmla="*/ 361277 h 1102523"/>
              <a:gd name="connsiteX130" fmla="*/ 89696 w 1102521"/>
              <a:gd name="connsiteY130" fmla="*/ 374357 h 1102523"/>
              <a:gd name="connsiteX131" fmla="*/ 75397 w 1102521"/>
              <a:gd name="connsiteY131" fmla="*/ 387438 h 1102523"/>
              <a:gd name="connsiteX132" fmla="*/ 62289 w 1102521"/>
              <a:gd name="connsiteY132" fmla="*/ 374357 h 1102523"/>
              <a:gd name="connsiteX133" fmla="*/ 75397 w 1102521"/>
              <a:gd name="connsiteY133" fmla="*/ 361277 h 1102523"/>
              <a:gd name="connsiteX134" fmla="*/ 536746 w 1102521"/>
              <a:gd name="connsiteY134" fmla="*/ 310657 h 1102523"/>
              <a:gd name="connsiteX135" fmla="*/ 482034 w 1102521"/>
              <a:gd name="connsiteY135" fmla="*/ 375274 h 1102523"/>
              <a:gd name="connsiteX136" fmla="*/ 707100 w 1102521"/>
              <a:gd name="connsiteY136" fmla="*/ 375274 h 1102523"/>
              <a:gd name="connsiteX137" fmla="*/ 738187 w 1102521"/>
              <a:gd name="connsiteY137" fmla="*/ 388943 h 1102523"/>
              <a:gd name="connsiteX138" fmla="*/ 770517 w 1102521"/>
              <a:gd name="connsiteY138" fmla="*/ 403854 h 1102523"/>
              <a:gd name="connsiteX139" fmla="*/ 801603 w 1102521"/>
              <a:gd name="connsiteY139" fmla="*/ 388943 h 1102523"/>
              <a:gd name="connsiteX140" fmla="*/ 832690 w 1102521"/>
              <a:gd name="connsiteY140" fmla="*/ 375274 h 1102523"/>
              <a:gd name="connsiteX141" fmla="*/ 1057756 w 1102521"/>
              <a:gd name="connsiteY141" fmla="*/ 375274 h 1102523"/>
              <a:gd name="connsiteX142" fmla="*/ 1003044 w 1102521"/>
              <a:gd name="connsiteY142" fmla="*/ 310657 h 1102523"/>
              <a:gd name="connsiteX143" fmla="*/ 75397 w 1102521"/>
              <a:gd name="connsiteY143" fmla="*/ 260370 h 1102523"/>
              <a:gd name="connsiteX144" fmla="*/ 89696 w 1102521"/>
              <a:gd name="connsiteY144" fmla="*/ 273477 h 1102523"/>
              <a:gd name="connsiteX145" fmla="*/ 75397 w 1102521"/>
              <a:gd name="connsiteY145" fmla="*/ 287777 h 1102523"/>
              <a:gd name="connsiteX146" fmla="*/ 62289 w 1102521"/>
              <a:gd name="connsiteY146" fmla="*/ 273477 h 1102523"/>
              <a:gd name="connsiteX147" fmla="*/ 75397 w 1102521"/>
              <a:gd name="connsiteY147" fmla="*/ 260370 h 1102523"/>
              <a:gd name="connsiteX148" fmla="*/ 75397 w 1102521"/>
              <a:gd name="connsiteY148" fmla="*/ 159459 h 1102523"/>
              <a:gd name="connsiteX149" fmla="*/ 89696 w 1102521"/>
              <a:gd name="connsiteY149" fmla="*/ 172566 h 1102523"/>
              <a:gd name="connsiteX150" fmla="*/ 75397 w 1102521"/>
              <a:gd name="connsiteY150" fmla="*/ 186866 h 1102523"/>
              <a:gd name="connsiteX151" fmla="*/ 62289 w 1102521"/>
              <a:gd name="connsiteY151" fmla="*/ 172566 h 1102523"/>
              <a:gd name="connsiteX152" fmla="*/ 75397 w 1102521"/>
              <a:gd name="connsiteY152" fmla="*/ 159459 h 1102523"/>
              <a:gd name="connsiteX153" fmla="*/ 117890 w 1102521"/>
              <a:gd name="connsiteY153" fmla="*/ 72999 h 1102523"/>
              <a:gd name="connsiteX154" fmla="*/ 125933 w 1102521"/>
              <a:gd name="connsiteY154" fmla="*/ 79403 h 1102523"/>
              <a:gd name="connsiteX155" fmla="*/ 122358 w 1102521"/>
              <a:gd name="connsiteY155" fmla="*/ 98469 h 1102523"/>
              <a:gd name="connsiteX156" fmla="*/ 114017 w 1102521"/>
              <a:gd name="connsiteY156" fmla="*/ 99661 h 1102523"/>
              <a:gd name="connsiteX157" fmla="*/ 103292 w 1102521"/>
              <a:gd name="connsiteY157" fmla="*/ 93703 h 1102523"/>
              <a:gd name="connsiteX158" fmla="*/ 108059 w 1102521"/>
              <a:gd name="connsiteY158" fmla="*/ 74637 h 1102523"/>
              <a:gd name="connsiteX159" fmla="*/ 117890 w 1102521"/>
              <a:gd name="connsiteY159" fmla="*/ 72999 h 1102523"/>
              <a:gd name="connsiteX160" fmla="*/ 408240 w 1102521"/>
              <a:gd name="connsiteY160" fmla="*/ 62288 h 1102523"/>
              <a:gd name="connsiteX161" fmla="*/ 410623 w 1102521"/>
              <a:gd name="connsiteY161" fmla="*/ 62288 h 1102523"/>
              <a:gd name="connsiteX162" fmla="*/ 416582 w 1102521"/>
              <a:gd name="connsiteY162" fmla="*/ 62288 h 1102523"/>
              <a:gd name="connsiteX163" fmla="*/ 418965 w 1102521"/>
              <a:gd name="connsiteY163" fmla="*/ 62288 h 1102523"/>
              <a:gd name="connsiteX164" fmla="*/ 421348 w 1102521"/>
              <a:gd name="connsiteY164" fmla="*/ 64671 h 1102523"/>
              <a:gd name="connsiteX165" fmla="*/ 422540 w 1102521"/>
              <a:gd name="connsiteY165" fmla="*/ 65863 h 1102523"/>
              <a:gd name="connsiteX166" fmla="*/ 424923 w 1102521"/>
              <a:gd name="connsiteY166" fmla="*/ 68246 h 1102523"/>
              <a:gd name="connsiteX167" fmla="*/ 426114 w 1102521"/>
              <a:gd name="connsiteY167" fmla="*/ 70629 h 1102523"/>
              <a:gd name="connsiteX168" fmla="*/ 427306 w 1102521"/>
              <a:gd name="connsiteY168" fmla="*/ 73012 h 1102523"/>
              <a:gd name="connsiteX169" fmla="*/ 427306 w 1102521"/>
              <a:gd name="connsiteY169" fmla="*/ 75395 h 1102523"/>
              <a:gd name="connsiteX170" fmla="*/ 422540 w 1102521"/>
              <a:gd name="connsiteY170" fmla="*/ 84928 h 1102523"/>
              <a:gd name="connsiteX171" fmla="*/ 413007 w 1102521"/>
              <a:gd name="connsiteY171" fmla="*/ 89695 h 1102523"/>
              <a:gd name="connsiteX172" fmla="*/ 403474 w 1102521"/>
              <a:gd name="connsiteY172" fmla="*/ 84928 h 1102523"/>
              <a:gd name="connsiteX173" fmla="*/ 399899 w 1102521"/>
              <a:gd name="connsiteY173" fmla="*/ 75395 h 1102523"/>
              <a:gd name="connsiteX174" fmla="*/ 399899 w 1102521"/>
              <a:gd name="connsiteY174" fmla="*/ 73012 h 1102523"/>
              <a:gd name="connsiteX175" fmla="*/ 401091 w 1102521"/>
              <a:gd name="connsiteY175" fmla="*/ 70629 h 1102523"/>
              <a:gd name="connsiteX176" fmla="*/ 401091 w 1102521"/>
              <a:gd name="connsiteY176" fmla="*/ 68246 h 1102523"/>
              <a:gd name="connsiteX177" fmla="*/ 403474 w 1102521"/>
              <a:gd name="connsiteY177" fmla="*/ 65863 h 1102523"/>
              <a:gd name="connsiteX178" fmla="*/ 405857 w 1102521"/>
              <a:gd name="connsiteY178" fmla="*/ 64671 h 1102523"/>
              <a:gd name="connsiteX179" fmla="*/ 408240 w 1102521"/>
              <a:gd name="connsiteY179" fmla="*/ 62288 h 1102523"/>
              <a:gd name="connsiteX180" fmla="*/ 313289 w 1102521"/>
              <a:gd name="connsiteY180" fmla="*/ 62288 h 1102523"/>
              <a:gd name="connsiteX181" fmla="*/ 326397 w 1102521"/>
              <a:gd name="connsiteY181" fmla="*/ 75395 h 1102523"/>
              <a:gd name="connsiteX182" fmla="*/ 313289 w 1102521"/>
              <a:gd name="connsiteY182" fmla="*/ 89695 h 1102523"/>
              <a:gd name="connsiteX183" fmla="*/ 298990 w 1102521"/>
              <a:gd name="connsiteY183" fmla="*/ 75395 h 1102523"/>
              <a:gd name="connsiteX184" fmla="*/ 313289 w 1102521"/>
              <a:gd name="connsiteY184" fmla="*/ 62288 h 1102523"/>
              <a:gd name="connsiteX185" fmla="*/ 212408 w 1102521"/>
              <a:gd name="connsiteY185" fmla="*/ 62288 h 1102523"/>
              <a:gd name="connsiteX186" fmla="*/ 226734 w 1102521"/>
              <a:gd name="connsiteY186" fmla="*/ 75395 h 1102523"/>
              <a:gd name="connsiteX187" fmla="*/ 212408 w 1102521"/>
              <a:gd name="connsiteY187" fmla="*/ 89695 h 1102523"/>
              <a:gd name="connsiteX188" fmla="*/ 198081 w 1102521"/>
              <a:gd name="connsiteY188" fmla="*/ 75395 h 1102523"/>
              <a:gd name="connsiteX189" fmla="*/ 212408 w 1102521"/>
              <a:gd name="connsiteY189" fmla="*/ 62288 h 1102523"/>
              <a:gd name="connsiteX190" fmla="*/ 606589 w 1102521"/>
              <a:gd name="connsiteY190" fmla="*/ 57305 h 1102523"/>
              <a:gd name="connsiteX191" fmla="*/ 934389 w 1102521"/>
              <a:gd name="connsiteY191" fmla="*/ 57305 h 1102523"/>
              <a:gd name="connsiteX192" fmla="*/ 948047 w 1102521"/>
              <a:gd name="connsiteY192" fmla="*/ 70913 h 1102523"/>
              <a:gd name="connsiteX193" fmla="*/ 934389 w 1102521"/>
              <a:gd name="connsiteY193" fmla="*/ 85758 h 1102523"/>
              <a:gd name="connsiteX194" fmla="*/ 606589 w 1102521"/>
              <a:gd name="connsiteY194" fmla="*/ 85758 h 1102523"/>
              <a:gd name="connsiteX195" fmla="*/ 601622 w 1102521"/>
              <a:gd name="connsiteY195" fmla="*/ 90706 h 1102523"/>
              <a:gd name="connsiteX196" fmla="*/ 601622 w 1102521"/>
              <a:gd name="connsiteY196" fmla="*/ 220600 h 1102523"/>
              <a:gd name="connsiteX197" fmla="*/ 586722 w 1102521"/>
              <a:gd name="connsiteY197" fmla="*/ 234208 h 1102523"/>
              <a:gd name="connsiteX198" fmla="*/ 573064 w 1102521"/>
              <a:gd name="connsiteY198" fmla="*/ 220600 h 1102523"/>
              <a:gd name="connsiteX199" fmla="*/ 573064 w 1102521"/>
              <a:gd name="connsiteY199" fmla="*/ 90706 h 1102523"/>
              <a:gd name="connsiteX200" fmla="*/ 606589 w 1102521"/>
              <a:gd name="connsiteY200" fmla="*/ 57305 h 1102523"/>
              <a:gd name="connsiteX201" fmla="*/ 556641 w 1102521"/>
              <a:gd name="connsiteY201" fmla="*/ 29823 h 1102523"/>
              <a:gd name="connsiteX202" fmla="*/ 544207 w 1102521"/>
              <a:gd name="connsiteY202" fmla="*/ 41007 h 1102523"/>
              <a:gd name="connsiteX203" fmla="*/ 544207 w 1102521"/>
              <a:gd name="connsiteY203" fmla="*/ 283319 h 1102523"/>
              <a:gd name="connsiteX204" fmla="*/ 995583 w 1102521"/>
              <a:gd name="connsiteY204" fmla="*/ 283319 h 1102523"/>
              <a:gd name="connsiteX205" fmla="*/ 995583 w 1102521"/>
              <a:gd name="connsiteY205" fmla="*/ 41007 h 1102523"/>
              <a:gd name="connsiteX206" fmla="*/ 983149 w 1102521"/>
              <a:gd name="connsiteY206" fmla="*/ 29823 h 1102523"/>
              <a:gd name="connsiteX207" fmla="*/ 556641 w 1102521"/>
              <a:gd name="connsiteY207" fmla="*/ 0 h 1102523"/>
              <a:gd name="connsiteX208" fmla="*/ 983149 w 1102521"/>
              <a:gd name="connsiteY208" fmla="*/ 0 h 1102523"/>
              <a:gd name="connsiteX209" fmla="*/ 1024183 w 1102521"/>
              <a:gd name="connsiteY209" fmla="*/ 41007 h 1102523"/>
              <a:gd name="connsiteX210" fmla="*/ 1024183 w 1102521"/>
              <a:gd name="connsiteY210" fmla="*/ 292018 h 1102523"/>
              <a:gd name="connsiteX211" fmla="*/ 1098791 w 1102521"/>
              <a:gd name="connsiteY211" fmla="*/ 380244 h 1102523"/>
              <a:gd name="connsiteX212" fmla="*/ 1102521 w 1102521"/>
              <a:gd name="connsiteY212" fmla="*/ 388943 h 1102523"/>
              <a:gd name="connsiteX213" fmla="*/ 1102521 w 1102521"/>
              <a:gd name="connsiteY213" fmla="*/ 420009 h 1102523"/>
              <a:gd name="connsiteX214" fmla="*/ 1034131 w 1102521"/>
              <a:gd name="connsiteY214" fmla="*/ 489596 h 1102523"/>
              <a:gd name="connsiteX215" fmla="*/ 505659 w 1102521"/>
              <a:gd name="connsiteY215" fmla="*/ 489596 h 1102523"/>
              <a:gd name="connsiteX216" fmla="*/ 437269 w 1102521"/>
              <a:gd name="connsiteY216" fmla="*/ 420009 h 1102523"/>
              <a:gd name="connsiteX217" fmla="*/ 437269 w 1102521"/>
              <a:gd name="connsiteY217" fmla="*/ 388943 h 1102523"/>
              <a:gd name="connsiteX218" fmla="*/ 440999 w 1102521"/>
              <a:gd name="connsiteY218" fmla="*/ 380244 h 1102523"/>
              <a:gd name="connsiteX219" fmla="*/ 515607 w 1102521"/>
              <a:gd name="connsiteY219" fmla="*/ 292018 h 1102523"/>
              <a:gd name="connsiteX220" fmla="*/ 515607 w 1102521"/>
              <a:gd name="connsiteY220" fmla="*/ 41007 h 1102523"/>
              <a:gd name="connsiteX221" fmla="*/ 556641 w 1102521"/>
              <a:gd name="connsiteY221" fmla="*/ 0 h 110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1102521" h="1102523">
                <a:moveTo>
                  <a:pt x="256111" y="952126"/>
                </a:moveTo>
                <a:lnTo>
                  <a:pt x="256111" y="1009302"/>
                </a:lnTo>
                <a:cubicBezTo>
                  <a:pt x="256111" y="1025460"/>
                  <a:pt x="242435" y="1037890"/>
                  <a:pt x="227516" y="1037890"/>
                </a:cubicBezTo>
                <a:lnTo>
                  <a:pt x="197678" y="1037890"/>
                </a:lnTo>
                <a:cubicBezTo>
                  <a:pt x="187732" y="1037890"/>
                  <a:pt x="180272" y="1046590"/>
                  <a:pt x="180272" y="1056534"/>
                </a:cubicBezTo>
                <a:cubicBezTo>
                  <a:pt x="180272" y="1066478"/>
                  <a:pt x="187732" y="1073935"/>
                  <a:pt x="197678" y="1073935"/>
                </a:cubicBezTo>
                <a:lnTo>
                  <a:pt x="414005" y="1073935"/>
                </a:lnTo>
                <a:cubicBezTo>
                  <a:pt x="423951" y="1073935"/>
                  <a:pt x="431411" y="1066478"/>
                  <a:pt x="431411" y="1056534"/>
                </a:cubicBezTo>
                <a:cubicBezTo>
                  <a:pt x="431411" y="1046590"/>
                  <a:pt x="423951" y="1037890"/>
                  <a:pt x="414005" y="1037890"/>
                </a:cubicBezTo>
                <a:lnTo>
                  <a:pt x="385410" y="1037890"/>
                </a:lnTo>
                <a:cubicBezTo>
                  <a:pt x="369248" y="1037890"/>
                  <a:pt x="356815" y="1025460"/>
                  <a:pt x="356815" y="1009302"/>
                </a:cubicBezTo>
                <a:lnTo>
                  <a:pt x="356815" y="952126"/>
                </a:lnTo>
                <a:close/>
                <a:moveTo>
                  <a:pt x="680040" y="894320"/>
                </a:moveTo>
                <a:cubicBezTo>
                  <a:pt x="684806" y="889544"/>
                  <a:pt x="694339" y="889544"/>
                  <a:pt x="699106" y="894320"/>
                </a:cubicBezTo>
                <a:cubicBezTo>
                  <a:pt x="702680" y="897901"/>
                  <a:pt x="703872" y="901483"/>
                  <a:pt x="703872" y="905065"/>
                </a:cubicBezTo>
                <a:cubicBezTo>
                  <a:pt x="703872" y="908646"/>
                  <a:pt x="702680" y="911034"/>
                  <a:pt x="699106" y="914616"/>
                </a:cubicBezTo>
                <a:cubicBezTo>
                  <a:pt x="697914" y="915810"/>
                  <a:pt x="696722" y="917003"/>
                  <a:pt x="694339" y="917003"/>
                </a:cubicBezTo>
                <a:cubicBezTo>
                  <a:pt x="693148" y="918197"/>
                  <a:pt x="691956" y="919391"/>
                  <a:pt x="689573" y="919391"/>
                </a:cubicBezTo>
                <a:cubicBezTo>
                  <a:pt x="687189" y="919391"/>
                  <a:pt x="685998" y="918197"/>
                  <a:pt x="683615" y="917003"/>
                </a:cubicBezTo>
                <a:cubicBezTo>
                  <a:pt x="682423" y="917003"/>
                  <a:pt x="681231" y="915810"/>
                  <a:pt x="680040" y="914616"/>
                </a:cubicBezTo>
                <a:cubicBezTo>
                  <a:pt x="677657" y="911034"/>
                  <a:pt x="676465" y="908646"/>
                  <a:pt x="676465" y="905065"/>
                </a:cubicBezTo>
                <a:cubicBezTo>
                  <a:pt x="676465" y="903871"/>
                  <a:pt x="676465" y="902677"/>
                  <a:pt x="676465" y="901483"/>
                </a:cubicBezTo>
                <a:lnTo>
                  <a:pt x="676465" y="900289"/>
                </a:lnTo>
                <a:cubicBezTo>
                  <a:pt x="677657" y="897901"/>
                  <a:pt x="677657" y="897901"/>
                  <a:pt x="678848" y="896708"/>
                </a:cubicBezTo>
                <a:cubicBezTo>
                  <a:pt x="678848" y="896708"/>
                  <a:pt x="680040" y="895514"/>
                  <a:pt x="680040" y="894320"/>
                </a:cubicBezTo>
                <a:close/>
                <a:moveTo>
                  <a:pt x="882615" y="890738"/>
                </a:moveTo>
                <a:cubicBezTo>
                  <a:pt x="889765" y="890738"/>
                  <a:pt x="895723" y="896708"/>
                  <a:pt x="895723" y="905065"/>
                </a:cubicBezTo>
                <a:cubicBezTo>
                  <a:pt x="895723" y="912228"/>
                  <a:pt x="889765" y="919391"/>
                  <a:pt x="882615" y="919391"/>
                </a:cubicBezTo>
                <a:cubicBezTo>
                  <a:pt x="874274" y="919391"/>
                  <a:pt x="868316" y="912228"/>
                  <a:pt x="868316" y="905065"/>
                </a:cubicBezTo>
                <a:cubicBezTo>
                  <a:pt x="868316" y="896708"/>
                  <a:pt x="874274" y="890738"/>
                  <a:pt x="882615" y="890738"/>
                </a:cubicBezTo>
                <a:close/>
                <a:moveTo>
                  <a:pt x="785498" y="890738"/>
                </a:moveTo>
                <a:cubicBezTo>
                  <a:pt x="793839" y="890738"/>
                  <a:pt x="799797" y="896708"/>
                  <a:pt x="799797" y="905065"/>
                </a:cubicBezTo>
                <a:cubicBezTo>
                  <a:pt x="799797" y="912228"/>
                  <a:pt x="793839" y="919391"/>
                  <a:pt x="785498" y="919391"/>
                </a:cubicBezTo>
                <a:cubicBezTo>
                  <a:pt x="778348" y="919391"/>
                  <a:pt x="772390" y="912228"/>
                  <a:pt x="772390" y="905065"/>
                </a:cubicBezTo>
                <a:cubicBezTo>
                  <a:pt x="772390" y="896708"/>
                  <a:pt x="778348" y="890738"/>
                  <a:pt x="785498" y="890738"/>
                </a:cubicBezTo>
                <a:close/>
                <a:moveTo>
                  <a:pt x="975018" y="886949"/>
                </a:moveTo>
                <a:cubicBezTo>
                  <a:pt x="980976" y="884561"/>
                  <a:pt x="989317" y="888143"/>
                  <a:pt x="992892" y="895306"/>
                </a:cubicBezTo>
                <a:cubicBezTo>
                  <a:pt x="994084" y="902469"/>
                  <a:pt x="990509" y="910827"/>
                  <a:pt x="984551" y="913214"/>
                </a:cubicBezTo>
                <a:cubicBezTo>
                  <a:pt x="982168" y="913214"/>
                  <a:pt x="980976" y="914408"/>
                  <a:pt x="979784" y="914408"/>
                </a:cubicBezTo>
                <a:cubicBezTo>
                  <a:pt x="973826" y="914408"/>
                  <a:pt x="967868" y="910827"/>
                  <a:pt x="966677" y="904857"/>
                </a:cubicBezTo>
                <a:cubicBezTo>
                  <a:pt x="964293" y="897694"/>
                  <a:pt x="967868" y="889336"/>
                  <a:pt x="975018" y="886949"/>
                </a:cubicBezTo>
                <a:close/>
                <a:moveTo>
                  <a:pt x="305869" y="880772"/>
                </a:moveTo>
                <a:cubicBezTo>
                  <a:pt x="313018" y="880772"/>
                  <a:pt x="320168" y="886730"/>
                  <a:pt x="320168" y="893880"/>
                </a:cubicBezTo>
                <a:cubicBezTo>
                  <a:pt x="320168" y="902221"/>
                  <a:pt x="313018" y="908179"/>
                  <a:pt x="305869" y="908179"/>
                </a:cubicBezTo>
                <a:cubicBezTo>
                  <a:pt x="298719" y="908179"/>
                  <a:pt x="292761" y="902221"/>
                  <a:pt x="292761" y="893880"/>
                </a:cubicBezTo>
                <a:cubicBezTo>
                  <a:pt x="292761" y="886730"/>
                  <a:pt x="298719" y="880772"/>
                  <a:pt x="305869" y="880772"/>
                </a:cubicBezTo>
                <a:close/>
                <a:moveTo>
                  <a:pt x="28595" y="866362"/>
                </a:moveTo>
                <a:lnTo>
                  <a:pt x="28595" y="903651"/>
                </a:lnTo>
                <a:cubicBezTo>
                  <a:pt x="28595" y="914837"/>
                  <a:pt x="37298" y="923538"/>
                  <a:pt x="48487" y="923538"/>
                </a:cubicBezTo>
                <a:lnTo>
                  <a:pt x="563196" y="923538"/>
                </a:lnTo>
                <a:cubicBezTo>
                  <a:pt x="574385" y="923538"/>
                  <a:pt x="583088" y="914837"/>
                  <a:pt x="583088" y="903651"/>
                </a:cubicBezTo>
                <a:lnTo>
                  <a:pt x="583088" y="866362"/>
                </a:lnTo>
                <a:close/>
                <a:moveTo>
                  <a:pt x="1027182" y="811008"/>
                </a:moveTo>
                <a:cubicBezTo>
                  <a:pt x="1034331" y="811008"/>
                  <a:pt x="1041481" y="818157"/>
                  <a:pt x="1041481" y="825307"/>
                </a:cubicBezTo>
                <a:cubicBezTo>
                  <a:pt x="1041481" y="832457"/>
                  <a:pt x="1034331" y="838415"/>
                  <a:pt x="1027182" y="838415"/>
                </a:cubicBezTo>
                <a:cubicBezTo>
                  <a:pt x="1020032" y="838415"/>
                  <a:pt x="1014074" y="832457"/>
                  <a:pt x="1014074" y="825307"/>
                </a:cubicBezTo>
                <a:cubicBezTo>
                  <a:pt x="1014074" y="818157"/>
                  <a:pt x="1020032" y="811008"/>
                  <a:pt x="1027182" y="811008"/>
                </a:cubicBezTo>
                <a:close/>
                <a:moveTo>
                  <a:pt x="1027182" y="715080"/>
                </a:moveTo>
                <a:cubicBezTo>
                  <a:pt x="1034331" y="715080"/>
                  <a:pt x="1041481" y="721038"/>
                  <a:pt x="1041481" y="729379"/>
                </a:cubicBezTo>
                <a:cubicBezTo>
                  <a:pt x="1041481" y="736529"/>
                  <a:pt x="1034331" y="742487"/>
                  <a:pt x="1027182" y="742487"/>
                </a:cubicBezTo>
                <a:cubicBezTo>
                  <a:pt x="1020032" y="742487"/>
                  <a:pt x="1014074" y="736529"/>
                  <a:pt x="1014074" y="729379"/>
                </a:cubicBezTo>
                <a:cubicBezTo>
                  <a:pt x="1014074" y="721038"/>
                  <a:pt x="1020032" y="715080"/>
                  <a:pt x="1027182" y="715080"/>
                </a:cubicBezTo>
                <a:close/>
                <a:moveTo>
                  <a:pt x="1027182" y="619156"/>
                </a:moveTo>
                <a:cubicBezTo>
                  <a:pt x="1034331" y="619156"/>
                  <a:pt x="1041481" y="625114"/>
                  <a:pt x="1041481" y="633455"/>
                </a:cubicBezTo>
                <a:cubicBezTo>
                  <a:pt x="1041481" y="640605"/>
                  <a:pt x="1034331" y="646563"/>
                  <a:pt x="1027182" y="646563"/>
                </a:cubicBezTo>
                <a:cubicBezTo>
                  <a:pt x="1020032" y="646563"/>
                  <a:pt x="1014074" y="640605"/>
                  <a:pt x="1014074" y="633455"/>
                </a:cubicBezTo>
                <a:cubicBezTo>
                  <a:pt x="1014074" y="625114"/>
                  <a:pt x="1020032" y="619156"/>
                  <a:pt x="1027182" y="619156"/>
                </a:cubicBezTo>
                <a:close/>
                <a:moveTo>
                  <a:pt x="48487" y="585455"/>
                </a:moveTo>
                <a:cubicBezTo>
                  <a:pt x="37298" y="585455"/>
                  <a:pt x="28595" y="594155"/>
                  <a:pt x="28595" y="604099"/>
                </a:cubicBezTo>
                <a:lnTo>
                  <a:pt x="28595" y="836531"/>
                </a:lnTo>
                <a:lnTo>
                  <a:pt x="583088" y="836531"/>
                </a:lnTo>
                <a:lnTo>
                  <a:pt x="583088" y="604099"/>
                </a:lnTo>
                <a:cubicBezTo>
                  <a:pt x="583088" y="594155"/>
                  <a:pt x="574385" y="585455"/>
                  <a:pt x="563196" y="585455"/>
                </a:cubicBezTo>
                <a:close/>
                <a:moveTo>
                  <a:pt x="48487" y="556867"/>
                </a:moveTo>
                <a:lnTo>
                  <a:pt x="563196" y="556867"/>
                </a:lnTo>
                <a:cubicBezTo>
                  <a:pt x="589304" y="556867"/>
                  <a:pt x="611683" y="577997"/>
                  <a:pt x="611683" y="604099"/>
                </a:cubicBezTo>
                <a:lnTo>
                  <a:pt x="611683" y="903651"/>
                </a:lnTo>
                <a:cubicBezTo>
                  <a:pt x="611683" y="930996"/>
                  <a:pt x="589304" y="952126"/>
                  <a:pt x="563196" y="952126"/>
                </a:cubicBezTo>
                <a:lnTo>
                  <a:pt x="385410" y="952126"/>
                </a:lnTo>
                <a:lnTo>
                  <a:pt x="385410" y="1009302"/>
                </a:lnTo>
                <a:lnTo>
                  <a:pt x="414005" y="1009302"/>
                </a:lnTo>
                <a:cubicBezTo>
                  <a:pt x="440113" y="1009302"/>
                  <a:pt x="460006" y="1030432"/>
                  <a:pt x="460006" y="1056534"/>
                </a:cubicBezTo>
                <a:cubicBezTo>
                  <a:pt x="460006" y="1082636"/>
                  <a:pt x="440113" y="1102523"/>
                  <a:pt x="414005" y="1102523"/>
                </a:cubicBezTo>
                <a:lnTo>
                  <a:pt x="197678" y="1102523"/>
                </a:lnTo>
                <a:cubicBezTo>
                  <a:pt x="171570" y="1102523"/>
                  <a:pt x="151677" y="1082636"/>
                  <a:pt x="151677" y="1056534"/>
                </a:cubicBezTo>
                <a:cubicBezTo>
                  <a:pt x="151677" y="1030432"/>
                  <a:pt x="171570" y="1009302"/>
                  <a:pt x="197678" y="1009302"/>
                </a:cubicBezTo>
                <a:lnTo>
                  <a:pt x="227516" y="1009302"/>
                </a:lnTo>
                <a:lnTo>
                  <a:pt x="227516" y="952126"/>
                </a:lnTo>
                <a:lnTo>
                  <a:pt x="48487" y="952126"/>
                </a:lnTo>
                <a:cubicBezTo>
                  <a:pt x="22379" y="952126"/>
                  <a:pt x="0" y="930996"/>
                  <a:pt x="0" y="903651"/>
                </a:cubicBezTo>
                <a:lnTo>
                  <a:pt x="0" y="604099"/>
                </a:lnTo>
                <a:cubicBezTo>
                  <a:pt x="0" y="577997"/>
                  <a:pt x="22379" y="556867"/>
                  <a:pt x="48487" y="556867"/>
                </a:cubicBezTo>
                <a:close/>
                <a:moveTo>
                  <a:pt x="1017649" y="526798"/>
                </a:moveTo>
                <a:cubicBezTo>
                  <a:pt x="1023607" y="522042"/>
                  <a:pt x="1031948" y="522042"/>
                  <a:pt x="1036715" y="526798"/>
                </a:cubicBezTo>
                <a:cubicBezTo>
                  <a:pt x="1040289" y="529176"/>
                  <a:pt x="1041481" y="532744"/>
                  <a:pt x="1041481" y="536311"/>
                </a:cubicBezTo>
                <a:cubicBezTo>
                  <a:pt x="1041481" y="539879"/>
                  <a:pt x="1040289" y="543446"/>
                  <a:pt x="1036715" y="547013"/>
                </a:cubicBezTo>
                <a:cubicBezTo>
                  <a:pt x="1034331" y="548203"/>
                  <a:pt x="1030757" y="549392"/>
                  <a:pt x="1027182" y="549392"/>
                </a:cubicBezTo>
                <a:cubicBezTo>
                  <a:pt x="1023607" y="549392"/>
                  <a:pt x="1020032" y="548203"/>
                  <a:pt x="1017649" y="547013"/>
                </a:cubicBezTo>
                <a:cubicBezTo>
                  <a:pt x="1015266" y="543446"/>
                  <a:pt x="1014074" y="539879"/>
                  <a:pt x="1014074" y="536311"/>
                </a:cubicBezTo>
                <a:cubicBezTo>
                  <a:pt x="1014074" y="535122"/>
                  <a:pt x="1014074" y="535122"/>
                  <a:pt x="1014074" y="533933"/>
                </a:cubicBezTo>
                <a:cubicBezTo>
                  <a:pt x="1014074" y="532744"/>
                  <a:pt x="1014074" y="531555"/>
                  <a:pt x="1015266" y="531555"/>
                </a:cubicBezTo>
                <a:cubicBezTo>
                  <a:pt x="1015266" y="530366"/>
                  <a:pt x="1015266" y="529176"/>
                  <a:pt x="1015266" y="529176"/>
                </a:cubicBezTo>
                <a:cubicBezTo>
                  <a:pt x="1016457" y="527987"/>
                  <a:pt x="1017649" y="526798"/>
                  <a:pt x="1017649" y="526798"/>
                </a:cubicBezTo>
                <a:close/>
                <a:moveTo>
                  <a:pt x="65864" y="464520"/>
                </a:moveTo>
                <a:cubicBezTo>
                  <a:pt x="70630" y="459745"/>
                  <a:pt x="80163" y="459745"/>
                  <a:pt x="84930" y="464520"/>
                </a:cubicBezTo>
                <a:cubicBezTo>
                  <a:pt x="86121" y="465714"/>
                  <a:pt x="86121" y="466908"/>
                  <a:pt x="86121" y="466908"/>
                </a:cubicBezTo>
                <a:cubicBezTo>
                  <a:pt x="87313" y="468102"/>
                  <a:pt x="88504" y="468102"/>
                  <a:pt x="88504" y="469296"/>
                </a:cubicBezTo>
                <a:cubicBezTo>
                  <a:pt x="88504" y="470490"/>
                  <a:pt x="88504" y="471684"/>
                  <a:pt x="88504" y="472878"/>
                </a:cubicBezTo>
                <a:cubicBezTo>
                  <a:pt x="89696" y="472878"/>
                  <a:pt x="89696" y="474071"/>
                  <a:pt x="89696" y="475265"/>
                </a:cubicBezTo>
                <a:cubicBezTo>
                  <a:pt x="89696" y="478847"/>
                  <a:pt x="88504" y="482429"/>
                  <a:pt x="84930" y="484816"/>
                </a:cubicBezTo>
                <a:cubicBezTo>
                  <a:pt x="83738" y="488398"/>
                  <a:pt x="78972" y="489592"/>
                  <a:pt x="75397" y="489592"/>
                </a:cubicBezTo>
                <a:cubicBezTo>
                  <a:pt x="73013" y="489592"/>
                  <a:pt x="71822" y="488398"/>
                  <a:pt x="70630" y="488398"/>
                </a:cubicBezTo>
                <a:cubicBezTo>
                  <a:pt x="68247" y="487204"/>
                  <a:pt x="67055" y="486010"/>
                  <a:pt x="65864" y="484816"/>
                </a:cubicBezTo>
                <a:cubicBezTo>
                  <a:pt x="63481" y="482429"/>
                  <a:pt x="62289" y="478847"/>
                  <a:pt x="62289" y="475265"/>
                </a:cubicBezTo>
                <a:cubicBezTo>
                  <a:pt x="62289" y="474071"/>
                  <a:pt x="62289" y="472878"/>
                  <a:pt x="62289" y="472878"/>
                </a:cubicBezTo>
                <a:cubicBezTo>
                  <a:pt x="62289" y="471684"/>
                  <a:pt x="62289" y="470490"/>
                  <a:pt x="62289" y="469296"/>
                </a:cubicBezTo>
                <a:cubicBezTo>
                  <a:pt x="63481" y="468102"/>
                  <a:pt x="63481" y="468102"/>
                  <a:pt x="64672" y="466908"/>
                </a:cubicBezTo>
                <a:cubicBezTo>
                  <a:pt x="64672" y="466908"/>
                  <a:pt x="65864" y="465714"/>
                  <a:pt x="65864" y="464520"/>
                </a:cubicBezTo>
                <a:close/>
                <a:moveTo>
                  <a:pt x="465869" y="403854"/>
                </a:moveTo>
                <a:lnTo>
                  <a:pt x="465869" y="420009"/>
                </a:lnTo>
                <a:cubicBezTo>
                  <a:pt x="465869" y="442376"/>
                  <a:pt x="484521" y="459773"/>
                  <a:pt x="505659" y="459773"/>
                </a:cubicBezTo>
                <a:lnTo>
                  <a:pt x="1034131" y="459773"/>
                </a:lnTo>
                <a:cubicBezTo>
                  <a:pt x="1056513" y="459773"/>
                  <a:pt x="1073921" y="442376"/>
                  <a:pt x="1073921" y="420009"/>
                </a:cubicBezTo>
                <a:lnTo>
                  <a:pt x="1073921" y="403854"/>
                </a:lnTo>
                <a:lnTo>
                  <a:pt x="832690" y="403854"/>
                </a:lnTo>
                <a:cubicBezTo>
                  <a:pt x="828959" y="403854"/>
                  <a:pt x="825229" y="405097"/>
                  <a:pt x="822742" y="408825"/>
                </a:cubicBezTo>
                <a:cubicBezTo>
                  <a:pt x="809064" y="423736"/>
                  <a:pt x="790412" y="432435"/>
                  <a:pt x="770517" y="432435"/>
                </a:cubicBezTo>
                <a:cubicBezTo>
                  <a:pt x="749378" y="432435"/>
                  <a:pt x="730726" y="423736"/>
                  <a:pt x="717048" y="408825"/>
                </a:cubicBezTo>
                <a:cubicBezTo>
                  <a:pt x="714561" y="405097"/>
                  <a:pt x="710831" y="403854"/>
                  <a:pt x="707100" y="403854"/>
                </a:cubicBezTo>
                <a:close/>
                <a:moveTo>
                  <a:pt x="75397" y="361277"/>
                </a:moveTo>
                <a:cubicBezTo>
                  <a:pt x="83738" y="361277"/>
                  <a:pt x="89696" y="367222"/>
                  <a:pt x="89696" y="374357"/>
                </a:cubicBezTo>
                <a:cubicBezTo>
                  <a:pt x="89696" y="381492"/>
                  <a:pt x="83738" y="387438"/>
                  <a:pt x="75397" y="387438"/>
                </a:cubicBezTo>
                <a:cubicBezTo>
                  <a:pt x="68247" y="387438"/>
                  <a:pt x="62289" y="381492"/>
                  <a:pt x="62289" y="374357"/>
                </a:cubicBezTo>
                <a:cubicBezTo>
                  <a:pt x="62289" y="367222"/>
                  <a:pt x="68247" y="361277"/>
                  <a:pt x="75397" y="361277"/>
                </a:cubicBezTo>
                <a:close/>
                <a:moveTo>
                  <a:pt x="536746" y="310657"/>
                </a:moveTo>
                <a:lnTo>
                  <a:pt x="482034" y="375274"/>
                </a:lnTo>
                <a:lnTo>
                  <a:pt x="707100" y="375274"/>
                </a:lnTo>
                <a:cubicBezTo>
                  <a:pt x="719535" y="375274"/>
                  <a:pt x="730726" y="380244"/>
                  <a:pt x="738187" y="388943"/>
                </a:cubicBezTo>
                <a:cubicBezTo>
                  <a:pt x="745648" y="398884"/>
                  <a:pt x="758082" y="403854"/>
                  <a:pt x="770517" y="403854"/>
                </a:cubicBezTo>
                <a:cubicBezTo>
                  <a:pt x="781708" y="403854"/>
                  <a:pt x="792899" y="398884"/>
                  <a:pt x="801603" y="388943"/>
                </a:cubicBezTo>
                <a:cubicBezTo>
                  <a:pt x="809064" y="380244"/>
                  <a:pt x="821499" y="375274"/>
                  <a:pt x="832690" y="375274"/>
                </a:cubicBezTo>
                <a:lnTo>
                  <a:pt x="1057756" y="375274"/>
                </a:lnTo>
                <a:lnTo>
                  <a:pt x="1003044" y="310657"/>
                </a:lnTo>
                <a:close/>
                <a:moveTo>
                  <a:pt x="75397" y="260370"/>
                </a:moveTo>
                <a:cubicBezTo>
                  <a:pt x="83738" y="260370"/>
                  <a:pt x="89696" y="266328"/>
                  <a:pt x="89696" y="273477"/>
                </a:cubicBezTo>
                <a:cubicBezTo>
                  <a:pt x="89696" y="281819"/>
                  <a:pt x="83738" y="287777"/>
                  <a:pt x="75397" y="287777"/>
                </a:cubicBezTo>
                <a:cubicBezTo>
                  <a:pt x="68247" y="287777"/>
                  <a:pt x="62289" y="281819"/>
                  <a:pt x="62289" y="273477"/>
                </a:cubicBezTo>
                <a:cubicBezTo>
                  <a:pt x="62289" y="266328"/>
                  <a:pt x="68247" y="260370"/>
                  <a:pt x="75397" y="260370"/>
                </a:cubicBezTo>
                <a:close/>
                <a:moveTo>
                  <a:pt x="75397" y="159459"/>
                </a:moveTo>
                <a:cubicBezTo>
                  <a:pt x="83738" y="159459"/>
                  <a:pt x="89696" y="165417"/>
                  <a:pt x="89696" y="172566"/>
                </a:cubicBezTo>
                <a:cubicBezTo>
                  <a:pt x="89696" y="180908"/>
                  <a:pt x="83738" y="186866"/>
                  <a:pt x="75397" y="186866"/>
                </a:cubicBezTo>
                <a:cubicBezTo>
                  <a:pt x="68247" y="186866"/>
                  <a:pt x="62289" y="180908"/>
                  <a:pt x="62289" y="172566"/>
                </a:cubicBezTo>
                <a:cubicBezTo>
                  <a:pt x="62289" y="165417"/>
                  <a:pt x="68247" y="159459"/>
                  <a:pt x="75397" y="159459"/>
                </a:cubicBezTo>
                <a:close/>
                <a:moveTo>
                  <a:pt x="117890" y="72999"/>
                </a:moveTo>
                <a:cubicBezTo>
                  <a:pt x="121167" y="74041"/>
                  <a:pt x="124146" y="76424"/>
                  <a:pt x="125933" y="79403"/>
                </a:cubicBezTo>
                <a:cubicBezTo>
                  <a:pt x="130699" y="85361"/>
                  <a:pt x="128316" y="93703"/>
                  <a:pt x="122358" y="98469"/>
                </a:cubicBezTo>
                <a:cubicBezTo>
                  <a:pt x="119975" y="98469"/>
                  <a:pt x="116400" y="99661"/>
                  <a:pt x="114017" y="99661"/>
                </a:cubicBezTo>
                <a:cubicBezTo>
                  <a:pt x="110442" y="99661"/>
                  <a:pt x="104484" y="97278"/>
                  <a:pt x="103292" y="93703"/>
                </a:cubicBezTo>
                <a:cubicBezTo>
                  <a:pt x="99717" y="86553"/>
                  <a:pt x="100909" y="78212"/>
                  <a:pt x="108059" y="74637"/>
                </a:cubicBezTo>
                <a:cubicBezTo>
                  <a:pt x="111038" y="72254"/>
                  <a:pt x="114613" y="71956"/>
                  <a:pt x="117890" y="72999"/>
                </a:cubicBezTo>
                <a:close/>
                <a:moveTo>
                  <a:pt x="408240" y="62288"/>
                </a:moveTo>
                <a:cubicBezTo>
                  <a:pt x="409432" y="62288"/>
                  <a:pt x="409432" y="62288"/>
                  <a:pt x="410623" y="62288"/>
                </a:cubicBezTo>
                <a:cubicBezTo>
                  <a:pt x="413007" y="62288"/>
                  <a:pt x="414198" y="62288"/>
                  <a:pt x="416582" y="62288"/>
                </a:cubicBezTo>
                <a:cubicBezTo>
                  <a:pt x="416582" y="62288"/>
                  <a:pt x="417773" y="62288"/>
                  <a:pt x="418965" y="62288"/>
                </a:cubicBezTo>
                <a:cubicBezTo>
                  <a:pt x="418965" y="63479"/>
                  <a:pt x="420156" y="63479"/>
                  <a:pt x="421348" y="64671"/>
                </a:cubicBezTo>
                <a:cubicBezTo>
                  <a:pt x="422540" y="64671"/>
                  <a:pt x="422540" y="65863"/>
                  <a:pt x="422540" y="65863"/>
                </a:cubicBezTo>
                <a:cubicBezTo>
                  <a:pt x="423731" y="67054"/>
                  <a:pt x="423731" y="67054"/>
                  <a:pt x="424923" y="68246"/>
                </a:cubicBezTo>
                <a:cubicBezTo>
                  <a:pt x="424923" y="68246"/>
                  <a:pt x="426114" y="69437"/>
                  <a:pt x="426114" y="70629"/>
                </a:cubicBezTo>
                <a:cubicBezTo>
                  <a:pt x="426114" y="71821"/>
                  <a:pt x="426114" y="73012"/>
                  <a:pt x="427306" y="73012"/>
                </a:cubicBezTo>
                <a:cubicBezTo>
                  <a:pt x="427306" y="74204"/>
                  <a:pt x="427306" y="75395"/>
                  <a:pt x="427306" y="75395"/>
                </a:cubicBezTo>
                <a:cubicBezTo>
                  <a:pt x="427306" y="80162"/>
                  <a:pt x="426114" y="83737"/>
                  <a:pt x="422540" y="84928"/>
                </a:cubicBezTo>
                <a:cubicBezTo>
                  <a:pt x="420156" y="88503"/>
                  <a:pt x="416582" y="89695"/>
                  <a:pt x="413007" y="89695"/>
                </a:cubicBezTo>
                <a:cubicBezTo>
                  <a:pt x="409432" y="89695"/>
                  <a:pt x="405857" y="88503"/>
                  <a:pt x="403474" y="84928"/>
                </a:cubicBezTo>
                <a:cubicBezTo>
                  <a:pt x="401091" y="83737"/>
                  <a:pt x="399899" y="80162"/>
                  <a:pt x="399899" y="75395"/>
                </a:cubicBezTo>
                <a:cubicBezTo>
                  <a:pt x="399899" y="75395"/>
                  <a:pt x="399899" y="74204"/>
                  <a:pt x="399899" y="73012"/>
                </a:cubicBezTo>
                <a:cubicBezTo>
                  <a:pt x="399899" y="73012"/>
                  <a:pt x="399899" y="71821"/>
                  <a:pt x="401091" y="70629"/>
                </a:cubicBezTo>
                <a:cubicBezTo>
                  <a:pt x="401091" y="69437"/>
                  <a:pt x="401091" y="68246"/>
                  <a:pt x="401091" y="68246"/>
                </a:cubicBezTo>
                <a:cubicBezTo>
                  <a:pt x="402282" y="67054"/>
                  <a:pt x="403474" y="67054"/>
                  <a:pt x="403474" y="65863"/>
                </a:cubicBezTo>
                <a:cubicBezTo>
                  <a:pt x="404665" y="65863"/>
                  <a:pt x="405857" y="64671"/>
                  <a:pt x="405857" y="64671"/>
                </a:cubicBezTo>
                <a:cubicBezTo>
                  <a:pt x="407049" y="63479"/>
                  <a:pt x="407049" y="63479"/>
                  <a:pt x="408240" y="62288"/>
                </a:cubicBezTo>
                <a:close/>
                <a:moveTo>
                  <a:pt x="313289" y="62288"/>
                </a:moveTo>
                <a:cubicBezTo>
                  <a:pt x="320439" y="62288"/>
                  <a:pt x="326397" y="68246"/>
                  <a:pt x="326397" y="75395"/>
                </a:cubicBezTo>
                <a:cubicBezTo>
                  <a:pt x="326397" y="83737"/>
                  <a:pt x="320439" y="89695"/>
                  <a:pt x="313289" y="89695"/>
                </a:cubicBezTo>
                <a:cubicBezTo>
                  <a:pt x="304948" y="89695"/>
                  <a:pt x="298990" y="83737"/>
                  <a:pt x="298990" y="75395"/>
                </a:cubicBezTo>
                <a:cubicBezTo>
                  <a:pt x="298990" y="68246"/>
                  <a:pt x="304948" y="62288"/>
                  <a:pt x="313289" y="62288"/>
                </a:cubicBezTo>
                <a:close/>
                <a:moveTo>
                  <a:pt x="212408" y="62288"/>
                </a:moveTo>
                <a:cubicBezTo>
                  <a:pt x="219571" y="62288"/>
                  <a:pt x="226734" y="68246"/>
                  <a:pt x="226734" y="75395"/>
                </a:cubicBezTo>
                <a:cubicBezTo>
                  <a:pt x="226734" y="83737"/>
                  <a:pt x="219571" y="89695"/>
                  <a:pt x="212408" y="89695"/>
                </a:cubicBezTo>
                <a:cubicBezTo>
                  <a:pt x="204050" y="89695"/>
                  <a:pt x="198081" y="83737"/>
                  <a:pt x="198081" y="75395"/>
                </a:cubicBezTo>
                <a:cubicBezTo>
                  <a:pt x="198081" y="68246"/>
                  <a:pt x="204050" y="62288"/>
                  <a:pt x="212408" y="62288"/>
                </a:cubicBezTo>
                <a:close/>
                <a:moveTo>
                  <a:pt x="606589" y="57305"/>
                </a:moveTo>
                <a:lnTo>
                  <a:pt x="934389" y="57305"/>
                </a:lnTo>
                <a:cubicBezTo>
                  <a:pt x="941839" y="57305"/>
                  <a:pt x="948047" y="63490"/>
                  <a:pt x="948047" y="70913"/>
                </a:cubicBezTo>
                <a:cubicBezTo>
                  <a:pt x="948047" y="79572"/>
                  <a:pt x="941839" y="85758"/>
                  <a:pt x="934389" y="85758"/>
                </a:cubicBezTo>
                <a:lnTo>
                  <a:pt x="606589" y="85758"/>
                </a:lnTo>
                <a:cubicBezTo>
                  <a:pt x="602864" y="85758"/>
                  <a:pt x="601622" y="88232"/>
                  <a:pt x="601622" y="90706"/>
                </a:cubicBezTo>
                <a:lnTo>
                  <a:pt x="601622" y="220600"/>
                </a:lnTo>
                <a:cubicBezTo>
                  <a:pt x="601622" y="228022"/>
                  <a:pt x="594172" y="234208"/>
                  <a:pt x="586722" y="234208"/>
                </a:cubicBezTo>
                <a:cubicBezTo>
                  <a:pt x="578031" y="234208"/>
                  <a:pt x="573064" y="228022"/>
                  <a:pt x="573064" y="220600"/>
                </a:cubicBezTo>
                <a:lnTo>
                  <a:pt x="573064" y="90706"/>
                </a:lnTo>
                <a:cubicBezTo>
                  <a:pt x="573064" y="73387"/>
                  <a:pt x="587964" y="57305"/>
                  <a:pt x="606589" y="57305"/>
                </a:cubicBezTo>
                <a:close/>
                <a:moveTo>
                  <a:pt x="556641" y="29823"/>
                </a:moveTo>
                <a:cubicBezTo>
                  <a:pt x="550424" y="29823"/>
                  <a:pt x="544207" y="34793"/>
                  <a:pt x="544207" y="41007"/>
                </a:cubicBezTo>
                <a:lnTo>
                  <a:pt x="544207" y="283319"/>
                </a:lnTo>
                <a:lnTo>
                  <a:pt x="995583" y="283319"/>
                </a:lnTo>
                <a:lnTo>
                  <a:pt x="995583" y="41007"/>
                </a:lnTo>
                <a:cubicBezTo>
                  <a:pt x="995583" y="34793"/>
                  <a:pt x="990609" y="29823"/>
                  <a:pt x="983149" y="29823"/>
                </a:cubicBezTo>
                <a:close/>
                <a:moveTo>
                  <a:pt x="556641" y="0"/>
                </a:moveTo>
                <a:lnTo>
                  <a:pt x="983149" y="0"/>
                </a:lnTo>
                <a:cubicBezTo>
                  <a:pt x="1005531" y="0"/>
                  <a:pt x="1024183" y="19882"/>
                  <a:pt x="1024183" y="41007"/>
                </a:cubicBezTo>
                <a:lnTo>
                  <a:pt x="1024183" y="292018"/>
                </a:lnTo>
                <a:lnTo>
                  <a:pt x="1098791" y="380244"/>
                </a:lnTo>
                <a:cubicBezTo>
                  <a:pt x="1101278" y="382730"/>
                  <a:pt x="1102521" y="386458"/>
                  <a:pt x="1102521" y="388943"/>
                </a:cubicBezTo>
                <a:lnTo>
                  <a:pt x="1102521" y="420009"/>
                </a:lnTo>
                <a:cubicBezTo>
                  <a:pt x="1102521" y="458530"/>
                  <a:pt x="1071434" y="489596"/>
                  <a:pt x="1034131" y="489596"/>
                </a:cubicBezTo>
                <a:lnTo>
                  <a:pt x="505659" y="489596"/>
                </a:lnTo>
                <a:cubicBezTo>
                  <a:pt x="468356" y="489596"/>
                  <a:pt x="437269" y="458530"/>
                  <a:pt x="437269" y="420009"/>
                </a:cubicBezTo>
                <a:lnTo>
                  <a:pt x="437269" y="388943"/>
                </a:lnTo>
                <a:cubicBezTo>
                  <a:pt x="437269" y="386458"/>
                  <a:pt x="438512" y="382730"/>
                  <a:pt x="440999" y="380244"/>
                </a:cubicBezTo>
                <a:lnTo>
                  <a:pt x="515607" y="292018"/>
                </a:lnTo>
                <a:lnTo>
                  <a:pt x="515607" y="41007"/>
                </a:lnTo>
                <a:cubicBezTo>
                  <a:pt x="515607" y="19882"/>
                  <a:pt x="534259" y="0"/>
                  <a:pt x="556641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36572" tIns="18286" rIns="36572" bIns="18286" anchor="ctr" anchorCtr="1" compatLnSpc="0">
            <a:noAutofit/>
          </a:bodyPr>
          <a:lstStyle/>
          <a:p>
            <a:pPr hangingPunct="0"/>
            <a:endParaRPr lang="en-US" sz="732" kern="12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CDECB4FB-6A3C-9E4B-9398-C56510D3A9CC}"/>
              </a:ext>
            </a:extLst>
          </p:cNvPr>
          <p:cNvSpPr/>
          <p:nvPr/>
        </p:nvSpPr>
        <p:spPr>
          <a:xfrm>
            <a:off x="4726713" y="2678439"/>
            <a:ext cx="447511" cy="373095"/>
          </a:xfrm>
          <a:custGeom>
            <a:avLst/>
            <a:gdLst>
              <a:gd name="connsiteX0" fmla="*/ 934140 w 1101279"/>
              <a:gd name="connsiteY0" fmla="*/ 551885 h 918149"/>
              <a:gd name="connsiteX1" fmla="*/ 994336 w 1101279"/>
              <a:gd name="connsiteY1" fmla="*/ 551885 h 918149"/>
              <a:gd name="connsiteX2" fmla="*/ 1007849 w 1101279"/>
              <a:gd name="connsiteY2" fmla="*/ 566212 h 918149"/>
              <a:gd name="connsiteX3" fmla="*/ 994336 w 1101279"/>
              <a:gd name="connsiteY3" fmla="*/ 580538 h 918149"/>
              <a:gd name="connsiteX4" fmla="*/ 934140 w 1101279"/>
              <a:gd name="connsiteY4" fmla="*/ 580538 h 918149"/>
              <a:gd name="connsiteX5" fmla="*/ 919398 w 1101279"/>
              <a:gd name="connsiteY5" fmla="*/ 566212 h 918149"/>
              <a:gd name="connsiteX6" fmla="*/ 934140 w 1101279"/>
              <a:gd name="connsiteY6" fmla="*/ 551885 h 918149"/>
              <a:gd name="connsiteX7" fmla="*/ 150665 w 1101279"/>
              <a:gd name="connsiteY7" fmla="*/ 92187 h 918149"/>
              <a:gd name="connsiteX8" fmla="*/ 950621 w 1101279"/>
              <a:gd name="connsiteY8" fmla="*/ 92187 h 918149"/>
              <a:gd name="connsiteX9" fmla="*/ 1009094 w 1101279"/>
              <a:gd name="connsiteY9" fmla="*/ 151833 h 918149"/>
              <a:gd name="connsiteX10" fmla="*/ 1009094 w 1101279"/>
              <a:gd name="connsiteY10" fmla="*/ 447576 h 918149"/>
              <a:gd name="connsiteX11" fmla="*/ 995409 w 1101279"/>
              <a:gd name="connsiteY11" fmla="*/ 461245 h 918149"/>
              <a:gd name="connsiteX12" fmla="*/ 980480 w 1101279"/>
              <a:gd name="connsiteY12" fmla="*/ 447576 h 918149"/>
              <a:gd name="connsiteX13" fmla="*/ 980480 w 1101279"/>
              <a:gd name="connsiteY13" fmla="*/ 151833 h 918149"/>
              <a:gd name="connsiteX14" fmla="*/ 950621 w 1101279"/>
              <a:gd name="connsiteY14" fmla="*/ 119525 h 918149"/>
              <a:gd name="connsiteX15" fmla="*/ 150665 w 1101279"/>
              <a:gd name="connsiteY15" fmla="*/ 119525 h 918149"/>
              <a:gd name="connsiteX16" fmla="*/ 120806 w 1101279"/>
              <a:gd name="connsiteY16" fmla="*/ 151833 h 918149"/>
              <a:gd name="connsiteX17" fmla="*/ 120806 w 1101279"/>
              <a:gd name="connsiteY17" fmla="*/ 520891 h 918149"/>
              <a:gd name="connsiteX18" fmla="*/ 150665 w 1101279"/>
              <a:gd name="connsiteY18" fmla="*/ 550714 h 918149"/>
              <a:gd name="connsiteX19" fmla="*/ 811282 w 1101279"/>
              <a:gd name="connsiteY19" fmla="*/ 550714 h 918149"/>
              <a:gd name="connsiteX20" fmla="*/ 824967 w 1101279"/>
              <a:gd name="connsiteY20" fmla="*/ 565626 h 918149"/>
              <a:gd name="connsiteX21" fmla="*/ 811282 w 1101279"/>
              <a:gd name="connsiteY21" fmla="*/ 580537 h 918149"/>
              <a:gd name="connsiteX22" fmla="*/ 150665 w 1101279"/>
              <a:gd name="connsiteY22" fmla="*/ 580537 h 918149"/>
              <a:gd name="connsiteX23" fmla="*/ 92192 w 1101279"/>
              <a:gd name="connsiteY23" fmla="*/ 520891 h 918149"/>
              <a:gd name="connsiteX24" fmla="*/ 92192 w 1101279"/>
              <a:gd name="connsiteY24" fmla="*/ 151833 h 918149"/>
              <a:gd name="connsiteX25" fmla="*/ 150665 w 1101279"/>
              <a:gd name="connsiteY25" fmla="*/ 92187 h 918149"/>
              <a:gd name="connsiteX26" fmla="*/ 72174 w 1101279"/>
              <a:gd name="connsiteY26" fmla="*/ 27370 h 918149"/>
              <a:gd name="connsiteX27" fmla="*/ 28621 w 1101279"/>
              <a:gd name="connsiteY27" fmla="*/ 72158 h 918149"/>
              <a:gd name="connsiteX28" fmla="*/ 28621 w 1101279"/>
              <a:gd name="connsiteY28" fmla="*/ 599659 h 918149"/>
              <a:gd name="connsiteX29" fmla="*/ 72174 w 1101279"/>
              <a:gd name="connsiteY29" fmla="*/ 643202 h 918149"/>
              <a:gd name="connsiteX30" fmla="*/ 1029105 w 1101279"/>
              <a:gd name="connsiteY30" fmla="*/ 643202 h 918149"/>
              <a:gd name="connsiteX31" fmla="*/ 1072658 w 1101279"/>
              <a:gd name="connsiteY31" fmla="*/ 599659 h 918149"/>
              <a:gd name="connsiteX32" fmla="*/ 1072658 w 1101279"/>
              <a:gd name="connsiteY32" fmla="*/ 72158 h 918149"/>
              <a:gd name="connsiteX33" fmla="*/ 1029105 w 1101279"/>
              <a:gd name="connsiteY33" fmla="*/ 27370 h 918149"/>
              <a:gd name="connsiteX34" fmla="*/ 72174 w 1101279"/>
              <a:gd name="connsiteY34" fmla="*/ 0 h 918149"/>
              <a:gd name="connsiteX35" fmla="*/ 1029105 w 1101279"/>
              <a:gd name="connsiteY35" fmla="*/ 0 h 918149"/>
              <a:gd name="connsiteX36" fmla="*/ 1101279 w 1101279"/>
              <a:gd name="connsiteY36" fmla="*/ 72158 h 918149"/>
              <a:gd name="connsiteX37" fmla="*/ 1101279 w 1101279"/>
              <a:gd name="connsiteY37" fmla="*/ 599659 h 918149"/>
              <a:gd name="connsiteX38" fmla="*/ 1029105 w 1101279"/>
              <a:gd name="connsiteY38" fmla="*/ 673061 h 918149"/>
              <a:gd name="connsiteX39" fmla="*/ 564950 w 1101279"/>
              <a:gd name="connsiteY39" fmla="*/ 673061 h 918149"/>
              <a:gd name="connsiteX40" fmla="*/ 564950 w 1101279"/>
              <a:gd name="connsiteY40" fmla="*/ 888291 h 918149"/>
              <a:gd name="connsiteX41" fmla="*/ 688144 w 1101279"/>
              <a:gd name="connsiteY41" fmla="*/ 888291 h 918149"/>
              <a:gd name="connsiteX42" fmla="*/ 703076 w 1101279"/>
              <a:gd name="connsiteY42" fmla="*/ 903220 h 918149"/>
              <a:gd name="connsiteX43" fmla="*/ 688144 w 1101279"/>
              <a:gd name="connsiteY43" fmla="*/ 918149 h 918149"/>
              <a:gd name="connsiteX44" fmla="*/ 413135 w 1101279"/>
              <a:gd name="connsiteY44" fmla="*/ 918149 h 918149"/>
              <a:gd name="connsiteX45" fmla="*/ 398203 w 1101279"/>
              <a:gd name="connsiteY45" fmla="*/ 903220 h 918149"/>
              <a:gd name="connsiteX46" fmla="*/ 413135 w 1101279"/>
              <a:gd name="connsiteY46" fmla="*/ 888291 h 918149"/>
              <a:gd name="connsiteX47" fmla="*/ 536329 w 1101279"/>
              <a:gd name="connsiteY47" fmla="*/ 888291 h 918149"/>
              <a:gd name="connsiteX48" fmla="*/ 536329 w 1101279"/>
              <a:gd name="connsiteY48" fmla="*/ 673061 h 918149"/>
              <a:gd name="connsiteX49" fmla="*/ 72174 w 1101279"/>
              <a:gd name="connsiteY49" fmla="*/ 673061 h 918149"/>
              <a:gd name="connsiteX50" fmla="*/ 0 w 1101279"/>
              <a:gd name="connsiteY50" fmla="*/ 599659 h 918149"/>
              <a:gd name="connsiteX51" fmla="*/ 0 w 1101279"/>
              <a:gd name="connsiteY51" fmla="*/ 72158 h 918149"/>
              <a:gd name="connsiteX52" fmla="*/ 72174 w 1101279"/>
              <a:gd name="connsiteY52" fmla="*/ 0 h 91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01279" h="918149">
                <a:moveTo>
                  <a:pt x="934140" y="551885"/>
                </a:moveTo>
                <a:lnTo>
                  <a:pt x="994336" y="551885"/>
                </a:lnTo>
                <a:cubicBezTo>
                  <a:pt x="1001707" y="551885"/>
                  <a:pt x="1007849" y="557855"/>
                  <a:pt x="1007849" y="566212"/>
                </a:cubicBezTo>
                <a:cubicBezTo>
                  <a:pt x="1007849" y="573375"/>
                  <a:pt x="1001707" y="580538"/>
                  <a:pt x="994336" y="580538"/>
                </a:cubicBezTo>
                <a:lnTo>
                  <a:pt x="934140" y="580538"/>
                </a:lnTo>
                <a:cubicBezTo>
                  <a:pt x="925540" y="580538"/>
                  <a:pt x="919398" y="573375"/>
                  <a:pt x="919398" y="566212"/>
                </a:cubicBezTo>
                <a:cubicBezTo>
                  <a:pt x="919398" y="557855"/>
                  <a:pt x="925540" y="551885"/>
                  <a:pt x="934140" y="551885"/>
                </a:cubicBezTo>
                <a:close/>
                <a:moveTo>
                  <a:pt x="150665" y="92187"/>
                </a:moveTo>
                <a:lnTo>
                  <a:pt x="950621" y="92187"/>
                </a:lnTo>
                <a:cubicBezTo>
                  <a:pt x="982968" y="92187"/>
                  <a:pt x="1009094" y="118282"/>
                  <a:pt x="1009094" y="151833"/>
                </a:cubicBezTo>
                <a:lnTo>
                  <a:pt x="1009094" y="447576"/>
                </a:lnTo>
                <a:cubicBezTo>
                  <a:pt x="1009094" y="455032"/>
                  <a:pt x="1002874" y="461245"/>
                  <a:pt x="995409" y="461245"/>
                </a:cubicBezTo>
                <a:cubicBezTo>
                  <a:pt x="987944" y="461245"/>
                  <a:pt x="980480" y="455032"/>
                  <a:pt x="980480" y="447576"/>
                </a:cubicBezTo>
                <a:lnTo>
                  <a:pt x="980480" y="151833"/>
                </a:lnTo>
                <a:cubicBezTo>
                  <a:pt x="980480" y="133193"/>
                  <a:pt x="966795" y="119525"/>
                  <a:pt x="950621" y="119525"/>
                </a:cubicBezTo>
                <a:lnTo>
                  <a:pt x="150665" y="119525"/>
                </a:lnTo>
                <a:cubicBezTo>
                  <a:pt x="134491" y="119525"/>
                  <a:pt x="120806" y="133193"/>
                  <a:pt x="120806" y="151833"/>
                </a:cubicBezTo>
                <a:lnTo>
                  <a:pt x="120806" y="520891"/>
                </a:lnTo>
                <a:cubicBezTo>
                  <a:pt x="120806" y="537045"/>
                  <a:pt x="134491" y="550714"/>
                  <a:pt x="150665" y="550714"/>
                </a:cubicBezTo>
                <a:lnTo>
                  <a:pt x="811282" y="550714"/>
                </a:lnTo>
                <a:cubicBezTo>
                  <a:pt x="819991" y="550714"/>
                  <a:pt x="824967" y="556927"/>
                  <a:pt x="824967" y="565626"/>
                </a:cubicBezTo>
                <a:cubicBezTo>
                  <a:pt x="824967" y="573082"/>
                  <a:pt x="819991" y="580537"/>
                  <a:pt x="811282" y="580537"/>
                </a:cubicBezTo>
                <a:lnTo>
                  <a:pt x="150665" y="580537"/>
                </a:lnTo>
                <a:cubicBezTo>
                  <a:pt x="118318" y="580537"/>
                  <a:pt x="92192" y="553200"/>
                  <a:pt x="92192" y="520891"/>
                </a:cubicBezTo>
                <a:lnTo>
                  <a:pt x="92192" y="151833"/>
                </a:lnTo>
                <a:cubicBezTo>
                  <a:pt x="92192" y="118282"/>
                  <a:pt x="118318" y="92187"/>
                  <a:pt x="150665" y="92187"/>
                </a:cubicBezTo>
                <a:close/>
                <a:moveTo>
                  <a:pt x="72174" y="27370"/>
                </a:moveTo>
                <a:cubicBezTo>
                  <a:pt x="48531" y="27370"/>
                  <a:pt x="28621" y="47276"/>
                  <a:pt x="28621" y="72158"/>
                </a:cubicBezTo>
                <a:lnTo>
                  <a:pt x="28621" y="599659"/>
                </a:lnTo>
                <a:cubicBezTo>
                  <a:pt x="28621" y="624541"/>
                  <a:pt x="48531" y="643202"/>
                  <a:pt x="72174" y="643202"/>
                </a:cubicBezTo>
                <a:lnTo>
                  <a:pt x="1029105" y="643202"/>
                </a:lnTo>
                <a:cubicBezTo>
                  <a:pt x="1052748" y="643202"/>
                  <a:pt x="1072658" y="624541"/>
                  <a:pt x="1072658" y="599659"/>
                </a:cubicBezTo>
                <a:lnTo>
                  <a:pt x="1072658" y="72158"/>
                </a:lnTo>
                <a:cubicBezTo>
                  <a:pt x="1072658" y="47276"/>
                  <a:pt x="1052748" y="27370"/>
                  <a:pt x="1029105" y="27370"/>
                </a:cubicBezTo>
                <a:close/>
                <a:moveTo>
                  <a:pt x="72174" y="0"/>
                </a:moveTo>
                <a:lnTo>
                  <a:pt x="1029105" y="0"/>
                </a:lnTo>
                <a:cubicBezTo>
                  <a:pt x="1068925" y="0"/>
                  <a:pt x="1101279" y="32347"/>
                  <a:pt x="1101279" y="72158"/>
                </a:cubicBezTo>
                <a:lnTo>
                  <a:pt x="1101279" y="599659"/>
                </a:lnTo>
                <a:cubicBezTo>
                  <a:pt x="1101279" y="639470"/>
                  <a:pt x="1068925" y="673061"/>
                  <a:pt x="1029105" y="673061"/>
                </a:cubicBezTo>
                <a:lnTo>
                  <a:pt x="564950" y="673061"/>
                </a:lnTo>
                <a:lnTo>
                  <a:pt x="564950" y="888291"/>
                </a:lnTo>
                <a:lnTo>
                  <a:pt x="688144" y="888291"/>
                </a:lnTo>
                <a:cubicBezTo>
                  <a:pt x="696854" y="888291"/>
                  <a:pt x="703076" y="895755"/>
                  <a:pt x="703076" y="903220"/>
                </a:cubicBezTo>
                <a:cubicBezTo>
                  <a:pt x="703076" y="911929"/>
                  <a:pt x="696854" y="918149"/>
                  <a:pt x="688144" y="918149"/>
                </a:cubicBezTo>
                <a:lnTo>
                  <a:pt x="413135" y="918149"/>
                </a:lnTo>
                <a:cubicBezTo>
                  <a:pt x="404424" y="918149"/>
                  <a:pt x="398203" y="911929"/>
                  <a:pt x="398203" y="903220"/>
                </a:cubicBezTo>
                <a:cubicBezTo>
                  <a:pt x="398203" y="895755"/>
                  <a:pt x="404424" y="888291"/>
                  <a:pt x="413135" y="888291"/>
                </a:cubicBezTo>
                <a:lnTo>
                  <a:pt x="536329" y="888291"/>
                </a:lnTo>
                <a:lnTo>
                  <a:pt x="536329" y="673061"/>
                </a:lnTo>
                <a:lnTo>
                  <a:pt x="72174" y="673061"/>
                </a:lnTo>
                <a:cubicBezTo>
                  <a:pt x="32354" y="673061"/>
                  <a:pt x="0" y="639470"/>
                  <a:pt x="0" y="599659"/>
                </a:cubicBezTo>
                <a:lnTo>
                  <a:pt x="0" y="72158"/>
                </a:lnTo>
                <a:cubicBezTo>
                  <a:pt x="0" y="32347"/>
                  <a:pt x="32354" y="0"/>
                  <a:pt x="72174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36572" tIns="18286" rIns="36572" bIns="18286" anchor="ctr" anchorCtr="1" compatLnSpc="0">
            <a:noAutofit/>
          </a:bodyPr>
          <a:lstStyle/>
          <a:p>
            <a:pPr hangingPunct="0"/>
            <a:endParaRPr lang="en-US" sz="732" kern="1200" dirty="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FCFFCE4D-90AB-E34B-827C-9576BF0FC5E0}"/>
              </a:ext>
            </a:extLst>
          </p:cNvPr>
          <p:cNvSpPr/>
          <p:nvPr/>
        </p:nvSpPr>
        <p:spPr>
          <a:xfrm>
            <a:off x="3453535" y="3390836"/>
            <a:ext cx="422200" cy="396761"/>
          </a:xfrm>
          <a:custGeom>
            <a:avLst/>
            <a:gdLst>
              <a:gd name="connsiteX0" fmla="*/ 82604 w 1038990"/>
              <a:gd name="connsiteY0" fmla="*/ 859595 h 976389"/>
              <a:gd name="connsiteX1" fmla="*/ 92087 w 1038990"/>
              <a:gd name="connsiteY1" fmla="*/ 864217 h 976389"/>
              <a:gd name="connsiteX2" fmla="*/ 92087 w 1038990"/>
              <a:gd name="connsiteY2" fmla="*/ 883940 h 976389"/>
              <a:gd name="connsiteX3" fmla="*/ 72187 w 1038990"/>
              <a:gd name="connsiteY3" fmla="*/ 903662 h 976389"/>
              <a:gd name="connsiteX4" fmla="*/ 779890 w 1038990"/>
              <a:gd name="connsiteY4" fmla="*/ 903662 h 976389"/>
              <a:gd name="connsiteX5" fmla="*/ 794815 w 1038990"/>
              <a:gd name="connsiteY5" fmla="*/ 918454 h 976389"/>
              <a:gd name="connsiteX6" fmla="*/ 779890 w 1038990"/>
              <a:gd name="connsiteY6" fmla="*/ 932013 h 976389"/>
              <a:gd name="connsiteX7" fmla="*/ 74675 w 1038990"/>
              <a:gd name="connsiteY7" fmla="*/ 932013 h 976389"/>
              <a:gd name="connsiteX8" fmla="*/ 94575 w 1038990"/>
              <a:gd name="connsiteY8" fmla="*/ 950503 h 976389"/>
              <a:gd name="connsiteX9" fmla="*/ 94575 w 1038990"/>
              <a:gd name="connsiteY9" fmla="*/ 971459 h 976389"/>
              <a:gd name="connsiteX10" fmla="*/ 83381 w 1038990"/>
              <a:gd name="connsiteY10" fmla="*/ 976389 h 976389"/>
              <a:gd name="connsiteX11" fmla="*/ 73431 w 1038990"/>
              <a:gd name="connsiteY11" fmla="*/ 971459 h 976389"/>
              <a:gd name="connsiteX12" fmla="*/ 37362 w 1038990"/>
              <a:gd name="connsiteY12" fmla="*/ 935711 h 976389"/>
              <a:gd name="connsiteX13" fmla="*/ 29899 w 1038990"/>
              <a:gd name="connsiteY13" fmla="*/ 920919 h 976389"/>
              <a:gd name="connsiteX14" fmla="*/ 29899 w 1038990"/>
              <a:gd name="connsiteY14" fmla="*/ 918454 h 976389"/>
              <a:gd name="connsiteX15" fmla="*/ 29899 w 1038990"/>
              <a:gd name="connsiteY15" fmla="*/ 917221 h 976389"/>
              <a:gd name="connsiteX16" fmla="*/ 37362 w 1038990"/>
              <a:gd name="connsiteY16" fmla="*/ 898731 h 976389"/>
              <a:gd name="connsiteX17" fmla="*/ 72187 w 1038990"/>
              <a:gd name="connsiteY17" fmla="*/ 864217 h 976389"/>
              <a:gd name="connsiteX18" fmla="*/ 82604 w 1038990"/>
              <a:gd name="connsiteY18" fmla="*/ 859595 h 976389"/>
              <a:gd name="connsiteX19" fmla="*/ 795107 w 1038990"/>
              <a:gd name="connsiteY19" fmla="*/ 317039 h 976389"/>
              <a:gd name="connsiteX20" fmla="*/ 795107 w 1038990"/>
              <a:gd name="connsiteY20" fmla="*/ 501128 h 976389"/>
              <a:gd name="connsiteX21" fmla="*/ 731648 w 1038990"/>
              <a:gd name="connsiteY21" fmla="*/ 563320 h 976389"/>
              <a:gd name="connsiteX22" fmla="*/ 396931 w 1038990"/>
              <a:gd name="connsiteY22" fmla="*/ 563320 h 976389"/>
              <a:gd name="connsiteX23" fmla="*/ 334717 w 1038990"/>
              <a:gd name="connsiteY23" fmla="*/ 563320 h 976389"/>
              <a:gd name="connsiteX24" fmla="*/ 334717 w 1038990"/>
              <a:gd name="connsiteY24" fmla="*/ 683973 h 976389"/>
              <a:gd name="connsiteX25" fmla="*/ 367068 w 1038990"/>
              <a:gd name="connsiteY25" fmla="*/ 717557 h 976389"/>
              <a:gd name="connsiteX26" fmla="*/ 642059 w 1038990"/>
              <a:gd name="connsiteY26" fmla="*/ 717557 h 976389"/>
              <a:gd name="connsiteX27" fmla="*/ 740358 w 1038990"/>
              <a:gd name="connsiteY27" fmla="*/ 717557 h 976389"/>
              <a:gd name="connsiteX28" fmla="*/ 810039 w 1038990"/>
              <a:gd name="connsiteY28" fmla="*/ 717557 h 976389"/>
              <a:gd name="connsiteX29" fmla="*/ 824971 w 1038990"/>
              <a:gd name="connsiteY29" fmla="*/ 732483 h 976389"/>
              <a:gd name="connsiteX30" fmla="*/ 810039 w 1038990"/>
              <a:gd name="connsiteY30" fmla="*/ 746165 h 976389"/>
              <a:gd name="connsiteX31" fmla="*/ 781420 w 1038990"/>
              <a:gd name="connsiteY31" fmla="*/ 746165 h 976389"/>
              <a:gd name="connsiteX32" fmla="*/ 888430 w 1038990"/>
              <a:gd name="connsiteY32" fmla="*/ 858111 h 976389"/>
              <a:gd name="connsiteX33" fmla="*/ 888430 w 1038990"/>
              <a:gd name="connsiteY33" fmla="*/ 748653 h 976389"/>
              <a:gd name="connsiteX34" fmla="*/ 920782 w 1038990"/>
              <a:gd name="connsiteY34" fmla="*/ 717557 h 976389"/>
              <a:gd name="connsiteX35" fmla="*/ 976775 w 1038990"/>
              <a:gd name="connsiteY35" fmla="*/ 717557 h 976389"/>
              <a:gd name="connsiteX36" fmla="*/ 1010371 w 1038990"/>
              <a:gd name="connsiteY36" fmla="*/ 683973 h 976389"/>
              <a:gd name="connsiteX37" fmla="*/ 1010371 w 1038990"/>
              <a:gd name="connsiteY37" fmla="*/ 350623 h 976389"/>
              <a:gd name="connsiteX38" fmla="*/ 976775 w 1038990"/>
              <a:gd name="connsiteY38" fmla="*/ 317039 h 976389"/>
              <a:gd name="connsiteX39" fmla="*/ 446604 w 1038990"/>
              <a:gd name="connsiteY39" fmla="*/ 289960 h 976389"/>
              <a:gd name="connsiteX40" fmla="*/ 455198 w 1038990"/>
              <a:gd name="connsiteY40" fmla="*/ 289960 h 976389"/>
              <a:gd name="connsiteX41" fmla="*/ 468703 w 1038990"/>
              <a:gd name="connsiteY41" fmla="*/ 294887 h 976389"/>
              <a:gd name="connsiteX42" fmla="*/ 483436 w 1038990"/>
              <a:gd name="connsiteY42" fmla="*/ 309671 h 976389"/>
              <a:gd name="connsiteX43" fmla="*/ 484664 w 1038990"/>
              <a:gd name="connsiteY43" fmla="*/ 312135 h 976389"/>
              <a:gd name="connsiteX44" fmla="*/ 484664 w 1038990"/>
              <a:gd name="connsiteY44" fmla="*/ 315830 h 976389"/>
              <a:gd name="connsiteX45" fmla="*/ 482208 w 1038990"/>
              <a:gd name="connsiteY45" fmla="*/ 324454 h 976389"/>
              <a:gd name="connsiteX46" fmla="*/ 473614 w 1038990"/>
              <a:gd name="connsiteY46" fmla="*/ 328150 h 976389"/>
              <a:gd name="connsiteX47" fmla="*/ 466248 w 1038990"/>
              <a:gd name="connsiteY47" fmla="*/ 325686 h 976389"/>
              <a:gd name="connsiteX48" fmla="*/ 462564 w 1038990"/>
              <a:gd name="connsiteY48" fmla="*/ 320758 h 976389"/>
              <a:gd name="connsiteX49" fmla="*/ 457654 w 1038990"/>
              <a:gd name="connsiteY49" fmla="*/ 314598 h 976389"/>
              <a:gd name="connsiteX50" fmla="*/ 450287 w 1038990"/>
              <a:gd name="connsiteY50" fmla="*/ 312135 h 976389"/>
              <a:gd name="connsiteX51" fmla="*/ 445376 w 1038990"/>
              <a:gd name="connsiteY51" fmla="*/ 312135 h 976389"/>
              <a:gd name="connsiteX52" fmla="*/ 438010 w 1038990"/>
              <a:gd name="connsiteY52" fmla="*/ 313366 h 976389"/>
              <a:gd name="connsiteX53" fmla="*/ 431871 w 1038990"/>
              <a:gd name="connsiteY53" fmla="*/ 317062 h 976389"/>
              <a:gd name="connsiteX54" fmla="*/ 428188 w 1038990"/>
              <a:gd name="connsiteY54" fmla="*/ 323222 h 976389"/>
              <a:gd name="connsiteX55" fmla="*/ 426960 w 1038990"/>
              <a:gd name="connsiteY55" fmla="*/ 330614 h 976389"/>
              <a:gd name="connsiteX56" fmla="*/ 426960 w 1038990"/>
              <a:gd name="connsiteY56" fmla="*/ 358948 h 976389"/>
              <a:gd name="connsiteX57" fmla="*/ 428188 w 1038990"/>
              <a:gd name="connsiteY57" fmla="*/ 367572 h 976389"/>
              <a:gd name="connsiteX58" fmla="*/ 431871 w 1038990"/>
              <a:gd name="connsiteY58" fmla="*/ 372499 h 976389"/>
              <a:gd name="connsiteX59" fmla="*/ 438010 w 1038990"/>
              <a:gd name="connsiteY59" fmla="*/ 376195 h 976389"/>
              <a:gd name="connsiteX60" fmla="*/ 446604 w 1038990"/>
              <a:gd name="connsiteY60" fmla="*/ 378659 h 976389"/>
              <a:gd name="connsiteX61" fmla="*/ 453970 w 1038990"/>
              <a:gd name="connsiteY61" fmla="*/ 376195 h 976389"/>
              <a:gd name="connsiteX62" fmla="*/ 458881 w 1038990"/>
              <a:gd name="connsiteY62" fmla="*/ 372499 h 976389"/>
              <a:gd name="connsiteX63" fmla="*/ 463792 w 1038990"/>
              <a:gd name="connsiteY63" fmla="*/ 367572 h 976389"/>
              <a:gd name="connsiteX64" fmla="*/ 465020 w 1038990"/>
              <a:gd name="connsiteY64" fmla="*/ 360180 h 976389"/>
              <a:gd name="connsiteX65" fmla="*/ 461337 w 1038990"/>
              <a:gd name="connsiteY65" fmla="*/ 360180 h 976389"/>
              <a:gd name="connsiteX66" fmla="*/ 452743 w 1038990"/>
              <a:gd name="connsiteY66" fmla="*/ 356484 h 976389"/>
              <a:gd name="connsiteX67" fmla="*/ 450287 w 1038990"/>
              <a:gd name="connsiteY67" fmla="*/ 347861 h 976389"/>
              <a:gd name="connsiteX68" fmla="*/ 452743 w 1038990"/>
              <a:gd name="connsiteY68" fmla="*/ 340469 h 976389"/>
              <a:gd name="connsiteX69" fmla="*/ 461337 w 1038990"/>
              <a:gd name="connsiteY69" fmla="*/ 335541 h 976389"/>
              <a:gd name="connsiteX70" fmla="*/ 477297 w 1038990"/>
              <a:gd name="connsiteY70" fmla="*/ 335541 h 976389"/>
              <a:gd name="connsiteX71" fmla="*/ 484664 w 1038990"/>
              <a:gd name="connsiteY71" fmla="*/ 340469 h 976389"/>
              <a:gd name="connsiteX72" fmla="*/ 488347 w 1038990"/>
              <a:gd name="connsiteY72" fmla="*/ 347861 h 976389"/>
              <a:gd name="connsiteX73" fmla="*/ 488347 w 1038990"/>
              <a:gd name="connsiteY73" fmla="*/ 358948 h 976389"/>
              <a:gd name="connsiteX74" fmla="*/ 484664 w 1038990"/>
              <a:gd name="connsiteY74" fmla="*/ 374963 h 976389"/>
              <a:gd name="connsiteX75" fmla="*/ 476070 w 1038990"/>
              <a:gd name="connsiteY75" fmla="*/ 388514 h 976389"/>
              <a:gd name="connsiteX76" fmla="*/ 462564 w 1038990"/>
              <a:gd name="connsiteY76" fmla="*/ 398370 h 976389"/>
              <a:gd name="connsiteX77" fmla="*/ 445376 w 1038990"/>
              <a:gd name="connsiteY77" fmla="*/ 400834 h 976389"/>
              <a:gd name="connsiteX78" fmla="*/ 430643 w 1038990"/>
              <a:gd name="connsiteY78" fmla="*/ 398370 h 976389"/>
              <a:gd name="connsiteX79" fmla="*/ 417138 w 1038990"/>
              <a:gd name="connsiteY79" fmla="*/ 389746 h 976389"/>
              <a:gd name="connsiteX80" fmla="*/ 407316 w 1038990"/>
              <a:gd name="connsiteY80" fmla="*/ 376195 h 976389"/>
              <a:gd name="connsiteX81" fmla="*/ 403633 w 1038990"/>
              <a:gd name="connsiteY81" fmla="*/ 360180 h 976389"/>
              <a:gd name="connsiteX82" fmla="*/ 403633 w 1038990"/>
              <a:gd name="connsiteY82" fmla="*/ 331845 h 976389"/>
              <a:gd name="connsiteX83" fmla="*/ 407316 w 1038990"/>
              <a:gd name="connsiteY83" fmla="*/ 314598 h 976389"/>
              <a:gd name="connsiteX84" fmla="*/ 415910 w 1038990"/>
              <a:gd name="connsiteY84" fmla="*/ 301047 h 976389"/>
              <a:gd name="connsiteX85" fmla="*/ 429416 w 1038990"/>
              <a:gd name="connsiteY85" fmla="*/ 292424 h 976389"/>
              <a:gd name="connsiteX86" fmla="*/ 446604 w 1038990"/>
              <a:gd name="connsiteY86" fmla="*/ 289960 h 976389"/>
              <a:gd name="connsiteX87" fmla="*/ 318718 w 1038990"/>
              <a:gd name="connsiteY87" fmla="*/ 266291 h 976389"/>
              <a:gd name="connsiteX88" fmla="*/ 370324 w 1038990"/>
              <a:gd name="connsiteY88" fmla="*/ 266291 h 976389"/>
              <a:gd name="connsiteX89" fmla="*/ 380154 w 1038990"/>
              <a:gd name="connsiteY89" fmla="*/ 271229 h 976389"/>
              <a:gd name="connsiteX90" fmla="*/ 385069 w 1038990"/>
              <a:gd name="connsiteY90" fmla="*/ 281104 h 976389"/>
              <a:gd name="connsiteX91" fmla="*/ 380154 w 1038990"/>
              <a:gd name="connsiteY91" fmla="*/ 290980 h 976389"/>
              <a:gd name="connsiteX92" fmla="*/ 370324 w 1038990"/>
              <a:gd name="connsiteY92" fmla="*/ 295917 h 976389"/>
              <a:gd name="connsiteX93" fmla="*/ 332234 w 1038990"/>
              <a:gd name="connsiteY93" fmla="*/ 295917 h 976389"/>
              <a:gd name="connsiteX94" fmla="*/ 332234 w 1038990"/>
              <a:gd name="connsiteY94" fmla="*/ 307027 h 976389"/>
              <a:gd name="connsiteX95" fmla="*/ 348207 w 1038990"/>
              <a:gd name="connsiteY95" fmla="*/ 307027 h 976389"/>
              <a:gd name="connsiteX96" fmla="*/ 365409 w 1038990"/>
              <a:gd name="connsiteY96" fmla="*/ 310731 h 976389"/>
              <a:gd name="connsiteX97" fmla="*/ 380154 w 1038990"/>
              <a:gd name="connsiteY97" fmla="*/ 320606 h 976389"/>
              <a:gd name="connsiteX98" fmla="*/ 389984 w 1038990"/>
              <a:gd name="connsiteY98" fmla="*/ 335420 h 976389"/>
              <a:gd name="connsiteX99" fmla="*/ 393670 w 1038990"/>
              <a:gd name="connsiteY99" fmla="*/ 353936 h 976389"/>
              <a:gd name="connsiteX100" fmla="*/ 389984 w 1038990"/>
              <a:gd name="connsiteY100" fmla="*/ 372453 h 976389"/>
              <a:gd name="connsiteX101" fmla="*/ 380154 w 1038990"/>
              <a:gd name="connsiteY101" fmla="*/ 387266 h 976389"/>
              <a:gd name="connsiteX102" fmla="*/ 365409 w 1038990"/>
              <a:gd name="connsiteY102" fmla="*/ 398376 h 976389"/>
              <a:gd name="connsiteX103" fmla="*/ 348207 w 1038990"/>
              <a:gd name="connsiteY103" fmla="*/ 402080 h 976389"/>
              <a:gd name="connsiteX104" fmla="*/ 334691 w 1038990"/>
              <a:gd name="connsiteY104" fmla="*/ 399611 h 976389"/>
              <a:gd name="connsiteX105" fmla="*/ 323633 w 1038990"/>
              <a:gd name="connsiteY105" fmla="*/ 394673 h 976389"/>
              <a:gd name="connsiteX106" fmla="*/ 312574 w 1038990"/>
              <a:gd name="connsiteY106" fmla="*/ 386032 h 976389"/>
              <a:gd name="connsiteX107" fmla="*/ 306430 w 1038990"/>
              <a:gd name="connsiteY107" fmla="*/ 376156 h 976389"/>
              <a:gd name="connsiteX108" fmla="*/ 305202 w 1038990"/>
              <a:gd name="connsiteY108" fmla="*/ 368750 h 976389"/>
              <a:gd name="connsiteX109" fmla="*/ 307659 w 1038990"/>
              <a:gd name="connsiteY109" fmla="*/ 362577 h 976389"/>
              <a:gd name="connsiteX110" fmla="*/ 312574 w 1038990"/>
              <a:gd name="connsiteY110" fmla="*/ 356405 h 976389"/>
              <a:gd name="connsiteX111" fmla="*/ 318718 w 1038990"/>
              <a:gd name="connsiteY111" fmla="*/ 355171 h 976389"/>
              <a:gd name="connsiteX112" fmla="*/ 328548 w 1038990"/>
              <a:gd name="connsiteY112" fmla="*/ 360109 h 976389"/>
              <a:gd name="connsiteX113" fmla="*/ 332234 w 1038990"/>
              <a:gd name="connsiteY113" fmla="*/ 363812 h 976389"/>
              <a:gd name="connsiteX114" fmla="*/ 335920 w 1038990"/>
              <a:gd name="connsiteY114" fmla="*/ 368750 h 976389"/>
              <a:gd name="connsiteX115" fmla="*/ 340835 w 1038990"/>
              <a:gd name="connsiteY115" fmla="*/ 371219 h 976389"/>
              <a:gd name="connsiteX116" fmla="*/ 348207 w 1038990"/>
              <a:gd name="connsiteY116" fmla="*/ 372453 h 976389"/>
              <a:gd name="connsiteX117" fmla="*/ 360494 w 1038990"/>
              <a:gd name="connsiteY117" fmla="*/ 367515 h 976389"/>
              <a:gd name="connsiteX118" fmla="*/ 366638 w 1038990"/>
              <a:gd name="connsiteY118" fmla="*/ 353936 h 976389"/>
              <a:gd name="connsiteX119" fmla="*/ 360494 w 1038990"/>
              <a:gd name="connsiteY119" fmla="*/ 340357 h 976389"/>
              <a:gd name="connsiteX120" fmla="*/ 348207 w 1038990"/>
              <a:gd name="connsiteY120" fmla="*/ 335420 h 976389"/>
              <a:gd name="connsiteX121" fmla="*/ 318718 w 1038990"/>
              <a:gd name="connsiteY121" fmla="*/ 335420 h 976389"/>
              <a:gd name="connsiteX122" fmla="*/ 308888 w 1038990"/>
              <a:gd name="connsiteY122" fmla="*/ 331716 h 976389"/>
              <a:gd name="connsiteX123" fmla="*/ 303973 w 1038990"/>
              <a:gd name="connsiteY123" fmla="*/ 320606 h 976389"/>
              <a:gd name="connsiteX124" fmla="*/ 303973 w 1038990"/>
              <a:gd name="connsiteY124" fmla="*/ 281104 h 976389"/>
              <a:gd name="connsiteX125" fmla="*/ 308888 w 1038990"/>
              <a:gd name="connsiteY125" fmla="*/ 271229 h 976389"/>
              <a:gd name="connsiteX126" fmla="*/ 318718 w 1038990"/>
              <a:gd name="connsiteY126" fmla="*/ 266291 h 976389"/>
              <a:gd name="connsiteX127" fmla="*/ 396783 w 1038990"/>
              <a:gd name="connsiteY127" fmla="*/ 195172 h 976389"/>
              <a:gd name="connsiteX128" fmla="*/ 257773 w 1038990"/>
              <a:gd name="connsiteY128" fmla="*/ 334183 h 976389"/>
              <a:gd name="connsiteX129" fmla="*/ 396783 w 1038990"/>
              <a:gd name="connsiteY129" fmla="*/ 473195 h 976389"/>
              <a:gd name="connsiteX130" fmla="*/ 535792 w 1038990"/>
              <a:gd name="connsiteY130" fmla="*/ 334183 h 976389"/>
              <a:gd name="connsiteX131" fmla="*/ 396783 w 1038990"/>
              <a:gd name="connsiteY131" fmla="*/ 195172 h 976389"/>
              <a:gd name="connsiteX132" fmla="*/ 396783 w 1038990"/>
              <a:gd name="connsiteY132" fmla="*/ 166625 h 976389"/>
              <a:gd name="connsiteX133" fmla="*/ 563098 w 1038990"/>
              <a:gd name="connsiteY133" fmla="*/ 334183 h 976389"/>
              <a:gd name="connsiteX134" fmla="*/ 396783 w 1038990"/>
              <a:gd name="connsiteY134" fmla="*/ 501742 h 976389"/>
              <a:gd name="connsiteX135" fmla="*/ 229226 w 1038990"/>
              <a:gd name="connsiteY135" fmla="*/ 334183 h 976389"/>
              <a:gd name="connsiteX136" fmla="*/ 396783 w 1038990"/>
              <a:gd name="connsiteY136" fmla="*/ 166625 h 976389"/>
              <a:gd name="connsiteX137" fmla="*/ 60971 w 1038990"/>
              <a:gd name="connsiteY137" fmla="*/ 134194 h 976389"/>
              <a:gd name="connsiteX138" fmla="*/ 27375 w 1038990"/>
              <a:gd name="connsiteY138" fmla="*/ 167778 h 976389"/>
              <a:gd name="connsiteX139" fmla="*/ 27375 w 1038990"/>
              <a:gd name="connsiteY139" fmla="*/ 501128 h 976389"/>
              <a:gd name="connsiteX140" fmla="*/ 60971 w 1038990"/>
              <a:gd name="connsiteY140" fmla="*/ 534712 h 976389"/>
              <a:gd name="connsiteX141" fmla="*/ 118208 w 1038990"/>
              <a:gd name="connsiteY141" fmla="*/ 534712 h 976389"/>
              <a:gd name="connsiteX142" fmla="*/ 150560 w 1038990"/>
              <a:gd name="connsiteY142" fmla="*/ 565808 h 976389"/>
              <a:gd name="connsiteX143" fmla="*/ 150560 w 1038990"/>
              <a:gd name="connsiteY143" fmla="*/ 675266 h 976389"/>
              <a:gd name="connsiteX144" fmla="*/ 257570 w 1038990"/>
              <a:gd name="connsiteY144" fmla="*/ 563320 h 976389"/>
              <a:gd name="connsiteX145" fmla="*/ 227707 w 1038990"/>
              <a:gd name="connsiteY145" fmla="*/ 563320 h 976389"/>
              <a:gd name="connsiteX146" fmla="*/ 214019 w 1038990"/>
              <a:gd name="connsiteY146" fmla="*/ 548394 h 976389"/>
              <a:gd name="connsiteX147" fmla="*/ 227707 w 1038990"/>
              <a:gd name="connsiteY147" fmla="*/ 534712 h 976389"/>
              <a:gd name="connsiteX148" fmla="*/ 298632 w 1038990"/>
              <a:gd name="connsiteY148" fmla="*/ 534712 h 976389"/>
              <a:gd name="connsiteX149" fmla="*/ 396931 w 1038990"/>
              <a:gd name="connsiteY149" fmla="*/ 534712 h 976389"/>
              <a:gd name="connsiteX150" fmla="*/ 731648 w 1038990"/>
              <a:gd name="connsiteY150" fmla="*/ 534712 h 976389"/>
              <a:gd name="connsiteX151" fmla="*/ 765244 w 1038990"/>
              <a:gd name="connsiteY151" fmla="*/ 501128 h 976389"/>
              <a:gd name="connsiteX152" fmla="*/ 765244 w 1038990"/>
              <a:gd name="connsiteY152" fmla="*/ 167778 h 976389"/>
              <a:gd name="connsiteX153" fmla="*/ 731648 w 1038990"/>
              <a:gd name="connsiteY153" fmla="*/ 134194 h 976389"/>
              <a:gd name="connsiteX154" fmla="*/ 60971 w 1038990"/>
              <a:gd name="connsiteY154" fmla="*/ 105586 h 976389"/>
              <a:gd name="connsiteX155" fmla="*/ 731648 w 1038990"/>
              <a:gd name="connsiteY155" fmla="*/ 105586 h 976389"/>
              <a:gd name="connsiteX156" fmla="*/ 795107 w 1038990"/>
              <a:gd name="connsiteY156" fmla="*/ 167778 h 976389"/>
              <a:gd name="connsiteX157" fmla="*/ 795107 w 1038990"/>
              <a:gd name="connsiteY157" fmla="*/ 288431 h 976389"/>
              <a:gd name="connsiteX158" fmla="*/ 976775 w 1038990"/>
              <a:gd name="connsiteY158" fmla="*/ 288431 h 976389"/>
              <a:gd name="connsiteX159" fmla="*/ 1038990 w 1038990"/>
              <a:gd name="connsiteY159" fmla="*/ 350623 h 976389"/>
              <a:gd name="connsiteX160" fmla="*/ 1038990 w 1038990"/>
              <a:gd name="connsiteY160" fmla="*/ 683973 h 976389"/>
              <a:gd name="connsiteX161" fmla="*/ 976775 w 1038990"/>
              <a:gd name="connsiteY161" fmla="*/ 746165 h 976389"/>
              <a:gd name="connsiteX162" fmla="*/ 920782 w 1038990"/>
              <a:gd name="connsiteY162" fmla="*/ 746165 h 976389"/>
              <a:gd name="connsiteX163" fmla="*/ 917049 w 1038990"/>
              <a:gd name="connsiteY163" fmla="*/ 748653 h 976389"/>
              <a:gd name="connsiteX164" fmla="*/ 917049 w 1038990"/>
              <a:gd name="connsiteY164" fmla="*/ 881745 h 976389"/>
              <a:gd name="connsiteX165" fmla="*/ 904606 w 1038990"/>
              <a:gd name="connsiteY165" fmla="*/ 899159 h 976389"/>
              <a:gd name="connsiteX166" fmla="*/ 897140 w 1038990"/>
              <a:gd name="connsiteY166" fmla="*/ 901646 h 976389"/>
              <a:gd name="connsiteX167" fmla="*/ 884697 w 1038990"/>
              <a:gd name="connsiteY167" fmla="*/ 895427 h 976389"/>
              <a:gd name="connsiteX168" fmla="*/ 741602 w 1038990"/>
              <a:gd name="connsiteY168" fmla="*/ 747409 h 976389"/>
              <a:gd name="connsiteX169" fmla="*/ 740358 w 1038990"/>
              <a:gd name="connsiteY169" fmla="*/ 746165 h 976389"/>
              <a:gd name="connsiteX170" fmla="*/ 642059 w 1038990"/>
              <a:gd name="connsiteY170" fmla="*/ 746165 h 976389"/>
              <a:gd name="connsiteX171" fmla="*/ 367068 w 1038990"/>
              <a:gd name="connsiteY171" fmla="*/ 746165 h 976389"/>
              <a:gd name="connsiteX172" fmla="*/ 304853 w 1038990"/>
              <a:gd name="connsiteY172" fmla="*/ 683973 h 976389"/>
              <a:gd name="connsiteX173" fmla="*/ 304853 w 1038990"/>
              <a:gd name="connsiteY173" fmla="*/ 563320 h 976389"/>
              <a:gd name="connsiteX174" fmla="*/ 298632 w 1038990"/>
              <a:gd name="connsiteY174" fmla="*/ 563320 h 976389"/>
              <a:gd name="connsiteX175" fmla="*/ 296143 w 1038990"/>
              <a:gd name="connsiteY175" fmla="*/ 564564 h 976389"/>
              <a:gd name="connsiteX176" fmla="*/ 154293 w 1038990"/>
              <a:gd name="connsiteY176" fmla="*/ 712582 h 976389"/>
              <a:gd name="connsiteX177" fmla="*/ 140606 w 1038990"/>
              <a:gd name="connsiteY177" fmla="*/ 718801 h 976389"/>
              <a:gd name="connsiteX178" fmla="*/ 133140 w 1038990"/>
              <a:gd name="connsiteY178" fmla="*/ 716313 h 976389"/>
              <a:gd name="connsiteX179" fmla="*/ 121941 w 1038990"/>
              <a:gd name="connsiteY179" fmla="*/ 698899 h 976389"/>
              <a:gd name="connsiteX180" fmla="*/ 121941 w 1038990"/>
              <a:gd name="connsiteY180" fmla="*/ 565808 h 976389"/>
              <a:gd name="connsiteX181" fmla="*/ 118208 w 1038990"/>
              <a:gd name="connsiteY181" fmla="*/ 563320 h 976389"/>
              <a:gd name="connsiteX182" fmla="*/ 60971 w 1038990"/>
              <a:gd name="connsiteY182" fmla="*/ 563320 h 976389"/>
              <a:gd name="connsiteX183" fmla="*/ 0 w 1038990"/>
              <a:gd name="connsiteY183" fmla="*/ 501128 h 976389"/>
              <a:gd name="connsiteX184" fmla="*/ 0 w 1038990"/>
              <a:gd name="connsiteY184" fmla="*/ 167778 h 976389"/>
              <a:gd name="connsiteX185" fmla="*/ 60971 w 1038990"/>
              <a:gd name="connsiteY185" fmla="*/ 105586 h 976389"/>
              <a:gd name="connsiteX186" fmla="*/ 954520 w 1038990"/>
              <a:gd name="connsiteY186" fmla="*/ 0 h 976389"/>
              <a:gd name="connsiteX187" fmla="*/ 965559 w 1038990"/>
              <a:gd name="connsiteY187" fmla="*/ 4622 h 976389"/>
              <a:gd name="connsiteX188" fmla="*/ 1000385 w 1038990"/>
              <a:gd name="connsiteY188" fmla="*/ 40366 h 976389"/>
              <a:gd name="connsiteX189" fmla="*/ 1007847 w 1038990"/>
              <a:gd name="connsiteY189" fmla="*/ 55157 h 976389"/>
              <a:gd name="connsiteX190" fmla="*/ 1009091 w 1038990"/>
              <a:gd name="connsiteY190" fmla="*/ 57622 h 976389"/>
              <a:gd name="connsiteX191" fmla="*/ 1009091 w 1038990"/>
              <a:gd name="connsiteY191" fmla="*/ 58854 h 976389"/>
              <a:gd name="connsiteX192" fmla="*/ 1001628 w 1038990"/>
              <a:gd name="connsiteY192" fmla="*/ 77343 h 976389"/>
              <a:gd name="connsiteX193" fmla="*/ 966803 w 1038990"/>
              <a:gd name="connsiteY193" fmla="*/ 111854 h 976389"/>
              <a:gd name="connsiteX194" fmla="*/ 956853 w 1038990"/>
              <a:gd name="connsiteY194" fmla="*/ 115552 h 976389"/>
              <a:gd name="connsiteX195" fmla="*/ 945659 w 1038990"/>
              <a:gd name="connsiteY195" fmla="*/ 111854 h 976389"/>
              <a:gd name="connsiteX196" fmla="*/ 945659 w 1038990"/>
              <a:gd name="connsiteY196" fmla="*/ 92133 h 976389"/>
              <a:gd name="connsiteX197" fmla="*/ 965559 w 1038990"/>
              <a:gd name="connsiteY197" fmla="*/ 72412 h 976389"/>
              <a:gd name="connsiteX198" fmla="*/ 259100 w 1038990"/>
              <a:gd name="connsiteY198" fmla="*/ 72412 h 976389"/>
              <a:gd name="connsiteX199" fmla="*/ 244175 w 1038990"/>
              <a:gd name="connsiteY199" fmla="*/ 57622 h 976389"/>
              <a:gd name="connsiteX200" fmla="*/ 259100 w 1038990"/>
              <a:gd name="connsiteY200" fmla="*/ 44064 h 976389"/>
              <a:gd name="connsiteX201" fmla="*/ 964315 w 1038990"/>
              <a:gd name="connsiteY201" fmla="*/ 44064 h 976389"/>
              <a:gd name="connsiteX202" fmla="*/ 944415 w 1038990"/>
              <a:gd name="connsiteY202" fmla="*/ 24343 h 976389"/>
              <a:gd name="connsiteX203" fmla="*/ 944415 w 1038990"/>
              <a:gd name="connsiteY203" fmla="*/ 4622 h 976389"/>
              <a:gd name="connsiteX204" fmla="*/ 954520 w 1038990"/>
              <a:gd name="connsiteY204" fmla="*/ 0 h 97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1038990" h="976389">
                <a:moveTo>
                  <a:pt x="82604" y="859595"/>
                </a:moveTo>
                <a:cubicBezTo>
                  <a:pt x="86179" y="859595"/>
                  <a:pt x="89600" y="861135"/>
                  <a:pt x="92087" y="864217"/>
                </a:cubicBezTo>
                <a:cubicBezTo>
                  <a:pt x="98306" y="869148"/>
                  <a:pt x="98306" y="877776"/>
                  <a:pt x="92087" y="883940"/>
                </a:cubicBezTo>
                <a:lnTo>
                  <a:pt x="72187" y="903662"/>
                </a:lnTo>
                <a:lnTo>
                  <a:pt x="779890" y="903662"/>
                </a:lnTo>
                <a:cubicBezTo>
                  <a:pt x="787352" y="903662"/>
                  <a:pt x="794815" y="909825"/>
                  <a:pt x="794815" y="918454"/>
                </a:cubicBezTo>
                <a:cubicBezTo>
                  <a:pt x="794815" y="925850"/>
                  <a:pt x="787352" y="932013"/>
                  <a:pt x="779890" y="932013"/>
                </a:cubicBezTo>
                <a:lnTo>
                  <a:pt x="74675" y="932013"/>
                </a:lnTo>
                <a:lnTo>
                  <a:pt x="94575" y="950503"/>
                </a:lnTo>
                <a:cubicBezTo>
                  <a:pt x="99550" y="956667"/>
                  <a:pt x="99550" y="966528"/>
                  <a:pt x="94575" y="971459"/>
                </a:cubicBezTo>
                <a:cubicBezTo>
                  <a:pt x="92087" y="975157"/>
                  <a:pt x="87112" y="976389"/>
                  <a:pt x="83381" y="976389"/>
                </a:cubicBezTo>
                <a:cubicBezTo>
                  <a:pt x="80893" y="976389"/>
                  <a:pt x="77162" y="975157"/>
                  <a:pt x="73431" y="971459"/>
                </a:cubicBezTo>
                <a:lnTo>
                  <a:pt x="37362" y="935711"/>
                </a:lnTo>
                <a:cubicBezTo>
                  <a:pt x="33630" y="932013"/>
                  <a:pt x="29899" y="925850"/>
                  <a:pt x="29899" y="920919"/>
                </a:cubicBezTo>
                <a:cubicBezTo>
                  <a:pt x="29899" y="919687"/>
                  <a:pt x="29899" y="918454"/>
                  <a:pt x="29899" y="918454"/>
                </a:cubicBezTo>
                <a:lnTo>
                  <a:pt x="29899" y="917221"/>
                </a:lnTo>
                <a:cubicBezTo>
                  <a:pt x="29899" y="911058"/>
                  <a:pt x="32387" y="903662"/>
                  <a:pt x="37362" y="898731"/>
                </a:cubicBezTo>
                <a:lnTo>
                  <a:pt x="72187" y="864217"/>
                </a:lnTo>
                <a:cubicBezTo>
                  <a:pt x="75297" y="861135"/>
                  <a:pt x="79028" y="859595"/>
                  <a:pt x="82604" y="859595"/>
                </a:cubicBezTo>
                <a:close/>
                <a:moveTo>
                  <a:pt x="795107" y="317039"/>
                </a:moveTo>
                <a:lnTo>
                  <a:pt x="795107" y="501128"/>
                </a:lnTo>
                <a:cubicBezTo>
                  <a:pt x="795107" y="535956"/>
                  <a:pt x="766488" y="563320"/>
                  <a:pt x="731648" y="563320"/>
                </a:cubicBezTo>
                <a:lnTo>
                  <a:pt x="396931" y="563320"/>
                </a:lnTo>
                <a:lnTo>
                  <a:pt x="334717" y="563320"/>
                </a:lnTo>
                <a:lnTo>
                  <a:pt x="334717" y="683973"/>
                </a:lnTo>
                <a:cubicBezTo>
                  <a:pt x="334717" y="702631"/>
                  <a:pt x="349648" y="717557"/>
                  <a:pt x="367068" y="717557"/>
                </a:cubicBezTo>
                <a:lnTo>
                  <a:pt x="642059" y="717557"/>
                </a:lnTo>
                <a:lnTo>
                  <a:pt x="740358" y="717557"/>
                </a:lnTo>
                <a:lnTo>
                  <a:pt x="810039" y="717557"/>
                </a:lnTo>
                <a:cubicBezTo>
                  <a:pt x="818749" y="717557"/>
                  <a:pt x="824971" y="723776"/>
                  <a:pt x="824971" y="732483"/>
                </a:cubicBezTo>
                <a:cubicBezTo>
                  <a:pt x="824971" y="739946"/>
                  <a:pt x="818749" y="746165"/>
                  <a:pt x="810039" y="746165"/>
                </a:cubicBezTo>
                <a:lnTo>
                  <a:pt x="781420" y="746165"/>
                </a:lnTo>
                <a:lnTo>
                  <a:pt x="888430" y="858111"/>
                </a:lnTo>
                <a:lnTo>
                  <a:pt x="888430" y="748653"/>
                </a:lnTo>
                <a:cubicBezTo>
                  <a:pt x="888430" y="732483"/>
                  <a:pt x="902117" y="717557"/>
                  <a:pt x="920782" y="717557"/>
                </a:cubicBezTo>
                <a:lnTo>
                  <a:pt x="976775" y="717557"/>
                </a:lnTo>
                <a:cubicBezTo>
                  <a:pt x="995439" y="717557"/>
                  <a:pt x="1010371" y="702631"/>
                  <a:pt x="1010371" y="683973"/>
                </a:cubicBezTo>
                <a:lnTo>
                  <a:pt x="1010371" y="350623"/>
                </a:lnTo>
                <a:cubicBezTo>
                  <a:pt x="1010371" y="331965"/>
                  <a:pt x="995439" y="317039"/>
                  <a:pt x="976775" y="317039"/>
                </a:cubicBezTo>
                <a:close/>
                <a:moveTo>
                  <a:pt x="446604" y="289960"/>
                </a:moveTo>
                <a:cubicBezTo>
                  <a:pt x="450287" y="289960"/>
                  <a:pt x="452743" y="289960"/>
                  <a:pt x="455198" y="289960"/>
                </a:cubicBezTo>
                <a:cubicBezTo>
                  <a:pt x="460109" y="291192"/>
                  <a:pt x="465020" y="292424"/>
                  <a:pt x="468703" y="294887"/>
                </a:cubicBezTo>
                <a:cubicBezTo>
                  <a:pt x="474842" y="298583"/>
                  <a:pt x="479753" y="303511"/>
                  <a:pt x="483436" y="309671"/>
                </a:cubicBezTo>
                <a:cubicBezTo>
                  <a:pt x="483436" y="310903"/>
                  <a:pt x="484664" y="310903"/>
                  <a:pt x="484664" y="312135"/>
                </a:cubicBezTo>
                <a:cubicBezTo>
                  <a:pt x="484664" y="313366"/>
                  <a:pt x="484664" y="314598"/>
                  <a:pt x="484664" y="315830"/>
                </a:cubicBezTo>
                <a:cubicBezTo>
                  <a:pt x="484664" y="319526"/>
                  <a:pt x="484664" y="321990"/>
                  <a:pt x="482208" y="324454"/>
                </a:cubicBezTo>
                <a:cubicBezTo>
                  <a:pt x="479753" y="325686"/>
                  <a:pt x="477297" y="328150"/>
                  <a:pt x="473614" y="328150"/>
                </a:cubicBezTo>
                <a:cubicBezTo>
                  <a:pt x="471159" y="328150"/>
                  <a:pt x="468703" y="326918"/>
                  <a:pt x="466248" y="325686"/>
                </a:cubicBezTo>
                <a:cubicBezTo>
                  <a:pt x="465020" y="324454"/>
                  <a:pt x="463792" y="321990"/>
                  <a:pt x="462564" y="320758"/>
                </a:cubicBezTo>
                <a:cubicBezTo>
                  <a:pt x="461337" y="318294"/>
                  <a:pt x="458881" y="317062"/>
                  <a:pt x="457654" y="314598"/>
                </a:cubicBezTo>
                <a:cubicBezTo>
                  <a:pt x="455198" y="314598"/>
                  <a:pt x="452743" y="312135"/>
                  <a:pt x="450287" y="312135"/>
                </a:cubicBezTo>
                <a:cubicBezTo>
                  <a:pt x="447832" y="312135"/>
                  <a:pt x="447832" y="312135"/>
                  <a:pt x="445376" y="312135"/>
                </a:cubicBezTo>
                <a:cubicBezTo>
                  <a:pt x="444148" y="312135"/>
                  <a:pt x="440465" y="312135"/>
                  <a:pt x="438010" y="313366"/>
                </a:cubicBezTo>
                <a:cubicBezTo>
                  <a:pt x="436782" y="314598"/>
                  <a:pt x="434326" y="315830"/>
                  <a:pt x="431871" y="317062"/>
                </a:cubicBezTo>
                <a:cubicBezTo>
                  <a:pt x="430643" y="318294"/>
                  <a:pt x="429416" y="320758"/>
                  <a:pt x="428188" y="323222"/>
                </a:cubicBezTo>
                <a:cubicBezTo>
                  <a:pt x="426960" y="325686"/>
                  <a:pt x="426960" y="328150"/>
                  <a:pt x="426960" y="330614"/>
                </a:cubicBezTo>
                <a:lnTo>
                  <a:pt x="426960" y="358948"/>
                </a:lnTo>
                <a:cubicBezTo>
                  <a:pt x="426960" y="361412"/>
                  <a:pt x="426960" y="365108"/>
                  <a:pt x="428188" y="367572"/>
                </a:cubicBezTo>
                <a:cubicBezTo>
                  <a:pt x="429416" y="368803"/>
                  <a:pt x="430643" y="370035"/>
                  <a:pt x="431871" y="372499"/>
                </a:cubicBezTo>
                <a:cubicBezTo>
                  <a:pt x="434326" y="374963"/>
                  <a:pt x="436782" y="374963"/>
                  <a:pt x="438010" y="376195"/>
                </a:cubicBezTo>
                <a:cubicBezTo>
                  <a:pt x="440465" y="377427"/>
                  <a:pt x="444148" y="378659"/>
                  <a:pt x="446604" y="378659"/>
                </a:cubicBezTo>
                <a:cubicBezTo>
                  <a:pt x="450287" y="378659"/>
                  <a:pt x="451515" y="378659"/>
                  <a:pt x="453970" y="376195"/>
                </a:cubicBezTo>
                <a:cubicBezTo>
                  <a:pt x="456426" y="376195"/>
                  <a:pt x="457654" y="374963"/>
                  <a:pt x="458881" y="372499"/>
                </a:cubicBezTo>
                <a:cubicBezTo>
                  <a:pt x="461337" y="371267"/>
                  <a:pt x="462564" y="368803"/>
                  <a:pt x="463792" y="367572"/>
                </a:cubicBezTo>
                <a:cubicBezTo>
                  <a:pt x="465020" y="365108"/>
                  <a:pt x="465020" y="362644"/>
                  <a:pt x="465020" y="360180"/>
                </a:cubicBezTo>
                <a:lnTo>
                  <a:pt x="461337" y="360180"/>
                </a:lnTo>
                <a:cubicBezTo>
                  <a:pt x="457654" y="360180"/>
                  <a:pt x="455198" y="358948"/>
                  <a:pt x="452743" y="356484"/>
                </a:cubicBezTo>
                <a:cubicBezTo>
                  <a:pt x="451515" y="354020"/>
                  <a:pt x="450287" y="351556"/>
                  <a:pt x="450287" y="347861"/>
                </a:cubicBezTo>
                <a:cubicBezTo>
                  <a:pt x="450287" y="345397"/>
                  <a:pt x="451515" y="341701"/>
                  <a:pt x="452743" y="340469"/>
                </a:cubicBezTo>
                <a:cubicBezTo>
                  <a:pt x="455198" y="338005"/>
                  <a:pt x="457654" y="335541"/>
                  <a:pt x="461337" y="335541"/>
                </a:cubicBezTo>
                <a:lnTo>
                  <a:pt x="477297" y="335541"/>
                </a:lnTo>
                <a:cubicBezTo>
                  <a:pt x="479753" y="335541"/>
                  <a:pt x="482208" y="338005"/>
                  <a:pt x="484664" y="340469"/>
                </a:cubicBezTo>
                <a:cubicBezTo>
                  <a:pt x="487119" y="341701"/>
                  <a:pt x="488347" y="345397"/>
                  <a:pt x="488347" y="347861"/>
                </a:cubicBezTo>
                <a:lnTo>
                  <a:pt x="488347" y="358948"/>
                </a:lnTo>
                <a:cubicBezTo>
                  <a:pt x="488347" y="365108"/>
                  <a:pt x="487119" y="370035"/>
                  <a:pt x="484664" y="374963"/>
                </a:cubicBezTo>
                <a:cubicBezTo>
                  <a:pt x="482208" y="381123"/>
                  <a:pt x="479753" y="384819"/>
                  <a:pt x="476070" y="388514"/>
                </a:cubicBezTo>
                <a:cubicBezTo>
                  <a:pt x="472386" y="392210"/>
                  <a:pt x="467475" y="395906"/>
                  <a:pt x="462564" y="398370"/>
                </a:cubicBezTo>
                <a:cubicBezTo>
                  <a:pt x="457654" y="399602"/>
                  <a:pt x="451515" y="400834"/>
                  <a:pt x="445376" y="400834"/>
                </a:cubicBezTo>
                <a:cubicBezTo>
                  <a:pt x="440465" y="400834"/>
                  <a:pt x="435554" y="399602"/>
                  <a:pt x="430643" y="398370"/>
                </a:cubicBezTo>
                <a:cubicBezTo>
                  <a:pt x="424505" y="395906"/>
                  <a:pt x="420821" y="393442"/>
                  <a:pt x="417138" y="389746"/>
                </a:cubicBezTo>
                <a:cubicBezTo>
                  <a:pt x="413455" y="386051"/>
                  <a:pt x="409772" y="381123"/>
                  <a:pt x="407316" y="376195"/>
                </a:cubicBezTo>
                <a:cubicBezTo>
                  <a:pt x="404861" y="371267"/>
                  <a:pt x="403633" y="366340"/>
                  <a:pt x="403633" y="360180"/>
                </a:cubicBezTo>
                <a:lnTo>
                  <a:pt x="403633" y="331845"/>
                </a:lnTo>
                <a:cubicBezTo>
                  <a:pt x="403633" y="325686"/>
                  <a:pt x="404861" y="320758"/>
                  <a:pt x="407316" y="314598"/>
                </a:cubicBezTo>
                <a:cubicBezTo>
                  <a:pt x="408544" y="310903"/>
                  <a:pt x="412227" y="305975"/>
                  <a:pt x="415910" y="301047"/>
                </a:cubicBezTo>
                <a:cubicBezTo>
                  <a:pt x="419594" y="297351"/>
                  <a:pt x="424505" y="294887"/>
                  <a:pt x="429416" y="292424"/>
                </a:cubicBezTo>
                <a:cubicBezTo>
                  <a:pt x="434326" y="291192"/>
                  <a:pt x="439237" y="289960"/>
                  <a:pt x="446604" y="289960"/>
                </a:cubicBezTo>
                <a:close/>
                <a:moveTo>
                  <a:pt x="318718" y="266291"/>
                </a:moveTo>
                <a:lnTo>
                  <a:pt x="370324" y="266291"/>
                </a:lnTo>
                <a:cubicBezTo>
                  <a:pt x="374010" y="266291"/>
                  <a:pt x="377697" y="267525"/>
                  <a:pt x="380154" y="271229"/>
                </a:cubicBezTo>
                <a:cubicBezTo>
                  <a:pt x="382611" y="273697"/>
                  <a:pt x="385069" y="277401"/>
                  <a:pt x="385069" y="281104"/>
                </a:cubicBezTo>
                <a:cubicBezTo>
                  <a:pt x="385069" y="284807"/>
                  <a:pt x="382611" y="288511"/>
                  <a:pt x="380154" y="290980"/>
                </a:cubicBezTo>
                <a:cubicBezTo>
                  <a:pt x="377697" y="293449"/>
                  <a:pt x="374010" y="295917"/>
                  <a:pt x="370324" y="295917"/>
                </a:cubicBezTo>
                <a:lnTo>
                  <a:pt x="332234" y="295917"/>
                </a:lnTo>
                <a:lnTo>
                  <a:pt x="332234" y="307027"/>
                </a:lnTo>
                <a:lnTo>
                  <a:pt x="348207" y="307027"/>
                </a:lnTo>
                <a:cubicBezTo>
                  <a:pt x="353122" y="307027"/>
                  <a:pt x="359266" y="308262"/>
                  <a:pt x="365409" y="310731"/>
                </a:cubicBezTo>
                <a:cubicBezTo>
                  <a:pt x="371553" y="313200"/>
                  <a:pt x="375239" y="316903"/>
                  <a:pt x="380154" y="320606"/>
                </a:cubicBezTo>
                <a:cubicBezTo>
                  <a:pt x="385069" y="324310"/>
                  <a:pt x="387526" y="330482"/>
                  <a:pt x="389984" y="335420"/>
                </a:cubicBezTo>
                <a:cubicBezTo>
                  <a:pt x="392441" y="341592"/>
                  <a:pt x="393670" y="347764"/>
                  <a:pt x="393670" y="353936"/>
                </a:cubicBezTo>
                <a:cubicBezTo>
                  <a:pt x="393670" y="361343"/>
                  <a:pt x="392441" y="367515"/>
                  <a:pt x="389984" y="372453"/>
                </a:cubicBezTo>
                <a:cubicBezTo>
                  <a:pt x="387526" y="378625"/>
                  <a:pt x="385069" y="383563"/>
                  <a:pt x="380154" y="387266"/>
                </a:cubicBezTo>
                <a:cubicBezTo>
                  <a:pt x="376468" y="392204"/>
                  <a:pt x="371553" y="395908"/>
                  <a:pt x="365409" y="398376"/>
                </a:cubicBezTo>
                <a:cubicBezTo>
                  <a:pt x="359266" y="399611"/>
                  <a:pt x="353122" y="402080"/>
                  <a:pt x="348207" y="402080"/>
                </a:cubicBezTo>
                <a:cubicBezTo>
                  <a:pt x="343292" y="402080"/>
                  <a:pt x="338377" y="400845"/>
                  <a:pt x="334691" y="399611"/>
                </a:cubicBezTo>
                <a:cubicBezTo>
                  <a:pt x="331005" y="398376"/>
                  <a:pt x="327319" y="395908"/>
                  <a:pt x="323633" y="394673"/>
                </a:cubicBezTo>
                <a:cubicBezTo>
                  <a:pt x="318718" y="392204"/>
                  <a:pt x="316260" y="389735"/>
                  <a:pt x="312574" y="386032"/>
                </a:cubicBezTo>
                <a:cubicBezTo>
                  <a:pt x="308888" y="382329"/>
                  <a:pt x="307659" y="379860"/>
                  <a:pt x="306430" y="376156"/>
                </a:cubicBezTo>
                <a:cubicBezTo>
                  <a:pt x="305202" y="373688"/>
                  <a:pt x="305202" y="371219"/>
                  <a:pt x="305202" y="368750"/>
                </a:cubicBezTo>
                <a:cubicBezTo>
                  <a:pt x="305202" y="366281"/>
                  <a:pt x="306430" y="363812"/>
                  <a:pt x="307659" y="362577"/>
                </a:cubicBezTo>
                <a:cubicBezTo>
                  <a:pt x="308888" y="360109"/>
                  <a:pt x="310117" y="358874"/>
                  <a:pt x="312574" y="356405"/>
                </a:cubicBezTo>
                <a:cubicBezTo>
                  <a:pt x="313803" y="356405"/>
                  <a:pt x="316260" y="355171"/>
                  <a:pt x="318718" y="355171"/>
                </a:cubicBezTo>
                <a:cubicBezTo>
                  <a:pt x="322404" y="355171"/>
                  <a:pt x="326090" y="356405"/>
                  <a:pt x="328548" y="360109"/>
                </a:cubicBezTo>
                <a:cubicBezTo>
                  <a:pt x="329776" y="361343"/>
                  <a:pt x="332234" y="362577"/>
                  <a:pt x="332234" y="363812"/>
                </a:cubicBezTo>
                <a:cubicBezTo>
                  <a:pt x="334691" y="365046"/>
                  <a:pt x="334691" y="367515"/>
                  <a:pt x="335920" y="368750"/>
                </a:cubicBezTo>
                <a:cubicBezTo>
                  <a:pt x="337149" y="369984"/>
                  <a:pt x="338377" y="369984"/>
                  <a:pt x="340835" y="371219"/>
                </a:cubicBezTo>
                <a:cubicBezTo>
                  <a:pt x="342064" y="372453"/>
                  <a:pt x="344521" y="372453"/>
                  <a:pt x="348207" y="372453"/>
                </a:cubicBezTo>
                <a:cubicBezTo>
                  <a:pt x="353122" y="372453"/>
                  <a:pt x="358037" y="371219"/>
                  <a:pt x="360494" y="367515"/>
                </a:cubicBezTo>
                <a:cubicBezTo>
                  <a:pt x="364181" y="363812"/>
                  <a:pt x="366638" y="360109"/>
                  <a:pt x="366638" y="353936"/>
                </a:cubicBezTo>
                <a:cubicBezTo>
                  <a:pt x="366638" y="348999"/>
                  <a:pt x="364181" y="344061"/>
                  <a:pt x="360494" y="340357"/>
                </a:cubicBezTo>
                <a:cubicBezTo>
                  <a:pt x="358037" y="336654"/>
                  <a:pt x="353122" y="335420"/>
                  <a:pt x="348207" y="335420"/>
                </a:cubicBezTo>
                <a:lnTo>
                  <a:pt x="318718" y="335420"/>
                </a:lnTo>
                <a:cubicBezTo>
                  <a:pt x="315032" y="335420"/>
                  <a:pt x="311345" y="334185"/>
                  <a:pt x="308888" y="331716"/>
                </a:cubicBezTo>
                <a:cubicBezTo>
                  <a:pt x="305202" y="328013"/>
                  <a:pt x="303973" y="325544"/>
                  <a:pt x="303973" y="320606"/>
                </a:cubicBezTo>
                <a:lnTo>
                  <a:pt x="303973" y="281104"/>
                </a:lnTo>
                <a:cubicBezTo>
                  <a:pt x="303973" y="277401"/>
                  <a:pt x="305202" y="273697"/>
                  <a:pt x="308888" y="271229"/>
                </a:cubicBezTo>
                <a:cubicBezTo>
                  <a:pt x="311345" y="267525"/>
                  <a:pt x="315032" y="266291"/>
                  <a:pt x="318718" y="266291"/>
                </a:cubicBezTo>
                <a:close/>
                <a:moveTo>
                  <a:pt x="396783" y="195172"/>
                </a:moveTo>
                <a:cubicBezTo>
                  <a:pt x="319831" y="195172"/>
                  <a:pt x="257773" y="257230"/>
                  <a:pt x="257773" y="334183"/>
                </a:cubicBezTo>
                <a:cubicBezTo>
                  <a:pt x="257773" y="409895"/>
                  <a:pt x="319831" y="473195"/>
                  <a:pt x="396783" y="473195"/>
                </a:cubicBezTo>
                <a:cubicBezTo>
                  <a:pt x="472493" y="473195"/>
                  <a:pt x="535792" y="409895"/>
                  <a:pt x="535792" y="334183"/>
                </a:cubicBezTo>
                <a:cubicBezTo>
                  <a:pt x="535792" y="257230"/>
                  <a:pt x="472493" y="195172"/>
                  <a:pt x="396783" y="195172"/>
                </a:cubicBezTo>
                <a:close/>
                <a:moveTo>
                  <a:pt x="396783" y="166625"/>
                </a:moveTo>
                <a:cubicBezTo>
                  <a:pt x="488628" y="166625"/>
                  <a:pt x="563098" y="242336"/>
                  <a:pt x="563098" y="334183"/>
                </a:cubicBezTo>
                <a:cubicBezTo>
                  <a:pt x="563098" y="426030"/>
                  <a:pt x="488628" y="501742"/>
                  <a:pt x="396783" y="501742"/>
                </a:cubicBezTo>
                <a:cubicBezTo>
                  <a:pt x="304937" y="501742"/>
                  <a:pt x="229226" y="426030"/>
                  <a:pt x="229226" y="334183"/>
                </a:cubicBezTo>
                <a:cubicBezTo>
                  <a:pt x="229226" y="242336"/>
                  <a:pt x="304937" y="166625"/>
                  <a:pt x="396783" y="166625"/>
                </a:cubicBezTo>
                <a:close/>
                <a:moveTo>
                  <a:pt x="60971" y="134194"/>
                </a:moveTo>
                <a:cubicBezTo>
                  <a:pt x="42306" y="134194"/>
                  <a:pt x="27375" y="149120"/>
                  <a:pt x="27375" y="167778"/>
                </a:cubicBezTo>
                <a:lnTo>
                  <a:pt x="27375" y="501128"/>
                </a:lnTo>
                <a:cubicBezTo>
                  <a:pt x="27375" y="519786"/>
                  <a:pt x="42306" y="534712"/>
                  <a:pt x="60971" y="534712"/>
                </a:cubicBezTo>
                <a:lnTo>
                  <a:pt x="118208" y="534712"/>
                </a:lnTo>
                <a:cubicBezTo>
                  <a:pt x="136873" y="534712"/>
                  <a:pt x="150560" y="548394"/>
                  <a:pt x="150560" y="565808"/>
                </a:cubicBezTo>
                <a:lnTo>
                  <a:pt x="150560" y="675266"/>
                </a:lnTo>
                <a:lnTo>
                  <a:pt x="257570" y="563320"/>
                </a:lnTo>
                <a:lnTo>
                  <a:pt x="227707" y="563320"/>
                </a:lnTo>
                <a:cubicBezTo>
                  <a:pt x="220241" y="563320"/>
                  <a:pt x="214019" y="557101"/>
                  <a:pt x="214019" y="548394"/>
                </a:cubicBezTo>
                <a:cubicBezTo>
                  <a:pt x="214019" y="540931"/>
                  <a:pt x="220241" y="534712"/>
                  <a:pt x="227707" y="534712"/>
                </a:cubicBezTo>
                <a:lnTo>
                  <a:pt x="298632" y="534712"/>
                </a:lnTo>
                <a:lnTo>
                  <a:pt x="396931" y="534712"/>
                </a:lnTo>
                <a:lnTo>
                  <a:pt x="731648" y="534712"/>
                </a:lnTo>
                <a:cubicBezTo>
                  <a:pt x="750313" y="534712"/>
                  <a:pt x="765244" y="519786"/>
                  <a:pt x="765244" y="501128"/>
                </a:cubicBezTo>
                <a:lnTo>
                  <a:pt x="765244" y="167778"/>
                </a:lnTo>
                <a:cubicBezTo>
                  <a:pt x="765244" y="149120"/>
                  <a:pt x="750313" y="134194"/>
                  <a:pt x="731648" y="134194"/>
                </a:cubicBezTo>
                <a:close/>
                <a:moveTo>
                  <a:pt x="60971" y="105586"/>
                </a:moveTo>
                <a:lnTo>
                  <a:pt x="731648" y="105586"/>
                </a:lnTo>
                <a:cubicBezTo>
                  <a:pt x="766488" y="105586"/>
                  <a:pt x="795107" y="132950"/>
                  <a:pt x="795107" y="167778"/>
                </a:cubicBezTo>
                <a:lnTo>
                  <a:pt x="795107" y="288431"/>
                </a:lnTo>
                <a:lnTo>
                  <a:pt x="976775" y="288431"/>
                </a:lnTo>
                <a:cubicBezTo>
                  <a:pt x="1011615" y="288431"/>
                  <a:pt x="1038990" y="317039"/>
                  <a:pt x="1038990" y="350623"/>
                </a:cubicBezTo>
                <a:lnTo>
                  <a:pt x="1038990" y="683973"/>
                </a:lnTo>
                <a:cubicBezTo>
                  <a:pt x="1038990" y="718801"/>
                  <a:pt x="1011615" y="746165"/>
                  <a:pt x="976775" y="746165"/>
                </a:cubicBezTo>
                <a:lnTo>
                  <a:pt x="920782" y="746165"/>
                </a:lnTo>
                <a:cubicBezTo>
                  <a:pt x="918293" y="746165"/>
                  <a:pt x="917049" y="747409"/>
                  <a:pt x="917049" y="748653"/>
                </a:cubicBezTo>
                <a:lnTo>
                  <a:pt x="917049" y="881745"/>
                </a:lnTo>
                <a:cubicBezTo>
                  <a:pt x="917049" y="889208"/>
                  <a:pt x="912071" y="896671"/>
                  <a:pt x="904606" y="899159"/>
                </a:cubicBezTo>
                <a:cubicBezTo>
                  <a:pt x="902117" y="900402"/>
                  <a:pt x="900873" y="901646"/>
                  <a:pt x="897140" y="901646"/>
                </a:cubicBezTo>
                <a:cubicBezTo>
                  <a:pt x="893407" y="901646"/>
                  <a:pt x="887185" y="899159"/>
                  <a:pt x="884697" y="895427"/>
                </a:cubicBezTo>
                <a:lnTo>
                  <a:pt x="741602" y="747409"/>
                </a:lnTo>
                <a:cubicBezTo>
                  <a:pt x="741602" y="747409"/>
                  <a:pt x="741602" y="746165"/>
                  <a:pt x="740358" y="746165"/>
                </a:cubicBezTo>
                <a:lnTo>
                  <a:pt x="642059" y="746165"/>
                </a:lnTo>
                <a:lnTo>
                  <a:pt x="367068" y="746165"/>
                </a:lnTo>
                <a:cubicBezTo>
                  <a:pt x="333472" y="746165"/>
                  <a:pt x="304853" y="718801"/>
                  <a:pt x="304853" y="683973"/>
                </a:cubicBezTo>
                <a:lnTo>
                  <a:pt x="304853" y="563320"/>
                </a:lnTo>
                <a:lnTo>
                  <a:pt x="298632" y="563320"/>
                </a:lnTo>
                <a:cubicBezTo>
                  <a:pt x="297388" y="563320"/>
                  <a:pt x="296143" y="563320"/>
                  <a:pt x="296143" y="564564"/>
                </a:cubicBezTo>
                <a:lnTo>
                  <a:pt x="154293" y="712582"/>
                </a:lnTo>
                <a:cubicBezTo>
                  <a:pt x="150560" y="716313"/>
                  <a:pt x="145583" y="718801"/>
                  <a:pt x="140606" y="718801"/>
                </a:cubicBezTo>
                <a:cubicBezTo>
                  <a:pt x="138117" y="718801"/>
                  <a:pt x="136873" y="717557"/>
                  <a:pt x="133140" y="716313"/>
                </a:cubicBezTo>
                <a:cubicBezTo>
                  <a:pt x="126919" y="713825"/>
                  <a:pt x="121941" y="706362"/>
                  <a:pt x="121941" y="698899"/>
                </a:cubicBezTo>
                <a:lnTo>
                  <a:pt x="121941" y="565808"/>
                </a:lnTo>
                <a:cubicBezTo>
                  <a:pt x="121941" y="564564"/>
                  <a:pt x="120697" y="563320"/>
                  <a:pt x="118208" y="563320"/>
                </a:cubicBezTo>
                <a:lnTo>
                  <a:pt x="60971" y="563320"/>
                </a:lnTo>
                <a:cubicBezTo>
                  <a:pt x="26130" y="563320"/>
                  <a:pt x="0" y="535956"/>
                  <a:pt x="0" y="501128"/>
                </a:cubicBezTo>
                <a:lnTo>
                  <a:pt x="0" y="167778"/>
                </a:lnTo>
                <a:cubicBezTo>
                  <a:pt x="0" y="132950"/>
                  <a:pt x="26130" y="105586"/>
                  <a:pt x="60971" y="105586"/>
                </a:cubicBezTo>
                <a:close/>
                <a:moveTo>
                  <a:pt x="954520" y="0"/>
                </a:moveTo>
                <a:cubicBezTo>
                  <a:pt x="958407" y="0"/>
                  <a:pt x="962450" y="1541"/>
                  <a:pt x="965559" y="4622"/>
                </a:cubicBezTo>
                <a:lnTo>
                  <a:pt x="1000385" y="40366"/>
                </a:lnTo>
                <a:cubicBezTo>
                  <a:pt x="1005360" y="44064"/>
                  <a:pt x="1007847" y="48994"/>
                  <a:pt x="1007847" y="55157"/>
                </a:cubicBezTo>
                <a:cubicBezTo>
                  <a:pt x="1009091" y="55157"/>
                  <a:pt x="1009091" y="57622"/>
                  <a:pt x="1009091" y="57622"/>
                </a:cubicBezTo>
                <a:lnTo>
                  <a:pt x="1009091" y="58854"/>
                </a:lnTo>
                <a:cubicBezTo>
                  <a:pt x="1009091" y="65017"/>
                  <a:pt x="1006603" y="72412"/>
                  <a:pt x="1001628" y="77343"/>
                </a:cubicBezTo>
                <a:lnTo>
                  <a:pt x="966803" y="111854"/>
                </a:lnTo>
                <a:cubicBezTo>
                  <a:pt x="963072" y="114319"/>
                  <a:pt x="959340" y="115552"/>
                  <a:pt x="956853" y="115552"/>
                </a:cubicBezTo>
                <a:cubicBezTo>
                  <a:pt x="953122" y="115552"/>
                  <a:pt x="949390" y="114319"/>
                  <a:pt x="945659" y="111854"/>
                </a:cubicBezTo>
                <a:cubicBezTo>
                  <a:pt x="940684" y="105691"/>
                  <a:pt x="940684" y="97063"/>
                  <a:pt x="945659" y="92133"/>
                </a:cubicBezTo>
                <a:lnTo>
                  <a:pt x="965559" y="72412"/>
                </a:lnTo>
                <a:lnTo>
                  <a:pt x="259100" y="72412"/>
                </a:lnTo>
                <a:cubicBezTo>
                  <a:pt x="250394" y="72412"/>
                  <a:pt x="244175" y="66250"/>
                  <a:pt x="244175" y="57622"/>
                </a:cubicBezTo>
                <a:cubicBezTo>
                  <a:pt x="244175" y="50226"/>
                  <a:pt x="250394" y="44064"/>
                  <a:pt x="259100" y="44064"/>
                </a:cubicBezTo>
                <a:lnTo>
                  <a:pt x="964315" y="44064"/>
                </a:lnTo>
                <a:lnTo>
                  <a:pt x="944415" y="24343"/>
                </a:lnTo>
                <a:cubicBezTo>
                  <a:pt x="939440" y="18180"/>
                  <a:pt x="939440" y="9552"/>
                  <a:pt x="944415" y="4622"/>
                </a:cubicBezTo>
                <a:cubicBezTo>
                  <a:pt x="946902" y="1541"/>
                  <a:pt x="950634" y="0"/>
                  <a:pt x="954520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36572" tIns="18286" rIns="36572" bIns="18286" anchor="ctr" anchorCtr="1" compatLnSpc="0">
            <a:noAutofit/>
          </a:bodyPr>
          <a:lstStyle/>
          <a:p>
            <a:pPr hangingPunct="0"/>
            <a:endParaRPr lang="en-US" sz="732" kern="12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96DE7425-B68A-FA46-9571-31C7229011E5}"/>
              </a:ext>
            </a:extLst>
          </p:cNvPr>
          <p:cNvSpPr/>
          <p:nvPr/>
        </p:nvSpPr>
        <p:spPr>
          <a:xfrm>
            <a:off x="6139616" y="4854741"/>
            <a:ext cx="219200" cy="448017"/>
          </a:xfrm>
          <a:custGeom>
            <a:avLst/>
            <a:gdLst>
              <a:gd name="connsiteX0" fmla="*/ 381488 w 539428"/>
              <a:gd name="connsiteY0" fmla="*/ 836318 h 1102523"/>
              <a:gd name="connsiteX1" fmla="*/ 290825 w 539428"/>
              <a:gd name="connsiteY1" fmla="*/ 918419 h 1102523"/>
              <a:gd name="connsiteX2" fmla="*/ 432408 w 539428"/>
              <a:gd name="connsiteY2" fmla="*/ 1045301 h 1102523"/>
              <a:gd name="connsiteX3" fmla="*/ 157936 w 539428"/>
              <a:gd name="connsiteY3" fmla="*/ 835074 h 1102523"/>
              <a:gd name="connsiteX4" fmla="*/ 107016 w 539428"/>
              <a:gd name="connsiteY4" fmla="*/ 1046545 h 1102523"/>
              <a:gd name="connsiteX5" fmla="*/ 248599 w 539428"/>
              <a:gd name="connsiteY5" fmla="*/ 917175 h 1102523"/>
              <a:gd name="connsiteX6" fmla="*/ 269712 w 539428"/>
              <a:gd name="connsiteY6" fmla="*/ 719387 h 1102523"/>
              <a:gd name="connsiteX7" fmla="*/ 171597 w 539428"/>
              <a:gd name="connsiteY7" fmla="*/ 808951 h 1102523"/>
              <a:gd name="connsiteX8" fmla="*/ 269712 w 539428"/>
              <a:gd name="connsiteY8" fmla="*/ 898516 h 1102523"/>
              <a:gd name="connsiteX9" fmla="*/ 369069 w 539428"/>
              <a:gd name="connsiteY9" fmla="*/ 808951 h 1102523"/>
              <a:gd name="connsiteX10" fmla="*/ 339262 w 539428"/>
              <a:gd name="connsiteY10" fmla="*/ 657190 h 1102523"/>
              <a:gd name="connsiteX11" fmla="*/ 290825 w 539428"/>
              <a:gd name="connsiteY11" fmla="*/ 700728 h 1102523"/>
              <a:gd name="connsiteX12" fmla="*/ 365343 w 539428"/>
              <a:gd name="connsiteY12" fmla="*/ 766657 h 1102523"/>
              <a:gd name="connsiteX13" fmla="*/ 201404 w 539428"/>
              <a:gd name="connsiteY13" fmla="*/ 657190 h 1102523"/>
              <a:gd name="connsiteX14" fmla="*/ 174081 w 539428"/>
              <a:gd name="connsiteY14" fmla="*/ 767901 h 1102523"/>
              <a:gd name="connsiteX15" fmla="*/ 248599 w 539428"/>
              <a:gd name="connsiteY15" fmla="*/ 700728 h 1102523"/>
              <a:gd name="connsiteX16" fmla="*/ 269712 w 539428"/>
              <a:gd name="connsiteY16" fmla="*/ 582553 h 1102523"/>
              <a:gd name="connsiteX17" fmla="*/ 216308 w 539428"/>
              <a:gd name="connsiteY17" fmla="*/ 631067 h 1102523"/>
              <a:gd name="connsiteX18" fmla="*/ 269712 w 539428"/>
              <a:gd name="connsiteY18" fmla="*/ 680825 h 1102523"/>
              <a:gd name="connsiteX19" fmla="*/ 325600 w 539428"/>
              <a:gd name="connsiteY19" fmla="*/ 631067 h 1102523"/>
              <a:gd name="connsiteX20" fmla="*/ 311939 w 539428"/>
              <a:gd name="connsiteY20" fmla="*/ 543990 h 1102523"/>
              <a:gd name="connsiteX21" fmla="*/ 290825 w 539428"/>
              <a:gd name="connsiteY21" fmla="*/ 562649 h 1102523"/>
              <a:gd name="connsiteX22" fmla="*/ 323116 w 539428"/>
              <a:gd name="connsiteY22" fmla="*/ 591260 h 1102523"/>
              <a:gd name="connsiteX23" fmla="*/ 227485 w 539428"/>
              <a:gd name="connsiteY23" fmla="*/ 543990 h 1102523"/>
              <a:gd name="connsiteX24" fmla="*/ 216308 w 539428"/>
              <a:gd name="connsiteY24" fmla="*/ 592504 h 1102523"/>
              <a:gd name="connsiteX25" fmla="*/ 248599 w 539428"/>
              <a:gd name="connsiteY25" fmla="*/ 562649 h 1102523"/>
              <a:gd name="connsiteX26" fmla="*/ 269712 w 539428"/>
              <a:gd name="connsiteY26" fmla="*/ 367350 h 1102523"/>
              <a:gd name="connsiteX27" fmla="*/ 234937 w 539428"/>
              <a:gd name="connsiteY27" fmla="*/ 511648 h 1102523"/>
              <a:gd name="connsiteX28" fmla="*/ 269712 w 539428"/>
              <a:gd name="connsiteY28" fmla="*/ 543990 h 1102523"/>
              <a:gd name="connsiteX29" fmla="*/ 304487 w 539428"/>
              <a:gd name="connsiteY29" fmla="*/ 511648 h 1102523"/>
              <a:gd name="connsiteX30" fmla="*/ 269712 w 539428"/>
              <a:gd name="connsiteY30" fmla="*/ 260370 h 1102523"/>
              <a:gd name="connsiteX31" fmla="*/ 297035 w 539428"/>
              <a:gd name="connsiteY31" fmla="*/ 288981 h 1102523"/>
              <a:gd name="connsiteX32" fmla="*/ 285857 w 539428"/>
              <a:gd name="connsiteY32" fmla="*/ 310128 h 1102523"/>
              <a:gd name="connsiteX33" fmla="*/ 469667 w 539428"/>
              <a:gd name="connsiteY33" fmla="*/ 1081376 h 1102523"/>
              <a:gd name="connsiteX34" fmla="*/ 468425 w 539428"/>
              <a:gd name="connsiteY34" fmla="*/ 1097547 h 1102523"/>
              <a:gd name="connsiteX35" fmla="*/ 457248 w 539428"/>
              <a:gd name="connsiteY35" fmla="*/ 1102523 h 1102523"/>
              <a:gd name="connsiteX36" fmla="*/ 447312 w 539428"/>
              <a:gd name="connsiteY36" fmla="*/ 1098791 h 1102523"/>
              <a:gd name="connsiteX37" fmla="*/ 269712 w 539428"/>
              <a:gd name="connsiteY37" fmla="*/ 937078 h 1102523"/>
              <a:gd name="connsiteX38" fmla="*/ 92112 w 539428"/>
              <a:gd name="connsiteY38" fmla="*/ 1098791 h 1102523"/>
              <a:gd name="connsiteX39" fmla="*/ 88386 w 539428"/>
              <a:gd name="connsiteY39" fmla="*/ 1101279 h 1102523"/>
              <a:gd name="connsiteX40" fmla="*/ 87144 w 539428"/>
              <a:gd name="connsiteY40" fmla="*/ 1101279 h 1102523"/>
              <a:gd name="connsiteX41" fmla="*/ 84660 w 539428"/>
              <a:gd name="connsiteY41" fmla="*/ 1102523 h 1102523"/>
              <a:gd name="connsiteX42" fmla="*/ 83418 w 539428"/>
              <a:gd name="connsiteY42" fmla="*/ 1102523 h 1102523"/>
              <a:gd name="connsiteX43" fmla="*/ 79693 w 539428"/>
              <a:gd name="connsiteY43" fmla="*/ 1102523 h 1102523"/>
              <a:gd name="connsiteX44" fmla="*/ 75967 w 539428"/>
              <a:gd name="connsiteY44" fmla="*/ 1101279 h 1102523"/>
              <a:gd name="connsiteX45" fmla="*/ 75967 w 539428"/>
              <a:gd name="connsiteY45" fmla="*/ 1100035 h 1102523"/>
              <a:gd name="connsiteX46" fmla="*/ 72241 w 539428"/>
              <a:gd name="connsiteY46" fmla="*/ 1097547 h 1102523"/>
              <a:gd name="connsiteX47" fmla="*/ 69757 w 539428"/>
              <a:gd name="connsiteY47" fmla="*/ 1093815 h 1102523"/>
              <a:gd name="connsiteX48" fmla="*/ 69757 w 539428"/>
              <a:gd name="connsiteY48" fmla="*/ 1091327 h 1102523"/>
              <a:gd name="connsiteX49" fmla="*/ 68515 w 539428"/>
              <a:gd name="connsiteY49" fmla="*/ 1087596 h 1102523"/>
              <a:gd name="connsiteX50" fmla="*/ 68515 w 539428"/>
              <a:gd name="connsiteY50" fmla="*/ 1086352 h 1102523"/>
              <a:gd name="connsiteX51" fmla="*/ 68515 w 539428"/>
              <a:gd name="connsiteY51" fmla="*/ 1085108 h 1102523"/>
              <a:gd name="connsiteX52" fmla="*/ 254809 w 539428"/>
              <a:gd name="connsiteY52" fmla="*/ 311372 h 1102523"/>
              <a:gd name="connsiteX53" fmla="*/ 241147 w 539428"/>
              <a:gd name="connsiteY53" fmla="*/ 288981 h 1102523"/>
              <a:gd name="connsiteX54" fmla="*/ 269712 w 539428"/>
              <a:gd name="connsiteY54" fmla="*/ 260370 h 1102523"/>
              <a:gd name="connsiteX55" fmla="*/ 269716 w 539428"/>
              <a:gd name="connsiteY55" fmla="*/ 137039 h 1102523"/>
              <a:gd name="connsiteX56" fmla="*/ 403636 w 539428"/>
              <a:gd name="connsiteY56" fmla="*/ 269641 h 1102523"/>
              <a:gd name="connsiteX57" fmla="*/ 357756 w 539428"/>
              <a:gd name="connsiteY57" fmla="*/ 370021 h 1102523"/>
              <a:gd name="connsiteX58" fmla="*/ 347836 w 539428"/>
              <a:gd name="connsiteY58" fmla="*/ 373739 h 1102523"/>
              <a:gd name="connsiteX59" fmla="*/ 336676 w 539428"/>
              <a:gd name="connsiteY59" fmla="*/ 368782 h 1102523"/>
              <a:gd name="connsiteX60" fmla="*/ 339156 w 539428"/>
              <a:gd name="connsiteY60" fmla="*/ 348954 h 1102523"/>
              <a:gd name="connsiteX61" fmla="*/ 375116 w 539428"/>
              <a:gd name="connsiteY61" fmla="*/ 269641 h 1102523"/>
              <a:gd name="connsiteX62" fmla="*/ 269716 w 539428"/>
              <a:gd name="connsiteY62" fmla="*/ 165542 h 1102523"/>
              <a:gd name="connsiteX63" fmla="*/ 165557 w 539428"/>
              <a:gd name="connsiteY63" fmla="*/ 269641 h 1102523"/>
              <a:gd name="connsiteX64" fmla="*/ 195317 w 539428"/>
              <a:gd name="connsiteY64" fmla="*/ 342757 h 1102523"/>
              <a:gd name="connsiteX65" fmla="*/ 195317 w 539428"/>
              <a:gd name="connsiteY65" fmla="*/ 362586 h 1102523"/>
              <a:gd name="connsiteX66" fmla="*/ 174237 w 539428"/>
              <a:gd name="connsiteY66" fmla="*/ 362586 h 1102523"/>
              <a:gd name="connsiteX67" fmla="*/ 137037 w 539428"/>
              <a:gd name="connsiteY67" fmla="*/ 269641 h 1102523"/>
              <a:gd name="connsiteX68" fmla="*/ 269716 w 539428"/>
              <a:gd name="connsiteY68" fmla="*/ 137039 h 1102523"/>
              <a:gd name="connsiteX69" fmla="*/ 269714 w 539428"/>
              <a:gd name="connsiteY69" fmla="*/ 68521 h 1102523"/>
              <a:gd name="connsiteX70" fmla="*/ 470910 w 539428"/>
              <a:gd name="connsiteY70" fmla="*/ 269676 h 1102523"/>
              <a:gd name="connsiteX71" fmla="*/ 369070 w 539428"/>
              <a:gd name="connsiteY71" fmla="*/ 444755 h 1102523"/>
              <a:gd name="connsiteX72" fmla="*/ 361619 w 539428"/>
              <a:gd name="connsiteY72" fmla="*/ 445997 h 1102523"/>
              <a:gd name="connsiteX73" fmla="*/ 349199 w 539428"/>
              <a:gd name="connsiteY73" fmla="*/ 439788 h 1102523"/>
              <a:gd name="connsiteX74" fmla="*/ 355409 w 539428"/>
              <a:gd name="connsiteY74" fmla="*/ 419921 h 1102523"/>
              <a:gd name="connsiteX75" fmla="*/ 442345 w 539428"/>
              <a:gd name="connsiteY75" fmla="*/ 269676 h 1102523"/>
              <a:gd name="connsiteX76" fmla="*/ 269714 w 539428"/>
              <a:gd name="connsiteY76" fmla="*/ 97080 h 1102523"/>
              <a:gd name="connsiteX77" fmla="*/ 98326 w 539428"/>
              <a:gd name="connsiteY77" fmla="*/ 269676 h 1102523"/>
              <a:gd name="connsiteX78" fmla="*/ 185262 w 539428"/>
              <a:gd name="connsiteY78" fmla="*/ 419921 h 1102523"/>
              <a:gd name="connsiteX79" fmla="*/ 190230 w 539428"/>
              <a:gd name="connsiteY79" fmla="*/ 439788 h 1102523"/>
              <a:gd name="connsiteX80" fmla="*/ 170359 w 539428"/>
              <a:gd name="connsiteY80" fmla="*/ 444755 h 1102523"/>
              <a:gd name="connsiteX81" fmla="*/ 68519 w 539428"/>
              <a:gd name="connsiteY81" fmla="*/ 269676 h 1102523"/>
              <a:gd name="connsiteX82" fmla="*/ 269714 w 539428"/>
              <a:gd name="connsiteY82" fmla="*/ 68521 h 1102523"/>
              <a:gd name="connsiteX83" fmla="*/ 269714 w 539428"/>
              <a:gd name="connsiteY83" fmla="*/ 0 h 1102523"/>
              <a:gd name="connsiteX84" fmla="*/ 539428 w 539428"/>
              <a:gd name="connsiteY84" fmla="*/ 269674 h 1102523"/>
              <a:gd name="connsiteX85" fmla="*/ 402707 w 539428"/>
              <a:gd name="connsiteY85" fmla="*/ 504552 h 1102523"/>
              <a:gd name="connsiteX86" fmla="*/ 395249 w 539428"/>
              <a:gd name="connsiteY86" fmla="*/ 507037 h 1102523"/>
              <a:gd name="connsiteX87" fmla="*/ 382820 w 539428"/>
              <a:gd name="connsiteY87" fmla="*/ 499581 h 1102523"/>
              <a:gd name="connsiteX88" fmla="*/ 387792 w 539428"/>
              <a:gd name="connsiteY88" fmla="*/ 479697 h 1102523"/>
              <a:gd name="connsiteX89" fmla="*/ 510841 w 539428"/>
              <a:gd name="connsiteY89" fmla="*/ 269674 h 1102523"/>
              <a:gd name="connsiteX90" fmla="*/ 269714 w 539428"/>
              <a:gd name="connsiteY90" fmla="*/ 29826 h 1102523"/>
              <a:gd name="connsiteX91" fmla="*/ 28587 w 539428"/>
              <a:gd name="connsiteY91" fmla="*/ 269674 h 1102523"/>
              <a:gd name="connsiteX92" fmla="*/ 151636 w 539428"/>
              <a:gd name="connsiteY92" fmla="*/ 479697 h 1102523"/>
              <a:gd name="connsiteX93" fmla="*/ 157851 w 539428"/>
              <a:gd name="connsiteY93" fmla="*/ 499581 h 1102523"/>
              <a:gd name="connsiteX94" fmla="*/ 137964 w 539428"/>
              <a:gd name="connsiteY94" fmla="*/ 504552 h 1102523"/>
              <a:gd name="connsiteX95" fmla="*/ 0 w 539428"/>
              <a:gd name="connsiteY95" fmla="*/ 269674 h 1102523"/>
              <a:gd name="connsiteX96" fmla="*/ 269714 w 539428"/>
              <a:gd name="connsiteY96" fmla="*/ 0 h 110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39428" h="1102523">
                <a:moveTo>
                  <a:pt x="381488" y="836318"/>
                </a:moveTo>
                <a:lnTo>
                  <a:pt x="290825" y="918419"/>
                </a:lnTo>
                <a:lnTo>
                  <a:pt x="432408" y="1045301"/>
                </a:lnTo>
                <a:close/>
                <a:moveTo>
                  <a:pt x="157936" y="835074"/>
                </a:moveTo>
                <a:lnTo>
                  <a:pt x="107016" y="1046545"/>
                </a:lnTo>
                <a:lnTo>
                  <a:pt x="248599" y="917175"/>
                </a:lnTo>
                <a:close/>
                <a:moveTo>
                  <a:pt x="269712" y="719387"/>
                </a:moveTo>
                <a:lnTo>
                  <a:pt x="171597" y="808951"/>
                </a:lnTo>
                <a:lnTo>
                  <a:pt x="269712" y="898516"/>
                </a:lnTo>
                <a:lnTo>
                  <a:pt x="369069" y="808951"/>
                </a:lnTo>
                <a:close/>
                <a:moveTo>
                  <a:pt x="339262" y="657190"/>
                </a:moveTo>
                <a:lnTo>
                  <a:pt x="290825" y="700728"/>
                </a:lnTo>
                <a:lnTo>
                  <a:pt x="365343" y="766657"/>
                </a:lnTo>
                <a:close/>
                <a:moveTo>
                  <a:pt x="201404" y="657190"/>
                </a:moveTo>
                <a:lnTo>
                  <a:pt x="174081" y="767901"/>
                </a:lnTo>
                <a:lnTo>
                  <a:pt x="248599" y="700728"/>
                </a:lnTo>
                <a:close/>
                <a:moveTo>
                  <a:pt x="269712" y="582553"/>
                </a:moveTo>
                <a:lnTo>
                  <a:pt x="216308" y="631067"/>
                </a:lnTo>
                <a:lnTo>
                  <a:pt x="269712" y="680825"/>
                </a:lnTo>
                <a:lnTo>
                  <a:pt x="325600" y="631067"/>
                </a:lnTo>
                <a:close/>
                <a:moveTo>
                  <a:pt x="311939" y="543990"/>
                </a:moveTo>
                <a:lnTo>
                  <a:pt x="290825" y="562649"/>
                </a:lnTo>
                <a:lnTo>
                  <a:pt x="323116" y="591260"/>
                </a:lnTo>
                <a:close/>
                <a:moveTo>
                  <a:pt x="227485" y="543990"/>
                </a:moveTo>
                <a:lnTo>
                  <a:pt x="216308" y="592504"/>
                </a:lnTo>
                <a:lnTo>
                  <a:pt x="248599" y="562649"/>
                </a:lnTo>
                <a:close/>
                <a:moveTo>
                  <a:pt x="269712" y="367350"/>
                </a:moveTo>
                <a:lnTo>
                  <a:pt x="234937" y="511648"/>
                </a:lnTo>
                <a:lnTo>
                  <a:pt x="269712" y="543990"/>
                </a:lnTo>
                <a:lnTo>
                  <a:pt x="304487" y="511648"/>
                </a:lnTo>
                <a:close/>
                <a:moveTo>
                  <a:pt x="269712" y="260370"/>
                </a:moveTo>
                <a:cubicBezTo>
                  <a:pt x="284616" y="260370"/>
                  <a:pt x="297035" y="272809"/>
                  <a:pt x="297035" y="288981"/>
                </a:cubicBezTo>
                <a:cubicBezTo>
                  <a:pt x="297035" y="296444"/>
                  <a:pt x="292067" y="305152"/>
                  <a:pt x="285857" y="310128"/>
                </a:cubicBezTo>
                <a:lnTo>
                  <a:pt x="469667" y="1081376"/>
                </a:lnTo>
                <a:cubicBezTo>
                  <a:pt x="473393" y="1086352"/>
                  <a:pt x="472151" y="1093815"/>
                  <a:pt x="468425" y="1097547"/>
                </a:cubicBezTo>
                <a:cubicBezTo>
                  <a:pt x="465941" y="1101279"/>
                  <a:pt x="460973" y="1102523"/>
                  <a:pt x="457248" y="1102523"/>
                </a:cubicBezTo>
                <a:cubicBezTo>
                  <a:pt x="453522" y="1102523"/>
                  <a:pt x="449796" y="1101279"/>
                  <a:pt x="447312" y="1098791"/>
                </a:cubicBezTo>
                <a:lnTo>
                  <a:pt x="269712" y="937078"/>
                </a:lnTo>
                <a:lnTo>
                  <a:pt x="92112" y="1098791"/>
                </a:lnTo>
                <a:cubicBezTo>
                  <a:pt x="92112" y="1100035"/>
                  <a:pt x="89628" y="1101279"/>
                  <a:pt x="88386" y="1101279"/>
                </a:cubicBezTo>
                <a:lnTo>
                  <a:pt x="87144" y="1101279"/>
                </a:lnTo>
                <a:cubicBezTo>
                  <a:pt x="85902" y="1102523"/>
                  <a:pt x="84660" y="1102523"/>
                  <a:pt x="84660" y="1102523"/>
                </a:cubicBezTo>
                <a:lnTo>
                  <a:pt x="83418" y="1102523"/>
                </a:lnTo>
                <a:cubicBezTo>
                  <a:pt x="82177" y="1102523"/>
                  <a:pt x="80935" y="1102523"/>
                  <a:pt x="79693" y="1102523"/>
                </a:cubicBezTo>
                <a:cubicBezTo>
                  <a:pt x="78451" y="1101279"/>
                  <a:pt x="77209" y="1101279"/>
                  <a:pt x="75967" y="1101279"/>
                </a:cubicBezTo>
                <a:cubicBezTo>
                  <a:pt x="75967" y="1101279"/>
                  <a:pt x="75967" y="1101279"/>
                  <a:pt x="75967" y="1100035"/>
                </a:cubicBezTo>
                <a:cubicBezTo>
                  <a:pt x="74725" y="1100035"/>
                  <a:pt x="73483" y="1098791"/>
                  <a:pt x="72241" y="1097547"/>
                </a:cubicBezTo>
                <a:cubicBezTo>
                  <a:pt x="70999" y="1096303"/>
                  <a:pt x="69757" y="1095059"/>
                  <a:pt x="69757" y="1093815"/>
                </a:cubicBezTo>
                <a:cubicBezTo>
                  <a:pt x="69757" y="1092571"/>
                  <a:pt x="69757" y="1092571"/>
                  <a:pt x="69757" y="1091327"/>
                </a:cubicBezTo>
                <a:cubicBezTo>
                  <a:pt x="68515" y="1090084"/>
                  <a:pt x="68515" y="1088840"/>
                  <a:pt x="68515" y="1087596"/>
                </a:cubicBezTo>
                <a:cubicBezTo>
                  <a:pt x="68515" y="1087596"/>
                  <a:pt x="68515" y="1087596"/>
                  <a:pt x="68515" y="1086352"/>
                </a:cubicBezTo>
                <a:lnTo>
                  <a:pt x="68515" y="1085108"/>
                </a:lnTo>
                <a:lnTo>
                  <a:pt x="254809" y="311372"/>
                </a:lnTo>
                <a:cubicBezTo>
                  <a:pt x="246115" y="306396"/>
                  <a:pt x="241147" y="297688"/>
                  <a:pt x="241147" y="288981"/>
                </a:cubicBezTo>
                <a:cubicBezTo>
                  <a:pt x="241147" y="272809"/>
                  <a:pt x="254809" y="260370"/>
                  <a:pt x="269712" y="260370"/>
                </a:cubicBezTo>
                <a:close/>
                <a:moveTo>
                  <a:pt x="269716" y="137039"/>
                </a:moveTo>
                <a:cubicBezTo>
                  <a:pt x="344116" y="137039"/>
                  <a:pt x="403636" y="196524"/>
                  <a:pt x="403636" y="269641"/>
                </a:cubicBezTo>
                <a:cubicBezTo>
                  <a:pt x="403636" y="308058"/>
                  <a:pt x="386276" y="343997"/>
                  <a:pt x="357756" y="370021"/>
                </a:cubicBezTo>
                <a:cubicBezTo>
                  <a:pt x="354036" y="372500"/>
                  <a:pt x="351556" y="373739"/>
                  <a:pt x="347836" y="373739"/>
                </a:cubicBezTo>
                <a:cubicBezTo>
                  <a:pt x="344116" y="373739"/>
                  <a:pt x="340396" y="371260"/>
                  <a:pt x="336676" y="368782"/>
                </a:cubicBezTo>
                <a:cubicBezTo>
                  <a:pt x="331716" y="362586"/>
                  <a:pt x="332956" y="353911"/>
                  <a:pt x="339156" y="348954"/>
                </a:cubicBezTo>
                <a:cubicBezTo>
                  <a:pt x="361476" y="329125"/>
                  <a:pt x="375116" y="299383"/>
                  <a:pt x="375116" y="269641"/>
                </a:cubicBezTo>
                <a:cubicBezTo>
                  <a:pt x="375116" y="211395"/>
                  <a:pt x="327996" y="165542"/>
                  <a:pt x="269716" y="165542"/>
                </a:cubicBezTo>
                <a:cubicBezTo>
                  <a:pt x="212677" y="165542"/>
                  <a:pt x="165557" y="211395"/>
                  <a:pt x="165557" y="269641"/>
                </a:cubicBezTo>
                <a:cubicBezTo>
                  <a:pt x="165557" y="298144"/>
                  <a:pt x="176717" y="322929"/>
                  <a:pt x="195317" y="342757"/>
                </a:cubicBezTo>
                <a:cubicBezTo>
                  <a:pt x="201517" y="348954"/>
                  <a:pt x="201517" y="357629"/>
                  <a:pt x="195317" y="362586"/>
                </a:cubicBezTo>
                <a:cubicBezTo>
                  <a:pt x="190357" y="368782"/>
                  <a:pt x="180437" y="368782"/>
                  <a:pt x="174237" y="362586"/>
                </a:cubicBezTo>
                <a:cubicBezTo>
                  <a:pt x="150677" y="337800"/>
                  <a:pt x="137037" y="305579"/>
                  <a:pt x="137037" y="269641"/>
                </a:cubicBezTo>
                <a:cubicBezTo>
                  <a:pt x="137037" y="196524"/>
                  <a:pt x="196557" y="137039"/>
                  <a:pt x="269716" y="137039"/>
                </a:cubicBezTo>
                <a:close/>
                <a:moveTo>
                  <a:pt x="269714" y="68521"/>
                </a:moveTo>
                <a:cubicBezTo>
                  <a:pt x="381490" y="68521"/>
                  <a:pt x="470910" y="159165"/>
                  <a:pt x="470910" y="269676"/>
                </a:cubicBezTo>
                <a:cubicBezTo>
                  <a:pt x="470910" y="341694"/>
                  <a:pt x="432410" y="408746"/>
                  <a:pt x="369070" y="444755"/>
                </a:cubicBezTo>
                <a:cubicBezTo>
                  <a:pt x="367828" y="445997"/>
                  <a:pt x="364102" y="445997"/>
                  <a:pt x="361619" y="445997"/>
                </a:cubicBezTo>
                <a:cubicBezTo>
                  <a:pt x="357893" y="445997"/>
                  <a:pt x="351683" y="444755"/>
                  <a:pt x="349199" y="439788"/>
                </a:cubicBezTo>
                <a:cubicBezTo>
                  <a:pt x="346715" y="432338"/>
                  <a:pt x="347957" y="423646"/>
                  <a:pt x="355409" y="419921"/>
                </a:cubicBezTo>
                <a:cubicBezTo>
                  <a:pt x="408813" y="388879"/>
                  <a:pt x="442345" y="331761"/>
                  <a:pt x="442345" y="269676"/>
                </a:cubicBezTo>
                <a:cubicBezTo>
                  <a:pt x="442345" y="174065"/>
                  <a:pt x="365344" y="97080"/>
                  <a:pt x="269714" y="97080"/>
                </a:cubicBezTo>
                <a:cubicBezTo>
                  <a:pt x="175326" y="97080"/>
                  <a:pt x="98326" y="174065"/>
                  <a:pt x="98326" y="269676"/>
                </a:cubicBezTo>
                <a:cubicBezTo>
                  <a:pt x="98326" y="331761"/>
                  <a:pt x="131858" y="388879"/>
                  <a:pt x="185262" y="419921"/>
                </a:cubicBezTo>
                <a:cubicBezTo>
                  <a:pt x="191472" y="423646"/>
                  <a:pt x="193956" y="432338"/>
                  <a:pt x="190230" y="439788"/>
                </a:cubicBezTo>
                <a:cubicBezTo>
                  <a:pt x="186504" y="445997"/>
                  <a:pt x="177810" y="448480"/>
                  <a:pt x="170359" y="444755"/>
                </a:cubicBezTo>
                <a:cubicBezTo>
                  <a:pt x="107019" y="408746"/>
                  <a:pt x="68519" y="341694"/>
                  <a:pt x="68519" y="269676"/>
                </a:cubicBezTo>
                <a:cubicBezTo>
                  <a:pt x="68519" y="159165"/>
                  <a:pt x="159181" y="68521"/>
                  <a:pt x="269714" y="68521"/>
                </a:cubicBezTo>
                <a:close/>
                <a:moveTo>
                  <a:pt x="269714" y="0"/>
                </a:moveTo>
                <a:cubicBezTo>
                  <a:pt x="418865" y="0"/>
                  <a:pt x="539428" y="121788"/>
                  <a:pt x="539428" y="269674"/>
                </a:cubicBezTo>
                <a:cubicBezTo>
                  <a:pt x="539428" y="366608"/>
                  <a:pt x="487225" y="456085"/>
                  <a:pt x="402707" y="504552"/>
                </a:cubicBezTo>
                <a:cubicBezTo>
                  <a:pt x="400221" y="505794"/>
                  <a:pt x="397735" y="507037"/>
                  <a:pt x="395249" y="507037"/>
                </a:cubicBezTo>
                <a:cubicBezTo>
                  <a:pt x="390277" y="507037"/>
                  <a:pt x="385306" y="503309"/>
                  <a:pt x="382820" y="499581"/>
                </a:cubicBezTo>
                <a:cubicBezTo>
                  <a:pt x="379091" y="492124"/>
                  <a:pt x="381577" y="483425"/>
                  <a:pt x="387792" y="479697"/>
                </a:cubicBezTo>
                <a:cubicBezTo>
                  <a:pt x="463610" y="436201"/>
                  <a:pt x="510841" y="356666"/>
                  <a:pt x="510841" y="269674"/>
                </a:cubicBezTo>
                <a:cubicBezTo>
                  <a:pt x="510841" y="136701"/>
                  <a:pt x="403950" y="29826"/>
                  <a:pt x="269714" y="29826"/>
                </a:cubicBezTo>
                <a:cubicBezTo>
                  <a:pt x="136721" y="29826"/>
                  <a:pt x="28587" y="136701"/>
                  <a:pt x="28587" y="269674"/>
                </a:cubicBezTo>
                <a:cubicBezTo>
                  <a:pt x="28587" y="356666"/>
                  <a:pt x="75818" y="436201"/>
                  <a:pt x="151636" y="479697"/>
                </a:cubicBezTo>
                <a:cubicBezTo>
                  <a:pt x="157851" y="483425"/>
                  <a:pt x="161580" y="492124"/>
                  <a:pt x="157851" y="499581"/>
                </a:cubicBezTo>
                <a:cubicBezTo>
                  <a:pt x="152879" y="505794"/>
                  <a:pt x="144179" y="508280"/>
                  <a:pt x="137964" y="504552"/>
                </a:cubicBezTo>
                <a:cubicBezTo>
                  <a:pt x="53446" y="456085"/>
                  <a:pt x="0" y="366608"/>
                  <a:pt x="0" y="269674"/>
                </a:cubicBezTo>
                <a:cubicBezTo>
                  <a:pt x="0" y="121788"/>
                  <a:pt x="120563" y="0"/>
                  <a:pt x="269714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36572" tIns="18286" rIns="36572" bIns="18286" anchor="ctr" anchorCtr="1" compatLnSpc="0">
            <a:noAutofit/>
          </a:bodyPr>
          <a:lstStyle/>
          <a:p>
            <a:pPr hangingPunct="0"/>
            <a:endParaRPr lang="en-US" sz="732" kern="12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99F25F0C-434B-5840-AAAC-B16095FC2AFB}"/>
              </a:ext>
            </a:extLst>
          </p:cNvPr>
          <p:cNvSpPr/>
          <p:nvPr/>
        </p:nvSpPr>
        <p:spPr>
          <a:xfrm>
            <a:off x="4738866" y="5643074"/>
            <a:ext cx="423212" cy="362844"/>
          </a:xfrm>
          <a:custGeom>
            <a:avLst/>
            <a:gdLst>
              <a:gd name="connsiteX0" fmla="*/ 359603 w 1041481"/>
              <a:gd name="connsiteY0" fmla="*/ 510996 h 892922"/>
              <a:gd name="connsiteX1" fmla="*/ 48528 w 1041481"/>
              <a:gd name="connsiteY1" fmla="*/ 864309 h 892922"/>
              <a:gd name="connsiteX2" fmla="*/ 987976 w 1041481"/>
              <a:gd name="connsiteY2" fmla="*/ 864309 h 892922"/>
              <a:gd name="connsiteX3" fmla="*/ 678145 w 1041481"/>
              <a:gd name="connsiteY3" fmla="*/ 513485 h 892922"/>
              <a:gd name="connsiteX4" fmla="*/ 561180 w 1041481"/>
              <a:gd name="connsiteY4" fmla="*/ 581908 h 892922"/>
              <a:gd name="connsiteX5" fmla="*/ 521363 w 1041481"/>
              <a:gd name="connsiteY5" fmla="*/ 591860 h 892922"/>
              <a:gd name="connsiteX6" fmla="*/ 480301 w 1041481"/>
              <a:gd name="connsiteY6" fmla="*/ 581908 h 892922"/>
              <a:gd name="connsiteX7" fmla="*/ 413532 w 1041481"/>
              <a:gd name="connsiteY7" fmla="*/ 466865 h 892922"/>
              <a:gd name="connsiteX8" fmla="*/ 627949 w 1041481"/>
              <a:gd name="connsiteY8" fmla="*/ 466865 h 892922"/>
              <a:gd name="connsiteX9" fmla="*/ 641582 w 1041481"/>
              <a:gd name="connsiteY9" fmla="*/ 479973 h 892922"/>
              <a:gd name="connsiteX10" fmla="*/ 627949 w 1041481"/>
              <a:gd name="connsiteY10" fmla="*/ 494272 h 892922"/>
              <a:gd name="connsiteX11" fmla="*/ 413532 w 1041481"/>
              <a:gd name="connsiteY11" fmla="*/ 494272 h 892922"/>
              <a:gd name="connsiteX12" fmla="*/ 399899 w 1041481"/>
              <a:gd name="connsiteY12" fmla="*/ 479973 h 892922"/>
              <a:gd name="connsiteX13" fmla="*/ 413532 w 1041481"/>
              <a:gd name="connsiteY13" fmla="*/ 466865 h 892922"/>
              <a:gd name="connsiteX14" fmla="*/ 352505 w 1041481"/>
              <a:gd name="connsiteY14" fmla="*/ 405818 h 892922"/>
              <a:gd name="connsiteX15" fmla="*/ 688966 w 1041481"/>
              <a:gd name="connsiteY15" fmla="*/ 405818 h 892922"/>
              <a:gd name="connsiteX16" fmla="*/ 702623 w 1041481"/>
              <a:gd name="connsiteY16" fmla="*/ 418898 h 892922"/>
              <a:gd name="connsiteX17" fmla="*/ 688966 w 1041481"/>
              <a:gd name="connsiteY17" fmla="*/ 431979 h 892922"/>
              <a:gd name="connsiteX18" fmla="*/ 352505 w 1041481"/>
              <a:gd name="connsiteY18" fmla="*/ 431979 h 892922"/>
              <a:gd name="connsiteX19" fmla="*/ 337606 w 1041481"/>
              <a:gd name="connsiteY19" fmla="*/ 418898 h 892922"/>
              <a:gd name="connsiteX20" fmla="*/ 352505 w 1041481"/>
              <a:gd name="connsiteY20" fmla="*/ 405818 h 892922"/>
              <a:gd name="connsiteX21" fmla="*/ 229112 w 1041481"/>
              <a:gd name="connsiteY21" fmla="*/ 343526 h 892922"/>
              <a:gd name="connsiteX22" fmla="*/ 351427 w 1041481"/>
              <a:gd name="connsiteY22" fmla="*/ 343526 h 892922"/>
              <a:gd name="connsiteX23" fmla="*/ 365017 w 1041481"/>
              <a:gd name="connsiteY23" fmla="*/ 357852 h 892922"/>
              <a:gd name="connsiteX24" fmla="*/ 351427 w 1041481"/>
              <a:gd name="connsiteY24" fmla="*/ 372179 h 892922"/>
              <a:gd name="connsiteX25" fmla="*/ 229112 w 1041481"/>
              <a:gd name="connsiteY25" fmla="*/ 372179 h 892922"/>
              <a:gd name="connsiteX26" fmla="*/ 215522 w 1041481"/>
              <a:gd name="connsiteY26" fmla="*/ 357852 h 892922"/>
              <a:gd name="connsiteX27" fmla="*/ 229112 w 1041481"/>
              <a:gd name="connsiteY27" fmla="*/ 343526 h 892922"/>
              <a:gd name="connsiteX28" fmla="*/ 1012862 w 1041481"/>
              <a:gd name="connsiteY28" fmla="*/ 321900 h 892922"/>
              <a:gd name="connsiteX29" fmla="*/ 704275 w 1041481"/>
              <a:gd name="connsiteY29" fmla="*/ 498556 h 892922"/>
              <a:gd name="connsiteX30" fmla="*/ 1011618 w 1041481"/>
              <a:gd name="connsiteY30" fmla="*/ 848136 h 892922"/>
              <a:gd name="connsiteX31" fmla="*/ 1012862 w 1041481"/>
              <a:gd name="connsiteY31" fmla="*/ 844404 h 892922"/>
              <a:gd name="connsiteX32" fmla="*/ 28619 w 1041481"/>
              <a:gd name="connsiteY32" fmla="*/ 321900 h 892922"/>
              <a:gd name="connsiteX33" fmla="*/ 28619 w 1041481"/>
              <a:gd name="connsiteY33" fmla="*/ 843160 h 892922"/>
              <a:gd name="connsiteX34" fmla="*/ 334717 w 1041481"/>
              <a:gd name="connsiteY34" fmla="*/ 497312 h 892922"/>
              <a:gd name="connsiteX35" fmla="*/ 179180 w 1041481"/>
              <a:gd name="connsiteY35" fmla="*/ 310703 h 892922"/>
              <a:gd name="connsiteX36" fmla="*/ 151805 w 1041481"/>
              <a:gd name="connsiteY36" fmla="*/ 338073 h 892922"/>
              <a:gd name="connsiteX37" fmla="*/ 151805 w 1041481"/>
              <a:gd name="connsiteY37" fmla="*/ 357977 h 892922"/>
              <a:gd name="connsiteX38" fmla="*/ 363336 w 1041481"/>
              <a:gd name="connsiteY38" fmla="*/ 479895 h 892922"/>
              <a:gd name="connsiteX39" fmla="*/ 495232 w 1041481"/>
              <a:gd name="connsiteY39" fmla="*/ 557027 h 892922"/>
              <a:gd name="connsiteX40" fmla="*/ 546249 w 1041481"/>
              <a:gd name="connsiteY40" fmla="*/ 557027 h 892922"/>
              <a:gd name="connsiteX41" fmla="*/ 889676 w 1041481"/>
              <a:gd name="connsiteY41" fmla="*/ 357977 h 892922"/>
              <a:gd name="connsiteX42" fmla="*/ 889676 w 1041481"/>
              <a:gd name="connsiteY42" fmla="*/ 338073 h 892922"/>
              <a:gd name="connsiteX43" fmla="*/ 862302 w 1041481"/>
              <a:gd name="connsiteY43" fmla="*/ 310703 h 892922"/>
              <a:gd name="connsiteX44" fmla="*/ 521363 w 1041481"/>
              <a:gd name="connsiteY44" fmla="*/ 28302 h 892922"/>
              <a:gd name="connsiteX45" fmla="*/ 501454 w 1041481"/>
              <a:gd name="connsiteY45" fmla="*/ 33279 h 892922"/>
              <a:gd name="connsiteX46" fmla="*/ 43551 w 1041481"/>
              <a:gd name="connsiteY46" fmla="*/ 295775 h 892922"/>
              <a:gd name="connsiteX47" fmla="*/ 123186 w 1041481"/>
              <a:gd name="connsiteY47" fmla="*/ 341805 h 892922"/>
              <a:gd name="connsiteX48" fmla="*/ 123186 w 1041481"/>
              <a:gd name="connsiteY48" fmla="*/ 338073 h 892922"/>
              <a:gd name="connsiteX49" fmla="*/ 179180 w 1041481"/>
              <a:gd name="connsiteY49" fmla="*/ 282090 h 892922"/>
              <a:gd name="connsiteX50" fmla="*/ 862302 w 1041481"/>
              <a:gd name="connsiteY50" fmla="*/ 282090 h 892922"/>
              <a:gd name="connsiteX51" fmla="*/ 918295 w 1041481"/>
              <a:gd name="connsiteY51" fmla="*/ 338073 h 892922"/>
              <a:gd name="connsiteX52" fmla="*/ 918295 w 1041481"/>
              <a:gd name="connsiteY52" fmla="*/ 341805 h 892922"/>
              <a:gd name="connsiteX53" fmla="*/ 997930 w 1041481"/>
              <a:gd name="connsiteY53" fmla="*/ 295775 h 892922"/>
              <a:gd name="connsiteX54" fmla="*/ 541272 w 1041481"/>
              <a:gd name="connsiteY54" fmla="*/ 33279 h 892922"/>
              <a:gd name="connsiteX55" fmla="*/ 521363 w 1041481"/>
              <a:gd name="connsiteY55" fmla="*/ 28302 h 892922"/>
              <a:gd name="connsiteX56" fmla="*/ 520741 w 1041481"/>
              <a:gd name="connsiteY56" fmla="*/ 0 h 892922"/>
              <a:gd name="connsiteX57" fmla="*/ 554959 w 1041481"/>
              <a:gd name="connsiteY57" fmla="*/ 8397 h 892922"/>
              <a:gd name="connsiteX58" fmla="*/ 1020328 w 1041481"/>
              <a:gd name="connsiteY58" fmla="*/ 275870 h 892922"/>
              <a:gd name="connsiteX59" fmla="*/ 1035260 w 1041481"/>
              <a:gd name="connsiteY59" fmla="*/ 290798 h 892922"/>
              <a:gd name="connsiteX60" fmla="*/ 1035260 w 1041481"/>
              <a:gd name="connsiteY60" fmla="*/ 292042 h 892922"/>
              <a:gd name="connsiteX61" fmla="*/ 1036504 w 1041481"/>
              <a:gd name="connsiteY61" fmla="*/ 292042 h 892922"/>
              <a:gd name="connsiteX62" fmla="*/ 1041481 w 1041481"/>
              <a:gd name="connsiteY62" fmla="*/ 311947 h 892922"/>
              <a:gd name="connsiteX63" fmla="*/ 1041481 w 1041481"/>
              <a:gd name="connsiteY63" fmla="*/ 844404 h 892922"/>
              <a:gd name="connsiteX64" fmla="*/ 992953 w 1041481"/>
              <a:gd name="connsiteY64" fmla="*/ 892922 h 892922"/>
              <a:gd name="connsiteX65" fmla="*/ 48528 w 1041481"/>
              <a:gd name="connsiteY65" fmla="*/ 892922 h 892922"/>
              <a:gd name="connsiteX66" fmla="*/ 16176 w 1041481"/>
              <a:gd name="connsiteY66" fmla="*/ 879237 h 892922"/>
              <a:gd name="connsiteX67" fmla="*/ 14932 w 1041481"/>
              <a:gd name="connsiteY67" fmla="*/ 879237 h 892922"/>
              <a:gd name="connsiteX68" fmla="*/ 13687 w 1041481"/>
              <a:gd name="connsiteY68" fmla="*/ 877993 h 892922"/>
              <a:gd name="connsiteX69" fmla="*/ 0 w 1041481"/>
              <a:gd name="connsiteY69" fmla="*/ 844404 h 892922"/>
              <a:gd name="connsiteX70" fmla="*/ 0 w 1041481"/>
              <a:gd name="connsiteY70" fmla="*/ 311947 h 892922"/>
              <a:gd name="connsiteX71" fmla="*/ 6222 w 1041481"/>
              <a:gd name="connsiteY71" fmla="*/ 292042 h 892922"/>
              <a:gd name="connsiteX72" fmla="*/ 6222 w 1041481"/>
              <a:gd name="connsiteY72" fmla="*/ 290798 h 892922"/>
              <a:gd name="connsiteX73" fmla="*/ 21153 w 1041481"/>
              <a:gd name="connsiteY73" fmla="*/ 275870 h 892922"/>
              <a:gd name="connsiteX74" fmla="*/ 486522 w 1041481"/>
              <a:gd name="connsiteY74" fmla="*/ 8397 h 892922"/>
              <a:gd name="connsiteX75" fmla="*/ 520741 w 1041481"/>
              <a:gd name="connsiteY75" fmla="*/ 0 h 89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41481" h="892922">
                <a:moveTo>
                  <a:pt x="359603" y="510996"/>
                </a:moveTo>
                <a:lnTo>
                  <a:pt x="48528" y="864309"/>
                </a:lnTo>
                <a:lnTo>
                  <a:pt x="987976" y="864309"/>
                </a:lnTo>
                <a:lnTo>
                  <a:pt x="678145" y="513485"/>
                </a:lnTo>
                <a:lnTo>
                  <a:pt x="561180" y="581908"/>
                </a:lnTo>
                <a:cubicBezTo>
                  <a:pt x="548737" y="588128"/>
                  <a:pt x="535050" y="591860"/>
                  <a:pt x="521363" y="591860"/>
                </a:cubicBezTo>
                <a:cubicBezTo>
                  <a:pt x="507675" y="591860"/>
                  <a:pt x="492744" y="588128"/>
                  <a:pt x="480301" y="581908"/>
                </a:cubicBezTo>
                <a:close/>
                <a:moveTo>
                  <a:pt x="413532" y="466865"/>
                </a:moveTo>
                <a:lnTo>
                  <a:pt x="627949" y="466865"/>
                </a:lnTo>
                <a:cubicBezTo>
                  <a:pt x="635385" y="466865"/>
                  <a:pt x="641582" y="472823"/>
                  <a:pt x="641582" y="479973"/>
                </a:cubicBezTo>
                <a:cubicBezTo>
                  <a:pt x="641582" y="488314"/>
                  <a:pt x="635385" y="494272"/>
                  <a:pt x="627949" y="494272"/>
                </a:cubicBezTo>
                <a:lnTo>
                  <a:pt x="413532" y="494272"/>
                </a:lnTo>
                <a:cubicBezTo>
                  <a:pt x="406096" y="494272"/>
                  <a:pt x="399899" y="488314"/>
                  <a:pt x="399899" y="479973"/>
                </a:cubicBezTo>
                <a:cubicBezTo>
                  <a:pt x="399899" y="472823"/>
                  <a:pt x="406096" y="466865"/>
                  <a:pt x="413532" y="466865"/>
                </a:cubicBezTo>
                <a:close/>
                <a:moveTo>
                  <a:pt x="352505" y="405818"/>
                </a:moveTo>
                <a:lnTo>
                  <a:pt x="688966" y="405818"/>
                </a:lnTo>
                <a:cubicBezTo>
                  <a:pt x="697657" y="405818"/>
                  <a:pt x="702623" y="411764"/>
                  <a:pt x="702623" y="418898"/>
                </a:cubicBezTo>
                <a:cubicBezTo>
                  <a:pt x="702623" y="427222"/>
                  <a:pt x="697657" y="431979"/>
                  <a:pt x="688966" y="431979"/>
                </a:cubicBezTo>
                <a:lnTo>
                  <a:pt x="352505" y="431979"/>
                </a:lnTo>
                <a:cubicBezTo>
                  <a:pt x="345055" y="431979"/>
                  <a:pt x="337606" y="427222"/>
                  <a:pt x="337606" y="418898"/>
                </a:cubicBezTo>
                <a:cubicBezTo>
                  <a:pt x="337606" y="411764"/>
                  <a:pt x="345055" y="405818"/>
                  <a:pt x="352505" y="405818"/>
                </a:cubicBezTo>
                <a:close/>
                <a:moveTo>
                  <a:pt x="229112" y="343526"/>
                </a:moveTo>
                <a:lnTo>
                  <a:pt x="351427" y="343526"/>
                </a:lnTo>
                <a:cubicBezTo>
                  <a:pt x="360075" y="343526"/>
                  <a:pt x="365017" y="349495"/>
                  <a:pt x="365017" y="357852"/>
                </a:cubicBezTo>
                <a:cubicBezTo>
                  <a:pt x="365017" y="365016"/>
                  <a:pt x="360075" y="372179"/>
                  <a:pt x="351427" y="372179"/>
                </a:cubicBezTo>
                <a:lnTo>
                  <a:pt x="229112" y="372179"/>
                </a:lnTo>
                <a:cubicBezTo>
                  <a:pt x="221699" y="372179"/>
                  <a:pt x="215522" y="365016"/>
                  <a:pt x="215522" y="357852"/>
                </a:cubicBezTo>
                <a:cubicBezTo>
                  <a:pt x="215522" y="349495"/>
                  <a:pt x="221699" y="343526"/>
                  <a:pt x="229112" y="343526"/>
                </a:cubicBezTo>
                <a:close/>
                <a:moveTo>
                  <a:pt x="1012862" y="321900"/>
                </a:moveTo>
                <a:lnTo>
                  <a:pt x="704275" y="498556"/>
                </a:lnTo>
                <a:lnTo>
                  <a:pt x="1011618" y="848136"/>
                </a:lnTo>
                <a:cubicBezTo>
                  <a:pt x="1012862" y="846892"/>
                  <a:pt x="1012862" y="845648"/>
                  <a:pt x="1012862" y="844404"/>
                </a:cubicBezTo>
                <a:close/>
                <a:moveTo>
                  <a:pt x="28619" y="321900"/>
                </a:moveTo>
                <a:lnTo>
                  <a:pt x="28619" y="843160"/>
                </a:lnTo>
                <a:lnTo>
                  <a:pt x="334717" y="497312"/>
                </a:lnTo>
                <a:close/>
                <a:moveTo>
                  <a:pt x="179180" y="310703"/>
                </a:moveTo>
                <a:cubicBezTo>
                  <a:pt x="164248" y="310703"/>
                  <a:pt x="151805" y="323144"/>
                  <a:pt x="151805" y="338073"/>
                </a:cubicBezTo>
                <a:lnTo>
                  <a:pt x="151805" y="357977"/>
                </a:lnTo>
                <a:lnTo>
                  <a:pt x="363336" y="479895"/>
                </a:lnTo>
                <a:lnTo>
                  <a:pt x="495232" y="557027"/>
                </a:lnTo>
                <a:cubicBezTo>
                  <a:pt x="511408" y="565735"/>
                  <a:pt x="530073" y="565735"/>
                  <a:pt x="546249" y="557027"/>
                </a:cubicBezTo>
                <a:lnTo>
                  <a:pt x="889676" y="357977"/>
                </a:lnTo>
                <a:lnTo>
                  <a:pt x="889676" y="338073"/>
                </a:lnTo>
                <a:cubicBezTo>
                  <a:pt x="889676" y="323144"/>
                  <a:pt x="877233" y="310703"/>
                  <a:pt x="862302" y="310703"/>
                </a:cubicBezTo>
                <a:close/>
                <a:moveTo>
                  <a:pt x="521363" y="28302"/>
                </a:moveTo>
                <a:cubicBezTo>
                  <a:pt x="513897" y="28302"/>
                  <a:pt x="507675" y="29546"/>
                  <a:pt x="501454" y="33279"/>
                </a:cubicBezTo>
                <a:lnTo>
                  <a:pt x="43551" y="295775"/>
                </a:lnTo>
                <a:lnTo>
                  <a:pt x="123186" y="341805"/>
                </a:lnTo>
                <a:lnTo>
                  <a:pt x="123186" y="338073"/>
                </a:lnTo>
                <a:cubicBezTo>
                  <a:pt x="123186" y="308215"/>
                  <a:pt x="149316" y="282090"/>
                  <a:pt x="179180" y="282090"/>
                </a:cubicBezTo>
                <a:lnTo>
                  <a:pt x="862302" y="282090"/>
                </a:lnTo>
                <a:cubicBezTo>
                  <a:pt x="893409" y="282090"/>
                  <a:pt x="918295" y="308215"/>
                  <a:pt x="918295" y="338073"/>
                </a:cubicBezTo>
                <a:lnTo>
                  <a:pt x="918295" y="341805"/>
                </a:lnTo>
                <a:lnTo>
                  <a:pt x="997930" y="295775"/>
                </a:lnTo>
                <a:lnTo>
                  <a:pt x="541272" y="33279"/>
                </a:lnTo>
                <a:cubicBezTo>
                  <a:pt x="535050" y="29546"/>
                  <a:pt x="527584" y="28302"/>
                  <a:pt x="521363" y="28302"/>
                </a:cubicBezTo>
                <a:close/>
                <a:moveTo>
                  <a:pt x="520741" y="0"/>
                </a:moveTo>
                <a:cubicBezTo>
                  <a:pt x="532562" y="0"/>
                  <a:pt x="544382" y="2799"/>
                  <a:pt x="554959" y="8397"/>
                </a:cubicBezTo>
                <a:lnTo>
                  <a:pt x="1020328" y="275870"/>
                </a:lnTo>
                <a:cubicBezTo>
                  <a:pt x="1026549" y="279602"/>
                  <a:pt x="1032771" y="284578"/>
                  <a:pt x="1035260" y="290798"/>
                </a:cubicBezTo>
                <a:cubicBezTo>
                  <a:pt x="1035260" y="290798"/>
                  <a:pt x="1035260" y="290798"/>
                  <a:pt x="1035260" y="292042"/>
                </a:cubicBezTo>
                <a:lnTo>
                  <a:pt x="1036504" y="292042"/>
                </a:lnTo>
                <a:cubicBezTo>
                  <a:pt x="1038992" y="298263"/>
                  <a:pt x="1041481" y="304483"/>
                  <a:pt x="1041481" y="311947"/>
                </a:cubicBezTo>
                <a:lnTo>
                  <a:pt x="1041481" y="844404"/>
                </a:lnTo>
                <a:cubicBezTo>
                  <a:pt x="1041481" y="871773"/>
                  <a:pt x="1019084" y="892922"/>
                  <a:pt x="992953" y="892922"/>
                </a:cubicBezTo>
                <a:lnTo>
                  <a:pt x="48528" y="892922"/>
                </a:lnTo>
                <a:cubicBezTo>
                  <a:pt x="36085" y="892922"/>
                  <a:pt x="24886" y="887946"/>
                  <a:pt x="16176" y="879237"/>
                </a:cubicBezTo>
                <a:lnTo>
                  <a:pt x="14932" y="879237"/>
                </a:lnTo>
                <a:lnTo>
                  <a:pt x="13687" y="877993"/>
                </a:lnTo>
                <a:cubicBezTo>
                  <a:pt x="6222" y="869285"/>
                  <a:pt x="0" y="856844"/>
                  <a:pt x="0" y="844404"/>
                </a:cubicBezTo>
                <a:lnTo>
                  <a:pt x="0" y="311947"/>
                </a:lnTo>
                <a:cubicBezTo>
                  <a:pt x="0" y="304483"/>
                  <a:pt x="2489" y="298263"/>
                  <a:pt x="6222" y="292042"/>
                </a:cubicBezTo>
                <a:lnTo>
                  <a:pt x="6222" y="290798"/>
                </a:lnTo>
                <a:cubicBezTo>
                  <a:pt x="9954" y="284578"/>
                  <a:pt x="14932" y="279602"/>
                  <a:pt x="21153" y="275870"/>
                </a:cubicBezTo>
                <a:lnTo>
                  <a:pt x="486522" y="8397"/>
                </a:lnTo>
                <a:cubicBezTo>
                  <a:pt x="497099" y="2799"/>
                  <a:pt x="508920" y="0"/>
                  <a:pt x="520741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36572" tIns="18286" rIns="36572" bIns="18286" anchor="ctr" anchorCtr="1" compatLnSpc="0">
            <a:noAutofit/>
          </a:bodyPr>
          <a:lstStyle/>
          <a:p>
            <a:pPr hangingPunct="0"/>
            <a:endParaRPr lang="en-US" sz="732" kern="12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03B3ED14-6B70-1C42-A937-23D80B820348}"/>
              </a:ext>
            </a:extLst>
          </p:cNvPr>
          <p:cNvSpPr/>
          <p:nvPr/>
        </p:nvSpPr>
        <p:spPr>
          <a:xfrm>
            <a:off x="3435311" y="4955480"/>
            <a:ext cx="448017" cy="298172"/>
          </a:xfrm>
          <a:custGeom>
            <a:avLst/>
            <a:gdLst>
              <a:gd name="connsiteX0" fmla="*/ 214110 w 1102525"/>
              <a:gd name="connsiteY0" fmla="*/ 597992 h 733771"/>
              <a:gd name="connsiteX1" fmla="*/ 240236 w 1102525"/>
              <a:gd name="connsiteY1" fmla="*/ 613857 h 733771"/>
              <a:gd name="connsiteX2" fmla="*/ 995407 w 1102525"/>
              <a:gd name="connsiteY2" fmla="*/ 613857 h 733771"/>
              <a:gd name="connsiteX3" fmla="*/ 1010336 w 1102525"/>
              <a:gd name="connsiteY3" fmla="*/ 628501 h 733771"/>
              <a:gd name="connsiteX4" fmla="*/ 995407 w 1102525"/>
              <a:gd name="connsiteY4" fmla="*/ 641924 h 733771"/>
              <a:gd name="connsiteX5" fmla="*/ 240236 w 1102525"/>
              <a:gd name="connsiteY5" fmla="*/ 641924 h 733771"/>
              <a:gd name="connsiteX6" fmla="*/ 214110 w 1102525"/>
              <a:gd name="connsiteY6" fmla="*/ 657789 h 733771"/>
              <a:gd name="connsiteX7" fmla="*/ 186740 w 1102525"/>
              <a:gd name="connsiteY7" fmla="*/ 641924 h 733771"/>
              <a:gd name="connsiteX8" fmla="*/ 107117 w 1102525"/>
              <a:gd name="connsiteY8" fmla="*/ 641924 h 733771"/>
              <a:gd name="connsiteX9" fmla="*/ 92188 w 1102525"/>
              <a:gd name="connsiteY9" fmla="*/ 628501 h 733771"/>
              <a:gd name="connsiteX10" fmla="*/ 107117 w 1102525"/>
              <a:gd name="connsiteY10" fmla="*/ 613857 h 733771"/>
              <a:gd name="connsiteX11" fmla="*/ 186740 w 1102525"/>
              <a:gd name="connsiteY11" fmla="*/ 613857 h 733771"/>
              <a:gd name="connsiteX12" fmla="*/ 214110 w 1102525"/>
              <a:gd name="connsiteY12" fmla="*/ 597992 h 733771"/>
              <a:gd name="connsiteX13" fmla="*/ 435899 w 1102525"/>
              <a:gd name="connsiteY13" fmla="*/ 254008 h 733771"/>
              <a:gd name="connsiteX14" fmla="*/ 435899 w 1102525"/>
              <a:gd name="connsiteY14" fmla="*/ 481001 h 733771"/>
              <a:gd name="connsiteX15" fmla="*/ 665381 w 1102525"/>
              <a:gd name="connsiteY15" fmla="*/ 366884 h 733771"/>
              <a:gd name="connsiteX16" fmla="*/ 445822 w 1102525"/>
              <a:gd name="connsiteY16" fmla="*/ 226720 h 733771"/>
              <a:gd name="connsiteX17" fmla="*/ 680267 w 1102525"/>
              <a:gd name="connsiteY17" fmla="*/ 342076 h 733771"/>
              <a:gd name="connsiteX18" fmla="*/ 695152 w 1102525"/>
              <a:gd name="connsiteY18" fmla="*/ 366884 h 733771"/>
              <a:gd name="connsiteX19" fmla="*/ 680267 w 1102525"/>
              <a:gd name="connsiteY19" fmla="*/ 390452 h 733771"/>
              <a:gd name="connsiteX20" fmla="*/ 445822 w 1102525"/>
              <a:gd name="connsiteY20" fmla="*/ 507049 h 733771"/>
              <a:gd name="connsiteX21" fmla="*/ 433418 w 1102525"/>
              <a:gd name="connsiteY21" fmla="*/ 510770 h 733771"/>
              <a:gd name="connsiteX22" fmla="*/ 419773 w 1102525"/>
              <a:gd name="connsiteY22" fmla="*/ 505808 h 733771"/>
              <a:gd name="connsiteX23" fmla="*/ 406128 w 1102525"/>
              <a:gd name="connsiteY23" fmla="*/ 482241 h 733771"/>
              <a:gd name="connsiteX24" fmla="*/ 406128 w 1102525"/>
              <a:gd name="connsiteY24" fmla="*/ 250287 h 733771"/>
              <a:gd name="connsiteX25" fmla="*/ 419773 w 1102525"/>
              <a:gd name="connsiteY25" fmla="*/ 227960 h 733771"/>
              <a:gd name="connsiteX26" fmla="*/ 445822 w 1102525"/>
              <a:gd name="connsiteY26" fmla="*/ 226720 h 733771"/>
              <a:gd name="connsiteX27" fmla="*/ 213631 w 1102525"/>
              <a:gd name="connsiteY27" fmla="*/ 72068 h 733771"/>
              <a:gd name="connsiteX28" fmla="*/ 230471 w 1102525"/>
              <a:gd name="connsiteY28" fmla="*/ 90131 h 733771"/>
              <a:gd name="connsiteX29" fmla="*/ 213631 w 1102525"/>
              <a:gd name="connsiteY29" fmla="*/ 108195 h 733771"/>
              <a:gd name="connsiteX30" fmla="*/ 195589 w 1102525"/>
              <a:gd name="connsiteY30" fmla="*/ 90131 h 733771"/>
              <a:gd name="connsiteX31" fmla="*/ 213631 w 1102525"/>
              <a:gd name="connsiteY31" fmla="*/ 72068 h 733771"/>
              <a:gd name="connsiteX32" fmla="*/ 305834 w 1102525"/>
              <a:gd name="connsiteY32" fmla="*/ 71968 h 733771"/>
              <a:gd name="connsiteX33" fmla="*/ 323898 w 1102525"/>
              <a:gd name="connsiteY33" fmla="*/ 90031 h 733771"/>
              <a:gd name="connsiteX34" fmla="*/ 305834 w 1102525"/>
              <a:gd name="connsiteY34" fmla="*/ 108095 h 733771"/>
              <a:gd name="connsiteX35" fmla="*/ 287770 w 1102525"/>
              <a:gd name="connsiteY35" fmla="*/ 90031 h 733771"/>
              <a:gd name="connsiteX36" fmla="*/ 305834 w 1102525"/>
              <a:gd name="connsiteY36" fmla="*/ 71968 h 733771"/>
              <a:gd name="connsiteX37" fmla="*/ 121450 w 1102525"/>
              <a:gd name="connsiteY37" fmla="*/ 71944 h 733771"/>
              <a:gd name="connsiteX38" fmla="*/ 139514 w 1102525"/>
              <a:gd name="connsiteY38" fmla="*/ 90007 h 733771"/>
              <a:gd name="connsiteX39" fmla="*/ 121450 w 1102525"/>
              <a:gd name="connsiteY39" fmla="*/ 108071 h 733771"/>
              <a:gd name="connsiteX40" fmla="*/ 103386 w 1102525"/>
              <a:gd name="connsiteY40" fmla="*/ 90007 h 733771"/>
              <a:gd name="connsiteX41" fmla="*/ 121450 w 1102525"/>
              <a:gd name="connsiteY41" fmla="*/ 71944 h 733771"/>
              <a:gd name="connsiteX42" fmla="*/ 63464 w 1102525"/>
              <a:gd name="connsiteY42" fmla="*/ 28605 h 733771"/>
              <a:gd name="connsiteX43" fmla="*/ 28621 w 1102525"/>
              <a:gd name="connsiteY43" fmla="*/ 63428 h 733771"/>
              <a:gd name="connsiteX44" fmla="*/ 28621 w 1102525"/>
              <a:gd name="connsiteY44" fmla="*/ 670343 h 733771"/>
              <a:gd name="connsiteX45" fmla="*/ 63464 w 1102525"/>
              <a:gd name="connsiteY45" fmla="*/ 705166 h 733771"/>
              <a:gd name="connsiteX46" fmla="*/ 1039061 w 1102525"/>
              <a:gd name="connsiteY46" fmla="*/ 705166 h 733771"/>
              <a:gd name="connsiteX47" fmla="*/ 1072660 w 1102525"/>
              <a:gd name="connsiteY47" fmla="*/ 670343 h 733771"/>
              <a:gd name="connsiteX48" fmla="*/ 1072660 w 1102525"/>
              <a:gd name="connsiteY48" fmla="*/ 63428 h 733771"/>
              <a:gd name="connsiteX49" fmla="*/ 1039061 w 1102525"/>
              <a:gd name="connsiteY49" fmla="*/ 28605 h 733771"/>
              <a:gd name="connsiteX50" fmla="*/ 63464 w 1102525"/>
              <a:gd name="connsiteY50" fmla="*/ 0 h 733771"/>
              <a:gd name="connsiteX51" fmla="*/ 1039061 w 1102525"/>
              <a:gd name="connsiteY51" fmla="*/ 0 h 733771"/>
              <a:gd name="connsiteX52" fmla="*/ 1102525 w 1102525"/>
              <a:gd name="connsiteY52" fmla="*/ 63428 h 733771"/>
              <a:gd name="connsiteX53" fmla="*/ 1102525 w 1102525"/>
              <a:gd name="connsiteY53" fmla="*/ 670343 h 733771"/>
              <a:gd name="connsiteX54" fmla="*/ 1039061 w 1102525"/>
              <a:gd name="connsiteY54" fmla="*/ 733771 h 733771"/>
              <a:gd name="connsiteX55" fmla="*/ 63464 w 1102525"/>
              <a:gd name="connsiteY55" fmla="*/ 733771 h 733771"/>
              <a:gd name="connsiteX56" fmla="*/ 0 w 1102525"/>
              <a:gd name="connsiteY56" fmla="*/ 670343 h 733771"/>
              <a:gd name="connsiteX57" fmla="*/ 0 w 1102525"/>
              <a:gd name="connsiteY57" fmla="*/ 63428 h 733771"/>
              <a:gd name="connsiteX58" fmla="*/ 63464 w 1102525"/>
              <a:gd name="connsiteY58" fmla="*/ 0 h 73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02525" h="733771">
                <a:moveTo>
                  <a:pt x="214110" y="597992"/>
                </a:moveTo>
                <a:cubicBezTo>
                  <a:pt x="225307" y="597992"/>
                  <a:pt x="235260" y="604094"/>
                  <a:pt x="240236" y="613857"/>
                </a:cubicBezTo>
                <a:lnTo>
                  <a:pt x="995407" y="613857"/>
                </a:lnTo>
                <a:cubicBezTo>
                  <a:pt x="1004115" y="613857"/>
                  <a:pt x="1010336" y="619958"/>
                  <a:pt x="1010336" y="628501"/>
                </a:cubicBezTo>
                <a:cubicBezTo>
                  <a:pt x="1010336" y="635823"/>
                  <a:pt x="1004115" y="641924"/>
                  <a:pt x="995407" y="641924"/>
                </a:cubicBezTo>
                <a:lnTo>
                  <a:pt x="240236" y="641924"/>
                </a:lnTo>
                <a:cubicBezTo>
                  <a:pt x="235260" y="651687"/>
                  <a:pt x="225307" y="657789"/>
                  <a:pt x="214110" y="657789"/>
                </a:cubicBezTo>
                <a:cubicBezTo>
                  <a:pt x="201669" y="657789"/>
                  <a:pt x="191716" y="651687"/>
                  <a:pt x="186740" y="641924"/>
                </a:cubicBezTo>
                <a:lnTo>
                  <a:pt x="107117" y="641924"/>
                </a:lnTo>
                <a:cubicBezTo>
                  <a:pt x="98409" y="641924"/>
                  <a:pt x="92188" y="635823"/>
                  <a:pt x="92188" y="628501"/>
                </a:cubicBezTo>
                <a:cubicBezTo>
                  <a:pt x="92188" y="619958"/>
                  <a:pt x="98409" y="613857"/>
                  <a:pt x="107117" y="613857"/>
                </a:cubicBezTo>
                <a:lnTo>
                  <a:pt x="186740" y="613857"/>
                </a:lnTo>
                <a:cubicBezTo>
                  <a:pt x="191716" y="604094"/>
                  <a:pt x="201669" y="597992"/>
                  <a:pt x="214110" y="597992"/>
                </a:cubicBezTo>
                <a:close/>
                <a:moveTo>
                  <a:pt x="435899" y="254008"/>
                </a:moveTo>
                <a:lnTo>
                  <a:pt x="435899" y="481001"/>
                </a:lnTo>
                <a:lnTo>
                  <a:pt x="665381" y="366884"/>
                </a:lnTo>
                <a:close/>
                <a:moveTo>
                  <a:pt x="445822" y="226720"/>
                </a:moveTo>
                <a:lnTo>
                  <a:pt x="680267" y="342076"/>
                </a:lnTo>
                <a:cubicBezTo>
                  <a:pt x="688950" y="347038"/>
                  <a:pt x="695152" y="356961"/>
                  <a:pt x="695152" y="366884"/>
                </a:cubicBezTo>
                <a:cubicBezTo>
                  <a:pt x="695152" y="376807"/>
                  <a:pt x="688950" y="386731"/>
                  <a:pt x="680267" y="390452"/>
                </a:cubicBezTo>
                <a:lnTo>
                  <a:pt x="445822" y="507049"/>
                </a:lnTo>
                <a:cubicBezTo>
                  <a:pt x="442101" y="509530"/>
                  <a:pt x="438380" y="510770"/>
                  <a:pt x="433418" y="510770"/>
                </a:cubicBezTo>
                <a:cubicBezTo>
                  <a:pt x="428456" y="510770"/>
                  <a:pt x="424735" y="508289"/>
                  <a:pt x="419773" y="505808"/>
                </a:cubicBezTo>
                <a:cubicBezTo>
                  <a:pt x="411090" y="500847"/>
                  <a:pt x="406128" y="492164"/>
                  <a:pt x="406128" y="482241"/>
                </a:cubicBezTo>
                <a:lnTo>
                  <a:pt x="406128" y="250287"/>
                </a:lnTo>
                <a:cubicBezTo>
                  <a:pt x="406128" y="241605"/>
                  <a:pt x="411090" y="232922"/>
                  <a:pt x="419773" y="227960"/>
                </a:cubicBezTo>
                <a:cubicBezTo>
                  <a:pt x="427216" y="222999"/>
                  <a:pt x="437139" y="222999"/>
                  <a:pt x="445822" y="226720"/>
                </a:cubicBezTo>
                <a:close/>
                <a:moveTo>
                  <a:pt x="213631" y="72068"/>
                </a:moveTo>
                <a:cubicBezTo>
                  <a:pt x="223254" y="72068"/>
                  <a:pt x="230471" y="80498"/>
                  <a:pt x="230471" y="90131"/>
                </a:cubicBezTo>
                <a:cubicBezTo>
                  <a:pt x="230471" y="100970"/>
                  <a:pt x="223254" y="108195"/>
                  <a:pt x="213631" y="108195"/>
                </a:cubicBezTo>
                <a:cubicBezTo>
                  <a:pt x="202806" y="108195"/>
                  <a:pt x="195589" y="100970"/>
                  <a:pt x="195589" y="90131"/>
                </a:cubicBezTo>
                <a:cubicBezTo>
                  <a:pt x="195589" y="80498"/>
                  <a:pt x="202806" y="72068"/>
                  <a:pt x="213631" y="72068"/>
                </a:cubicBezTo>
                <a:close/>
                <a:moveTo>
                  <a:pt x="305834" y="71968"/>
                </a:moveTo>
                <a:cubicBezTo>
                  <a:pt x="315468" y="71968"/>
                  <a:pt x="323898" y="80398"/>
                  <a:pt x="323898" y="90031"/>
                </a:cubicBezTo>
                <a:cubicBezTo>
                  <a:pt x="323898" y="100870"/>
                  <a:pt x="315468" y="108095"/>
                  <a:pt x="305834" y="108095"/>
                </a:cubicBezTo>
                <a:cubicBezTo>
                  <a:pt x="294996" y="108095"/>
                  <a:pt x="287770" y="100870"/>
                  <a:pt x="287770" y="90031"/>
                </a:cubicBezTo>
                <a:cubicBezTo>
                  <a:pt x="287770" y="80398"/>
                  <a:pt x="294996" y="71968"/>
                  <a:pt x="305834" y="71968"/>
                </a:cubicBezTo>
                <a:close/>
                <a:moveTo>
                  <a:pt x="121450" y="71944"/>
                </a:moveTo>
                <a:cubicBezTo>
                  <a:pt x="131084" y="71944"/>
                  <a:pt x="139514" y="80374"/>
                  <a:pt x="139514" y="90007"/>
                </a:cubicBezTo>
                <a:cubicBezTo>
                  <a:pt x="139514" y="100846"/>
                  <a:pt x="131084" y="108071"/>
                  <a:pt x="121450" y="108071"/>
                </a:cubicBezTo>
                <a:cubicBezTo>
                  <a:pt x="110612" y="108071"/>
                  <a:pt x="103386" y="100846"/>
                  <a:pt x="103386" y="90007"/>
                </a:cubicBezTo>
                <a:cubicBezTo>
                  <a:pt x="103386" y="80374"/>
                  <a:pt x="110612" y="71944"/>
                  <a:pt x="121450" y="71944"/>
                </a:cubicBezTo>
                <a:close/>
                <a:moveTo>
                  <a:pt x="63464" y="28605"/>
                </a:moveTo>
                <a:cubicBezTo>
                  <a:pt x="44798" y="28605"/>
                  <a:pt x="28621" y="44772"/>
                  <a:pt x="28621" y="63428"/>
                </a:cubicBezTo>
                <a:lnTo>
                  <a:pt x="28621" y="670343"/>
                </a:lnTo>
                <a:cubicBezTo>
                  <a:pt x="28621" y="688999"/>
                  <a:pt x="44798" y="705166"/>
                  <a:pt x="63464" y="705166"/>
                </a:cubicBezTo>
                <a:lnTo>
                  <a:pt x="1039061" y="705166"/>
                </a:lnTo>
                <a:cubicBezTo>
                  <a:pt x="1057727" y="705166"/>
                  <a:pt x="1072660" y="688999"/>
                  <a:pt x="1072660" y="670343"/>
                </a:cubicBezTo>
                <a:lnTo>
                  <a:pt x="1072660" y="63428"/>
                </a:lnTo>
                <a:cubicBezTo>
                  <a:pt x="1072660" y="44772"/>
                  <a:pt x="1057727" y="28605"/>
                  <a:pt x="1039061" y="28605"/>
                </a:cubicBezTo>
                <a:close/>
                <a:moveTo>
                  <a:pt x="63464" y="0"/>
                </a:moveTo>
                <a:lnTo>
                  <a:pt x="1039061" y="0"/>
                </a:lnTo>
                <a:cubicBezTo>
                  <a:pt x="1073904" y="0"/>
                  <a:pt x="1102525" y="28605"/>
                  <a:pt x="1102525" y="63428"/>
                </a:cubicBezTo>
                <a:lnTo>
                  <a:pt x="1102525" y="670343"/>
                </a:lnTo>
                <a:cubicBezTo>
                  <a:pt x="1102525" y="705166"/>
                  <a:pt x="1073904" y="733771"/>
                  <a:pt x="1039061" y="733771"/>
                </a:cubicBezTo>
                <a:lnTo>
                  <a:pt x="63464" y="733771"/>
                </a:lnTo>
                <a:cubicBezTo>
                  <a:pt x="28621" y="733771"/>
                  <a:pt x="0" y="705166"/>
                  <a:pt x="0" y="670343"/>
                </a:cubicBezTo>
                <a:lnTo>
                  <a:pt x="0" y="63428"/>
                </a:lnTo>
                <a:cubicBezTo>
                  <a:pt x="0" y="28605"/>
                  <a:pt x="28621" y="0"/>
                  <a:pt x="63464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36572" tIns="18286" rIns="36572" bIns="18286" anchor="ctr" anchorCtr="1" compatLnSpc="0">
            <a:noAutofit/>
          </a:bodyPr>
          <a:lstStyle/>
          <a:p>
            <a:pPr hangingPunct="0"/>
            <a:endParaRPr lang="en-US" sz="732" kern="12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449D7F-E556-4742-8EC9-A0876B62BFE1}"/>
              </a:ext>
            </a:extLst>
          </p:cNvPr>
          <p:cNvSpPr txBox="1"/>
          <p:nvPr/>
        </p:nvSpPr>
        <p:spPr>
          <a:xfrm>
            <a:off x="961282" y="1975835"/>
            <a:ext cx="1717944" cy="3050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382" b="1" spc="-12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01</a:t>
            </a:r>
            <a:endParaRPr lang="en-US" sz="1382" b="1" spc="-12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188ACB-9FBA-4B57-922B-E2BA7471124D}"/>
              </a:ext>
            </a:extLst>
          </p:cNvPr>
          <p:cNvSpPr txBox="1"/>
          <p:nvPr/>
        </p:nvSpPr>
        <p:spPr>
          <a:xfrm>
            <a:off x="961283" y="2297190"/>
            <a:ext cx="171794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3"/>
              </a:lnSpc>
            </a:pPr>
            <a:r>
              <a:rPr lang="ru-RU" b="1" spc="-8" dirty="0">
                <a:cs typeface="Poppins" panose="00000500000000000000" pitchFamily="2" charset="0"/>
              </a:rPr>
              <a:t>Технологическое </a:t>
            </a:r>
            <a:r>
              <a:rPr lang="ru-RU" b="1" spc="-8" dirty="0" smtClean="0">
                <a:cs typeface="Poppins" panose="00000500000000000000" pitchFamily="2" charset="0"/>
              </a:rPr>
              <a:t>оборудование (ТО)</a:t>
            </a:r>
            <a:endParaRPr lang="ru-RU" b="1" spc="-8" dirty="0">
              <a:cs typeface="Poppins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A29AD-1C8D-B14D-8D89-C78F42AFE0A4}"/>
              </a:ext>
            </a:extLst>
          </p:cNvPr>
          <p:cNvSpPr txBox="1"/>
          <p:nvPr/>
        </p:nvSpPr>
        <p:spPr>
          <a:xfrm>
            <a:off x="963408" y="3190263"/>
            <a:ext cx="1717944" cy="3050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382" b="1" spc="-12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02</a:t>
            </a:r>
            <a:endParaRPr lang="en-US" sz="1382" b="1" spc="-12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24D4A5-B80A-C246-B084-B353465FAA7E}"/>
              </a:ext>
            </a:extLst>
          </p:cNvPr>
          <p:cNvSpPr txBox="1"/>
          <p:nvPr/>
        </p:nvSpPr>
        <p:spPr>
          <a:xfrm>
            <a:off x="963408" y="3511618"/>
            <a:ext cx="23534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spc="-8" dirty="0">
                <a:cs typeface="Poppins" panose="00000500000000000000" pitchFamily="2" charset="0"/>
                <a:sym typeface="Poppins"/>
              </a:rPr>
              <a:t>Система диспетчерского управления объектами газораспределительных </a:t>
            </a:r>
            <a:r>
              <a:rPr lang="ru-RU" b="1" spc="-8" dirty="0" smtClean="0">
                <a:cs typeface="Poppins" panose="00000500000000000000" pitchFamily="2" charset="0"/>
                <a:sym typeface="Poppins"/>
              </a:rPr>
              <a:t>систем (СДУ)</a:t>
            </a:r>
            <a:endParaRPr lang="ru-RU" b="1" spc="-8" dirty="0"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5B88C6-FF5F-4949-8FB9-A4D26E8730F4}"/>
              </a:ext>
            </a:extLst>
          </p:cNvPr>
          <p:cNvSpPr txBox="1"/>
          <p:nvPr/>
        </p:nvSpPr>
        <p:spPr>
          <a:xfrm>
            <a:off x="961283" y="5101142"/>
            <a:ext cx="1717944" cy="3050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382" b="1" spc="-12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03</a:t>
            </a:r>
            <a:endParaRPr lang="en-US" sz="1382" b="1" spc="-12" dirty="0">
              <a:solidFill>
                <a:schemeClr val="accent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C447A2-B84A-E84B-A6C3-EE0603BA76CB}"/>
              </a:ext>
            </a:extLst>
          </p:cNvPr>
          <p:cNvSpPr txBox="1"/>
          <p:nvPr/>
        </p:nvSpPr>
        <p:spPr>
          <a:xfrm>
            <a:off x="961284" y="5422497"/>
            <a:ext cx="2243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spc="-8" dirty="0">
                <a:cs typeface="Poppins" panose="00000500000000000000" pitchFamily="2" charset="0"/>
                <a:sym typeface="Poppins"/>
              </a:rPr>
              <a:t>Система обеспечения единства </a:t>
            </a:r>
            <a:r>
              <a:rPr lang="ru-RU" b="1" spc="-8" dirty="0" smtClean="0">
                <a:cs typeface="Poppins" panose="00000500000000000000" pitchFamily="2" charset="0"/>
                <a:sym typeface="Poppins"/>
              </a:rPr>
              <a:t>измерений (СОЕИ)</a:t>
            </a:r>
            <a:endParaRPr lang="ru-RU" b="1" spc="-8" dirty="0">
              <a:cs typeface="Poppins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3A455D-0A0C-7643-893A-6DA4C4C91439}"/>
              </a:ext>
            </a:extLst>
          </p:cNvPr>
          <p:cNvSpPr txBox="1"/>
          <p:nvPr/>
        </p:nvSpPr>
        <p:spPr>
          <a:xfrm>
            <a:off x="7226772" y="1975835"/>
            <a:ext cx="1717944" cy="3050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ru-RU" sz="1382" b="1" spc="-12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04</a:t>
            </a:r>
            <a:endParaRPr lang="en-US" sz="1382" b="1" spc="-12" dirty="0">
              <a:solidFill>
                <a:schemeClr val="accent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D24037-6811-0043-A74F-D07BD420A198}"/>
              </a:ext>
            </a:extLst>
          </p:cNvPr>
          <p:cNvSpPr txBox="1"/>
          <p:nvPr/>
        </p:nvSpPr>
        <p:spPr>
          <a:xfrm>
            <a:off x="6700524" y="2297190"/>
            <a:ext cx="2244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b="1" spc="-8" dirty="0">
                <a:cs typeface="Poppins" panose="00000500000000000000" pitchFamily="2" charset="0"/>
                <a:sym typeface="Poppins"/>
              </a:rPr>
              <a:t>Система противокоррозионной защиты стальных </a:t>
            </a:r>
            <a:r>
              <a:rPr lang="ru-RU" b="1" spc="-8" dirty="0" smtClean="0">
                <a:cs typeface="Poppins" panose="00000500000000000000" pitchFamily="2" charset="0"/>
                <a:sym typeface="Poppins"/>
              </a:rPr>
              <a:t>газопроводов (СКЗ)</a:t>
            </a:r>
            <a:endParaRPr lang="ru-RU" b="1" spc="-8" dirty="0"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4B5B59-7EF8-D34D-BBDA-790044402C4E}"/>
              </a:ext>
            </a:extLst>
          </p:cNvPr>
          <p:cNvSpPr txBox="1"/>
          <p:nvPr/>
        </p:nvSpPr>
        <p:spPr>
          <a:xfrm>
            <a:off x="6920228" y="3531015"/>
            <a:ext cx="2024487" cy="3050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ru-RU" sz="1382" b="1" spc="-12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05</a:t>
            </a:r>
            <a:endParaRPr lang="en-US" sz="1382" b="1" spc="-12" dirty="0">
              <a:solidFill>
                <a:schemeClr val="accent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0086C6-D72F-6240-B9C6-BAB998A24032}"/>
              </a:ext>
            </a:extLst>
          </p:cNvPr>
          <p:cNvSpPr txBox="1"/>
          <p:nvPr/>
        </p:nvSpPr>
        <p:spPr>
          <a:xfrm>
            <a:off x="6920229" y="3852370"/>
            <a:ext cx="20244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spc="-8" dirty="0">
                <a:cs typeface="Poppins" panose="00000500000000000000" pitchFamily="2" charset="0"/>
                <a:sym typeface="Poppins"/>
              </a:rPr>
              <a:t>Автоматизация технологических процессов распределения </a:t>
            </a:r>
            <a:r>
              <a:rPr lang="ru-RU" b="1" spc="-8" dirty="0" smtClean="0">
                <a:cs typeface="Poppins" panose="00000500000000000000" pitchFamily="2" charset="0"/>
                <a:sym typeface="Poppins"/>
              </a:rPr>
              <a:t>газа (АСУТП)</a:t>
            </a:r>
            <a:endParaRPr lang="ru-RU" b="1" spc="-8" dirty="0">
              <a:cs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EA40C6-DF14-3642-AB3F-E5B1F9AF088B}"/>
              </a:ext>
            </a:extLst>
          </p:cNvPr>
          <p:cNvSpPr txBox="1"/>
          <p:nvPr/>
        </p:nvSpPr>
        <p:spPr>
          <a:xfrm>
            <a:off x="7226772" y="5086196"/>
            <a:ext cx="1717944" cy="3050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ru-RU" sz="1382" b="1" spc="-12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06</a:t>
            </a:r>
            <a:endParaRPr lang="en-US" sz="1382" b="1" spc="-12" dirty="0">
              <a:solidFill>
                <a:schemeClr val="accent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5AEA31-BD23-3644-84E0-642C3766B153}"/>
              </a:ext>
            </a:extLst>
          </p:cNvPr>
          <p:cNvSpPr txBox="1"/>
          <p:nvPr/>
        </p:nvSpPr>
        <p:spPr>
          <a:xfrm>
            <a:off x="7002162" y="5407551"/>
            <a:ext cx="19425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b="1" spc="-8" dirty="0">
                <a:cs typeface="Poppins" panose="00000500000000000000" pitchFamily="2" charset="0"/>
                <a:sym typeface="Poppins"/>
              </a:rPr>
              <a:t>Система подготовки </a:t>
            </a:r>
            <a:r>
              <a:rPr lang="ru-RU" b="1" spc="-8" dirty="0" smtClean="0">
                <a:cs typeface="Poppins" panose="00000500000000000000" pitchFamily="2" charset="0"/>
                <a:sym typeface="Poppins"/>
              </a:rPr>
              <a:t>кадров (СПК)</a:t>
            </a:r>
            <a:endParaRPr lang="ru-RU" b="1" spc="-8" dirty="0">
              <a:cs typeface="Poppins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4930C5-BF36-E445-9477-ED3DA4BB3FDD}"/>
              </a:ext>
            </a:extLst>
          </p:cNvPr>
          <p:cNvSpPr txBox="1"/>
          <p:nvPr/>
        </p:nvSpPr>
        <p:spPr>
          <a:xfrm>
            <a:off x="4308406" y="4148405"/>
            <a:ext cx="12891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spc="-12" dirty="0">
                <a:solidFill>
                  <a:schemeClr val="bg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ЕТП</a:t>
            </a:r>
            <a:endParaRPr lang="en-US" sz="2400" b="1" spc="-12" dirty="0">
              <a:solidFill>
                <a:schemeClr val="bg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A74C782-EA4E-4BE4-B854-98C54CA700DF}"/>
              </a:ext>
            </a:extLst>
          </p:cNvPr>
          <p:cNvSpPr txBox="1"/>
          <p:nvPr/>
        </p:nvSpPr>
        <p:spPr>
          <a:xfrm>
            <a:off x="500809" y="517372"/>
            <a:ext cx="8670008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7"/>
              </a:lnSpc>
            </a:pPr>
            <a:r>
              <a:rPr lang="ru-RU" sz="2000" spc="-49" dirty="0" smtClean="0">
                <a:cs typeface="Poppins" panose="00000500000000000000" pitchFamily="2" charset="0"/>
              </a:rPr>
              <a:t>ПРИОРИТЕТНЫЕ ВИДЫ ДЕЯТЕЛЬНОСТИ И ОБЪЕКТЫ УПРАВЛЕНИЯ </a:t>
            </a:r>
            <a:endParaRPr lang="en-US" sz="2000" spc="-49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53C602C-C2E9-49AC-9DD5-97FD7EF0E8FE}"/>
              </a:ext>
            </a:extLst>
          </p:cNvPr>
          <p:cNvSpPr txBox="1"/>
          <p:nvPr/>
        </p:nvSpPr>
        <p:spPr>
          <a:xfrm>
            <a:off x="1555304" y="1316040"/>
            <a:ext cx="213204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b="1" spc="-12" dirty="0">
                <a:solidFill>
                  <a:schemeClr val="accent1"/>
                </a:solidFill>
                <a:cs typeface="Poppins" panose="00000500000000000000" pitchFamily="2" charset="0"/>
              </a:rPr>
              <a:t>ПРОЕКТИРОВАНИЕ</a:t>
            </a:r>
            <a:endParaRPr lang="en-US" b="1" spc="-12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54B7345-3506-44E4-B821-03C24DACA9F8}"/>
              </a:ext>
            </a:extLst>
          </p:cNvPr>
          <p:cNvSpPr txBox="1"/>
          <p:nvPr/>
        </p:nvSpPr>
        <p:spPr>
          <a:xfrm>
            <a:off x="3546625" y="1310878"/>
            <a:ext cx="128918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b="1" spc="-12" dirty="0">
                <a:solidFill>
                  <a:schemeClr val="accent2"/>
                </a:solidFill>
                <a:cs typeface="Poppins" panose="00000500000000000000" pitchFamily="2" charset="0"/>
              </a:rPr>
              <a:t>ЗАКУПКИ</a:t>
            </a:r>
            <a:endParaRPr lang="en-US" b="1" spc="-12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A637F39-983F-4588-99BF-6309CDA5DDA7}"/>
              </a:ext>
            </a:extLst>
          </p:cNvPr>
          <p:cNvSpPr txBox="1"/>
          <p:nvPr/>
        </p:nvSpPr>
        <p:spPr>
          <a:xfrm>
            <a:off x="4620101" y="1307366"/>
            <a:ext cx="189055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b="1" spc="-12" dirty="0">
                <a:solidFill>
                  <a:schemeClr val="accent3"/>
                </a:solidFill>
                <a:cs typeface="Poppins" panose="00000500000000000000" pitchFamily="2" charset="0"/>
              </a:rPr>
              <a:t>СТРОИТЕЛЬСТВО</a:t>
            </a:r>
            <a:endParaRPr lang="en-US" b="1" spc="-12" dirty="0">
              <a:solidFill>
                <a:schemeClr val="accent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D12EBEF-00B6-446E-BA63-FCEC949C510A}"/>
              </a:ext>
            </a:extLst>
          </p:cNvPr>
          <p:cNvSpPr txBox="1"/>
          <p:nvPr/>
        </p:nvSpPr>
        <p:spPr>
          <a:xfrm>
            <a:off x="6502787" y="1302911"/>
            <a:ext cx="189055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b="1" spc="-12" dirty="0">
                <a:solidFill>
                  <a:schemeClr val="accent4"/>
                </a:solidFill>
                <a:cs typeface="Poppins" panose="00000500000000000000" pitchFamily="2" charset="0"/>
              </a:rPr>
              <a:t>ЭКСПЛУАТАЦИЯ</a:t>
            </a:r>
            <a:endParaRPr lang="en-US" b="1" spc="-12" dirty="0">
              <a:solidFill>
                <a:schemeClr val="accent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6" name="Google Shape;122;p4">
            <a:extLst>
              <a:ext uri="{FF2B5EF4-FFF2-40B4-BE49-F238E27FC236}">
                <a16:creationId xmlns:a16="http://schemas.microsoft.com/office/drawing/2014/main" id="{AEB729A4-61DB-4DC1-901C-543C25A3F204}"/>
              </a:ext>
            </a:extLst>
          </p:cNvPr>
          <p:cNvSpPr txBox="1"/>
          <p:nvPr/>
        </p:nvSpPr>
        <p:spPr>
          <a:xfrm>
            <a:off x="8983769" y="6218709"/>
            <a:ext cx="625261" cy="296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25" tIns="38450" rIns="76925" bIns="384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142;p5">
            <a:extLst>
              <a:ext uri="{FF2B5EF4-FFF2-40B4-BE49-F238E27FC236}">
                <a16:creationId xmlns:a16="http://schemas.microsoft.com/office/drawing/2014/main" id="{2E0A42A3-6FA1-4121-AD19-0B91C3CC0CF1}"/>
              </a:ext>
            </a:extLst>
          </p:cNvPr>
          <p:cNvSpPr/>
          <p:nvPr/>
        </p:nvSpPr>
        <p:spPr>
          <a:xfrm>
            <a:off x="1600623" y="1298297"/>
            <a:ext cx="1848353" cy="342151"/>
          </a:xfrm>
          <a:custGeom>
            <a:avLst/>
            <a:gdLst/>
            <a:ahLst/>
            <a:cxnLst/>
            <a:rect l="l" t="t" r="r" b="b"/>
            <a:pathLst>
              <a:path w="1750" h="1637" extrusionOk="0">
                <a:moveTo>
                  <a:pt x="1749" y="0"/>
                </a:moveTo>
                <a:lnTo>
                  <a:pt x="1749" y="1636"/>
                </a:lnTo>
                <a:lnTo>
                  <a:pt x="0" y="1636"/>
                </a:lnTo>
              </a:path>
            </a:pathLst>
          </a:custGeom>
          <a:noFill/>
          <a:ln w="25400" cap="flat" cmpd="sng">
            <a:solidFill>
              <a:srgbClr val="2451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150" tIns="18550" rIns="37150" bIns="1855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55" b="0" i="0" u="none" strike="noStrike" kern="0" cap="none" spc="0" normalizeH="0" baseline="0" noProof="0">
              <a:ln>
                <a:noFill/>
              </a:ln>
              <a:solidFill>
                <a:srgbClr val="747993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" name="Google Shape;144;p5">
            <a:extLst>
              <a:ext uri="{FF2B5EF4-FFF2-40B4-BE49-F238E27FC236}">
                <a16:creationId xmlns:a16="http://schemas.microsoft.com/office/drawing/2014/main" id="{827E3650-9C9E-4873-8FFD-89C41EAD7488}"/>
              </a:ext>
            </a:extLst>
          </p:cNvPr>
          <p:cNvSpPr/>
          <p:nvPr/>
        </p:nvSpPr>
        <p:spPr>
          <a:xfrm>
            <a:off x="6572447" y="1282257"/>
            <a:ext cx="1553038" cy="342152"/>
          </a:xfrm>
          <a:custGeom>
            <a:avLst/>
            <a:gdLst/>
            <a:ahLst/>
            <a:cxnLst/>
            <a:rect l="l" t="t" r="r" b="b"/>
            <a:pathLst>
              <a:path w="1750" h="1637" extrusionOk="0">
                <a:moveTo>
                  <a:pt x="1749" y="0"/>
                </a:moveTo>
                <a:lnTo>
                  <a:pt x="1749" y="1636"/>
                </a:lnTo>
                <a:lnTo>
                  <a:pt x="0" y="1636"/>
                </a:lnTo>
              </a:path>
            </a:pathLst>
          </a:custGeom>
          <a:noFill/>
          <a:ln w="25400" cap="flat" cmpd="sng">
            <a:solidFill>
              <a:srgbClr val="05C4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150" tIns="18550" rIns="37150" bIns="1855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55" b="0" i="0" u="none" strike="noStrike" kern="0" cap="none" spc="0" normalizeH="0" baseline="0" noProof="0">
              <a:ln>
                <a:noFill/>
              </a:ln>
              <a:solidFill>
                <a:srgbClr val="747993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" name="Google Shape;143;p5">
            <a:extLst>
              <a:ext uri="{FF2B5EF4-FFF2-40B4-BE49-F238E27FC236}">
                <a16:creationId xmlns:a16="http://schemas.microsoft.com/office/drawing/2014/main" id="{666F609F-9FFE-41BC-9AE5-00CB5019F66E}"/>
              </a:ext>
            </a:extLst>
          </p:cNvPr>
          <p:cNvSpPr/>
          <p:nvPr/>
        </p:nvSpPr>
        <p:spPr>
          <a:xfrm rot="16200000">
            <a:off x="5329411" y="630822"/>
            <a:ext cx="365589" cy="1660619"/>
          </a:xfrm>
          <a:custGeom>
            <a:avLst/>
            <a:gdLst/>
            <a:ahLst/>
            <a:cxnLst/>
            <a:rect l="l" t="t" r="r" b="b"/>
            <a:pathLst>
              <a:path w="1751" h="1637" extrusionOk="0">
                <a:moveTo>
                  <a:pt x="0" y="0"/>
                </a:moveTo>
                <a:lnTo>
                  <a:pt x="0" y="1636"/>
                </a:lnTo>
                <a:lnTo>
                  <a:pt x="1750" y="1636"/>
                </a:lnTo>
              </a:path>
            </a:pathLst>
          </a:custGeom>
          <a:noFill/>
          <a:ln w="25400" cap="flat" cmpd="sng">
            <a:solidFill>
              <a:srgbClr val="1C6EA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150" tIns="18550" rIns="37150" bIns="1855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55" b="0" i="0" u="none" strike="noStrike" kern="0" cap="none" spc="0" normalizeH="0" baseline="0" noProof="0">
              <a:ln>
                <a:noFill/>
              </a:ln>
              <a:solidFill>
                <a:srgbClr val="747993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Google Shape;143;p5">
            <a:extLst>
              <a:ext uri="{FF2B5EF4-FFF2-40B4-BE49-F238E27FC236}">
                <a16:creationId xmlns:a16="http://schemas.microsoft.com/office/drawing/2014/main" id="{C01C7EDF-4DBB-4087-A4B9-2A214E7B3E02}"/>
              </a:ext>
            </a:extLst>
          </p:cNvPr>
          <p:cNvSpPr/>
          <p:nvPr/>
        </p:nvSpPr>
        <p:spPr>
          <a:xfrm rot="16200000">
            <a:off x="3851856" y="977027"/>
            <a:ext cx="365586" cy="976044"/>
          </a:xfrm>
          <a:custGeom>
            <a:avLst/>
            <a:gdLst/>
            <a:ahLst/>
            <a:cxnLst/>
            <a:rect l="l" t="t" r="r" b="b"/>
            <a:pathLst>
              <a:path w="1751" h="1637" extrusionOk="0">
                <a:moveTo>
                  <a:pt x="0" y="0"/>
                </a:moveTo>
                <a:lnTo>
                  <a:pt x="0" y="1636"/>
                </a:lnTo>
                <a:lnTo>
                  <a:pt x="1750" y="1636"/>
                </a:lnTo>
              </a:path>
            </a:pathLst>
          </a:custGeom>
          <a:noFill/>
          <a:ln w="25400" cap="flat" cmpd="sng">
            <a:solidFill>
              <a:srgbClr val="1C6EA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150" tIns="18550" rIns="37150" bIns="1855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55" b="0" i="0" u="none" strike="noStrike" kern="0" cap="none" spc="0" normalizeH="0" baseline="0" noProof="0">
              <a:ln>
                <a:noFill/>
              </a:ln>
              <a:solidFill>
                <a:srgbClr val="747993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00848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18160" y="1219200"/>
            <a:ext cx="8890000" cy="4958080"/>
            <a:chOff x="1285886" y="1097721"/>
            <a:chExt cx="9620229" cy="5165611"/>
          </a:xfrm>
        </p:grpSpPr>
        <p:cxnSp>
          <p:nvCxnSpPr>
            <p:cNvPr id="101" name="Прямая со стрелкой 100">
              <a:extLst>
                <a:ext uri="{FF2B5EF4-FFF2-40B4-BE49-F238E27FC236}">
                  <a16:creationId xmlns:a16="http://schemas.microsoft.com/office/drawing/2014/main" id="{361FF3E0-57BF-40BB-8883-467929C5DA80}"/>
                </a:ext>
              </a:extLst>
            </p:cNvPr>
            <p:cNvCxnSpPr/>
            <p:nvPr/>
          </p:nvCxnSpPr>
          <p:spPr>
            <a:xfrm flipH="1">
              <a:off x="3957671" y="1696331"/>
              <a:ext cx="847368" cy="997438"/>
            </a:xfrm>
            <a:prstGeom prst="straightConnector1">
              <a:avLst/>
            </a:prstGeom>
            <a:ln w="19050">
              <a:solidFill>
                <a:srgbClr val="05C4A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 стрелкой 97"/>
            <p:cNvCxnSpPr/>
            <p:nvPr/>
          </p:nvCxnSpPr>
          <p:spPr>
            <a:xfrm flipH="1">
              <a:off x="2438006" y="1701505"/>
              <a:ext cx="1135345" cy="1581343"/>
            </a:xfrm>
            <a:prstGeom prst="straightConnector1">
              <a:avLst/>
            </a:prstGeom>
            <a:ln w="19050">
              <a:solidFill>
                <a:srgbClr val="148B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Прямая со стрелкой 182"/>
            <p:cNvCxnSpPr/>
            <p:nvPr/>
          </p:nvCxnSpPr>
          <p:spPr>
            <a:xfrm>
              <a:off x="5663891" y="3079318"/>
              <a:ext cx="3633193" cy="2191741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9" name="Прямая со стрелкой 178">
              <a:extLst>
                <a:ext uri="{FF2B5EF4-FFF2-40B4-BE49-F238E27FC236}">
                  <a16:creationId xmlns:a16="http://schemas.microsoft.com/office/drawing/2014/main" id="{361FF3E0-57BF-40BB-8883-467929C5DA80}"/>
                </a:ext>
              </a:extLst>
            </p:cNvPr>
            <p:cNvCxnSpPr>
              <a:endCxn id="14" idx="3"/>
            </p:cNvCxnSpPr>
            <p:nvPr/>
          </p:nvCxnSpPr>
          <p:spPr>
            <a:xfrm flipH="1">
              <a:off x="5684997" y="1721729"/>
              <a:ext cx="3922440" cy="1166017"/>
            </a:xfrm>
            <a:prstGeom prst="straightConnector1">
              <a:avLst/>
            </a:prstGeom>
            <a:ln w="19050">
              <a:solidFill>
                <a:srgbClr val="8D95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 стрелкой 175">
              <a:extLst>
                <a:ext uri="{FF2B5EF4-FFF2-40B4-BE49-F238E27FC236}">
                  <a16:creationId xmlns:a16="http://schemas.microsoft.com/office/drawing/2014/main" id="{361FF3E0-57BF-40BB-8883-467929C5DA80}"/>
                </a:ext>
              </a:extLst>
            </p:cNvPr>
            <p:cNvCxnSpPr/>
            <p:nvPr/>
          </p:nvCxnSpPr>
          <p:spPr>
            <a:xfrm flipH="1">
              <a:off x="3538438" y="1699848"/>
              <a:ext cx="2969590" cy="1575242"/>
            </a:xfrm>
            <a:prstGeom prst="straightConnector1">
              <a:avLst/>
            </a:prstGeom>
            <a:ln w="19050">
              <a:solidFill>
                <a:srgbClr val="1C6EA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 стрелкой 168">
              <a:extLst>
                <a:ext uri="{FF2B5EF4-FFF2-40B4-BE49-F238E27FC236}">
                  <a16:creationId xmlns:a16="http://schemas.microsoft.com/office/drawing/2014/main" id="{361FF3E0-57BF-40BB-8883-467929C5DA80}"/>
                </a:ext>
              </a:extLst>
            </p:cNvPr>
            <p:cNvCxnSpPr/>
            <p:nvPr/>
          </p:nvCxnSpPr>
          <p:spPr>
            <a:xfrm flipH="1">
              <a:off x="3888591" y="1704796"/>
              <a:ext cx="4416116" cy="1580707"/>
            </a:xfrm>
            <a:prstGeom prst="straightConnector1">
              <a:avLst/>
            </a:prstGeom>
            <a:ln w="19050">
              <a:solidFill>
                <a:srgbClr val="0DA7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Прямая со стрелкой 160">
              <a:extLst>
                <a:ext uri="{FF2B5EF4-FFF2-40B4-BE49-F238E27FC236}">
                  <a16:creationId xmlns:a16="http://schemas.microsoft.com/office/drawing/2014/main" id="{361FF3E0-57BF-40BB-8883-467929C5DA80}"/>
                </a:ext>
              </a:extLst>
            </p:cNvPr>
            <p:cNvCxnSpPr/>
            <p:nvPr/>
          </p:nvCxnSpPr>
          <p:spPr>
            <a:xfrm flipH="1">
              <a:off x="5684998" y="1707030"/>
              <a:ext cx="2619709" cy="1087349"/>
            </a:xfrm>
            <a:prstGeom prst="straightConnector1">
              <a:avLst/>
            </a:prstGeom>
            <a:ln w="19050">
              <a:solidFill>
                <a:srgbClr val="0DA7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Прямая со стрелкой 156">
              <a:extLst>
                <a:ext uri="{FF2B5EF4-FFF2-40B4-BE49-F238E27FC236}">
                  <a16:creationId xmlns:a16="http://schemas.microsoft.com/office/drawing/2014/main" id="{361FF3E0-57BF-40BB-8883-467929C5DA80}"/>
                </a:ext>
              </a:extLst>
            </p:cNvPr>
            <p:cNvCxnSpPr/>
            <p:nvPr/>
          </p:nvCxnSpPr>
          <p:spPr>
            <a:xfrm flipH="1">
              <a:off x="5253626" y="1694219"/>
              <a:ext cx="1269374" cy="1009821"/>
            </a:xfrm>
            <a:prstGeom prst="straightConnector1">
              <a:avLst/>
            </a:prstGeom>
            <a:ln w="19050">
              <a:solidFill>
                <a:srgbClr val="1C6EA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 стрелкой 147"/>
            <p:cNvCxnSpPr/>
            <p:nvPr/>
          </p:nvCxnSpPr>
          <p:spPr>
            <a:xfrm>
              <a:off x="9594850" y="1720474"/>
              <a:ext cx="115488" cy="3533465"/>
            </a:xfrm>
            <a:prstGeom prst="straightConnector1">
              <a:avLst/>
            </a:prstGeom>
            <a:ln w="19050">
              <a:solidFill>
                <a:srgbClr val="8D95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/>
            <p:nvPr/>
          </p:nvCxnSpPr>
          <p:spPr>
            <a:xfrm>
              <a:off x="6516837" y="1693477"/>
              <a:ext cx="2734210" cy="2229425"/>
            </a:xfrm>
            <a:prstGeom prst="straightConnector1">
              <a:avLst/>
            </a:prstGeom>
            <a:ln w="19050">
              <a:solidFill>
                <a:srgbClr val="1C6EA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>
              <a:off x="3574163" y="1696968"/>
              <a:ext cx="5643737" cy="2654361"/>
            </a:xfrm>
            <a:prstGeom prst="straightConnector1">
              <a:avLst/>
            </a:prstGeom>
            <a:ln w="19050">
              <a:solidFill>
                <a:srgbClr val="148B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>
              <a:off x="4805135" y="1700363"/>
              <a:ext cx="4412765" cy="2298864"/>
            </a:xfrm>
            <a:prstGeom prst="straightConnector1">
              <a:avLst/>
            </a:prstGeom>
            <a:ln w="19050">
              <a:solidFill>
                <a:srgbClr val="05C4A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>
              <a:off x="4805038" y="1702626"/>
              <a:ext cx="4468886" cy="920230"/>
            </a:xfrm>
            <a:prstGeom prst="straightConnector1">
              <a:avLst/>
            </a:prstGeom>
            <a:ln w="19050">
              <a:solidFill>
                <a:srgbClr val="05C4A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 стрелкой 99">
              <a:extLst>
                <a:ext uri="{FF2B5EF4-FFF2-40B4-BE49-F238E27FC236}">
                  <a16:creationId xmlns:a16="http://schemas.microsoft.com/office/drawing/2014/main" id="{361FF3E0-57BF-40BB-8883-467929C5DA80}"/>
                </a:ext>
              </a:extLst>
            </p:cNvPr>
            <p:cNvCxnSpPr>
              <a:endCxn id="22" idx="0"/>
            </p:cNvCxnSpPr>
            <p:nvPr/>
          </p:nvCxnSpPr>
          <p:spPr>
            <a:xfrm flipH="1">
              <a:off x="2810572" y="1695713"/>
              <a:ext cx="1997109" cy="1585880"/>
            </a:xfrm>
            <a:prstGeom prst="straightConnector1">
              <a:avLst/>
            </a:prstGeom>
            <a:ln w="19050">
              <a:solidFill>
                <a:srgbClr val="05C4A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>
              <a:extLst>
                <a:ext uri="{FF2B5EF4-FFF2-40B4-BE49-F238E27FC236}">
                  <a16:creationId xmlns:a16="http://schemas.microsoft.com/office/drawing/2014/main" id="{B2BC1588-B428-4818-AA7D-4786EBE08DC3}"/>
                </a:ext>
              </a:extLst>
            </p:cNvPr>
            <p:cNvCxnSpPr>
              <a:cxnSpLocks/>
            </p:cNvCxnSpPr>
            <p:nvPr/>
          </p:nvCxnSpPr>
          <p:spPr>
            <a:xfrm>
              <a:off x="2476625" y="1677567"/>
              <a:ext cx="6754650" cy="2803820"/>
            </a:xfrm>
            <a:prstGeom prst="straightConnector1">
              <a:avLst/>
            </a:prstGeom>
            <a:ln w="19050">
              <a:solidFill>
                <a:srgbClr val="2451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 стрелкой 95">
              <a:extLst>
                <a:ext uri="{FF2B5EF4-FFF2-40B4-BE49-F238E27FC236}">
                  <a16:creationId xmlns:a16="http://schemas.microsoft.com/office/drawing/2014/main" id="{B2BC1588-B428-4818-AA7D-4786EBE08DC3}"/>
                </a:ext>
              </a:extLst>
            </p:cNvPr>
            <p:cNvCxnSpPr>
              <a:cxnSpLocks/>
            </p:cNvCxnSpPr>
            <p:nvPr/>
          </p:nvCxnSpPr>
          <p:spPr>
            <a:xfrm>
              <a:off x="2468484" y="1682232"/>
              <a:ext cx="6756441" cy="1070354"/>
            </a:xfrm>
            <a:prstGeom prst="straightConnector1">
              <a:avLst/>
            </a:prstGeom>
            <a:ln w="19050">
              <a:solidFill>
                <a:srgbClr val="2451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>
              <a:extLst>
                <a:ext uri="{FF2B5EF4-FFF2-40B4-BE49-F238E27FC236}">
                  <a16:creationId xmlns:a16="http://schemas.microsoft.com/office/drawing/2014/main" id="{361FF3E0-57BF-40BB-8883-467929C5DA80}"/>
                </a:ext>
              </a:extLst>
            </p:cNvPr>
            <p:cNvCxnSpPr/>
            <p:nvPr/>
          </p:nvCxnSpPr>
          <p:spPr>
            <a:xfrm flipH="1">
              <a:off x="7610860" y="1720474"/>
              <a:ext cx="1983990" cy="3840312"/>
            </a:xfrm>
            <a:prstGeom prst="straightConnector1">
              <a:avLst/>
            </a:prstGeom>
            <a:ln w="19050">
              <a:solidFill>
                <a:srgbClr val="8D95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 стрелкой 86">
              <a:extLst>
                <a:ext uri="{FF2B5EF4-FFF2-40B4-BE49-F238E27FC236}">
                  <a16:creationId xmlns:a16="http://schemas.microsoft.com/office/drawing/2014/main" id="{361FF3E0-57BF-40BB-8883-467929C5DA80}"/>
                </a:ext>
              </a:extLst>
            </p:cNvPr>
            <p:cNvCxnSpPr/>
            <p:nvPr/>
          </p:nvCxnSpPr>
          <p:spPr>
            <a:xfrm flipH="1">
              <a:off x="7350985" y="1720474"/>
              <a:ext cx="953722" cy="3840312"/>
            </a:xfrm>
            <a:prstGeom prst="straightConnector1">
              <a:avLst/>
            </a:prstGeom>
            <a:ln w="19050">
              <a:solidFill>
                <a:srgbClr val="0DA7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 стрелкой 84">
              <a:extLst>
                <a:ext uri="{FF2B5EF4-FFF2-40B4-BE49-F238E27FC236}">
                  <a16:creationId xmlns:a16="http://schemas.microsoft.com/office/drawing/2014/main" id="{361FF3E0-57BF-40BB-8883-467929C5DA80}"/>
                </a:ext>
              </a:extLst>
            </p:cNvPr>
            <p:cNvCxnSpPr/>
            <p:nvPr/>
          </p:nvCxnSpPr>
          <p:spPr>
            <a:xfrm flipH="1">
              <a:off x="6082336" y="1700080"/>
              <a:ext cx="434501" cy="3860706"/>
            </a:xfrm>
            <a:prstGeom prst="straightConnector1">
              <a:avLst/>
            </a:prstGeom>
            <a:ln w="19050">
              <a:solidFill>
                <a:srgbClr val="1C6EA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 стрелкой 80">
              <a:extLst>
                <a:ext uri="{FF2B5EF4-FFF2-40B4-BE49-F238E27FC236}">
                  <a16:creationId xmlns:a16="http://schemas.microsoft.com/office/drawing/2014/main" id="{361FF3E0-57BF-40BB-8883-467929C5DA80}"/>
                </a:ext>
              </a:extLst>
            </p:cNvPr>
            <p:cNvCxnSpPr/>
            <p:nvPr/>
          </p:nvCxnSpPr>
          <p:spPr>
            <a:xfrm flipH="1">
              <a:off x="4370372" y="1699741"/>
              <a:ext cx="437088" cy="3851461"/>
            </a:xfrm>
            <a:prstGeom prst="straightConnector1">
              <a:avLst/>
            </a:prstGeom>
            <a:ln w="19050">
              <a:solidFill>
                <a:srgbClr val="05C4A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361FF3E0-57BF-40BB-8883-467929C5DA80}"/>
                </a:ext>
              </a:extLst>
            </p:cNvPr>
            <p:cNvCxnSpPr/>
            <p:nvPr/>
          </p:nvCxnSpPr>
          <p:spPr>
            <a:xfrm flipH="1">
              <a:off x="3059764" y="1699741"/>
              <a:ext cx="520491" cy="3866907"/>
            </a:xfrm>
            <a:prstGeom prst="straightConnector1">
              <a:avLst/>
            </a:prstGeom>
            <a:ln w="19050">
              <a:solidFill>
                <a:srgbClr val="148B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5ACAB0CB-D35E-482B-8FE8-CD2500C9FB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7432" y="1695075"/>
              <a:ext cx="402003" cy="3871572"/>
            </a:xfrm>
            <a:prstGeom prst="straightConnector1">
              <a:avLst/>
            </a:prstGeom>
            <a:ln w="19050">
              <a:solidFill>
                <a:srgbClr val="2451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Группа 1"/>
            <p:cNvGrpSpPr/>
            <p:nvPr/>
          </p:nvGrpSpPr>
          <p:grpSpPr>
            <a:xfrm>
              <a:off x="1285886" y="2054320"/>
              <a:ext cx="9620229" cy="4209012"/>
              <a:chOff x="98690" y="861774"/>
              <a:chExt cx="8880211" cy="3885242"/>
            </a:xfrm>
          </p:grpSpPr>
          <p:cxnSp>
            <p:nvCxnSpPr>
              <p:cNvPr id="44" name="Соединительная линия уступом 43"/>
              <p:cNvCxnSpPr>
                <a:stCxn id="14" idx="0"/>
                <a:endCxn id="13" idx="2"/>
              </p:cNvCxnSpPr>
              <p:nvPr/>
            </p:nvCxnSpPr>
            <p:spPr>
              <a:xfrm rot="5400000" flipH="1" flipV="1">
                <a:off x="3542257" y="443660"/>
                <a:ext cx="226793" cy="1786648"/>
              </a:xfrm>
              <a:prstGeom prst="bentConnector3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>
                <a:stCxn id="36" idx="0"/>
              </p:cNvCxnSpPr>
              <p:nvPr/>
            </p:nvCxnSpPr>
            <p:spPr>
              <a:xfrm flipH="1" flipV="1">
                <a:off x="1482728" y="4104136"/>
                <a:ext cx="1037" cy="13757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Соединительная линия уступом 57"/>
              <p:cNvCxnSpPr>
                <a:stCxn id="18" idx="1"/>
                <a:endCxn id="15" idx="1"/>
              </p:cNvCxnSpPr>
              <p:nvPr/>
            </p:nvCxnSpPr>
            <p:spPr>
              <a:xfrm rot="10800000">
                <a:off x="7427033" y="1612818"/>
                <a:ext cx="11723" cy="2523793"/>
              </a:xfrm>
              <a:prstGeom prst="bentConnector3">
                <a:avLst>
                  <a:gd name="adj1" fmla="val 402000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Соединительная линия уступом 64"/>
              <p:cNvCxnSpPr/>
              <p:nvPr/>
            </p:nvCxnSpPr>
            <p:spPr>
              <a:xfrm>
                <a:off x="4548977" y="1336984"/>
                <a:ext cx="2416179" cy="275721"/>
              </a:xfrm>
              <a:prstGeom prst="bentConnector3">
                <a:avLst>
                  <a:gd name="adj1" fmla="val 100164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Соединительная линия уступом 77"/>
              <p:cNvCxnSpPr>
                <a:stCxn id="22" idx="1"/>
                <a:endCxn id="26" idx="1"/>
              </p:cNvCxnSpPr>
              <p:nvPr/>
            </p:nvCxnSpPr>
            <p:spPr>
              <a:xfrm rot="10800000" flipV="1">
                <a:off x="489727" y="2115598"/>
                <a:ext cx="12700" cy="942043"/>
              </a:xfrm>
              <a:prstGeom prst="bentConnector3">
                <a:avLst>
                  <a:gd name="adj1" fmla="val 2488298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>
                <a:stCxn id="24" idx="1"/>
              </p:cNvCxnSpPr>
              <p:nvPr/>
            </p:nvCxnSpPr>
            <p:spPr>
              <a:xfrm flipH="1">
                <a:off x="173831" y="2441407"/>
                <a:ext cx="315896" cy="136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>
                <a:stCxn id="25" idx="1"/>
              </p:cNvCxnSpPr>
              <p:nvPr/>
            </p:nvCxnSpPr>
            <p:spPr>
              <a:xfrm flipH="1">
                <a:off x="173831" y="2746003"/>
                <a:ext cx="31589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489727" y="2634519"/>
                <a:ext cx="2032732" cy="22296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F5487"/>
                </a:solidFill>
              </a:ln>
              <a:effectLst>
                <a:outerShdw blurRad="50800" dist="114300" dir="2700000" algn="tl" rotWithShape="0">
                  <a:srgbClr val="0F548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880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Отдел главного сварщика</a:t>
                </a:r>
                <a:endParaRPr lang="ru-RU" sz="880" dirty="0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489727" y="2329923"/>
                <a:ext cx="2032732" cy="22296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F5487"/>
                </a:solidFill>
              </a:ln>
              <a:effectLst>
                <a:outerShdw blurRad="50800" dist="114300" dir="2700000" algn="tl" rotWithShape="0">
                  <a:srgbClr val="0F548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880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Производственно-технический отдел</a:t>
                </a:r>
                <a:endParaRPr lang="ru-RU" sz="880" dirty="0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901083" y="861774"/>
                <a:ext cx="3295788" cy="36181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F5487"/>
                </a:solidFill>
              </a:ln>
              <a:effectLst>
                <a:outerShdw blurRad="50800" dist="88900" dir="2700000" algn="tl" rotWithShape="0">
                  <a:srgbClr val="0F548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31688"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1233" b="1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Единая техническая политика</a:t>
                </a:r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7427033" y="1363942"/>
                <a:ext cx="1551868" cy="49775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F5487"/>
                </a:solidFill>
              </a:ln>
              <a:effectLst>
                <a:outerShdw blurRad="50800" dist="114300" dir="2700000" algn="tl" rotWithShape="0">
                  <a:srgbClr val="0F548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880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Заместитель генерального директора по догазификации</a:t>
                </a:r>
                <a:endParaRPr lang="ru-RU" sz="880" dirty="0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3098429" y="3283503"/>
                <a:ext cx="1828831" cy="16639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F5487"/>
                </a:solidFill>
              </a:ln>
              <a:effectLst>
                <a:outerShdw blurRad="50800" dist="114300" dir="2700000" algn="tl" rotWithShape="0">
                  <a:srgbClr val="0F548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792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Инженер по надзору за строительством</a:t>
                </a:r>
              </a:p>
            </p:txBody>
          </p:sp>
          <p:cxnSp>
            <p:nvCxnSpPr>
              <p:cNvPr id="50" name="Соединительная линия уступом 49"/>
              <p:cNvCxnSpPr>
                <a:stCxn id="35" idx="0"/>
                <a:endCxn id="41" idx="0"/>
              </p:cNvCxnSpPr>
              <p:nvPr/>
            </p:nvCxnSpPr>
            <p:spPr>
              <a:xfrm rot="16200000" flipH="1">
                <a:off x="3421607" y="1358833"/>
                <a:ext cx="19732" cy="5785497"/>
              </a:xfrm>
              <a:prstGeom prst="bentConnector3">
                <a:avLst>
                  <a:gd name="adj1" fmla="val -725122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489727" y="2946158"/>
                <a:ext cx="2032731" cy="22296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F5487"/>
                </a:solidFill>
              </a:ln>
              <a:effectLst>
                <a:outerShdw blurRad="50800" dist="114300" dir="2700000" algn="tl" rotWithShape="0">
                  <a:srgbClr val="0F548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880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Отдел метрологии</a:t>
                </a:r>
                <a:endParaRPr lang="ru-RU" sz="880" dirty="0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9" name="Прямая соединительная линия 88"/>
              <p:cNvCxnSpPr>
                <a:cxnSpLocks/>
              </p:cNvCxnSpPr>
              <p:nvPr/>
            </p:nvCxnSpPr>
            <p:spPr>
              <a:xfrm flipV="1">
                <a:off x="1846140" y="1805952"/>
                <a:ext cx="2764" cy="188690"/>
              </a:xfrm>
              <a:prstGeom prst="line">
                <a:avLst/>
              </a:prstGeom>
              <a:ln w="28575">
                <a:solidFill>
                  <a:srgbClr val="0F5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>
                <a:stCxn id="27" idx="3"/>
              </p:cNvCxnSpPr>
              <p:nvPr/>
            </p:nvCxnSpPr>
            <p:spPr>
              <a:xfrm>
                <a:off x="2522458" y="3418540"/>
                <a:ext cx="239871" cy="93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489727" y="1994641"/>
                <a:ext cx="2032731" cy="24191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F5487"/>
                </a:solidFill>
              </a:ln>
              <a:effectLst>
                <a:outerShdw blurRad="50800" dist="114300" dir="2700000" algn="tl" rotWithShape="0">
                  <a:srgbClr val="0F548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880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Заместитель главного инженера</a:t>
                </a:r>
                <a:endParaRPr lang="ru-RU" sz="880" dirty="0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489727" y="3249386"/>
                <a:ext cx="2032731" cy="33830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F5487"/>
                </a:solidFill>
              </a:ln>
              <a:effectLst>
                <a:outerShdw blurRad="50800" dist="114300" dir="2700000" algn="tl" rotWithShape="0">
                  <a:srgbClr val="0F548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880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Отдел промышленной безопасности, охраны труды и экологии</a:t>
                </a:r>
                <a:endParaRPr lang="ru-RU" sz="880" dirty="0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7" name="Соединительная линия уступом 106"/>
              <p:cNvCxnSpPr>
                <a:stCxn id="14" idx="2"/>
                <a:endCxn id="28" idx="3"/>
              </p:cNvCxnSpPr>
              <p:nvPr/>
            </p:nvCxnSpPr>
            <p:spPr>
              <a:xfrm rot="5400000">
                <a:off x="1663231" y="2671030"/>
                <a:ext cx="1958327" cy="239871"/>
              </a:xfrm>
              <a:prstGeom prst="bentConnector2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1365250" y="1450380"/>
                <a:ext cx="2794157" cy="36142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F5487"/>
                </a:solidFill>
              </a:ln>
              <a:effectLst>
                <a:outerShdw blurRad="50800" dist="114300" dir="2700000" algn="tl" rotWithShape="0">
                  <a:srgbClr val="0F548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969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Главный инженер – первый заместитель генерального директора</a:t>
                </a:r>
                <a:endParaRPr lang="ru-RU" sz="969" dirty="0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489727" y="3658645"/>
                <a:ext cx="2032731" cy="22296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F5487"/>
                </a:solidFill>
              </a:ln>
              <a:effectLst>
                <a:outerShdw blurRad="50800" dist="114300" dir="2700000" algn="tl" rotWithShape="0">
                  <a:srgbClr val="0F548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880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Группа производственного контроля</a:t>
                </a:r>
                <a:endParaRPr lang="ru-RU" sz="880" dirty="0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2" name="Соединительная линия уступом 111"/>
              <p:cNvCxnSpPr>
                <a:cxnSpLocks/>
                <a:stCxn id="23" idx="1"/>
              </p:cNvCxnSpPr>
              <p:nvPr/>
            </p:nvCxnSpPr>
            <p:spPr>
              <a:xfrm rot="10800000">
                <a:off x="2758284" y="2110976"/>
                <a:ext cx="340145" cy="1"/>
              </a:xfrm>
              <a:prstGeom prst="bentConnector3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>
                <a:stCxn id="29" idx="1"/>
              </p:cNvCxnSpPr>
              <p:nvPr/>
            </p:nvCxnSpPr>
            <p:spPr>
              <a:xfrm flipH="1" flipV="1">
                <a:off x="2762328" y="2355850"/>
                <a:ext cx="336101" cy="4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3098429" y="2260267"/>
                <a:ext cx="1828831" cy="19202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F5487"/>
                </a:solidFill>
              </a:ln>
              <a:effectLst>
                <a:outerShdw blurRad="50800" dist="114300" dir="2700000" algn="tl" rotWithShape="0">
                  <a:srgbClr val="0F548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88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Отдел АСУ ТП</a:t>
                </a:r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3098429" y="2010823"/>
                <a:ext cx="1828831" cy="20030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F5487"/>
                </a:solidFill>
              </a:ln>
              <a:effectLst>
                <a:outerShdw blurRad="50800" dist="114300" dir="2700000" algn="tl" rotWithShape="0">
                  <a:srgbClr val="0F548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792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Центральная диспетчерская служба</a:t>
                </a:r>
              </a:p>
            </p:txBody>
          </p:sp>
          <p:cxnSp>
            <p:nvCxnSpPr>
              <p:cNvPr id="120" name="Прямая соединительная линия 119"/>
              <p:cNvCxnSpPr>
                <a:stCxn id="30" idx="1"/>
              </p:cNvCxnSpPr>
              <p:nvPr/>
            </p:nvCxnSpPr>
            <p:spPr>
              <a:xfrm flipH="1" flipV="1">
                <a:off x="2762328" y="2597944"/>
                <a:ext cx="336101" cy="127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3098429" y="2515718"/>
                <a:ext cx="1828831" cy="16699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F5487"/>
                </a:solidFill>
              </a:ln>
              <a:effectLst>
                <a:outerShdw blurRad="50800" dist="114300" dir="2700000" algn="tl" rotWithShape="0">
                  <a:srgbClr val="0F548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88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Отдел главного энергетика</a:t>
                </a:r>
              </a:p>
            </p:txBody>
          </p:sp>
          <p:cxnSp>
            <p:nvCxnSpPr>
              <p:cNvPr id="123" name="Прямая соединительная линия 122"/>
              <p:cNvCxnSpPr/>
              <p:nvPr/>
            </p:nvCxnSpPr>
            <p:spPr>
              <a:xfrm flipH="1" flipV="1">
                <a:off x="2758285" y="2870474"/>
                <a:ext cx="336101" cy="127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>
              <a:xfrm flipH="1" flipV="1">
                <a:off x="2758284" y="3119882"/>
                <a:ext cx="336101" cy="127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/>
              <p:nvPr/>
            </p:nvCxnSpPr>
            <p:spPr>
              <a:xfrm flipH="1" flipV="1">
                <a:off x="2758284" y="3367062"/>
                <a:ext cx="336101" cy="127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3098429" y="2771075"/>
                <a:ext cx="1828831" cy="18385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F5487"/>
                </a:solidFill>
              </a:ln>
              <a:effectLst>
                <a:outerShdw blurRad="50800" dist="114300" dir="2700000" algn="tl" rotWithShape="0">
                  <a:srgbClr val="0F548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88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Отдел защиты от коррозии</a:t>
                </a:r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3098429" y="3021325"/>
                <a:ext cx="1828831" cy="18446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F5487"/>
                </a:solidFill>
              </a:ln>
              <a:effectLst>
                <a:outerShdw blurRad="50800" dist="114300" dir="2700000" algn="tl" rotWithShape="0">
                  <a:srgbClr val="0F548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88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Отдел ВДГО/ВКГО</a:t>
                </a:r>
              </a:p>
            </p:txBody>
          </p:sp>
          <p:cxnSp>
            <p:nvCxnSpPr>
              <p:cNvPr id="128" name="Соединительная линия уступом 127"/>
              <p:cNvCxnSpPr/>
              <p:nvPr/>
            </p:nvCxnSpPr>
            <p:spPr>
              <a:xfrm rot="5400000">
                <a:off x="2877699" y="1668878"/>
                <a:ext cx="2755798" cy="2114288"/>
              </a:xfrm>
              <a:prstGeom prst="bentConnector3">
                <a:avLst>
                  <a:gd name="adj1" fmla="val 92628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>
              <a:xfrm flipH="1" flipV="1">
                <a:off x="2444731" y="4106891"/>
                <a:ext cx="1037" cy="13757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>
              <a:xfrm flipH="1" flipV="1">
                <a:off x="3430436" y="4104136"/>
                <a:ext cx="1037" cy="13757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Прямая соединительная линия 135"/>
              <p:cNvCxnSpPr/>
              <p:nvPr/>
            </p:nvCxnSpPr>
            <p:spPr>
              <a:xfrm flipH="1" flipV="1">
                <a:off x="4371070" y="4104136"/>
                <a:ext cx="1037" cy="13757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единительная линия 136"/>
              <p:cNvCxnSpPr/>
              <p:nvPr/>
            </p:nvCxnSpPr>
            <p:spPr>
              <a:xfrm flipH="1" flipV="1">
                <a:off x="5345185" y="4106891"/>
                <a:ext cx="1037" cy="13757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98690" y="4241715"/>
                <a:ext cx="880069" cy="48556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F5487"/>
                </a:solidFill>
              </a:ln>
              <a:effectLst>
                <a:outerShdw blurRad="50800" dist="114300" dir="2700000" algn="tl" rotWithShape="0">
                  <a:srgbClr val="0F548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1688" tIns="31688" rIns="31688" bIns="31688"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660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Филиал «Газпром газораспределение Тамбов» в </a:t>
                </a:r>
              </a:p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660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г. Тамбове</a:t>
                </a:r>
                <a:endParaRPr lang="ru-RU" sz="660" dirty="0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1042693" y="4241714"/>
                <a:ext cx="882144" cy="48556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F5487"/>
                </a:solidFill>
              </a:ln>
              <a:effectLst>
                <a:outerShdw blurRad="50800" dist="114300" dir="2700000" algn="tl" rotWithShape="0">
                  <a:srgbClr val="0F548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1688" tIns="31688" rIns="31688" bIns="31688"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660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Филиал «Газпром газораспределение Тамбов» в </a:t>
                </a:r>
              </a:p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660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г. Моршанске</a:t>
                </a:r>
                <a:endParaRPr lang="ru-RU" sz="660" dirty="0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2008508" y="4256186"/>
                <a:ext cx="880069" cy="48556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F5487"/>
                </a:solidFill>
              </a:ln>
              <a:effectLst>
                <a:outerShdw blurRad="50800" dist="114300" dir="2700000" algn="tl" rotWithShape="0">
                  <a:srgbClr val="0F548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1688" tIns="31688" rIns="31688" bIns="31688"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660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Филиал «Газпром газораспределение Тамбов» в </a:t>
                </a:r>
              </a:p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660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п. Коммунар</a:t>
                </a:r>
                <a:endParaRPr lang="ru-RU" sz="660" dirty="0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2965663" y="4256186"/>
                <a:ext cx="896301" cy="48556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F5487"/>
                </a:solidFill>
              </a:ln>
              <a:effectLst>
                <a:outerShdw blurRad="50800" dist="114300" dir="2700000" algn="tl" rotWithShape="0">
                  <a:srgbClr val="0F548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1688" tIns="31688" rIns="31688" bIns="31688"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660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Филиал «Газпром газораспределение Тамбов» в </a:t>
                </a:r>
              </a:p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660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г. Котовске</a:t>
                </a:r>
                <a:endParaRPr lang="ru-RU" sz="660" dirty="0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3932473" y="4256186"/>
                <a:ext cx="909242" cy="48556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F5487"/>
                </a:solidFill>
              </a:ln>
              <a:effectLst>
                <a:outerShdw blurRad="50800" dist="114300" dir="2700000" algn="tl" rotWithShape="0">
                  <a:srgbClr val="0F548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1688" tIns="31688" rIns="31688" bIns="31688"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660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Филиал «Газпром газораспределение Тамбов» в </a:t>
                </a:r>
              </a:p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660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г. Кирсанове</a:t>
                </a:r>
                <a:endParaRPr lang="ru-RU" sz="660" dirty="0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4905862" y="4256186"/>
                <a:ext cx="896302" cy="48556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F5487"/>
                </a:solidFill>
              </a:ln>
              <a:effectLst>
                <a:outerShdw blurRad="50800" dist="114300" dir="2700000" algn="tl" rotWithShape="0">
                  <a:srgbClr val="0F548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1688" tIns="31688" rIns="31688" bIns="31688"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660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Филиал «Газпром газораспределение Тамбов» в </a:t>
                </a:r>
              </a:p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660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г. Рассказово</a:t>
                </a:r>
                <a:endParaRPr lang="ru-RU" sz="660" dirty="0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Скругленный прямоугольник 40"/>
              <p:cNvSpPr/>
              <p:nvPr/>
            </p:nvSpPr>
            <p:spPr>
              <a:xfrm>
                <a:off x="5879253" y="4261447"/>
                <a:ext cx="889938" cy="48556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F5487"/>
                </a:solidFill>
              </a:ln>
              <a:effectLst>
                <a:outerShdw blurRad="50800" dist="114300" dir="2700000" algn="tl" rotWithShape="0">
                  <a:srgbClr val="0F548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1688" tIns="31688" rIns="31688" bIns="31688"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660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Филиал «Газпром газораспределение Тамбов» в </a:t>
                </a:r>
              </a:p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660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г. Уварово</a:t>
                </a:r>
                <a:endParaRPr lang="ru-RU" sz="660" dirty="0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9" name="Прямая соединительная линия 138"/>
              <p:cNvCxnSpPr>
                <a:stCxn id="16" idx="1"/>
              </p:cNvCxnSpPr>
              <p:nvPr/>
            </p:nvCxnSpPr>
            <p:spPr>
              <a:xfrm flipH="1" flipV="1">
                <a:off x="6965156" y="2869796"/>
                <a:ext cx="461877" cy="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7427033" y="3815269"/>
                <a:ext cx="1551868" cy="64268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F5487"/>
                </a:solidFill>
              </a:ln>
              <a:effectLst>
                <a:outerShdw blurRad="50800" dist="114300" dir="2700000" algn="tl" rotWithShape="0">
                  <a:srgbClr val="0F548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880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Заместитель генерального директора по управлению персоналом и общим вопросам</a:t>
                </a:r>
                <a:endParaRPr lang="ru-RU" sz="880" dirty="0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7427033" y="2555027"/>
                <a:ext cx="1551868" cy="62953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F5487"/>
                </a:solidFill>
              </a:ln>
              <a:effectLst>
                <a:outerShdw blurRad="50800" dist="114300" dir="2700000" algn="tl" rotWithShape="0">
                  <a:srgbClr val="0F548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880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Заместитель генерального директора по строительству и инвестициям</a:t>
                </a:r>
                <a:endParaRPr lang="ru-RU" sz="880" dirty="0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9" name="Google Shape;142;p5">
              <a:extLst>
                <a:ext uri="{FF2B5EF4-FFF2-40B4-BE49-F238E27FC236}">
                  <a16:creationId xmlns:a16="http://schemas.microsoft.com/office/drawing/2014/main" id="{73E74237-AA05-41F9-AF0A-E3BB18F7FE67}"/>
                </a:ext>
              </a:extLst>
            </p:cNvPr>
            <p:cNvSpPr/>
            <p:nvPr/>
          </p:nvSpPr>
          <p:spPr>
            <a:xfrm>
              <a:off x="1898690" y="1120957"/>
              <a:ext cx="956130" cy="557747"/>
            </a:xfrm>
            <a:custGeom>
              <a:avLst/>
              <a:gdLst/>
              <a:ahLst/>
              <a:cxnLst/>
              <a:rect l="l" t="t" r="r" b="b"/>
              <a:pathLst>
                <a:path w="1750" h="1637" extrusionOk="0">
                  <a:moveTo>
                    <a:pt x="1749" y="0"/>
                  </a:moveTo>
                  <a:lnTo>
                    <a:pt x="1749" y="1636"/>
                  </a:lnTo>
                  <a:lnTo>
                    <a:pt x="0" y="1636"/>
                  </a:lnTo>
                </a:path>
              </a:pathLst>
            </a:custGeom>
            <a:noFill/>
            <a:ln w="25400" cap="flat" cmpd="sng">
              <a:solidFill>
                <a:srgbClr val="2451A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0184" tIns="15072" rIns="30184" bIns="15072" anchor="t" anchorCtr="0">
              <a:noAutofit/>
            </a:bodyPr>
            <a:lstStyle/>
            <a:p>
              <a:pPr>
                <a:defRPr/>
              </a:pPr>
              <a:endParaRPr sz="2157">
                <a:solidFill>
                  <a:srgbClr val="74799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" name="Google Shape;154;p5">
              <a:extLst>
                <a:ext uri="{FF2B5EF4-FFF2-40B4-BE49-F238E27FC236}">
                  <a16:creationId xmlns:a16="http://schemas.microsoft.com/office/drawing/2014/main" id="{DF25AC4C-19C4-4EBA-84C1-13C539E1522B}"/>
                </a:ext>
              </a:extLst>
            </p:cNvPr>
            <p:cNvSpPr txBox="1"/>
            <p:nvPr/>
          </p:nvSpPr>
          <p:spPr>
            <a:xfrm>
              <a:off x="1952304" y="1152407"/>
              <a:ext cx="835095" cy="500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184" tIns="15072" rIns="30184" bIns="15072" anchor="ctr" anchorCtr="0">
              <a:spAutoFit/>
            </a:bodyPr>
            <a:lstStyle/>
            <a:p>
              <a:pPr algn="ctr">
                <a:defRPr/>
              </a:pPr>
              <a:r>
                <a:rPr lang="ru-RU" sz="2443" b="1" dirty="0">
                  <a:solidFill>
                    <a:srgbClr val="2451AA"/>
                  </a:solidFill>
                  <a:cs typeface="Poppins"/>
                  <a:sym typeface="Poppins"/>
                </a:rPr>
                <a:t>ТО</a:t>
              </a:r>
              <a:endParaRPr sz="1138" dirty="0">
                <a:solidFill>
                  <a:srgbClr val="747993"/>
                </a:solidFill>
              </a:endParaRPr>
            </a:p>
          </p:txBody>
        </p:sp>
        <p:sp>
          <p:nvSpPr>
            <p:cNvPr id="73" name="Google Shape;146;p5">
              <a:extLst>
                <a:ext uri="{FF2B5EF4-FFF2-40B4-BE49-F238E27FC236}">
                  <a16:creationId xmlns:a16="http://schemas.microsoft.com/office/drawing/2014/main" id="{84756033-5CF9-432A-B6CE-1876FBE35124}"/>
                </a:ext>
              </a:extLst>
            </p:cNvPr>
            <p:cNvSpPr/>
            <p:nvPr/>
          </p:nvSpPr>
          <p:spPr>
            <a:xfrm>
              <a:off x="3067162" y="1119660"/>
              <a:ext cx="956378" cy="575416"/>
            </a:xfrm>
            <a:custGeom>
              <a:avLst/>
              <a:gdLst/>
              <a:ahLst/>
              <a:cxnLst/>
              <a:rect l="l" t="t" r="r" b="b"/>
              <a:pathLst>
                <a:path w="1749" h="1637" extrusionOk="0">
                  <a:moveTo>
                    <a:pt x="1748" y="0"/>
                  </a:moveTo>
                  <a:lnTo>
                    <a:pt x="1748" y="1636"/>
                  </a:lnTo>
                  <a:lnTo>
                    <a:pt x="0" y="1636"/>
                  </a:lnTo>
                </a:path>
              </a:pathLst>
            </a:custGeom>
            <a:noFill/>
            <a:ln w="25400" cap="flat" cmpd="sng">
              <a:solidFill>
                <a:srgbClr val="148BA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0184" tIns="15072" rIns="30184" bIns="15072" anchor="t" anchorCtr="0">
              <a:noAutofit/>
            </a:bodyPr>
            <a:lstStyle/>
            <a:p>
              <a:endParaRPr sz="2157">
                <a:solidFill>
                  <a:srgbClr val="74799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" name="Google Shape;155;p5">
              <a:extLst>
                <a:ext uri="{FF2B5EF4-FFF2-40B4-BE49-F238E27FC236}">
                  <a16:creationId xmlns:a16="http://schemas.microsoft.com/office/drawing/2014/main" id="{A8C0B163-0339-467C-9FC8-9090E4061AB2}"/>
                </a:ext>
              </a:extLst>
            </p:cNvPr>
            <p:cNvSpPr txBox="1"/>
            <p:nvPr/>
          </p:nvSpPr>
          <p:spPr>
            <a:xfrm>
              <a:off x="3078570" y="1163924"/>
              <a:ext cx="872327" cy="500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184" tIns="15072" rIns="30184" bIns="15072" anchor="ctr" anchorCtr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ru-RU" sz="2443" b="1" dirty="0">
                  <a:solidFill>
                    <a:srgbClr val="148BAC"/>
                  </a:solidFill>
                  <a:latin typeface="Poppins"/>
                  <a:ea typeface="Poppins"/>
                  <a:cs typeface="Poppins"/>
                  <a:sym typeface="Poppins"/>
                </a:rPr>
                <a:t>СДУ</a:t>
              </a:r>
              <a:endParaRPr sz="2443" b="1" dirty="0">
                <a:solidFill>
                  <a:srgbClr val="148BA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" name="Google Shape;144;p5">
              <a:extLst>
                <a:ext uri="{FF2B5EF4-FFF2-40B4-BE49-F238E27FC236}">
                  <a16:creationId xmlns:a16="http://schemas.microsoft.com/office/drawing/2014/main" id="{6360CA0B-AE56-4280-94DC-6CE1B5CA5364}"/>
                </a:ext>
              </a:extLst>
            </p:cNvPr>
            <p:cNvSpPr/>
            <p:nvPr/>
          </p:nvSpPr>
          <p:spPr>
            <a:xfrm>
              <a:off x="4273114" y="1120008"/>
              <a:ext cx="1169402" cy="580072"/>
            </a:xfrm>
            <a:custGeom>
              <a:avLst/>
              <a:gdLst/>
              <a:ahLst/>
              <a:cxnLst/>
              <a:rect l="l" t="t" r="r" b="b"/>
              <a:pathLst>
                <a:path w="1750" h="1637" extrusionOk="0">
                  <a:moveTo>
                    <a:pt x="1749" y="0"/>
                  </a:moveTo>
                  <a:lnTo>
                    <a:pt x="1749" y="1636"/>
                  </a:lnTo>
                  <a:lnTo>
                    <a:pt x="0" y="1636"/>
                  </a:lnTo>
                </a:path>
              </a:pathLst>
            </a:custGeom>
            <a:noFill/>
            <a:ln w="25400" cap="flat" cmpd="sng">
              <a:solidFill>
                <a:srgbClr val="05C4A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0184" tIns="15072" rIns="30184" bIns="15072" anchor="t" anchorCtr="0">
              <a:noAutofit/>
            </a:bodyPr>
            <a:lstStyle/>
            <a:p>
              <a:pPr>
                <a:defRPr/>
              </a:pPr>
              <a:endParaRPr sz="2157">
                <a:solidFill>
                  <a:srgbClr val="74799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9" name="Google Shape;158;p5">
              <a:extLst>
                <a:ext uri="{FF2B5EF4-FFF2-40B4-BE49-F238E27FC236}">
                  <a16:creationId xmlns:a16="http://schemas.microsoft.com/office/drawing/2014/main" id="{078543BF-FD66-4575-A6DD-BC2A641D9C71}"/>
                </a:ext>
              </a:extLst>
            </p:cNvPr>
            <p:cNvSpPr txBox="1"/>
            <p:nvPr/>
          </p:nvSpPr>
          <p:spPr>
            <a:xfrm>
              <a:off x="4250551" y="1160372"/>
              <a:ext cx="1191964" cy="500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184" tIns="15072" rIns="30184" bIns="15072" anchor="ctr" anchorCtr="0">
              <a:spAutoFit/>
            </a:bodyPr>
            <a:lstStyle/>
            <a:p>
              <a:pPr algn="ctr">
                <a:defRPr/>
              </a:pPr>
              <a:r>
                <a:rPr lang="ru-RU" sz="2443" b="1" dirty="0">
                  <a:solidFill>
                    <a:srgbClr val="05C4AD"/>
                  </a:solidFill>
                  <a:cs typeface="Poppins"/>
                  <a:sym typeface="Poppins"/>
                </a:rPr>
                <a:t>СОЕИ</a:t>
              </a:r>
              <a:endParaRPr sz="1138" dirty="0">
                <a:solidFill>
                  <a:srgbClr val="747993"/>
                </a:solidFill>
              </a:endParaRPr>
            </a:p>
          </p:txBody>
        </p:sp>
        <p:sp>
          <p:nvSpPr>
            <p:cNvPr id="84" name="Google Shape;156;p5">
              <a:extLst>
                <a:ext uri="{FF2B5EF4-FFF2-40B4-BE49-F238E27FC236}">
                  <a16:creationId xmlns:a16="http://schemas.microsoft.com/office/drawing/2014/main" id="{3DE6F07A-B37A-4C37-8833-9C6C770CADDB}"/>
                </a:ext>
              </a:extLst>
            </p:cNvPr>
            <p:cNvSpPr txBox="1"/>
            <p:nvPr/>
          </p:nvSpPr>
          <p:spPr>
            <a:xfrm>
              <a:off x="5843365" y="1150445"/>
              <a:ext cx="1444073" cy="500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184" tIns="15072" rIns="30184" bIns="15072" anchor="ctr" anchorCtr="0">
              <a:spAutoFit/>
            </a:bodyPr>
            <a:lstStyle/>
            <a:p>
              <a:pPr algn="ctr">
                <a:defRPr/>
              </a:pPr>
              <a:r>
                <a:rPr lang="ru-RU" sz="2443" b="1" dirty="0">
                  <a:solidFill>
                    <a:srgbClr val="1C6EAB"/>
                  </a:solidFill>
                  <a:cs typeface="Poppins"/>
                  <a:sym typeface="Poppins"/>
                </a:rPr>
                <a:t>СКЗ</a:t>
              </a:r>
              <a:endParaRPr sz="1138" dirty="0">
                <a:solidFill>
                  <a:srgbClr val="747993"/>
                </a:solidFill>
              </a:endParaRPr>
            </a:p>
          </p:txBody>
        </p:sp>
        <p:sp>
          <p:nvSpPr>
            <p:cNvPr id="90" name="Google Shape;157;p5">
              <a:extLst>
                <a:ext uri="{FF2B5EF4-FFF2-40B4-BE49-F238E27FC236}">
                  <a16:creationId xmlns:a16="http://schemas.microsoft.com/office/drawing/2014/main" id="{090CC12D-03DF-44EF-BE86-E4FFD23AB373}"/>
                </a:ext>
              </a:extLst>
            </p:cNvPr>
            <p:cNvSpPr txBox="1"/>
            <p:nvPr/>
          </p:nvSpPr>
          <p:spPr>
            <a:xfrm>
              <a:off x="7610860" y="1178281"/>
              <a:ext cx="1319634" cy="468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184" tIns="15072" rIns="30184" bIns="15072" anchor="ctr" anchorCtr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ru-RU" sz="2275" b="1" dirty="0">
                  <a:solidFill>
                    <a:srgbClr val="0DA7AC"/>
                  </a:solidFill>
                  <a:latin typeface="Poppins"/>
                  <a:ea typeface="Poppins"/>
                  <a:cs typeface="Poppins"/>
                  <a:sym typeface="Poppins"/>
                </a:rPr>
                <a:t>АСУТП</a:t>
              </a:r>
              <a:endParaRPr sz="2275" b="1" dirty="0">
                <a:solidFill>
                  <a:srgbClr val="0DA7A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3" name="Google Shape;145;p5">
              <a:extLst>
                <a:ext uri="{FF2B5EF4-FFF2-40B4-BE49-F238E27FC236}">
                  <a16:creationId xmlns:a16="http://schemas.microsoft.com/office/drawing/2014/main" id="{5A8326EC-4BA9-4201-B172-5547337F4CBA}"/>
                </a:ext>
              </a:extLst>
            </p:cNvPr>
            <p:cNvSpPr/>
            <p:nvPr/>
          </p:nvSpPr>
          <p:spPr>
            <a:xfrm rot="16200000">
              <a:off x="9274476" y="926335"/>
              <a:ext cx="622753" cy="965525"/>
            </a:xfrm>
            <a:custGeom>
              <a:avLst/>
              <a:gdLst/>
              <a:ahLst/>
              <a:cxnLst/>
              <a:rect l="l" t="t" r="r" b="b"/>
              <a:pathLst>
                <a:path w="1751" h="1637" extrusionOk="0">
                  <a:moveTo>
                    <a:pt x="0" y="0"/>
                  </a:moveTo>
                  <a:lnTo>
                    <a:pt x="0" y="1636"/>
                  </a:lnTo>
                  <a:lnTo>
                    <a:pt x="1750" y="1636"/>
                  </a:lnTo>
                </a:path>
              </a:pathLst>
            </a:custGeom>
            <a:noFill/>
            <a:ln w="25400" cap="flat" cmpd="sng">
              <a:solidFill>
                <a:srgbClr val="8D95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0184" tIns="15072" rIns="30184" bIns="15072" anchor="t" anchorCtr="0">
              <a:noAutofit/>
            </a:bodyPr>
            <a:lstStyle/>
            <a:p>
              <a:pPr>
                <a:defRPr/>
              </a:pPr>
              <a:endParaRPr sz="2157">
                <a:solidFill>
                  <a:srgbClr val="74799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4" name="Google Shape;159;p5">
              <a:extLst>
                <a:ext uri="{FF2B5EF4-FFF2-40B4-BE49-F238E27FC236}">
                  <a16:creationId xmlns:a16="http://schemas.microsoft.com/office/drawing/2014/main" id="{4E3ED224-4EAC-4F7D-B100-5F9DFE908977}"/>
                </a:ext>
              </a:extLst>
            </p:cNvPr>
            <p:cNvSpPr txBox="1"/>
            <p:nvPr/>
          </p:nvSpPr>
          <p:spPr>
            <a:xfrm>
              <a:off x="9103089" y="1156450"/>
              <a:ext cx="934843" cy="500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184" tIns="15072" rIns="30184" bIns="15072" anchor="ctr" anchorCtr="0">
              <a:spAutoFit/>
            </a:bodyPr>
            <a:lstStyle/>
            <a:p>
              <a:pPr algn="ctr">
                <a:defRPr/>
              </a:pPr>
              <a:r>
                <a:rPr lang="ru-RU" sz="2443" b="1" dirty="0">
                  <a:solidFill>
                    <a:srgbClr val="C4C8CE">
                      <a:lumMod val="75000"/>
                    </a:srgbClr>
                  </a:solidFill>
                  <a:cs typeface="Poppins"/>
                  <a:sym typeface="Poppins"/>
                </a:rPr>
                <a:t>СПК</a:t>
              </a:r>
              <a:endParaRPr sz="1138" dirty="0">
                <a:solidFill>
                  <a:srgbClr val="C4C8CE">
                    <a:lumMod val="75000"/>
                  </a:srgbClr>
                </a:solidFill>
              </a:endParaRPr>
            </a:p>
          </p:txBody>
        </p: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B2BC1588-B428-4818-AA7D-4786EBE08D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63908" y="1673971"/>
              <a:ext cx="615527" cy="1607623"/>
            </a:xfrm>
            <a:prstGeom prst="straightConnector1">
              <a:avLst/>
            </a:prstGeom>
            <a:ln w="19050">
              <a:solidFill>
                <a:srgbClr val="2451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Google Shape;143;p5">
              <a:extLst>
                <a:ext uri="{FF2B5EF4-FFF2-40B4-BE49-F238E27FC236}">
                  <a16:creationId xmlns:a16="http://schemas.microsoft.com/office/drawing/2014/main" id="{666F609F-9FFE-41BC-9AE5-00CB5019F66E}"/>
                </a:ext>
              </a:extLst>
            </p:cNvPr>
            <p:cNvSpPr/>
            <p:nvPr/>
          </p:nvSpPr>
          <p:spPr>
            <a:xfrm rot="16200000">
              <a:off x="6308578" y="652670"/>
              <a:ext cx="577194" cy="1507617"/>
            </a:xfrm>
            <a:custGeom>
              <a:avLst/>
              <a:gdLst/>
              <a:ahLst/>
              <a:cxnLst/>
              <a:rect l="l" t="t" r="r" b="b"/>
              <a:pathLst>
                <a:path w="1751" h="1637" extrusionOk="0">
                  <a:moveTo>
                    <a:pt x="0" y="0"/>
                  </a:moveTo>
                  <a:lnTo>
                    <a:pt x="0" y="1636"/>
                  </a:lnTo>
                  <a:lnTo>
                    <a:pt x="1750" y="1636"/>
                  </a:lnTo>
                </a:path>
              </a:pathLst>
            </a:custGeom>
            <a:noFill/>
            <a:ln w="25400" cap="flat" cmpd="sng">
              <a:solidFill>
                <a:srgbClr val="1C6EA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0184" tIns="15072" rIns="30184" bIns="15072" anchor="t" anchorCtr="0">
              <a:noAutofit/>
            </a:bodyPr>
            <a:lstStyle/>
            <a:p>
              <a:pPr>
                <a:defRPr/>
              </a:pPr>
              <a:endParaRPr sz="2157">
                <a:solidFill>
                  <a:srgbClr val="74799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0" name="Google Shape;144;p5">
              <a:extLst>
                <a:ext uri="{FF2B5EF4-FFF2-40B4-BE49-F238E27FC236}">
                  <a16:creationId xmlns:a16="http://schemas.microsoft.com/office/drawing/2014/main" id="{827E3650-9C9E-4873-8FFD-89C41EAD7488}"/>
                </a:ext>
              </a:extLst>
            </p:cNvPr>
            <p:cNvSpPr/>
            <p:nvPr/>
          </p:nvSpPr>
          <p:spPr>
            <a:xfrm>
              <a:off x="7610860" y="1117881"/>
              <a:ext cx="1347852" cy="589149"/>
            </a:xfrm>
            <a:custGeom>
              <a:avLst/>
              <a:gdLst/>
              <a:ahLst/>
              <a:cxnLst/>
              <a:rect l="l" t="t" r="r" b="b"/>
              <a:pathLst>
                <a:path w="1750" h="1637" extrusionOk="0">
                  <a:moveTo>
                    <a:pt x="1749" y="0"/>
                  </a:moveTo>
                  <a:lnTo>
                    <a:pt x="1749" y="1636"/>
                  </a:lnTo>
                  <a:lnTo>
                    <a:pt x="0" y="1636"/>
                  </a:lnTo>
                </a:path>
              </a:pathLst>
            </a:custGeom>
            <a:noFill/>
            <a:ln w="25400" cap="flat" cmpd="sng">
              <a:solidFill>
                <a:srgbClr val="0DA7A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0184" tIns="15072" rIns="30184" bIns="15072" anchor="t" anchorCtr="0">
              <a:noAutofit/>
            </a:bodyPr>
            <a:lstStyle/>
            <a:p>
              <a:pPr>
                <a:defRPr/>
              </a:pPr>
              <a:endParaRPr sz="2157">
                <a:solidFill>
                  <a:srgbClr val="74799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92" name="Прямая со стрелкой 91">
              <a:extLst>
                <a:ext uri="{FF2B5EF4-FFF2-40B4-BE49-F238E27FC236}">
                  <a16:creationId xmlns:a16="http://schemas.microsoft.com/office/drawing/2014/main" id="{B2BC1588-B428-4818-AA7D-4786EBE08DC3}"/>
                </a:ext>
              </a:extLst>
            </p:cNvPr>
            <p:cNvCxnSpPr>
              <a:cxnSpLocks/>
            </p:cNvCxnSpPr>
            <p:nvPr/>
          </p:nvCxnSpPr>
          <p:spPr>
            <a:xfrm>
              <a:off x="2479434" y="1693477"/>
              <a:ext cx="586916" cy="979361"/>
            </a:xfrm>
            <a:prstGeom prst="straightConnector1">
              <a:avLst/>
            </a:prstGeom>
            <a:ln w="19050">
              <a:solidFill>
                <a:srgbClr val="2451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 flipH="1">
              <a:off x="3178957" y="1711965"/>
              <a:ext cx="396827" cy="992075"/>
            </a:xfrm>
            <a:prstGeom prst="straightConnector1">
              <a:avLst/>
            </a:prstGeom>
            <a:ln w="19050">
              <a:solidFill>
                <a:srgbClr val="148B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>
              <a:endCxn id="15" idx="0"/>
            </p:cNvCxnSpPr>
            <p:nvPr/>
          </p:nvCxnSpPr>
          <p:spPr>
            <a:xfrm>
              <a:off x="9594850" y="1720474"/>
              <a:ext cx="470670" cy="877861"/>
            </a:xfrm>
            <a:prstGeom prst="straightConnector1">
              <a:avLst/>
            </a:prstGeom>
            <a:ln w="19050">
              <a:solidFill>
                <a:srgbClr val="8D95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/>
            <p:nvPr/>
          </p:nvCxnSpPr>
          <p:spPr>
            <a:xfrm>
              <a:off x="8310563" y="1707030"/>
              <a:ext cx="1238250" cy="2179334"/>
            </a:xfrm>
            <a:prstGeom prst="straightConnector1">
              <a:avLst/>
            </a:prstGeom>
            <a:ln w="19050">
              <a:solidFill>
                <a:srgbClr val="0DA7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>
              <a:stCxn id="14" idx="3"/>
            </p:cNvCxnSpPr>
            <p:nvPr/>
          </p:nvCxnSpPr>
          <p:spPr>
            <a:xfrm>
              <a:off x="5684997" y="2887747"/>
              <a:ext cx="3532903" cy="105711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Прямая со стрелкой 117"/>
            <p:cNvCxnSpPr>
              <a:stCxn id="14" idx="3"/>
            </p:cNvCxnSpPr>
            <p:nvPr/>
          </p:nvCxnSpPr>
          <p:spPr>
            <a:xfrm>
              <a:off x="5684997" y="2887746"/>
              <a:ext cx="3532903" cy="1229122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2" name="Прямая со стрелкой 151"/>
            <p:cNvCxnSpPr>
              <a:stCxn id="15" idx="2"/>
              <a:endCxn id="16" idx="0"/>
            </p:cNvCxnSpPr>
            <p:nvPr/>
          </p:nvCxnSpPr>
          <p:spPr>
            <a:xfrm>
              <a:off x="10065520" y="3137564"/>
              <a:ext cx="0" cy="751113"/>
            </a:xfrm>
            <a:prstGeom prst="straightConnector1">
              <a:avLst/>
            </a:prstGeom>
            <a:ln w="28575">
              <a:solidFill>
                <a:srgbClr val="BE4B48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 стрелкой 152"/>
            <p:cNvCxnSpPr>
              <a:stCxn id="16" idx="2"/>
              <a:endCxn id="18" idx="0"/>
            </p:cNvCxnSpPr>
            <p:nvPr/>
          </p:nvCxnSpPr>
          <p:spPr>
            <a:xfrm>
              <a:off x="10065520" y="4570678"/>
              <a:ext cx="0" cy="683261"/>
            </a:xfrm>
            <a:prstGeom prst="straightConnector1">
              <a:avLst/>
            </a:prstGeom>
            <a:ln w="28575">
              <a:solidFill>
                <a:srgbClr val="BE4B48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Google Shape;79;p3"/>
          <p:cNvSpPr txBox="1"/>
          <p:nvPr/>
        </p:nvSpPr>
        <p:spPr>
          <a:xfrm>
            <a:off x="958679" y="279481"/>
            <a:ext cx="8061854" cy="632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25" tIns="38450" rIns="76925" bIns="38450" anchor="ctr" anchorCtr="0"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262626"/>
              </a:buClr>
              <a:buSzPts val="3200"/>
              <a:buFont typeface="Arial"/>
              <a:buNone/>
            </a:pPr>
            <a:r>
              <a:rPr lang="ru-RU" sz="2200" b="1" kern="0" dirty="0">
                <a:solidFill>
                  <a:srgbClr val="0F243E"/>
                </a:solidFill>
                <a:ea typeface="Arial"/>
                <a:cs typeface="Arial"/>
                <a:sym typeface="Arial"/>
              </a:rPr>
              <a:t>Схема управления единой технической политикой</a:t>
            </a:r>
            <a:br>
              <a:rPr lang="ru-RU" sz="2200" b="1" kern="0" dirty="0">
                <a:solidFill>
                  <a:srgbClr val="0F243E"/>
                </a:solidFill>
                <a:ea typeface="Arial"/>
                <a:cs typeface="Arial"/>
                <a:sym typeface="Arial"/>
              </a:rPr>
            </a:br>
            <a:r>
              <a:rPr lang="ru-RU" sz="2200" b="1" kern="0" dirty="0">
                <a:solidFill>
                  <a:srgbClr val="0F243E"/>
                </a:solidFill>
                <a:ea typeface="Arial"/>
                <a:cs typeface="Arial"/>
                <a:sym typeface="Arial"/>
              </a:rPr>
              <a:t>АО «Газпром газораспределение Тамбов»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22;p4">
            <a:extLst>
              <a:ext uri="{FF2B5EF4-FFF2-40B4-BE49-F238E27FC236}">
                <a16:creationId xmlns:a16="http://schemas.microsoft.com/office/drawing/2014/main" id="{AEB729A4-61DB-4DC1-901C-543C25A3F204}"/>
              </a:ext>
            </a:extLst>
          </p:cNvPr>
          <p:cNvSpPr txBox="1"/>
          <p:nvPr/>
        </p:nvSpPr>
        <p:spPr>
          <a:xfrm>
            <a:off x="8983769" y="6218709"/>
            <a:ext cx="625261" cy="296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25" tIns="38450" rIns="76925" bIns="38450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9B8A88-A62B-4A9D-83E7-9E1AB1A9D9EB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747993"/>
                </a:solidFill>
                <a:effectLst/>
                <a:uLnTx/>
                <a:uFillTx/>
              </a:rPr>
              <a:t>7</a:t>
            </a:fld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rgbClr val="74799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327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213;p8"/>
          <p:cNvGraphicFramePr/>
          <p:nvPr>
            <p:extLst>
              <p:ext uri="{D42A27DB-BD31-4B8C-83A1-F6EECF244321}">
                <p14:modId xmlns:p14="http://schemas.microsoft.com/office/powerpoint/2010/main" val="167399099"/>
              </p:ext>
            </p:extLst>
          </p:nvPr>
        </p:nvGraphicFramePr>
        <p:xfrm>
          <a:off x="290311" y="1270534"/>
          <a:ext cx="9433126" cy="508737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73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3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8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5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9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Стратегические цели</a:t>
                      </a:r>
                      <a:r>
                        <a:rPr lang="en-GB" sz="900" u="none" strike="noStrike" cap="none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-GB" sz="900" u="none" strike="noStrike" cap="none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→</a:t>
                      </a:r>
                      <a:endParaRPr sz="900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26528" marR="26528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Снижение рисков возникновения нештатных ситуаций на объектах газораспределительных систем</a:t>
                      </a:r>
                      <a:endParaRPr sz="1000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26528" marR="26528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i="0" u="none" strike="noStrike" kern="1200" cap="none" dirty="0">
                          <a:solidFill>
                            <a:schemeClr val="tx1"/>
                          </a:solidFill>
                          <a:latin typeface="Trebuchet MS"/>
                          <a:ea typeface="Impact" panose="020B0806030902050204" pitchFamily="34" charset="0"/>
                          <a:cs typeface="Times New Roman" panose="02020603050405020304" pitchFamily="18" charset="0"/>
                          <a:sym typeface="Arial"/>
                        </a:rPr>
                        <a:t>Повышение эффективности транспортировки природного газа по сетям газораспределения</a:t>
                      </a:r>
                      <a:endParaRPr sz="1000" b="1" i="0" u="none" strike="noStrike" kern="1200" cap="none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26528" marR="26528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i="0" u="none" strike="noStrike" kern="1200" cap="none" dirty="0">
                          <a:solidFill>
                            <a:schemeClr val="tx1"/>
                          </a:solidFill>
                          <a:latin typeface="Trebuchet MS"/>
                          <a:ea typeface="Impact" panose="020B0806030902050204" pitchFamily="34" charset="0"/>
                          <a:cs typeface="Times New Roman" panose="02020603050405020304" pitchFamily="18" charset="0"/>
                          <a:sym typeface="Arial"/>
                        </a:rPr>
                        <a:t>Внедрение инноваций, автоматизация и цифровизация производственно-диспетчерских и технологических процессов</a:t>
                      </a:r>
                      <a:endParaRPr sz="1000" b="1" i="0" u="none" strike="noStrike" kern="1200" cap="none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26528" marR="26528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i="0" u="none" strike="noStrike" kern="1200" cap="none" dirty="0">
                          <a:solidFill>
                            <a:schemeClr val="tx1"/>
                          </a:solidFill>
                          <a:latin typeface="Trebuchet MS"/>
                          <a:ea typeface="Impact" panose="020B0806030902050204" pitchFamily="34" charset="0"/>
                          <a:cs typeface="Times New Roman" panose="02020603050405020304" pitchFamily="18" charset="0"/>
                          <a:sym typeface="Arial"/>
                        </a:rPr>
                        <a:t>Обеспечение технологической независимости и импортозамещения</a:t>
                      </a:r>
                      <a:endParaRPr sz="1000" b="1" i="0" u="none" strike="noStrike" kern="1200" cap="none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26528" marR="26528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5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Объекты</a:t>
                      </a:r>
                      <a:r>
                        <a:rPr lang="ru-RU" sz="900" u="none" strike="noStrike" cap="none" baseline="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управления</a:t>
                      </a:r>
                      <a:r>
                        <a:rPr lang="en-GB" sz="900" u="none" strike="noStrike" cap="none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-GB" sz="900" u="none" strike="noStrike" cap="none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↓</a:t>
                      </a:r>
                      <a:endParaRPr sz="900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26528" marR="26528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2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 dirty="0">
                          <a:solidFill>
                            <a:srgbClr val="34343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Технологическое оборудование</a:t>
                      </a:r>
                      <a:endParaRPr sz="1000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26528" marR="26528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kern="1200" cap="none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sym typeface="Trebuchet MS"/>
                        </a:rPr>
                        <a:t>Контроль качества при </a:t>
                      </a:r>
                      <a:r>
                        <a:rPr lang="ru-RU" sz="1000" b="0" i="0" u="none" strike="noStrike" kern="1200" cap="none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sym typeface="Trebuchet MS"/>
                        </a:rPr>
                        <a:t>используемых материалов при строительстве новых объектов и приемке у поставщиков</a:t>
                      </a:r>
                      <a:endParaRPr sz="1000" b="0" i="0" u="none" strike="noStrike" kern="1200" cap="none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marL="26528" marR="26528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000" b="0" i="0" u="none" strike="noStrike" kern="1200" cap="none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sym typeface="Arial"/>
                        </a:rPr>
                        <a:t>Поддержание </a:t>
                      </a:r>
                      <a:r>
                        <a:rPr lang="ru-RU" sz="1000" b="0" i="0" u="none" strike="noStrike" kern="1200" cap="none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sym typeface="Arial"/>
                        </a:rPr>
                        <a:t>необходимого уровня безопасности сетей газораспределения методом проведения регламентных работ на объектах </a:t>
                      </a:r>
                      <a:r>
                        <a:rPr lang="ru-RU" sz="1000" b="0" i="0" u="none" strike="noStrike" kern="1200" cap="none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sym typeface="Arial"/>
                        </a:rPr>
                        <a:t>сетей газораспределения, </a:t>
                      </a:r>
                      <a:r>
                        <a:rPr lang="ru-RU" sz="1000" b="0" i="0" u="none" strike="noStrike" kern="1200" cap="none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sym typeface="Arial"/>
                        </a:rPr>
                        <a:t>обеспечивающего проведение превентивных мероприятий независимо от технического </a:t>
                      </a:r>
                      <a:r>
                        <a:rPr lang="ru-RU" sz="1000" b="0" i="0" u="none" strike="noStrike" kern="1200" cap="none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sym typeface="Arial"/>
                        </a:rPr>
                        <a:t>состояния</a:t>
                      </a:r>
                      <a:endParaRPr sz="1000" b="0" i="0" u="none" strike="noStrike" kern="1200" cap="none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marL="26528" marR="26528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spc="-5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Courier New" panose="02070309020205020404" pitchFamily="49" charset="0"/>
                        </a:rPr>
                        <a:t>Переход</a:t>
                      </a:r>
                      <a:r>
                        <a:rPr lang="ru-RU" sz="1100" b="1" spc="175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Courier New" panose="02070309020205020404" pitchFamily="49" charset="0"/>
                        </a:rPr>
                        <a:t> </a:t>
                      </a:r>
                      <a:r>
                        <a:rPr lang="ru-RU" sz="1100" b="1" spc="-5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Courier New" panose="02070309020205020404" pitchFamily="49" charset="0"/>
                        </a:rPr>
                        <a:t>на</a:t>
                      </a:r>
                      <a:r>
                        <a:rPr lang="ru-RU" sz="1100" b="1" spc="170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Courier New" panose="02070309020205020404" pitchFamily="49" charset="0"/>
                        </a:rPr>
                        <a:t> </a:t>
                      </a:r>
                      <a:r>
                        <a:rPr lang="ru-RU" sz="1100" b="1" spc="-5" dirty="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Courier New" panose="02070309020205020404" pitchFamily="49" charset="0"/>
                        </a:rPr>
                        <a:t>новый</a:t>
                      </a:r>
                      <a:r>
                        <a:rPr lang="ru-RU" sz="1100" b="1" spc="165" dirty="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Courier New" panose="02070309020205020404" pitchFamily="49" charset="0"/>
                        </a:rPr>
                        <a:t> </a:t>
                      </a:r>
                      <a:r>
                        <a:rPr lang="ru-RU" sz="1100" b="1" spc="-5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Courier New" panose="02070309020205020404" pitchFamily="49" charset="0"/>
                        </a:rPr>
                        <a:t>уровень</a:t>
                      </a:r>
                      <a:r>
                        <a:rPr lang="ru-RU" sz="1100" b="1" spc="170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Courier New" panose="02070309020205020404" pitchFamily="49" charset="0"/>
                        </a:rPr>
                        <a:t> </a:t>
                      </a:r>
                      <a:r>
                        <a:rPr lang="ru-RU" sz="1100" b="1" spc="-5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Courier New" panose="02070309020205020404" pitchFamily="49" charset="0"/>
                        </a:rPr>
                        <a:t>эксплуатации</a:t>
                      </a:r>
                      <a:r>
                        <a:rPr lang="ru-RU" sz="1100" b="1" spc="165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Courier New" panose="02070309020205020404" pitchFamily="49" charset="0"/>
                        </a:rPr>
                        <a:t> </a:t>
                      </a:r>
                      <a:r>
                        <a:rPr lang="ru-RU" sz="1100" b="1" spc="-5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Courier New" panose="02070309020205020404" pitchFamily="49" charset="0"/>
                        </a:rPr>
                        <a:t>объектов</a:t>
                      </a:r>
                      <a:r>
                        <a:rPr lang="ru-RU" sz="1100" b="1" spc="155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Courier New" panose="02070309020205020404" pitchFamily="49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Courier New" panose="02070309020205020404" pitchFamily="49" charset="0"/>
                        </a:rPr>
                        <a:t>сетей </a:t>
                      </a:r>
                      <a:r>
                        <a:rPr lang="ru-RU" sz="1100" b="1" spc="-5" dirty="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Courier New" panose="02070309020205020404" pitchFamily="49" charset="0"/>
                        </a:rPr>
                        <a:t>газораспределения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Courier New" panose="02070309020205020404" pitchFamily="49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Courier New" panose="02070309020205020404" pitchFamily="49" charset="0"/>
                        </a:rPr>
                        <a:t>за</a:t>
                      </a:r>
                      <a:r>
                        <a:rPr lang="ru-RU" sz="1100" b="1" spc="-5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Courier New" panose="02070309020205020404" pitchFamily="49" charset="0"/>
                        </a:rPr>
                        <a:t> счет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Courier New" panose="02070309020205020404" pitchFamily="49" charset="0"/>
                        </a:rPr>
                        <a:t> </a:t>
                      </a:r>
                      <a:r>
                        <a:rPr lang="ru-RU" sz="1100" b="1" spc="-5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Courier New" panose="02070309020205020404" pitchFamily="49" charset="0"/>
                        </a:rPr>
                        <a:t>внедрения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Courier New" panose="02070309020205020404" pitchFamily="49" charset="0"/>
                        </a:rPr>
                        <a:t> геоинформационных и автоматизированных систем</a:t>
                      </a:r>
                      <a:endParaRPr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26528" marR="26528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u="none" strike="noStrike" kern="1200" cap="none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sym typeface="Courier New"/>
                        </a:rPr>
                        <a:t>Применение эластичных, </a:t>
                      </a:r>
                      <a:r>
                        <a:rPr lang="ru-RU" sz="1000" b="0" i="0" u="none" strike="noStrike" kern="1200" cap="none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sym typeface="Courier New"/>
                        </a:rPr>
                        <a:t>температуростойких</a:t>
                      </a:r>
                      <a:r>
                        <a:rPr lang="ru-RU" sz="1000" b="0" i="0" u="none" strike="noStrike" kern="1200" cap="none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sym typeface="Courier New"/>
                        </a:rPr>
                        <a:t> в широком диапазоне, уплотнительных материалов для технических устройств, резьбовых и фланцевых соединений</a:t>
                      </a:r>
                      <a:endParaRPr lang="ru-RU" sz="1000" b="0" i="0" u="none" strike="noStrike" kern="1200" cap="none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26528" marR="26528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91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1" spc="-8" dirty="0">
                          <a:cs typeface="Poppins" panose="00000500000000000000" pitchFamily="2" charset="0"/>
                          <a:sym typeface="Poppins"/>
                        </a:rPr>
                        <a:t>Система диспетчерского управления объектами газораспределительных систем</a:t>
                      </a:r>
                      <a:endParaRPr lang="ru-RU" sz="1000" b="1" spc="-8" dirty="0">
                        <a:cs typeface="Poppins" panose="00000500000000000000" pitchFamily="2" charset="0"/>
                      </a:endParaRPr>
                    </a:p>
                  </a:txBody>
                  <a:tcPr marL="26528" marR="26528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/>
                        <a:t>Организация системы управления сетями газораспределения на всех стадиях их жизненного цикла в соответствии с действующей нормативной документацией</a:t>
                      </a:r>
                      <a:endParaRPr sz="1000" dirty="0"/>
                    </a:p>
                  </a:txBody>
                  <a:tcPr marL="26528" marR="26528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26528" marR="26528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/>
                        <a:t>Внедрение новых информационных технологий и АСУ ТП РГ с целью снижения затрат на эксплуатацию сетей газораспределения</a:t>
                      </a:r>
                      <a:endParaRPr sz="1000" dirty="0"/>
                    </a:p>
                  </a:txBody>
                  <a:tcPr marL="26528" marR="26528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/>
                        <a:t>Закупка оборудования с применением способа конкурентной закупки. Применение для закупки однотипного оборудования и материалов </a:t>
                      </a:r>
                      <a:r>
                        <a:rPr lang="ru-RU" sz="1000" dirty="0" smtClean="0"/>
                        <a:t>по типовому шаблону </a:t>
                      </a:r>
                      <a:r>
                        <a:rPr lang="ru-RU" sz="1000" dirty="0"/>
                        <a:t>технического задания</a:t>
                      </a:r>
                      <a:endParaRPr sz="1000" dirty="0"/>
                    </a:p>
                  </a:txBody>
                  <a:tcPr marL="26528" marR="2652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8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1" spc="-8" dirty="0" smtClean="0">
                          <a:cs typeface="Poppins" panose="00000500000000000000" pitchFamily="2" charset="0"/>
                          <a:sym typeface="Poppins"/>
                        </a:rPr>
                        <a:t>Система обеспечения единства измерений</a:t>
                      </a:r>
                      <a:endParaRPr lang="ru-RU" sz="1000" b="1" spc="-8" dirty="0" smtClean="0">
                        <a:cs typeface="Poppins" panose="00000500000000000000" pitchFamily="2" charset="0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26528" marR="26528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26528" marR="26528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/>
                        <a:t>Расширение области аккредитации на право поверки, газоанализаторов на кислород, углекислый и угарный газ, а также станций катодной защиты</a:t>
                      </a: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26528" marR="26528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26528" marR="26528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/>
                        <a:t>Унификация СИ по результатам сравнительного анализа технических характеристик средств измерения путем их отбора, наиболее удовлетворяющих требованиям</a:t>
                      </a:r>
                      <a:endParaRPr sz="1000" dirty="0"/>
                    </a:p>
                  </a:txBody>
                  <a:tcPr marL="26528" marR="26528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90312" y="168175"/>
            <a:ext cx="9334952" cy="361637"/>
          </a:xfrm>
          <a:prstGeom prst="rect">
            <a:avLst/>
          </a:prstGeom>
        </p:spPr>
        <p:txBody>
          <a:bodyPr/>
          <a:lstStyle>
            <a:lvl1pPr algn="ctr" defTabSz="7430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51" b="1" i="0" kern="1200" spc="-41" baseline="0">
                <a:solidFill>
                  <a:schemeClr val="tx2"/>
                </a:solidFill>
                <a:latin typeface="Poppins" pitchFamily="2" charset="77"/>
                <a:ea typeface="Open Sans Light" panose="020B0306030504020204" pitchFamily="34" charset="0"/>
                <a:cs typeface="Poppins" pitchFamily="2" charset="77"/>
              </a:defRPr>
            </a:lvl1pPr>
          </a:lstStyle>
          <a:p>
            <a:pPr marL="0" marR="0" lvl="0" indent="0" algn="ctr" defTabSz="7430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51" b="1" i="0" u="none" strike="noStrike" kern="1200" cap="none" spc="-41" normalizeH="0" baseline="0" noProof="0" dirty="0" smtClean="0">
                <a:ln>
                  <a:noFill/>
                </a:ln>
                <a:solidFill>
                  <a:srgbClr val="111340"/>
                </a:solidFill>
                <a:effectLst/>
                <a:uLnTx/>
                <a:uFillTx/>
                <a:cs typeface="Poppins" pitchFamily="2" charset="77"/>
              </a:rPr>
              <a:t>Матрица задач по объектам управления</a:t>
            </a:r>
            <a:endParaRPr kumimoji="0" lang="ru-RU" sz="3251" b="1" i="0" u="none" strike="noStrike" kern="1200" cap="none" spc="-41" normalizeH="0" baseline="0" noProof="0" dirty="0">
              <a:ln>
                <a:noFill/>
              </a:ln>
              <a:solidFill>
                <a:srgbClr val="111340"/>
              </a:solidFill>
              <a:effectLst/>
              <a:uLnTx/>
              <a:uFillTx/>
              <a:cs typeface="Poppins" pitchFamily="2" charset="77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53091"/>
              </p:ext>
            </p:extLst>
          </p:nvPr>
        </p:nvGraphicFramePr>
        <p:xfrm>
          <a:off x="1535497" y="714753"/>
          <a:ext cx="6604000" cy="370840"/>
        </p:xfrm>
        <a:graphic>
          <a:graphicData uri="http://schemas.openxmlformats.org/drawingml/2006/table">
            <a:tbl>
              <a:tblPr firstRow="1" bandRow="1">
                <a:tableStyleId>{4392E28B-0E73-485C-ABDC-ED0755B01365}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95807573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2133450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826508353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400061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Проектирование</a:t>
                      </a:r>
                      <a:endParaRPr lang="ru-RU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Закупки</a:t>
                      </a:r>
                      <a:endParaRPr lang="ru-RU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Строительство</a:t>
                      </a:r>
                      <a:endParaRPr lang="ru-RU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Эксплуатация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642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17514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213;p8"/>
          <p:cNvGraphicFramePr/>
          <p:nvPr>
            <p:extLst>
              <p:ext uri="{D42A27DB-BD31-4B8C-83A1-F6EECF244321}">
                <p14:modId xmlns:p14="http://schemas.microsoft.com/office/powerpoint/2010/main" val="4158254901"/>
              </p:ext>
            </p:extLst>
          </p:nvPr>
        </p:nvGraphicFramePr>
        <p:xfrm>
          <a:off x="261436" y="654517"/>
          <a:ext cx="9433126" cy="574040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8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8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5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9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Стратегические цели</a:t>
                      </a:r>
                      <a:r>
                        <a:rPr lang="en-GB" sz="900" u="none" strike="noStrike" cap="none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-GB" sz="900" u="none" strike="noStrike" cap="none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→</a:t>
                      </a:r>
                      <a:endParaRPr sz="900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26528" marR="26528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Снижение рисков возникновения нештатных ситуаций на объектах газораспределительных систем</a:t>
                      </a:r>
                      <a:endParaRPr sz="1100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26528" marR="26528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i="0" u="none" strike="noStrike" kern="1200" cap="none" dirty="0">
                          <a:solidFill>
                            <a:schemeClr val="tx1"/>
                          </a:solidFill>
                          <a:latin typeface="Trebuchet MS"/>
                          <a:ea typeface="Impact" panose="020B0806030902050204" pitchFamily="34" charset="0"/>
                          <a:cs typeface="Times New Roman" panose="02020603050405020304" pitchFamily="18" charset="0"/>
                          <a:sym typeface="Arial"/>
                        </a:rPr>
                        <a:t>Повышение эффективности транспортировки природного газа по сетям газораспределения</a:t>
                      </a:r>
                      <a:endParaRPr sz="1100" b="1" i="0" u="none" strike="noStrike" kern="1200" cap="none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26528" marR="26528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i="0" u="none" strike="noStrike" kern="1200" cap="none" dirty="0">
                          <a:solidFill>
                            <a:schemeClr val="tx1"/>
                          </a:solidFill>
                          <a:latin typeface="Trebuchet MS"/>
                          <a:ea typeface="Impact" panose="020B0806030902050204" pitchFamily="34" charset="0"/>
                          <a:cs typeface="Times New Roman" panose="02020603050405020304" pitchFamily="18" charset="0"/>
                          <a:sym typeface="Arial"/>
                        </a:rPr>
                        <a:t>Внедрение инноваций, автоматизация и цифровизация производственно-диспетчерских и технологических процессов</a:t>
                      </a:r>
                      <a:endParaRPr sz="1100" b="1" i="0" u="none" strike="noStrike" kern="1200" cap="none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26528" marR="26528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i="0" u="none" strike="noStrike" kern="1200" cap="none" dirty="0">
                          <a:solidFill>
                            <a:schemeClr val="tx1"/>
                          </a:solidFill>
                          <a:latin typeface="Trebuchet MS"/>
                          <a:ea typeface="Impact" panose="020B0806030902050204" pitchFamily="34" charset="0"/>
                          <a:cs typeface="Times New Roman" panose="02020603050405020304" pitchFamily="18" charset="0"/>
                          <a:sym typeface="Arial"/>
                        </a:rPr>
                        <a:t>Обеспечение технологической независимости и импортозамещения</a:t>
                      </a:r>
                      <a:endParaRPr sz="1100" b="1" i="0" u="none" strike="noStrike" kern="1200" cap="none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26528" marR="26528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Объекты</a:t>
                      </a:r>
                      <a:r>
                        <a:rPr lang="ru-RU" sz="900" u="none" strike="noStrike" cap="none" baseline="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управления</a:t>
                      </a:r>
                      <a:r>
                        <a:rPr lang="en-GB" sz="900" u="none" strike="noStrike" cap="none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-GB" sz="900" u="none" strike="noStrike" cap="none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↓</a:t>
                      </a:r>
                      <a:endParaRPr sz="900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26528" marR="26528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1" spc="-8" dirty="0" smtClean="0">
                          <a:cs typeface="Poppins" panose="00000500000000000000" pitchFamily="2" charset="0"/>
                          <a:sym typeface="Poppins"/>
                        </a:rPr>
                        <a:t>Система противокоррозионной защиты стальных газопроводов</a:t>
                      </a:r>
                      <a:endParaRPr lang="ru-RU" sz="1100" b="1" spc="-8" dirty="0" smtClean="0">
                        <a:cs typeface="Poppins" panose="00000500000000000000" pitchFamily="2" charset="0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26528" marR="26528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Перекладка участков перехода надземных газопроводов над автомобильными дорогами в подземное исполнение</a:t>
                      </a:r>
                      <a:endParaRPr sz="1100" b="0" i="0" u="none" strike="noStrike" cap="none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26528" marR="26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Arial"/>
                        </a:rPr>
                        <a:t>Реконструкция сетей газораспределения путем строительства технологических </a:t>
                      </a:r>
                      <a:r>
                        <a:rPr lang="ru-RU" sz="1100" b="0" i="0" u="none" strike="noStrike" cap="none" dirty="0" err="1" smtClean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Arial"/>
                        </a:rPr>
                        <a:t>закольцовок</a:t>
                      </a:r>
                      <a:endParaRPr sz="1100" b="0" i="0" u="none" strike="noStrike" cap="none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Arial"/>
                      </a:endParaRPr>
                    </a:p>
                  </a:txBody>
                  <a:tcPr marL="26528" marR="26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Arial"/>
                        </a:rPr>
                        <a:t>Внедрение и развитие информационно-аналитических систем для оценки и прогнозирования коррозионного состояния стальных подземных газопроводов на долгосрочную перспективу</a:t>
                      </a:r>
                      <a:endParaRPr sz="1100" b="0" i="0" u="none" strike="noStrike" cap="none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Arial"/>
                      </a:endParaRPr>
                    </a:p>
                  </a:txBody>
                  <a:tcPr marL="26528" marR="26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Arial"/>
                        </a:rPr>
                        <a:t>Повышение качества коррозионных изысканий и технической обоснованности проектных решений</a:t>
                      </a:r>
                      <a:endParaRPr sz="1100" b="0" i="0" u="none" strike="noStrike" cap="none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Arial"/>
                      </a:endParaRPr>
                    </a:p>
                  </a:txBody>
                  <a:tcPr marL="26528" marR="26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0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1" spc="-8" dirty="0" smtClean="0">
                          <a:cs typeface="Poppins" panose="00000500000000000000" pitchFamily="2" charset="0"/>
                          <a:sym typeface="Poppins"/>
                        </a:rPr>
                        <a:t>Автоматизация технологических процессов распределения газа</a:t>
                      </a:r>
                      <a:endParaRPr lang="ru-RU" sz="1100" b="1" spc="-8" dirty="0" smtClean="0">
                        <a:cs typeface="Poppins" panose="00000500000000000000" pitchFamily="2" charset="0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26528" marR="26528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Оснащения системой телеметрии по следующим типам ПРГ:</a:t>
                      </a: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-головные, после которых по ходу движения газа установлены другие газорегуляторные технологические устройства;</a:t>
                      </a: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-с расходом газа свыше </a:t>
                      </a:r>
                      <a:br>
                        <a:rPr lang="ru-RU" sz="1100" b="0" i="0" u="none" strike="noStrike" cap="none" dirty="0" smtClean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lang="ru-RU" sz="1100" b="0" i="0" u="none" strike="noStrike" cap="none" dirty="0" smtClean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1000 м3/ч</a:t>
                      </a: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26528" marR="26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0" i="0" u="none" strike="noStrike" cap="none" dirty="0" smtClean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Arial"/>
                        </a:rPr>
                        <a:t>Своевременная реализация мероприятий по оценке и диагностированию технического состояния, реконструкции и ликвидации объектов газораспределительных систем</a:t>
                      </a: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Arial"/>
                      </a:endParaRPr>
                    </a:p>
                  </a:txBody>
                  <a:tcPr marL="26528" marR="26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Arial"/>
                      </a:endParaRPr>
                    </a:p>
                  </a:txBody>
                  <a:tcPr marL="26528" marR="26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Arial"/>
                      </a:endParaRPr>
                    </a:p>
                  </a:txBody>
                  <a:tcPr marL="26528" marR="26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80644"/>
                  </a:ext>
                </a:extLst>
              </a:tr>
              <a:tr h="9140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1" spc="-8" dirty="0" smtClean="0">
                          <a:cs typeface="Poppins" panose="00000500000000000000" pitchFamily="2" charset="0"/>
                          <a:sym typeface="Poppins"/>
                        </a:rPr>
                        <a:t>Система подготовки кадров</a:t>
                      </a:r>
                      <a:endParaRPr lang="ru-RU" sz="1100" b="1" spc="-8" dirty="0" smtClean="0">
                        <a:cs typeface="Poppins" panose="00000500000000000000" pitchFamily="2" charset="0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26528" marR="26528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Создание условий для непрерывного образования персонала в течение всей трудовой деятельности, формированию у работников профессиональных знаний, умений и компетенций</a:t>
                      </a:r>
                      <a:endParaRPr sz="1100" b="0" i="0" u="none" strike="noStrike" cap="none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26528" marR="26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Arial"/>
                        </a:rPr>
                        <a:t>Развитие учебно-тренировочного полигона</a:t>
                      </a:r>
                      <a:endParaRPr sz="1100" b="0" i="0" u="none" strike="noStrike" cap="none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Arial"/>
                      </a:endParaRPr>
                    </a:p>
                  </a:txBody>
                  <a:tcPr marL="26528" marR="26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Arial"/>
                        </a:rPr>
                        <a:t>Внедрение технологий дистанционного обучения сотрудников</a:t>
                      </a:r>
                      <a:endParaRPr sz="1100" b="0" i="0" u="none" strike="noStrike" cap="none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Arial"/>
                      </a:endParaRPr>
                    </a:p>
                  </a:txBody>
                  <a:tcPr marL="26528" marR="26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Arial"/>
                        </a:rPr>
                        <a:t>Развитие системы внутрифирменного профессионального обучения</a:t>
                      </a:r>
                      <a:endParaRPr sz="1100" b="0" i="0" u="none" strike="noStrike" cap="none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Arial"/>
                      </a:endParaRPr>
                    </a:p>
                  </a:txBody>
                  <a:tcPr marL="26528" marR="26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480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9866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3D Infographics S1">
      <a:dk1>
        <a:srgbClr val="747993"/>
      </a:dk1>
      <a:lt1>
        <a:srgbClr val="FFFFFF"/>
      </a:lt1>
      <a:dk2>
        <a:srgbClr val="111340"/>
      </a:dk2>
      <a:lt2>
        <a:srgbClr val="FFFFFF"/>
      </a:lt2>
      <a:accent1>
        <a:srgbClr val="2451AA"/>
      </a:accent1>
      <a:accent2>
        <a:srgbClr val="1C6EAB"/>
      </a:accent2>
      <a:accent3>
        <a:srgbClr val="148BAC"/>
      </a:accent3>
      <a:accent4>
        <a:srgbClr val="0DA7AC"/>
      </a:accent4>
      <a:accent5>
        <a:srgbClr val="05C4AD"/>
      </a:accent5>
      <a:accent6>
        <a:srgbClr val="C4C8CE"/>
      </a:accent6>
      <a:hlink>
        <a:srgbClr val="335FFE"/>
      </a:hlink>
      <a:folHlink>
        <a:srgbClr val="CA64D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Theme">
  <a:themeElements>
    <a:clrScheme name="Custom 13">
      <a:dk1>
        <a:srgbClr val="747994"/>
      </a:dk1>
      <a:lt1>
        <a:srgbClr val="FFFFFF"/>
      </a:lt1>
      <a:dk2>
        <a:srgbClr val="111240"/>
      </a:dk2>
      <a:lt2>
        <a:srgbClr val="FFFFFF"/>
      </a:lt2>
      <a:accent1>
        <a:srgbClr val="4DADB5"/>
      </a:accent1>
      <a:accent2>
        <a:srgbClr val="3984A3"/>
      </a:accent2>
      <a:accent3>
        <a:srgbClr val="2B526A"/>
      </a:accent3>
      <a:accent4>
        <a:srgbClr val="6C88B7"/>
      </a:accent4>
      <a:accent5>
        <a:srgbClr val="4C5974"/>
      </a:accent5>
      <a:accent6>
        <a:srgbClr val="303942"/>
      </a:accent6>
      <a:hlink>
        <a:srgbClr val="F33B48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Theme">
  <a:themeElements>
    <a:clrScheme name="AI - Big Data Infographics - S1">
      <a:dk1>
        <a:srgbClr val="747994"/>
      </a:dk1>
      <a:lt1>
        <a:srgbClr val="FFFFFF"/>
      </a:lt1>
      <a:dk2>
        <a:srgbClr val="111340"/>
      </a:dk2>
      <a:lt2>
        <a:srgbClr val="FFFFFF"/>
      </a:lt2>
      <a:accent1>
        <a:srgbClr val="87C143"/>
      </a:accent1>
      <a:accent2>
        <a:srgbClr val="51AF8B"/>
      </a:accent2>
      <a:accent3>
        <a:srgbClr val="408CB3"/>
      </a:accent3>
      <a:accent4>
        <a:srgbClr val="3470B2"/>
      </a:accent4>
      <a:accent5>
        <a:srgbClr val="7769B2"/>
      </a:accent5>
      <a:accent6>
        <a:srgbClr val="C3C8CE"/>
      </a:accent6>
      <a:hlink>
        <a:srgbClr val="335FFE"/>
      </a:hlink>
      <a:folHlink>
        <a:srgbClr val="CA64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Theme">
  <a:themeElements>
    <a:clrScheme name="AI - Big Data Infographics - S1">
      <a:dk1>
        <a:srgbClr val="747994"/>
      </a:dk1>
      <a:lt1>
        <a:srgbClr val="FFFFFF"/>
      </a:lt1>
      <a:dk2>
        <a:srgbClr val="111340"/>
      </a:dk2>
      <a:lt2>
        <a:srgbClr val="FFFFFF"/>
      </a:lt2>
      <a:accent1>
        <a:srgbClr val="87C143"/>
      </a:accent1>
      <a:accent2>
        <a:srgbClr val="51AF8B"/>
      </a:accent2>
      <a:accent3>
        <a:srgbClr val="408CB3"/>
      </a:accent3>
      <a:accent4>
        <a:srgbClr val="3470B2"/>
      </a:accent4>
      <a:accent5>
        <a:srgbClr val="7769B2"/>
      </a:accent5>
      <a:accent6>
        <a:srgbClr val="C3C8CE"/>
      </a:accent6>
      <a:hlink>
        <a:srgbClr val="335FFE"/>
      </a:hlink>
      <a:folHlink>
        <a:srgbClr val="CA64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efault Theme">
  <a:themeElements>
    <a:clrScheme name="AI - Big Data Infographics - S1">
      <a:dk1>
        <a:srgbClr val="747994"/>
      </a:dk1>
      <a:lt1>
        <a:srgbClr val="FFFFFF"/>
      </a:lt1>
      <a:dk2>
        <a:srgbClr val="111340"/>
      </a:dk2>
      <a:lt2>
        <a:srgbClr val="FFFFFF"/>
      </a:lt2>
      <a:accent1>
        <a:srgbClr val="87C143"/>
      </a:accent1>
      <a:accent2>
        <a:srgbClr val="51AF8B"/>
      </a:accent2>
      <a:accent3>
        <a:srgbClr val="408CB3"/>
      </a:accent3>
      <a:accent4>
        <a:srgbClr val="3470B2"/>
      </a:accent4>
      <a:accent5>
        <a:srgbClr val="7769B2"/>
      </a:accent5>
      <a:accent6>
        <a:srgbClr val="C3C8CE"/>
      </a:accent6>
      <a:hlink>
        <a:srgbClr val="335FFE"/>
      </a:hlink>
      <a:folHlink>
        <a:srgbClr val="CA64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AI - Big Data Infographics - S1">
    <a:dk1>
      <a:srgbClr val="747994"/>
    </a:dk1>
    <a:lt1>
      <a:srgbClr val="FFFFFF"/>
    </a:lt1>
    <a:dk2>
      <a:srgbClr val="111340"/>
    </a:dk2>
    <a:lt2>
      <a:srgbClr val="FFFFFF"/>
    </a:lt2>
    <a:accent1>
      <a:srgbClr val="87C143"/>
    </a:accent1>
    <a:accent2>
      <a:srgbClr val="51AF8B"/>
    </a:accent2>
    <a:accent3>
      <a:srgbClr val="408CB3"/>
    </a:accent3>
    <a:accent4>
      <a:srgbClr val="3470B2"/>
    </a:accent4>
    <a:accent5>
      <a:srgbClr val="7769B2"/>
    </a:accent5>
    <a:accent6>
      <a:srgbClr val="C3C8CE"/>
    </a:accent6>
    <a:hlink>
      <a:srgbClr val="335FFE"/>
    </a:hlink>
    <a:folHlink>
      <a:srgbClr val="CA64D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1653</Words>
  <Application>Microsoft Office PowerPoint</Application>
  <PresentationFormat>Лист A4 (210x297 мм)</PresentationFormat>
  <Paragraphs>221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32" baseType="lpstr">
      <vt:lpstr>MS PGothic</vt:lpstr>
      <vt:lpstr>Arial Narrow</vt:lpstr>
      <vt:lpstr>Impact</vt:lpstr>
      <vt:lpstr>Trebuchet MS</vt:lpstr>
      <vt:lpstr>Open Sans Light</vt:lpstr>
      <vt:lpstr>Helvetica Neue</vt:lpstr>
      <vt:lpstr>Calibri</vt:lpstr>
      <vt:lpstr>Courier New</vt:lpstr>
      <vt:lpstr>Poppins</vt:lpstr>
      <vt:lpstr>Arial</vt:lpstr>
      <vt:lpstr>Open Sans</vt:lpstr>
      <vt:lpstr>Microsoft YaHei</vt:lpstr>
      <vt:lpstr>Lucida Sans</vt:lpstr>
      <vt:lpstr>Times New Roman</vt:lpstr>
      <vt:lpstr>Office Theme</vt:lpstr>
      <vt:lpstr>Default Theme</vt:lpstr>
      <vt:lpstr>1_Default Theme</vt:lpstr>
      <vt:lpstr>2_Default Theme</vt:lpstr>
      <vt:lpstr>3_Default Theme</vt:lpstr>
      <vt:lpstr>4_Default Theme</vt:lpstr>
      <vt:lpstr>Презентация PowerPoint</vt:lpstr>
      <vt:lpstr>Презентация PowerPoint</vt:lpstr>
      <vt:lpstr>ЦЕЛЬ И ЗАДАЧИ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Unknown User</dc:creator>
  <cp:lastModifiedBy>user</cp:lastModifiedBy>
  <cp:revision>63</cp:revision>
  <cp:lastPrinted>2023-06-21T11:28:09Z</cp:lastPrinted>
  <dcterms:created xsi:type="dcterms:W3CDTF">2023-06-18T07:39:13Z</dcterms:created>
  <dcterms:modified xsi:type="dcterms:W3CDTF">2024-01-21T21:47:39Z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2022-07-19T00:00:00Z</vt:filetime>
  </property>
  <property fmtid="{D5CDD505-2E9C-101B-9397-08002B2CF9AE}" pid="3" name="LastSaved">
    <vt:filetime>2023-06-18T00:00:00Z</vt:filetime>
  </property>
</Properties>
</file>