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9" r:id="rId2"/>
    <p:sldId id="267" r:id="rId3"/>
    <p:sldId id="299" r:id="rId4"/>
    <p:sldId id="300" r:id="rId5"/>
    <p:sldId id="271" r:id="rId6"/>
    <p:sldId id="270" r:id="rId7"/>
    <p:sldId id="290" r:id="rId8"/>
    <p:sldId id="291" r:id="rId9"/>
    <p:sldId id="292" r:id="rId10"/>
    <p:sldId id="293" r:id="rId11"/>
    <p:sldId id="287" r:id="rId12"/>
    <p:sldId id="301" r:id="rId13"/>
    <p:sldId id="296" r:id="rId14"/>
    <p:sldId id="298" r:id="rId15"/>
    <p:sldId id="264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Adam\01_&#1055;&#1088;&#1077;&#1079;&#1080;&#1076;&#1077;&#1085;&#1090;&#1089;&#1082;&#1072;&#1103;%20&#1087;&#1088;&#1086;&#1075;&#1088;&#1072;&#1084;&#1084;&#1072;\&#1048;&#1090;&#1086;&#1075;&#1086;&#1074;&#1072;&#1103;%20&#1082;&#1074;&#1072;&#1083;&#1080;&#1092;&#1080;&#1082;&#1072;&#1094;&#1080;&#1086;&#1085;&#1085;&#1072;&#1103;%20&#1088;&#1072;&#1073;&#1086;&#1090;&#1072;\01_&#1056;&#1072;&#1089;&#1095;&#1077;&#1090;%20&#1101;&#1082;&#1086;&#1085;&#1086;&#1084;&#1080;&#1082;&#1080;\&#1043;&#1088;&#1072;&#1092;&#1080;&#1082;%20&#1076;&#1086;&#1073;&#1099;&#1095;&#1072;%20&#1087;&#1086;&#1083;&#1077;&#1079;&#1085;&#1099;&#1093;%20&#1080;&#1089;&#1082;&#1086;&#1087;&#1072;&#1077;&#1084;&#1099;&#1093;_2023.11.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Adam\01_&#1055;&#1088;&#1077;&#1079;&#1080;&#1076;&#1077;&#1085;&#1090;&#1089;&#1082;&#1072;&#1103;%20&#1087;&#1088;&#1086;&#1075;&#1088;&#1072;&#1084;&#1084;&#1072;\&#1048;&#1090;&#1086;&#1075;&#1086;&#1074;&#1072;&#1103;%20&#1082;&#1074;&#1072;&#1083;&#1080;&#1092;&#1080;&#1082;&#1072;&#1094;&#1080;&#1086;&#1085;&#1085;&#1072;&#1103;%20&#1088;&#1072;&#1073;&#1086;&#1090;&#1072;\01_&#1056;&#1072;&#1089;&#1095;&#1077;&#1090;%20&#1101;&#1082;&#1086;&#1085;&#1086;&#1084;&#1080;&#1082;&#1080;\&#1043;&#1088;&#1072;&#1092;&#1080;&#1082;%20&#1076;&#1086;&#1073;&#1099;&#1095;&#1072;%20&#1087;&#1086;&#1083;&#1077;&#1079;&#1085;&#1099;&#1093;%20&#1080;&#1089;&#1082;&#1086;&#1087;&#1072;&#1077;&#1084;&#1099;&#1093;_2023.11.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Adam\01_&#1055;&#1088;&#1077;&#1079;&#1080;&#1076;&#1077;&#1085;&#1090;&#1089;&#1082;&#1072;&#1103;%20&#1087;&#1088;&#1086;&#1075;&#1088;&#1072;&#1084;&#1084;&#1072;\&#1048;&#1090;&#1086;&#1075;&#1086;&#1074;&#1072;&#1103;%20&#1082;&#1074;&#1072;&#1083;&#1080;&#1092;&#1080;&#1082;&#1072;&#1094;&#1080;&#1086;&#1085;&#1085;&#1072;&#1103;%20&#1088;&#1072;&#1073;&#1086;&#1090;&#1072;\01_&#1056;&#1072;&#1089;&#1095;&#1077;&#1090;%20&#1101;&#1082;&#1086;&#1085;&#1086;&#1084;&#1080;&#1082;&#1080;\&#1043;&#1088;&#1072;&#1092;&#1080;&#1082;%20&#1076;&#1086;&#1073;&#1099;&#1095;&#1072;%20&#1087;&#1086;&#1083;&#1077;&#1079;&#1085;&#1099;&#1093;%20&#1080;&#1089;&#1082;&#1086;&#1087;&#1072;&#1077;&#1084;&#1099;&#1093;_2023.11.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Adam\01_&#1055;&#1088;&#1077;&#1079;&#1080;&#1076;&#1077;&#1085;&#1090;&#1089;&#1082;&#1072;&#1103;%20&#1087;&#1088;&#1086;&#1075;&#1088;&#1072;&#1084;&#1084;&#1072;\&#1048;&#1090;&#1086;&#1075;&#1086;&#1074;&#1072;&#1103;%20&#1082;&#1074;&#1072;&#1083;&#1080;&#1092;&#1080;&#1082;&#1072;&#1094;&#1080;&#1086;&#1085;&#1085;&#1072;&#1103;%20&#1088;&#1072;&#1073;&#1086;&#1090;&#1072;\01_&#1056;&#1072;&#1089;&#1095;&#1077;&#1090;%20&#1101;&#1082;&#1086;&#1085;&#1086;&#1084;&#1080;&#1082;&#1080;\&#1043;&#1088;&#1072;&#1092;&#1080;&#1082;%20&#1076;&#1086;&#1073;&#1099;&#1095;&#1072;%20&#1087;&#1086;&#1083;&#1077;&#1079;&#1085;&#1099;&#1093;%20&#1080;&#1089;&#1082;&#1086;&#1087;&#1072;&#1077;&#1084;&#1099;&#1093;_2023.11.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Adam\01_&#1055;&#1088;&#1077;&#1079;&#1080;&#1076;&#1077;&#1085;&#1090;&#1089;&#1082;&#1072;&#1103;%20&#1087;&#1088;&#1086;&#1075;&#1088;&#1072;&#1084;&#1084;&#1072;\&#1048;&#1090;&#1086;&#1075;&#1086;&#1074;&#1072;&#1103;%20&#1082;&#1074;&#1072;&#1083;&#1080;&#1092;&#1080;&#1082;&#1072;&#1094;&#1080;&#1086;&#1085;&#1085;&#1072;&#1103;%20&#1088;&#1072;&#1073;&#1086;&#1090;&#1072;\01_&#1056;&#1072;&#1089;&#1095;&#1077;&#1090;%20&#1101;&#1082;&#1086;&#1085;&#1086;&#1084;&#1080;&#1082;&#1080;\&#1043;&#1088;&#1072;&#1092;&#1080;&#1082;%20&#1076;&#1086;&#1073;&#1099;&#1095;&#1072;%20&#1087;&#1086;&#1083;&#1077;&#1079;&#1085;&#1099;&#1093;%20&#1080;&#1089;&#1082;&#1086;&#1087;&#1072;&#1077;&#1084;&#1099;&#1093;_2023.11.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_Adam\01_&#1055;&#1088;&#1077;&#1079;&#1080;&#1076;&#1077;&#1085;&#1090;&#1089;&#1082;&#1072;&#1103;%20&#1087;&#1088;&#1086;&#1075;&#1088;&#1072;&#1084;&#1084;&#1072;\&#1048;&#1090;&#1086;&#1075;&#1086;&#1074;&#1072;&#1103;%20&#1082;&#1074;&#1072;&#1083;&#1080;&#1092;&#1080;&#1082;&#1072;&#1094;&#1080;&#1086;&#1085;&#1085;&#1072;&#1103;%20&#1088;&#1072;&#1073;&#1086;&#1090;&#1072;\01_&#1056;&#1072;&#1089;&#1095;&#1077;&#1090;%20&#1101;&#1082;&#1086;&#1085;&#1086;&#1084;&#1080;&#1082;&#1080;\&#1043;&#1088;&#1072;&#1092;&#1080;&#1082;%20&#1076;&#1086;&#1073;&#1099;&#1095;&#1072;%20&#1087;&#1086;&#1083;&#1077;&#1079;&#1085;&#1099;&#1093;%20&#1080;&#1089;&#1082;&#1086;&#1087;&#1072;&#1077;&#1084;&#1099;&#1093;_2023.11.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35828317153502E-2"/>
          <c:y val="4.8027047466524309E-2"/>
          <c:w val="0.92351249695821147"/>
          <c:h val="0.832418584856400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'Сравнение ЧДД'!$A$6</c:f>
              <c:strCache>
                <c:ptCount val="1"/>
                <c:pt idx="0">
                  <c:v>Добыча нефти, тыс.тонн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'Сравнение ЧДД'!$D$4:$AF$4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'Сравнение ЧДД'!$D$6:$AF$6</c:f>
              <c:numCache>
                <c:formatCode>0</c:formatCode>
                <c:ptCount val="29"/>
                <c:pt idx="0">
                  <c:v>42.081071596200005</c:v>
                </c:pt>
                <c:pt idx="1">
                  <c:v>79.549715618099981</c:v>
                </c:pt>
                <c:pt idx="2">
                  <c:v>59.558877779309995</c:v>
                </c:pt>
                <c:pt idx="3">
                  <c:v>50.518969959149381</c:v>
                </c:pt>
                <c:pt idx="4">
                  <c:v>70.107197827211991</c:v>
                </c:pt>
                <c:pt idx="5">
                  <c:v>117.924133109328</c:v>
                </c:pt>
                <c:pt idx="6">
                  <c:v>117.68601899690999</c:v>
                </c:pt>
                <c:pt idx="7">
                  <c:v>104.33498057400601</c:v>
                </c:pt>
                <c:pt idx="8">
                  <c:v>104.37825169044</c:v>
                </c:pt>
                <c:pt idx="9">
                  <c:v>95.806049220062988</c:v>
                </c:pt>
                <c:pt idx="10">
                  <c:v>83.161361221847983</c:v>
                </c:pt>
                <c:pt idx="11">
                  <c:v>76.947081981226532</c:v>
                </c:pt>
                <c:pt idx="12">
                  <c:v>73.388814115442358</c:v>
                </c:pt>
                <c:pt idx="13">
                  <c:v>69.995091413408019</c:v>
                </c:pt>
                <c:pt idx="14">
                  <c:v>66.758304804661492</c:v>
                </c:pt>
                <c:pt idx="15">
                  <c:v>63.671197085377109</c:v>
                </c:pt>
                <c:pt idx="16">
                  <c:v>60.726846646978636</c:v>
                </c:pt>
                <c:pt idx="17">
                  <c:v>57.918651957190818</c:v>
                </c:pt>
                <c:pt idx="18">
                  <c:v>55.240316758734672</c:v>
                </c:pt>
                <c:pt idx="19">
                  <c:v>52.685835952480048</c:v>
                </c:pt>
                <c:pt idx="20">
                  <c:v>50.249482133404435</c:v>
                </c:pt>
                <c:pt idx="21">
                  <c:v>47.925792749170036</c:v>
                </c:pt>
                <c:pt idx="22">
                  <c:v>44.736835628392157</c:v>
                </c:pt>
                <c:pt idx="23">
                  <c:v>41.76007004237686</c:v>
                </c:pt>
                <c:pt idx="24">
                  <c:v>38.98137687765864</c:v>
                </c:pt>
                <c:pt idx="25">
                  <c:v>36.387576499178969</c:v>
                </c:pt>
                <c:pt idx="26">
                  <c:v>33.966366237885666</c:v>
                </c:pt>
                <c:pt idx="27">
                  <c:v>31.706262037874687</c:v>
                </c:pt>
                <c:pt idx="28">
                  <c:v>29.596543986300453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2-448D-9CEC-9B99AEB3B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7389872"/>
        <c:axId val="507388696"/>
      </c:barChart>
      <c:dateAx>
        <c:axId val="5073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88696"/>
        <c:crosses val="autoZero"/>
        <c:auto val="0"/>
        <c:lblOffset val="100"/>
        <c:baseTimeUnit val="days"/>
        <c:majorUnit val="2"/>
        <c:majorTimeUnit val="days"/>
        <c:minorUnit val="1"/>
      </c:dateAx>
      <c:valAx>
        <c:axId val="50738869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тыс.тонн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8987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7270814596436"/>
          <c:y val="0.10108336126399363"/>
          <c:w val="0.84927843327608099"/>
          <c:h val="0.7625585330842094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5"/>
        <c:axId val="814672088"/>
        <c:axId val="814671696"/>
      </c:barChart>
      <c:catAx>
        <c:axId val="81467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671696"/>
        <c:crosses val="autoZero"/>
        <c:auto val="1"/>
        <c:lblAlgn val="ctr"/>
        <c:lblOffset val="100"/>
        <c:noMultiLvlLbl val="0"/>
      </c:catAx>
      <c:valAx>
        <c:axId val="81467169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67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70413891334351E-2"/>
          <c:y val="4.8027047466524309E-2"/>
          <c:w val="0.88846499473940321"/>
          <c:h val="0.76961472144373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'Сравнение ЧДД'!$A$12</c:f>
              <c:strCache>
                <c:ptCount val="1"/>
                <c:pt idx="0">
                  <c:v>2020 г.,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'Сравнение ЧДД'!$D$5:$AF$5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'Сравнение ЧДД'!$D$12:$AF$12</c:f>
              <c:numCache>
                <c:formatCode>#,##0_ ;[Red]\-#,##0\ </c:formatCode>
                <c:ptCount val="29"/>
                <c:pt idx="0">
                  <c:v>182.09842568691852</c:v>
                </c:pt>
                <c:pt idx="1">
                  <c:v>7.8249988923512319</c:v>
                </c:pt>
                <c:pt idx="2">
                  <c:v>87.012339073588677</c:v>
                </c:pt>
                <c:pt idx="3">
                  <c:v>104.12236461213743</c:v>
                </c:pt>
                <c:pt idx="4">
                  <c:v>-9.5898395157454104</c:v>
                </c:pt>
                <c:pt idx="5">
                  <c:v>111.07847447005196</c:v>
                </c:pt>
                <c:pt idx="6">
                  <c:v>195.822237519846</c:v>
                </c:pt>
                <c:pt idx="7">
                  <c:v>201.26768161392607</c:v>
                </c:pt>
                <c:pt idx="8">
                  <c:v>113.05183217508883</c:v>
                </c:pt>
                <c:pt idx="9">
                  <c:v>139.28274757897353</c:v>
                </c:pt>
                <c:pt idx="10">
                  <c:v>183.31245564820733</c:v>
                </c:pt>
                <c:pt idx="11">
                  <c:v>214.0582566521725</c:v>
                </c:pt>
                <c:pt idx="12">
                  <c:v>237.1137940793416</c:v>
                </c:pt>
                <c:pt idx="13">
                  <c:v>254.60155797953993</c:v>
                </c:pt>
                <c:pt idx="14">
                  <c:v>267.78703560361123</c:v>
                </c:pt>
                <c:pt idx="15">
                  <c:v>277.52979357152327</c:v>
                </c:pt>
                <c:pt idx="16">
                  <c:v>284.81475814817929</c:v>
                </c:pt>
                <c:pt idx="17">
                  <c:v>290.10408492733251</c:v>
                </c:pt>
                <c:pt idx="18">
                  <c:v>293.55857055344916</c:v>
                </c:pt>
                <c:pt idx="19">
                  <c:v>295.55308407842034</c:v>
                </c:pt>
                <c:pt idx="20">
                  <c:v>296.87593964312987</c:v>
                </c:pt>
                <c:pt idx="21">
                  <c:v>297.77100008969626</c:v>
                </c:pt>
                <c:pt idx="22">
                  <c:v>298.43376716910575</c:v>
                </c:pt>
                <c:pt idx="23">
                  <c:v>298.90108950971558</c:v>
                </c:pt>
                <c:pt idx="24">
                  <c:v>299.2223109238206</c:v>
                </c:pt>
                <c:pt idx="25">
                  <c:v>299.44868427439309</c:v>
                </c:pt>
                <c:pt idx="26">
                  <c:v>299.58655631963643</c:v>
                </c:pt>
                <c:pt idx="27">
                  <c:v>299.64557611445838</c:v>
                </c:pt>
                <c:pt idx="28">
                  <c:v>299.66153162726249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3-4247-9350-D59847ED37AE}"/>
            </c:ext>
          </c:extLst>
        </c:ser>
        <c:ser>
          <c:idx val="1"/>
          <c:order val="1"/>
          <c:tx>
            <c:strRef>
              <c:f>'Сравнение ЧДД'!$A$17</c:f>
              <c:strCache>
                <c:ptCount val="1"/>
                <c:pt idx="0">
                  <c:v> 2023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'Сравнение ЧДД'!$D$5:$AF$5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'Сравнение ЧДД'!$D$17:$AF$17</c:f>
              <c:numCache>
                <c:formatCode>#,##0_ ;[Red]\-#,##0\ </c:formatCode>
                <c:ptCount val="29"/>
                <c:pt idx="0">
                  <c:v>-112.92351304538083</c:v>
                </c:pt>
                <c:pt idx="1">
                  <c:v>-887.7733042221879</c:v>
                </c:pt>
                <c:pt idx="2">
                  <c:v>-845.45527625497675</c:v>
                </c:pt>
                <c:pt idx="3">
                  <c:v>-955.43591136291093</c:v>
                </c:pt>
                <c:pt idx="4">
                  <c:v>-1589.9979448182646</c:v>
                </c:pt>
                <c:pt idx="5">
                  <c:v>-1501.6546246453224</c:v>
                </c:pt>
                <c:pt idx="6">
                  <c:v>-1465.1752336832315</c:v>
                </c:pt>
                <c:pt idx="7">
                  <c:v>-1718.9177044881885</c:v>
                </c:pt>
                <c:pt idx="8">
                  <c:v>-2468.4338484623813</c:v>
                </c:pt>
                <c:pt idx="9">
                  <c:v>-2562.8173428876503</c:v>
                </c:pt>
                <c:pt idx="10">
                  <c:v>-2473.215741393014</c:v>
                </c:pt>
                <c:pt idx="11">
                  <c:v>-2416.3975469830407</c:v>
                </c:pt>
                <c:pt idx="12">
                  <c:v>-2374.8358697733274</c:v>
                </c:pt>
                <c:pt idx="13">
                  <c:v>-2343.2890421486004</c:v>
                </c:pt>
                <c:pt idx="14">
                  <c:v>-2320.1597572729552</c:v>
                </c:pt>
                <c:pt idx="15">
                  <c:v>-2305.347862535587</c:v>
                </c:pt>
                <c:pt idx="16">
                  <c:v>-2295.7762147376075</c:v>
                </c:pt>
                <c:pt idx="17">
                  <c:v>-2291.5400925584213</c:v>
                </c:pt>
                <c:pt idx="18">
                  <c:v>-2293.5162959324439</c:v>
                </c:pt>
                <c:pt idx="19">
                  <c:v>-2299.967216998783</c:v>
                </c:pt>
                <c:pt idx="20">
                  <c:v>-2309.589603326468</c:v>
                </c:pt>
                <c:pt idx="21">
                  <c:v>-2322.2759752216452</c:v>
                </c:pt>
                <c:pt idx="22">
                  <c:v>-2338.7919099933792</c:v>
                </c:pt>
                <c:pt idx="23">
                  <c:v>-2358.0682214030794</c:v>
                </c:pt>
                <c:pt idx="24">
                  <c:v>-2378.7085042274593</c:v>
                </c:pt>
                <c:pt idx="25">
                  <c:v>-2399.0644362181847</c:v>
                </c:pt>
                <c:pt idx="26">
                  <c:v>-2420.0539984472243</c:v>
                </c:pt>
                <c:pt idx="27">
                  <c:v>-2441.229365597002</c:v>
                </c:pt>
                <c:pt idx="28">
                  <c:v>-2483.0011161888556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E3-4247-9350-D59847ED3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822816048"/>
        <c:axId val="822816832"/>
      </c:barChart>
      <c:catAx>
        <c:axId val="82281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16832"/>
        <c:crosses val="autoZero"/>
        <c:auto val="1"/>
        <c:lblAlgn val="ctr"/>
        <c:lblOffset val="100"/>
        <c:noMultiLvlLbl val="0"/>
      </c:catAx>
      <c:valAx>
        <c:axId val="82281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млн.руб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1604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8088618635401"/>
          <c:y val="0.89000489937353144"/>
          <c:w val="0.17829914248387299"/>
          <c:h val="8.1144075657837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  <a:prstDash val="sysDash"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22112958681946E-2"/>
          <c:y val="4.8027047466524309E-2"/>
          <c:w val="0.90007252074116662"/>
          <c:h val="0.78760706945909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'Сравнение ЧДД'!$A$11</c:f>
              <c:strCache>
                <c:ptCount val="1"/>
                <c:pt idx="0">
                  <c:v>2020 г.,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'Сравнение ЧДД'!$D$5:$AF$5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'Сравнение ЧДД'!$D$11:$AF$11</c:f>
              <c:numCache>
                <c:formatCode>#,##0_ ;[Red]\-#,##0\ </c:formatCode>
                <c:ptCount val="29"/>
                <c:pt idx="0">
                  <c:v>182.09842568691852</c:v>
                </c:pt>
                <c:pt idx="1">
                  <c:v>-174.27342679456729</c:v>
                </c:pt>
                <c:pt idx="2">
                  <c:v>79.187340181237445</c:v>
                </c:pt>
                <c:pt idx="3">
                  <c:v>17.110025538548754</c:v>
                </c:pt>
                <c:pt idx="4">
                  <c:v>-113.71220412788284</c:v>
                </c:pt>
                <c:pt idx="5">
                  <c:v>120.66831398579737</c:v>
                </c:pt>
                <c:pt idx="6">
                  <c:v>84.743763049794055</c:v>
                </c:pt>
                <c:pt idx="7">
                  <c:v>5.4454440940800817</c:v>
                </c:pt>
                <c:pt idx="8">
                  <c:v>-88.215849438837239</c:v>
                </c:pt>
                <c:pt idx="9">
                  <c:v>26.230915403884701</c:v>
                </c:pt>
                <c:pt idx="10">
                  <c:v>44.029708069233791</c:v>
                </c:pt>
                <c:pt idx="11">
                  <c:v>30.74580100396518</c:v>
                </c:pt>
                <c:pt idx="12">
                  <c:v>23.055537427169103</c:v>
                </c:pt>
                <c:pt idx="13">
                  <c:v>17.487763900198324</c:v>
                </c:pt>
                <c:pt idx="14">
                  <c:v>13.185477624071275</c:v>
                </c:pt>
                <c:pt idx="15">
                  <c:v>9.7427579679120377</c:v>
                </c:pt>
                <c:pt idx="16">
                  <c:v>7.284964576656038</c:v>
                </c:pt>
                <c:pt idx="17">
                  <c:v>5.2893267791532281</c:v>
                </c:pt>
                <c:pt idx="18">
                  <c:v>3.454485626116671</c:v>
                </c:pt>
                <c:pt idx="19">
                  <c:v>1.9945135249711627</c:v>
                </c:pt>
                <c:pt idx="20">
                  <c:v>1.3228555647095193</c:v>
                </c:pt>
                <c:pt idx="21">
                  <c:v>0.89506044656638883</c:v>
                </c:pt>
                <c:pt idx="22">
                  <c:v>0.66276707940947988</c:v>
                </c:pt>
                <c:pt idx="23">
                  <c:v>0.46732234060981453</c:v>
                </c:pt>
                <c:pt idx="24">
                  <c:v>0.32122141410502469</c:v>
                </c:pt>
                <c:pt idx="25">
                  <c:v>0.22637335057248145</c:v>
                </c:pt>
                <c:pt idx="26">
                  <c:v>0.13787204524334065</c:v>
                </c:pt>
                <c:pt idx="27">
                  <c:v>5.9019794821931502E-2</c:v>
                </c:pt>
                <c:pt idx="28">
                  <c:v>1.595551280408921E-2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6E-4AA2-B635-D1267C55828E}"/>
            </c:ext>
          </c:extLst>
        </c:ser>
        <c:ser>
          <c:idx val="1"/>
          <c:order val="1"/>
          <c:tx>
            <c:strRef>
              <c:f>'Сравнение ЧДД'!$A$16</c:f>
              <c:strCache>
                <c:ptCount val="1"/>
                <c:pt idx="0">
                  <c:v> 2023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'Сравнение ЧДД'!$D$5:$AF$5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'Сравнение ЧДД'!$D$16:$AF$16</c:f>
              <c:numCache>
                <c:formatCode>#,##0_ ;[Red]\-#,##0\ </c:formatCode>
                <c:ptCount val="29"/>
                <c:pt idx="0">
                  <c:v>-112.92351304538083</c:v>
                </c:pt>
                <c:pt idx="1">
                  <c:v>-774.84979117680712</c:v>
                </c:pt>
                <c:pt idx="2">
                  <c:v>42.318027967211194</c:v>
                </c:pt>
                <c:pt idx="3">
                  <c:v>-109.98063510793418</c:v>
                </c:pt>
                <c:pt idx="4">
                  <c:v>-634.56203345535368</c:v>
                </c:pt>
                <c:pt idx="5">
                  <c:v>88.343320172942228</c:v>
                </c:pt>
                <c:pt idx="6">
                  <c:v>36.479390962091045</c:v>
                </c:pt>
                <c:pt idx="7">
                  <c:v>-253.74247080495712</c:v>
                </c:pt>
                <c:pt idx="8">
                  <c:v>-749.51614397419257</c:v>
                </c:pt>
                <c:pt idx="9">
                  <c:v>-94.383494425269134</c:v>
                </c:pt>
                <c:pt idx="10">
                  <c:v>89.601601494636157</c:v>
                </c:pt>
                <c:pt idx="11">
                  <c:v>56.818194409973188</c:v>
                </c:pt>
                <c:pt idx="12">
                  <c:v>41.56167720971321</c:v>
                </c:pt>
                <c:pt idx="13">
                  <c:v>31.546827624727197</c:v>
                </c:pt>
                <c:pt idx="14">
                  <c:v>23.129284875645403</c:v>
                </c:pt>
                <c:pt idx="15">
                  <c:v>14.811894737368194</c:v>
                </c:pt>
                <c:pt idx="16">
                  <c:v>9.5716477979796526</c:v>
                </c:pt>
                <c:pt idx="17">
                  <c:v>4.2361221791862604</c:v>
                </c:pt>
                <c:pt idx="18">
                  <c:v>-1.9762033740225211</c:v>
                </c:pt>
                <c:pt idx="19">
                  <c:v>-6.4509210663393119</c:v>
                </c:pt>
                <c:pt idx="20">
                  <c:v>-9.622386327685021</c:v>
                </c:pt>
                <c:pt idx="21">
                  <c:v>-12.68637189517718</c:v>
                </c:pt>
                <c:pt idx="22">
                  <c:v>-16.515934771734191</c:v>
                </c:pt>
                <c:pt idx="23">
                  <c:v>-19.276311409700082</c:v>
                </c:pt>
                <c:pt idx="24">
                  <c:v>-20.640282824380122</c:v>
                </c:pt>
                <c:pt idx="25">
                  <c:v>-20.35593199072531</c:v>
                </c:pt>
                <c:pt idx="26">
                  <c:v>-20.9895622290394</c:v>
                </c:pt>
                <c:pt idx="27">
                  <c:v>-21.1753671497776</c:v>
                </c:pt>
                <c:pt idx="28">
                  <c:v>-41.77175059185349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6E-4AA2-B635-D1267C558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2815264"/>
        <c:axId val="822822320"/>
      </c:barChart>
      <c:catAx>
        <c:axId val="8228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22320"/>
        <c:crosses val="autoZero"/>
        <c:auto val="1"/>
        <c:lblAlgn val="ctr"/>
        <c:lblOffset val="100"/>
        <c:noMultiLvlLbl val="0"/>
      </c:catAx>
      <c:valAx>
        <c:axId val="822822320"/>
        <c:scaling>
          <c:orientation val="minMax"/>
          <c:max val="200"/>
          <c:min val="-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млн.руб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1526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02287987298651"/>
          <c:y val="0.9228590915208944"/>
          <c:w val="0.18090756539188191"/>
          <c:h val="6.5497026696469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  <a:prstDash val="sysDash"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7270814596436"/>
          <c:y val="0.10108336126399363"/>
          <c:w val="0.84927843327608099"/>
          <c:h val="0.76255853308420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'ЧДД ППЭ (факт)'!$D$85:$G$85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'ЧДД ППЭ (факт)'!$D$86:$G$86</c:f>
              <c:numCache>
                <c:formatCode>0.0%</c:formatCode>
                <c:ptCount val="4"/>
                <c:pt idx="0">
                  <c:v>0.54125825942633654</c:v>
                </c:pt>
                <c:pt idx="1">
                  <c:v>0.65133065439175997</c:v>
                </c:pt>
                <c:pt idx="2">
                  <c:v>0.66806909891402244</c:v>
                </c:pt>
                <c:pt idx="3">
                  <c:v>0.67023800722885352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81-465A-8949-3B2F89E2CE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5"/>
        <c:axId val="822821144"/>
        <c:axId val="822818792"/>
      </c:barChart>
      <c:catAx>
        <c:axId val="82282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18792"/>
        <c:crosses val="autoZero"/>
        <c:auto val="1"/>
        <c:lblAlgn val="ctr"/>
        <c:lblOffset val="100"/>
        <c:noMultiLvlLbl val="0"/>
      </c:catAx>
      <c:valAx>
        <c:axId val="822818792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2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7270814596436"/>
          <c:y val="0.10108336126399363"/>
          <c:w val="0.84927843327608099"/>
          <c:h val="0.7625585330842094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5"/>
        <c:axId val="822819968"/>
        <c:axId val="822821928"/>
      </c:barChart>
      <c:catAx>
        <c:axId val="8228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21928"/>
        <c:crosses val="autoZero"/>
        <c:auto val="1"/>
        <c:lblAlgn val="ctr"/>
        <c:lblOffset val="100"/>
        <c:noMultiLvlLbl val="0"/>
      </c:catAx>
      <c:valAx>
        <c:axId val="822821928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8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7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27"/>
          <a:stretch/>
        </p:blipFill>
        <p:spPr>
          <a:xfrm>
            <a:off x="0" y="3104"/>
            <a:ext cx="12168000" cy="5405212"/>
          </a:xfrm>
          <a:prstGeom prst="rect">
            <a:avLst/>
          </a:prstGeom>
        </p:spPr>
      </p:pic>
      <p:sp>
        <p:nvSpPr>
          <p:cNvPr id="3" name="Shape 10"/>
          <p:cNvSpPr txBox="1">
            <a:spLocks/>
          </p:cNvSpPr>
          <p:nvPr/>
        </p:nvSpPr>
        <p:spPr>
          <a:xfrm>
            <a:off x="131618" y="3104"/>
            <a:ext cx="11928764" cy="1706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170" algn="l"/>
              </a:tabLst>
            </a:pPr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170" algn="l"/>
              </a:tabLst>
            </a:pPr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ТОМСКИЙ ГОСУДАРСТВЕННЫЙ УНИВЕРСИТЕТ (ТГУ)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0170" algn="l"/>
              </a:tabLst>
            </a:pPr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экономики и менеджмента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кадров для организаций 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народного хозяйства Российской Федерации 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9375" algn="l"/>
              </a:tabLst>
            </a:pPr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(Президентская программа)</a:t>
            </a:r>
            <a:endParaRPr lang="ru-RU" sz="1600" b="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3086" y="1849838"/>
            <a:ext cx="102521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170" algn="l"/>
              </a:tabLs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ИТОГОВАЯ АТТЕСТАЦИОННАЯ РАБОТА</a:t>
            </a:r>
          </a:p>
          <a:p>
            <a:pPr algn="ctr">
              <a:spcAft>
                <a:spcPts val="0"/>
              </a:spcAft>
              <a:tabLst>
                <a:tab pos="9017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концепции развития </a:t>
            </a:r>
          </a:p>
          <a:p>
            <a:pPr algn="ctr">
              <a:spcAft>
                <a:spcPts val="0"/>
              </a:spcAft>
              <a:tabLst>
                <a:tab pos="9017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нефтяного месторождения</a:t>
            </a:r>
          </a:p>
          <a:p>
            <a:pPr algn="ctr">
              <a:spcAft>
                <a:spcPts val="0"/>
              </a:spcAft>
              <a:tabLst>
                <a:tab pos="9017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Томской области»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618" y="4392653"/>
            <a:ext cx="518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>
              <a:tabLst>
                <a:tab pos="9017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Д-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 экон. наук, профессор</a:t>
            </a: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Нехода Евгения Владимировна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10857" y="4455695"/>
            <a:ext cx="4070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90170" algn="l"/>
              </a:tabLs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геолог ООО «Линейное»</a:t>
            </a:r>
          </a:p>
          <a:p>
            <a:pPr algn="r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 Валерий Александрович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0" y="5548315"/>
            <a:ext cx="1618590" cy="71944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351138" y="5777780"/>
            <a:ext cx="838044" cy="632113"/>
            <a:chOff x="179511" y="183679"/>
            <a:chExt cx="838044" cy="632113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79512" y="183679"/>
              <a:ext cx="838043" cy="581025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1200" y="0"/>
                </a:cxn>
                <a:cxn ang="0">
                  <a:pos x="2400" y="864"/>
                </a:cxn>
                <a:cxn ang="0">
                  <a:pos x="2160" y="1584"/>
                </a:cxn>
                <a:cxn ang="0">
                  <a:pos x="240" y="1584"/>
                </a:cxn>
                <a:cxn ang="0">
                  <a:pos x="0" y="864"/>
                </a:cxn>
              </a:cxnLst>
              <a:rect l="0" t="0" r="r" b="b"/>
              <a:pathLst>
                <a:path w="2400" h="1584">
                  <a:moveTo>
                    <a:pt x="0" y="864"/>
                  </a:moveTo>
                  <a:lnTo>
                    <a:pt x="1200" y="0"/>
                  </a:lnTo>
                  <a:lnTo>
                    <a:pt x="2400" y="864"/>
                  </a:lnTo>
                  <a:lnTo>
                    <a:pt x="2160" y="1584"/>
                  </a:lnTo>
                  <a:lnTo>
                    <a:pt x="240" y="1584"/>
                  </a:lnTo>
                  <a:lnTo>
                    <a:pt x="0" y="864"/>
                  </a:lnTo>
                  <a:close/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flipH="1">
              <a:off x="179511" y="531659"/>
              <a:ext cx="838043" cy="28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>
                  <a:ln>
                    <a:noFill/>
                  </a:ln>
                  <a:solidFill>
                    <a:srgbClr val="000099"/>
                  </a:solidFill>
                  <a:effectLst/>
                  <a:latin typeface="Arial Black" pitchFamily="34" charset="0"/>
                  <a:cs typeface="Arial" pitchFamily="34" charset="0"/>
                </a:rPr>
                <a:t>Линейное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 flipH="1">
              <a:off x="361088" y="268769"/>
              <a:ext cx="486617" cy="36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rial Black" pitchFamily="34" charset="0"/>
                  <a:cs typeface="Arial" pitchFamily="34" charset="0"/>
                </a:rPr>
                <a:t> 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rial Black" pitchFamily="34" charset="0"/>
                  <a:cs typeface="Arial" pitchFamily="34" charset="0"/>
                </a:rPr>
                <a:t>L</a:t>
              </a: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Arial Black" pitchFamily="34" charset="0"/>
                  <a:cs typeface="Arial" pitchFamily="34" charset="0"/>
                </a:rPr>
                <a:t>     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32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6030380" y="1094969"/>
            <a:ext cx="2660790" cy="534686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1156" y="644803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10</a:t>
            </a:fld>
            <a:endParaRPr lang="ru-RU" dirty="0"/>
          </a:p>
        </p:txBody>
      </p:sp>
      <p:sp>
        <p:nvSpPr>
          <p:cNvPr id="24" name="Shape 10"/>
          <p:cNvSpPr txBox="1">
            <a:spLocks/>
          </p:cNvSpPr>
          <p:nvPr/>
        </p:nvSpPr>
        <p:spPr>
          <a:xfrm>
            <a:off x="65998" y="-38333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Новая концепция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500" y="1519959"/>
            <a:ext cx="1161069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369726" y="1025828"/>
            <a:ext cx="5370674" cy="54130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51" y="3821406"/>
            <a:ext cx="2502648" cy="2518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031" y="1189247"/>
            <a:ext cx="2577594" cy="2599485"/>
          </a:xfrm>
          <a:prstGeom prst="rect">
            <a:avLst/>
          </a:prstGeom>
        </p:spPr>
      </p:pic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9010482" y="931726"/>
            <a:ext cx="2660790" cy="550455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9131155" y="770211"/>
            <a:ext cx="2445671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СТРУКТУРА ЗАПАСОВ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634" y="1189248"/>
            <a:ext cx="2494193" cy="25207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634" y="3818643"/>
            <a:ext cx="2494193" cy="2520727"/>
          </a:xfrm>
          <a:prstGeom prst="rect">
            <a:avLst/>
          </a:prstGeom>
        </p:spPr>
      </p:pic>
      <p:sp>
        <p:nvSpPr>
          <p:cNvPr id="42" name="TextBox 41"/>
          <p:cNvSpPr txBox="1">
            <a:spLocks noChangeAspect="1"/>
          </p:cNvSpPr>
          <p:nvPr/>
        </p:nvSpPr>
        <p:spPr>
          <a:xfrm>
            <a:off x="6180385" y="931725"/>
            <a:ext cx="2390111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ДИНАМИКА</a:t>
            </a:r>
            <a:r>
              <a:rPr lang="ru-RU" sz="1200" b="1" kern="0" dirty="0">
                <a:solidFill>
                  <a:srgbClr val="004077"/>
                </a:solidFill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ЗАПАСОВ</a:t>
            </a:r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1003300" y="866566"/>
            <a:ext cx="426442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ГЕОЛОГИЧЕСКАЯ</a:t>
            </a:r>
            <a:r>
              <a:rPr lang="ru-RU" sz="1200" b="1" kern="0" dirty="0">
                <a:solidFill>
                  <a:srgbClr val="004077"/>
                </a:solidFill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МОДЕЛЬ</a:t>
            </a:r>
            <a:r>
              <a:rPr lang="ru-RU" sz="1200" b="1" kern="0" dirty="0">
                <a:solidFill>
                  <a:srgbClr val="004077"/>
                </a:solidFill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ПЛАСТА</a:t>
            </a:r>
            <a:r>
              <a:rPr lang="ru-RU" sz="1200" b="1" kern="0" dirty="0">
                <a:solidFill>
                  <a:srgbClr val="004077"/>
                </a:solidFill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Ю</a:t>
            </a:r>
            <a:r>
              <a:rPr lang="ru-RU" sz="1600" b="1" kern="0" baseline="-25000" dirty="0">
                <a:solidFill>
                  <a:srgbClr val="3C3C3C"/>
                </a:solidFill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992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249" y="4105459"/>
            <a:ext cx="5808881" cy="25016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50" y="1451074"/>
            <a:ext cx="5808880" cy="24283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1930" y="652262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ima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96" y="8222762"/>
            <a:ext cx="807377" cy="64636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0"/>
          <p:cNvSpPr txBox="1">
            <a:spLocks/>
          </p:cNvSpPr>
          <p:nvPr/>
        </p:nvSpPr>
        <p:spPr>
          <a:xfrm>
            <a:off x="96366" y="26223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Подбор решения</a:t>
            </a: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197227" y="1258497"/>
            <a:ext cx="5479673" cy="5280014"/>
          </a:xfrm>
          <a:prstGeom prst="rect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1608948" y="1073138"/>
            <a:ext cx="245800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СИСТЕМА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РАЗРАБОТКИ</a:t>
            </a: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6216250" y="1266826"/>
            <a:ext cx="5780560" cy="2612552"/>
          </a:xfrm>
          <a:prstGeom prst="rect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7912157" y="1086775"/>
            <a:ext cx="245800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ДОБЫЧА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НЕФТИ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597" y="1068650"/>
            <a:ext cx="260727" cy="308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31" y="1558479"/>
            <a:ext cx="5185344" cy="4887946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spect="1"/>
          </p:cNvSpPr>
          <p:nvPr/>
        </p:nvSpPr>
        <p:spPr>
          <a:xfrm>
            <a:off x="6349917" y="3936181"/>
            <a:ext cx="551322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СУММАРНЫЙ ЧИСТЫЙ ДИСКОНТИРУЕМЫЙ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63547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50" y="1531073"/>
            <a:ext cx="5780560" cy="28614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1930" y="6538511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12</a:t>
            </a:fld>
            <a:endParaRPr lang="ru-RU" dirty="0"/>
          </a:p>
        </p:txBody>
      </p:sp>
      <p:pic>
        <p:nvPicPr>
          <p:cNvPr id="5" name="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6" y="8222762"/>
            <a:ext cx="807377" cy="64636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0"/>
          <p:cNvSpPr txBox="1">
            <a:spLocks/>
          </p:cNvSpPr>
          <p:nvPr/>
        </p:nvSpPr>
        <p:spPr>
          <a:xfrm>
            <a:off x="96366" y="26223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Принятая стратегия</a:t>
            </a: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6127350" y="1266825"/>
            <a:ext cx="5780560" cy="3200149"/>
          </a:xfrm>
          <a:prstGeom prst="rect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7823257" y="1086775"/>
            <a:ext cx="245800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ДОБЫЧА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НЕФТИ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697" y="1068650"/>
            <a:ext cx="260727" cy="3086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2" y="1395067"/>
            <a:ext cx="5573515" cy="49295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sp>
        <p:nvSpPr>
          <p:cNvPr id="15" name="TextBox 14"/>
          <p:cNvSpPr txBox="1">
            <a:spLocks noChangeAspect="1"/>
          </p:cNvSpPr>
          <p:nvPr/>
        </p:nvSpPr>
        <p:spPr>
          <a:xfrm>
            <a:off x="1561323" y="1213775"/>
            <a:ext cx="2914937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СИСТЕМА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РАЗРАБОТКИ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16250" y="4819152"/>
            <a:ext cx="5808880" cy="1491884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9118" y="4693822"/>
            <a:ext cx="226739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ФОНД СКВАЖИН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9416" y="5139035"/>
            <a:ext cx="5847948" cy="1172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/>
              <a:t>Общий фонд – 55 скважин, в т.ч.: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27 добывающих (одна горизонтальная); 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24 нагнетательных, 2 водозаборные, 2 ликвидированные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62" y="4549063"/>
            <a:ext cx="511074" cy="5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1" y="3938677"/>
            <a:ext cx="4680762" cy="28452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sp>
        <p:nvSpPr>
          <p:cNvPr id="24" name="Shape 10"/>
          <p:cNvSpPr txBox="1">
            <a:spLocks/>
          </p:cNvSpPr>
          <p:nvPr/>
        </p:nvSpPr>
        <p:spPr>
          <a:xfrm>
            <a:off x="151121" y="-119718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Экономические показатели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95" y="1025828"/>
            <a:ext cx="7007374" cy="27435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895" y="3953822"/>
            <a:ext cx="7007374" cy="2835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sp>
        <p:nvSpPr>
          <p:cNvPr id="12" name="TextBox 11"/>
          <p:cNvSpPr txBox="1">
            <a:spLocks noChangeAspect="1"/>
          </p:cNvSpPr>
          <p:nvPr/>
        </p:nvSpPr>
        <p:spPr>
          <a:xfrm>
            <a:off x="6565809" y="856551"/>
            <a:ext cx="387417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ЧИСТЫЙ ДИСКОНТИРУЕМЫЙ ДОХОД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6689334" y="3784545"/>
            <a:ext cx="387417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ЭКОНОМИЧЕСКИЕ ПОКАЗАТЕЛИ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48" y="1025828"/>
            <a:ext cx="4227455" cy="2758717"/>
          </a:xfrm>
          <a:prstGeom prst="rect">
            <a:avLst/>
          </a:prstGeom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96719"/>
              </p:ext>
            </p:extLst>
          </p:nvPr>
        </p:nvGraphicFramePr>
        <p:xfrm>
          <a:off x="170041" y="1013431"/>
          <a:ext cx="4661842" cy="277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>
            <a:spLocks noChangeAspect="1"/>
          </p:cNvSpPr>
          <p:nvPr/>
        </p:nvSpPr>
        <p:spPr>
          <a:xfrm>
            <a:off x="924025" y="847026"/>
            <a:ext cx="300027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КАПИТАЛЬНЫЕ ЗАТРАТЫ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1069" y="649287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13</a:t>
            </a:fld>
            <a:endParaRPr lang="ru-RU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798897" y="3813420"/>
            <a:ext cx="3378466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ЭКСПЛУАТАЦИННЫЕ ЗАТРАТЫ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11309684" y="1819176"/>
            <a:ext cx="211756" cy="58601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035329" y="2515019"/>
            <a:ext cx="76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2061 г.</a:t>
            </a:r>
          </a:p>
        </p:txBody>
      </p:sp>
    </p:spTree>
    <p:extLst>
      <p:ext uri="{BB962C8B-B14F-4D97-AF65-F5344CB8AC3E}">
        <p14:creationId xmlns:p14="http://schemas.microsoft.com/office/powerpoint/2010/main" val="118683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1776" y="6200329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14</a:t>
            </a:fld>
            <a:endParaRPr lang="ru-RU"/>
          </a:p>
        </p:txBody>
      </p:sp>
      <p:pic>
        <p:nvPicPr>
          <p:cNvPr id="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96" y="8222762"/>
            <a:ext cx="807377" cy="64636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0"/>
          <p:cNvSpPr txBox="1">
            <a:spLocks/>
          </p:cNvSpPr>
          <p:nvPr/>
        </p:nvSpPr>
        <p:spPr>
          <a:xfrm>
            <a:off x="263236" y="2305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Эффекты для государства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69" y="1689977"/>
            <a:ext cx="7548670" cy="39583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sp>
        <p:nvSpPr>
          <p:cNvPr id="4" name="Прямоугольник 3"/>
          <p:cNvSpPr/>
          <p:nvPr/>
        </p:nvSpPr>
        <p:spPr>
          <a:xfrm>
            <a:off x="129907" y="4298394"/>
            <a:ext cx="4287071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/>
              <a:t>Доход государства –  </a:t>
            </a:r>
            <a:r>
              <a:rPr lang="ru-RU" b="1" dirty="0"/>
              <a:t>31,6 млрд. руб.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/>
              <a:t>в том числе: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/>
              <a:t>Федеральный бюджет – 29,3 млрд. руб.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/>
              <a:t>Бюджет Томской области – 2,3 млрд. руб.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366" y="2514934"/>
            <a:ext cx="419592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/>
              <a:t>Поддержка производства в смежных областях промышленности, таких как строительство, бурение, переработка сырья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5938788" y="1520700"/>
            <a:ext cx="4812632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НАЛОГИ, СБОРЫ, СОЦИАЛЬНЫЕ ПЛАТЕЖИ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907" y="1280072"/>
            <a:ext cx="4287071" cy="4589648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3073" y="1358433"/>
            <a:ext cx="4447696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b="1" dirty="0"/>
              <a:t>Рабочие места (более 100):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Томск – более 30 рабочих мест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Каргасокский р-н – более 70 рабочих мест</a:t>
            </a:r>
          </a:p>
          <a:p>
            <a:pPr algn="just">
              <a:lnSpc>
                <a:spcPct val="130000"/>
              </a:lnSpc>
            </a:pP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1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1380374">
            <a:off x="6669526" y="3537608"/>
            <a:ext cx="2709296" cy="34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Принятый ВНК - 2576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5868" y="4310060"/>
            <a:ext cx="1513033" cy="34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ВНК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–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2590</a:t>
            </a:r>
          </a:p>
        </p:txBody>
      </p:sp>
      <p:sp>
        <p:nvSpPr>
          <p:cNvPr id="17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Shape 200"/>
          <p:cNvSpPr/>
          <p:nvPr/>
        </p:nvSpPr>
        <p:spPr>
          <a:xfrm>
            <a:off x="2608450" y="2747689"/>
            <a:ext cx="7562325" cy="10926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ru-RU" sz="5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Спасибо</a:t>
            </a:r>
            <a:r>
              <a:rPr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за</a:t>
            </a:r>
            <a:r>
              <a:rPr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внимание</a:t>
            </a:r>
            <a:r>
              <a:rPr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5514" y="5053943"/>
            <a:ext cx="3543414" cy="1849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Shape 200"/>
          <p:cNvSpPr/>
          <p:nvPr/>
        </p:nvSpPr>
        <p:spPr>
          <a:xfrm>
            <a:off x="247909" y="5117443"/>
            <a:ext cx="31404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Национальный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исследовательский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Томский государственный университет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247909" y="57548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634050, г. Томск, пр. Ленина, 36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+7 (3822) 52-98-52, +7 (3822) 52-95-85 (факс)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rector@tsu.ru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www.tsu.ru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07194" y="5055119"/>
            <a:ext cx="3543414" cy="1849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hape 200"/>
          <p:cNvSpPr/>
          <p:nvPr/>
        </p:nvSpPr>
        <p:spPr>
          <a:xfrm>
            <a:off x="9083977" y="5159761"/>
            <a:ext cx="2917656" cy="163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ООО «Линейное»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Адрес : РФ, 634009, Томская обл., г. Томск,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пер.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Совпартшкольный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, д. 13, оф.210, 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Тел. +7 (3822) 51 51 24,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Эл. почта: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office@stimul-t.com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05307" y="9024507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349938" y="3516616"/>
            <a:ext cx="5507936" cy="305109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448216" y="3347340"/>
            <a:ext cx="3055654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ЦЕЛИ И ЗАДАЧИ ПРОЕКТА</a:t>
            </a:r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9206299" y="6276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443230" y="3771620"/>
            <a:ext cx="5252720" cy="1039983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</a:rPr>
              <a:t>Цель: </a:t>
            </a:r>
            <a:r>
              <a:rPr lang="ru-RU" dirty="0">
                <a:solidFill>
                  <a:srgbClr val="000000"/>
                </a:solidFill>
              </a:rPr>
              <a:t>Разработка концепции Нового нефтяного             месторождения в Томской области и оценка экономической эффективности</a:t>
            </a:r>
          </a:p>
        </p:txBody>
      </p:sp>
      <p:sp>
        <p:nvSpPr>
          <p:cNvPr id="32" name="Shape 10"/>
          <p:cNvSpPr txBox="1">
            <a:spLocks/>
          </p:cNvSpPr>
          <p:nvPr/>
        </p:nvSpPr>
        <p:spPr>
          <a:xfrm>
            <a:off x="134466" y="117162"/>
            <a:ext cx="11928764" cy="72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Актуальность</a:t>
            </a: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6483159" y="1057903"/>
            <a:ext cx="5252210" cy="215595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581437" y="888626"/>
            <a:ext cx="3055654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ВЛИЯЮЩИЕ ФАКТОРЫ</a:t>
            </a: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6623889" y="1336943"/>
            <a:ext cx="5032486" cy="1711073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Геополитическая ситуация и санкционная политика</a:t>
            </a:r>
          </a:p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Изменение макроэкономических показателей</a:t>
            </a:r>
          </a:p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Проводимые изменения в налоговом законодательстве</a:t>
            </a: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6483159" y="3516616"/>
            <a:ext cx="5252210" cy="305109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7581437" y="3347339"/>
            <a:ext cx="3055654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РИСКИ И ОГРАНИЧЕНИЯ</a:t>
            </a: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6559359" y="3711995"/>
            <a:ext cx="5032486" cy="2583529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r>
              <a:rPr lang="ru-RU" dirty="0"/>
              <a:t>Получение достаточных инвестиций, кредитных средств для  реализации проекта</a:t>
            </a:r>
            <a:endParaRPr lang="ru-RU" sz="1000" dirty="0"/>
          </a:p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r>
              <a:rPr lang="ru-RU" dirty="0"/>
              <a:t>Подтверждение структуры запасов и стартовых дебитов скважин Нового нефтяного месторождения</a:t>
            </a:r>
          </a:p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endParaRPr lang="ru-RU" sz="1000" dirty="0"/>
          </a:p>
          <a:p>
            <a:pPr marL="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800">
                <a:solidFill>
                  <a:srgbClr val="000000"/>
                </a:solidFill>
              </a:defRPr>
            </a:pPr>
            <a:r>
              <a:rPr lang="ru-RU" dirty="0"/>
              <a:t>Величина спроса на нефть и нефтепродукты</a:t>
            </a: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349937" y="1040726"/>
            <a:ext cx="5507937" cy="21731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1448216" y="871450"/>
            <a:ext cx="3055654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АКТУАЛЬНОСТЬ</a:t>
            </a:r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443230" y="1195490"/>
            <a:ext cx="5252720" cy="1927788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73025" lvl="1" indent="19050" algn="just" defTabSz="912813">
              <a:spcBef>
                <a:spcPts val="600"/>
              </a:spcBef>
              <a:tabLst>
                <a:tab pos="176213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Необходимость выработки комплексного  подхода в процессе промышленной разработке Нового нефтяного месторождения, в сочетании с рациональным использованием недр и получением положительного экономического эффекта в результате реализации проекта</a:t>
            </a: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443230" y="4762218"/>
            <a:ext cx="5252720" cy="1581432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</a:rPr>
              <a:t>Задача: </a:t>
            </a:r>
            <a:r>
              <a:rPr lang="ru-RU" dirty="0">
                <a:solidFill>
                  <a:srgbClr val="000000"/>
                </a:solidFill>
              </a:rPr>
              <a:t>На основании имеющейся геолого-геофизической информации произвести оценку технологических и экономических перспектив развития и выработка оптимальной стратегии разработки Нового нефтяного месторождения</a:t>
            </a:r>
          </a:p>
        </p:txBody>
      </p:sp>
    </p:spTree>
    <p:extLst>
      <p:ext uri="{BB962C8B-B14F-4D97-AF65-F5344CB8AC3E}">
        <p14:creationId xmlns:p14="http://schemas.microsoft.com/office/powerpoint/2010/main" val="19524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7785100" y="1134103"/>
            <a:ext cx="4264025" cy="28677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8930379" y="955303"/>
            <a:ext cx="192547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РЕСУРСЫ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5125" y="6165850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Shape 10"/>
          <p:cNvSpPr txBox="1">
            <a:spLocks/>
          </p:cNvSpPr>
          <p:nvPr/>
        </p:nvSpPr>
        <p:spPr>
          <a:xfrm>
            <a:off x="60036" y="53245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Полезные ископаемые Томской области</a:t>
            </a:r>
          </a:p>
        </p:txBody>
      </p:sp>
      <p:pic>
        <p:nvPicPr>
          <p:cNvPr id="9218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24" r="19324"/>
          <a:stretch/>
        </p:blipFill>
        <p:spPr bwMode="auto">
          <a:xfrm>
            <a:off x="-1547630" y="1135827"/>
            <a:ext cx="92551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74000" y="2801537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Свыше 57% ресурсов железа РФ; </a:t>
            </a:r>
          </a:p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18% циркония, 9% титана;</a:t>
            </a:r>
          </a:p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6% алюминия, 5 % бурого угля;</a:t>
            </a:r>
          </a:p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4 % цинка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48599" y="1293857"/>
            <a:ext cx="42005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Геол. запасы УУ – 2,4 млрд. тонн</a:t>
            </a:r>
          </a:p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Извлек. запасы УУ 675,6 млн тонн, в т.ч:  </a:t>
            </a:r>
          </a:p>
          <a:p>
            <a:pPr marL="285750" indent="-285750"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нефть – 444,3 млн тонн;</a:t>
            </a:r>
          </a:p>
          <a:p>
            <a:pPr marL="285750" indent="-285750"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конденсат – 25,7 млн тонн;</a:t>
            </a:r>
          </a:p>
          <a:p>
            <a:pPr marL="285750" indent="-285750">
              <a:buFontTx/>
              <a:buChar char="-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газ свободный – 205,6 млрд. тонн</a:t>
            </a:r>
            <a:endParaRPr lang="ru-RU" dirty="0"/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7785100" y="4223899"/>
            <a:ext cx="4264025" cy="23070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8534400" y="4070997"/>
            <a:ext cx="261620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МЕСТОРОЖДЕНИЯ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0785" y="4443057"/>
            <a:ext cx="414753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Углеводородов – 134, в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 :</a:t>
            </a:r>
          </a:p>
          <a:p>
            <a:pPr marL="285750" indent="-285750">
              <a:buFontTx/>
              <a:buChar char="-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нефтяных – 106;</a:t>
            </a:r>
          </a:p>
          <a:p>
            <a:pPr marL="285750" indent="-285750">
              <a:buFontTx/>
              <a:buChar char="-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нефтегазоконденсатных – 20</a:t>
            </a:r>
          </a:p>
          <a:p>
            <a:pPr marL="285750" indent="-285750">
              <a:buFontTx/>
              <a:buChar char="-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газоконденсатных – 8 </a:t>
            </a:r>
          </a:p>
          <a:p>
            <a:endParaRPr lang="ru-RU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Твердых ПИ – 26</a:t>
            </a:r>
          </a:p>
          <a:p>
            <a:endParaRPr lang="ru-RU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Общераспространенных ПИ – 131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9228320" y="6501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27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3430" y="649287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Shape 10"/>
          <p:cNvSpPr txBox="1">
            <a:spLocks/>
          </p:cNvSpPr>
          <p:nvPr/>
        </p:nvSpPr>
        <p:spPr>
          <a:xfrm>
            <a:off x="131618" y="21933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Промышленный сектор Томской области</a:t>
            </a:r>
          </a:p>
        </p:txBody>
      </p:sp>
      <p:pic>
        <p:nvPicPr>
          <p:cNvPr id="1024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" y="1077853"/>
            <a:ext cx="6169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30" y="1280159"/>
            <a:ext cx="5414844" cy="25768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29" y="4090737"/>
            <a:ext cx="5414845" cy="24481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301525" y="1280159"/>
            <a:ext cx="5675762" cy="2576855"/>
          </a:xfrm>
          <a:prstGeom prst="rect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824537" y="1048320"/>
            <a:ext cx="261620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УРОВНИ ДОБЫЧИ</a:t>
            </a: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7629862" y="3921460"/>
            <a:ext cx="3093386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СТРАТЕГИЕЙ РАЗВИТИЯ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6970905" y="1035813"/>
            <a:ext cx="417514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СТРУКТУРА ДОБЫВАЮЩЕЙ ОТРАСЛИ</a:t>
            </a: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301525" y="4090737"/>
            <a:ext cx="5675762" cy="2448175"/>
          </a:xfrm>
          <a:prstGeom prst="rect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1692177" y="3944878"/>
            <a:ext cx="2714324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РЕАЛИЗУЕМЫЕ ПРОЕКТЫ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525" y="4316908"/>
            <a:ext cx="5675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</a:rPr>
              <a:t>«Палеозой» – </a:t>
            </a:r>
            <a:r>
              <a:rPr lang="ru-RU" dirty="0">
                <a:solidFill>
                  <a:srgbClr val="000000"/>
                </a:solidFill>
              </a:rPr>
              <a:t>ПАО «Газпром нефть» и Администрация Томской области с целью поиска залежей и разработки технологий добычи трудноизвлекаемых запасов нефти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9729" y="5284929"/>
            <a:ext cx="5687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</a:rPr>
              <a:t>«Геология: возрождение легенды» </a:t>
            </a:r>
            <a:r>
              <a:rPr lang="ru-RU" dirty="0">
                <a:latin typeface="Times NR Cyr M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</a:rPr>
              <a:t>бурение параметрической скважины «Громовская-2» в Каргасокском районе с целью поиска и оценки нефтяных залежей на правобережье</a:t>
            </a:r>
          </a:p>
        </p:txBody>
      </p:sp>
    </p:spTree>
    <p:extLst>
      <p:ext uri="{BB962C8B-B14F-4D97-AF65-F5344CB8AC3E}">
        <p14:creationId xmlns:p14="http://schemas.microsoft.com/office/powerpoint/2010/main" val="330375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471" y="131186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5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25514" y="1523999"/>
            <a:ext cx="6299786" cy="4864101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690" y="1838582"/>
            <a:ext cx="5009396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defTabSz="914400" fontAlgn="auto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Административное положение: </a:t>
            </a:r>
            <a:r>
              <a:rPr lang="ru-RU" kern="0" dirty="0">
                <a:cs typeface="Arial" panose="020B0604020202020204" pitchFamily="34" charset="0"/>
              </a:rPr>
              <a:t>месторождение расположено на территории Каргасокского района </a:t>
            </a:r>
          </a:p>
          <a:p>
            <a:pPr marL="0" lvl="1" algn="just" defTabSz="914400" fontAlgn="auto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Ближайший населенный пункт: </a:t>
            </a:r>
            <a:r>
              <a:rPr lang="ru-RU" dirty="0">
                <a:cs typeface="Arial" panose="020B0604020202020204" pitchFamily="34" charset="0"/>
              </a:rPr>
              <a:t>пос. Пионерный, аэропорт, ЦПС Пионерный (в 50 км)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Ближайшие объекты инфраструктуры: 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Автомобильная дорога с твердым покрытием до г. Стрежевой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Действующий нефтепровод Васюган-</a:t>
            </a:r>
            <a:r>
              <a:rPr lang="ru-RU" dirty="0" err="1">
                <a:cs typeface="Arial" panose="020B0604020202020204" pitchFamily="34" charset="0"/>
              </a:rPr>
              <a:t>Раскино</a:t>
            </a:r>
            <a:r>
              <a:rPr lang="ru-RU" dirty="0">
                <a:cs typeface="Arial" panose="020B0604020202020204" pitchFamily="34" charset="0"/>
              </a:rPr>
              <a:t> и ЛЭП – 17км к северу от месторождения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2955" y="1511244"/>
            <a:ext cx="5195882" cy="3200456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8406" y="1341179"/>
            <a:ext cx="288438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9263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ОБЩАЯ ИНФОРМАЦИЯ </a:t>
            </a:r>
          </a:p>
        </p:txBody>
      </p:sp>
      <p:sp>
        <p:nvSpPr>
          <p:cNvPr id="42" name="Picture2"/>
          <p:cNvSpPr>
            <a:spLocks noChangeAspect="1" noEditPoints="1"/>
          </p:cNvSpPr>
          <p:nvPr/>
        </p:nvSpPr>
        <p:spPr bwMode="auto">
          <a:xfrm>
            <a:off x="908730" y="1271850"/>
            <a:ext cx="631230" cy="423147"/>
          </a:xfrm>
          <a:custGeom>
            <a:avLst/>
            <a:gdLst>
              <a:gd name="T0" fmla="*/ 0 w 904"/>
              <a:gd name="T1" fmla="*/ 178 h 606"/>
              <a:gd name="T2" fmla="*/ 90 w 904"/>
              <a:gd name="T3" fmla="*/ 606 h 606"/>
              <a:gd name="T4" fmla="*/ 816 w 904"/>
              <a:gd name="T5" fmla="*/ 606 h 606"/>
              <a:gd name="T6" fmla="*/ 904 w 904"/>
              <a:gd name="T7" fmla="*/ 178 h 606"/>
              <a:gd name="T8" fmla="*/ 0 w 904"/>
              <a:gd name="T9" fmla="*/ 178 h 606"/>
              <a:gd name="T10" fmla="*/ 142 w 904"/>
              <a:gd name="T11" fmla="*/ 152 h 606"/>
              <a:gd name="T12" fmla="*/ 144 w 904"/>
              <a:gd name="T13" fmla="*/ 152 h 606"/>
              <a:gd name="T14" fmla="*/ 680 w 904"/>
              <a:gd name="T15" fmla="*/ 36 h 606"/>
              <a:gd name="T16" fmla="*/ 706 w 904"/>
              <a:gd name="T17" fmla="*/ 152 h 606"/>
              <a:gd name="T18" fmla="*/ 706 w 904"/>
              <a:gd name="T19" fmla="*/ 152 h 606"/>
              <a:gd name="T20" fmla="*/ 706 w 904"/>
              <a:gd name="T21" fmla="*/ 154 h 606"/>
              <a:gd name="T22" fmla="*/ 848 w 904"/>
              <a:gd name="T23" fmla="*/ 154 h 606"/>
              <a:gd name="T24" fmla="*/ 848 w 904"/>
              <a:gd name="T25" fmla="*/ 62 h 606"/>
              <a:gd name="T26" fmla="*/ 716 w 904"/>
              <a:gd name="T27" fmla="*/ 62 h 606"/>
              <a:gd name="T28" fmla="*/ 702 w 904"/>
              <a:gd name="T29" fmla="*/ 0 h 606"/>
              <a:gd name="T30" fmla="*/ 414 w 904"/>
              <a:gd name="T31" fmla="*/ 62 h 606"/>
              <a:gd name="T32" fmla="*/ 272 w 904"/>
              <a:gd name="T33" fmla="*/ 62 h 606"/>
              <a:gd name="T34" fmla="*/ 242 w 904"/>
              <a:gd name="T35" fmla="*/ 2 h 606"/>
              <a:gd name="T36" fmla="*/ 60 w 904"/>
              <a:gd name="T37" fmla="*/ 2 h 606"/>
              <a:gd name="T38" fmla="*/ 60 w 904"/>
              <a:gd name="T39" fmla="*/ 154 h 606"/>
              <a:gd name="T40" fmla="*/ 140 w 904"/>
              <a:gd name="T41" fmla="*/ 154 h 606"/>
              <a:gd name="T42" fmla="*/ 142 w 904"/>
              <a:gd name="T43" fmla="*/ 1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04" h="606">
                <a:moveTo>
                  <a:pt x="0" y="178"/>
                </a:moveTo>
                <a:lnTo>
                  <a:pt x="90" y="606"/>
                </a:lnTo>
                <a:lnTo>
                  <a:pt x="816" y="606"/>
                </a:lnTo>
                <a:lnTo>
                  <a:pt x="904" y="178"/>
                </a:lnTo>
                <a:lnTo>
                  <a:pt x="0" y="178"/>
                </a:lnTo>
                <a:close/>
                <a:moveTo>
                  <a:pt x="142" y="152"/>
                </a:moveTo>
                <a:lnTo>
                  <a:pt x="144" y="152"/>
                </a:lnTo>
                <a:lnTo>
                  <a:pt x="680" y="36"/>
                </a:lnTo>
                <a:lnTo>
                  <a:pt x="706" y="152"/>
                </a:lnTo>
                <a:lnTo>
                  <a:pt x="706" y="152"/>
                </a:lnTo>
                <a:lnTo>
                  <a:pt x="706" y="154"/>
                </a:lnTo>
                <a:lnTo>
                  <a:pt x="848" y="154"/>
                </a:lnTo>
                <a:lnTo>
                  <a:pt x="848" y="62"/>
                </a:lnTo>
                <a:lnTo>
                  <a:pt x="716" y="62"/>
                </a:lnTo>
                <a:lnTo>
                  <a:pt x="702" y="0"/>
                </a:lnTo>
                <a:lnTo>
                  <a:pt x="414" y="62"/>
                </a:lnTo>
                <a:lnTo>
                  <a:pt x="272" y="62"/>
                </a:lnTo>
                <a:lnTo>
                  <a:pt x="242" y="2"/>
                </a:lnTo>
                <a:lnTo>
                  <a:pt x="60" y="2"/>
                </a:lnTo>
                <a:lnTo>
                  <a:pt x="60" y="154"/>
                </a:lnTo>
                <a:lnTo>
                  <a:pt x="140" y="154"/>
                </a:lnTo>
                <a:lnTo>
                  <a:pt x="142" y="152"/>
                </a:lnTo>
                <a:close/>
              </a:path>
            </a:pathLst>
          </a:custGeom>
          <a:solidFill>
            <a:srgbClr val="37B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3C3C3C"/>
              </a:solidFill>
              <a:latin typeface="Arial"/>
            </a:endParaRPr>
          </a:p>
        </p:txBody>
      </p:sp>
      <p:sp>
        <p:nvSpPr>
          <p:cNvPr id="48" name="Shape 10"/>
          <p:cNvSpPr txBox="1">
            <a:spLocks/>
          </p:cNvSpPr>
          <p:nvPr/>
        </p:nvSpPr>
        <p:spPr>
          <a:xfrm>
            <a:off x="96366" y="140523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Общая информация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12604" y="1293326"/>
            <a:ext cx="478790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9263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РАСПОЛОЖЕНИЕ УЧАСТКА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НЕДР  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32955" y="5065620"/>
            <a:ext cx="5195881" cy="1313384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9783" y="4927120"/>
            <a:ext cx="4347517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НАЛИЧИЕ «ОСОБЫХ» ТЕРРИТОРИЙ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37012" y="5211055"/>
            <a:ext cx="500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На площади месторождения особо охраняемые территории отсутствуют.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Влияние на технологические процессы при разработке месторождений не предвидится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print">
            <a:duotone>
              <a:srgbClr val="AEBD1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9" t="6458" r="69386" b="74601"/>
          <a:stretch/>
        </p:blipFill>
        <p:spPr>
          <a:xfrm>
            <a:off x="703005" y="4839358"/>
            <a:ext cx="411449" cy="365270"/>
          </a:xfrm>
          <a:prstGeom prst="rect">
            <a:avLst/>
          </a:prstGeom>
        </p:spPr>
      </p:pic>
      <p:pic>
        <p:nvPicPr>
          <p:cNvPr id="1030" name="Picture 6" descr="Файл:Томская област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64" y="1764744"/>
            <a:ext cx="6130363" cy="44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6372225" y="3277073"/>
            <a:ext cx="324000" cy="324000"/>
          </a:xfrm>
          <a:prstGeom prst="donu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18965" y="6098609"/>
            <a:ext cx="2343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https://towiki.ru/view/</a:t>
            </a: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9281930" y="6314629"/>
            <a:ext cx="2743200" cy="39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3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1930" y="6251129"/>
            <a:ext cx="2743200" cy="390971"/>
          </a:xfrm>
        </p:spPr>
        <p:txBody>
          <a:bodyPr/>
          <a:lstStyle/>
          <a:p>
            <a:fld id="{FCF762AA-6FF4-4CA2-8039-65A321A80026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7760" y="3059293"/>
            <a:ext cx="5612040" cy="1400931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3785" y="2935800"/>
            <a:ext cx="2579809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НЕФТЕНОСНОСТЬ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7349" y="3664656"/>
            <a:ext cx="547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Запасы углеводородного сырья пересчитаны и утверждены ГКЗ </a:t>
            </a:r>
            <a:r>
              <a:rPr lang="ru-RU" dirty="0" err="1">
                <a:cs typeface="Arial" panose="020B0604020202020204" pitchFamily="34" charset="0"/>
              </a:rPr>
              <a:t>Роснедра</a:t>
            </a:r>
            <a:r>
              <a:rPr lang="ru-RU" dirty="0">
                <a:cs typeface="Arial" panose="020B0604020202020204" pitchFamily="34" charset="0"/>
              </a:rPr>
              <a:t> в 2018 г.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7580" y="1304394"/>
            <a:ext cx="5612220" cy="1445951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70907" y="1109586"/>
            <a:ext cx="1685566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100" b="1">
                <a:solidFill>
                  <a:srgbClr val="2FB4E9"/>
                </a:solidFill>
              </a:defRPr>
            </a:lvl1pPr>
          </a:lstStyle>
          <a:p>
            <a:pPr marL="180975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ЛИЦЕНЗИЯ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7407" y="1518200"/>
            <a:ext cx="5562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На право пользование недрами с целью геологического изучения, разведки и добычи углеводородного сырья.</a:t>
            </a:r>
          </a:p>
          <a:p>
            <a:pPr algn="just"/>
            <a:r>
              <a:rPr lang="ru-RU" dirty="0">
                <a:cs typeface="Arial" panose="020B0604020202020204" pitchFamily="34" charset="0"/>
              </a:rPr>
              <a:t>Срок действия лицензии: 27.01.2010 г. </a:t>
            </a:r>
            <a:r>
              <a:rPr lang="ru-RU" dirty="0">
                <a:latin typeface="Times NR Cyr M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cs typeface="Arial" panose="020B0604020202020204" pitchFamily="34" charset="0"/>
              </a:rPr>
              <a:t>15.01.2035 г.</a:t>
            </a:r>
          </a:p>
        </p:txBody>
      </p:sp>
      <p:sp>
        <p:nvSpPr>
          <p:cNvPr id="33" name="kontrakt"/>
          <p:cNvSpPr>
            <a:spLocks noEditPoints="1"/>
          </p:cNvSpPr>
          <p:nvPr/>
        </p:nvSpPr>
        <p:spPr bwMode="auto">
          <a:xfrm>
            <a:off x="2370907" y="1041417"/>
            <a:ext cx="252000" cy="360000"/>
          </a:xfrm>
          <a:custGeom>
            <a:avLst/>
            <a:gdLst>
              <a:gd name="T0" fmla="*/ 10638 w 11169"/>
              <a:gd name="T1" fmla="*/ 0 h 16218"/>
              <a:gd name="T2" fmla="*/ 11167 w 11169"/>
              <a:gd name="T3" fmla="*/ 531 h 16218"/>
              <a:gd name="T4" fmla="*/ 11163 w 11169"/>
              <a:gd name="T5" fmla="*/ 2626 h 16218"/>
              <a:gd name="T6" fmla="*/ 11163 w 11169"/>
              <a:gd name="T7" fmla="*/ 16218 h 16218"/>
              <a:gd name="T8" fmla="*/ 531 w 11169"/>
              <a:gd name="T9" fmla="*/ 16218 h 16218"/>
              <a:gd name="T10" fmla="*/ 0 w 11169"/>
              <a:gd name="T11" fmla="*/ 15687 h 16218"/>
              <a:gd name="T12" fmla="*/ 0 w 11169"/>
              <a:gd name="T13" fmla="*/ 0 h 16218"/>
              <a:gd name="T14" fmla="*/ 8777 w 11169"/>
              <a:gd name="T15" fmla="*/ 4887 h 16218"/>
              <a:gd name="T16" fmla="*/ 2387 w 11169"/>
              <a:gd name="T17" fmla="*/ 4307 h 16218"/>
              <a:gd name="T18" fmla="*/ 8777 w 11169"/>
              <a:gd name="T19" fmla="*/ 4887 h 16218"/>
              <a:gd name="T20" fmla="*/ 2387 w 11169"/>
              <a:gd name="T21" fmla="*/ 3819 h 16218"/>
              <a:gd name="T22" fmla="*/ 8777 w 11169"/>
              <a:gd name="T23" fmla="*/ 3239 h 16218"/>
              <a:gd name="T24" fmla="*/ 4573 w 11169"/>
              <a:gd name="T25" fmla="*/ 12980 h 16218"/>
              <a:gd name="T26" fmla="*/ 2387 w 11169"/>
              <a:gd name="T27" fmla="*/ 12400 h 16218"/>
              <a:gd name="T28" fmla="*/ 4573 w 11169"/>
              <a:gd name="T29" fmla="*/ 12980 h 16218"/>
              <a:gd name="T30" fmla="*/ 2387 w 11169"/>
              <a:gd name="T31" fmla="*/ 11880 h 16218"/>
              <a:gd name="T32" fmla="*/ 4573 w 11169"/>
              <a:gd name="T33" fmla="*/ 11299 h 16218"/>
              <a:gd name="T34" fmla="*/ 8777 w 11169"/>
              <a:gd name="T35" fmla="*/ 10188 h 16218"/>
              <a:gd name="T36" fmla="*/ 2387 w 11169"/>
              <a:gd name="T37" fmla="*/ 9607 h 16218"/>
              <a:gd name="T38" fmla="*/ 8777 w 11169"/>
              <a:gd name="T39" fmla="*/ 10188 h 16218"/>
              <a:gd name="T40" fmla="*/ 2387 w 11169"/>
              <a:gd name="T41" fmla="*/ 9121 h 16218"/>
              <a:gd name="T42" fmla="*/ 8777 w 11169"/>
              <a:gd name="T43" fmla="*/ 8540 h 16218"/>
              <a:gd name="T44" fmla="*/ 8777 w 11169"/>
              <a:gd name="T45" fmla="*/ 8056 h 16218"/>
              <a:gd name="T46" fmla="*/ 2387 w 11169"/>
              <a:gd name="T47" fmla="*/ 7475 h 16218"/>
              <a:gd name="T48" fmla="*/ 8777 w 11169"/>
              <a:gd name="T49" fmla="*/ 8056 h 16218"/>
              <a:gd name="T50" fmla="*/ 2387 w 11169"/>
              <a:gd name="T51" fmla="*/ 6989 h 16218"/>
              <a:gd name="T52" fmla="*/ 8777 w 11169"/>
              <a:gd name="T53" fmla="*/ 6408 h 16218"/>
              <a:gd name="T54" fmla="*/ 8777 w 11169"/>
              <a:gd name="T55" fmla="*/ 5921 h 16218"/>
              <a:gd name="T56" fmla="*/ 2387 w 11169"/>
              <a:gd name="T57" fmla="*/ 5341 h 16218"/>
              <a:gd name="T58" fmla="*/ 8777 w 11169"/>
              <a:gd name="T59" fmla="*/ 5921 h 16218"/>
              <a:gd name="T60" fmla="*/ 1062 w 11169"/>
              <a:gd name="T61" fmla="*/ 1062 h 16218"/>
              <a:gd name="T62" fmla="*/ 10101 w 11169"/>
              <a:gd name="T63" fmla="*/ 15156 h 16218"/>
              <a:gd name="T64" fmla="*/ 10103 w 11169"/>
              <a:gd name="T65" fmla="*/ 2626 h 16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69" h="16218">
                <a:moveTo>
                  <a:pt x="531" y="0"/>
                </a:moveTo>
                <a:lnTo>
                  <a:pt x="10638" y="0"/>
                </a:lnTo>
                <a:lnTo>
                  <a:pt x="11169" y="0"/>
                </a:lnTo>
                <a:lnTo>
                  <a:pt x="11167" y="531"/>
                </a:lnTo>
                <a:lnTo>
                  <a:pt x="11161" y="2626"/>
                </a:lnTo>
                <a:lnTo>
                  <a:pt x="11163" y="2626"/>
                </a:lnTo>
                <a:lnTo>
                  <a:pt x="11163" y="15687"/>
                </a:lnTo>
                <a:lnTo>
                  <a:pt x="11163" y="16218"/>
                </a:lnTo>
                <a:lnTo>
                  <a:pt x="10632" y="16218"/>
                </a:lnTo>
                <a:lnTo>
                  <a:pt x="531" y="16218"/>
                </a:lnTo>
                <a:lnTo>
                  <a:pt x="0" y="16218"/>
                </a:lnTo>
                <a:lnTo>
                  <a:pt x="0" y="15687"/>
                </a:lnTo>
                <a:lnTo>
                  <a:pt x="0" y="531"/>
                </a:lnTo>
                <a:lnTo>
                  <a:pt x="0" y="0"/>
                </a:lnTo>
                <a:lnTo>
                  <a:pt x="531" y="0"/>
                </a:lnTo>
                <a:close/>
                <a:moveTo>
                  <a:pt x="8777" y="4887"/>
                </a:moveTo>
                <a:lnTo>
                  <a:pt x="2387" y="4887"/>
                </a:lnTo>
                <a:lnTo>
                  <a:pt x="2387" y="4307"/>
                </a:lnTo>
                <a:lnTo>
                  <a:pt x="8777" y="4307"/>
                </a:lnTo>
                <a:lnTo>
                  <a:pt x="8777" y="4887"/>
                </a:lnTo>
                <a:close/>
                <a:moveTo>
                  <a:pt x="8777" y="3819"/>
                </a:moveTo>
                <a:lnTo>
                  <a:pt x="2387" y="3819"/>
                </a:lnTo>
                <a:lnTo>
                  <a:pt x="2387" y="3239"/>
                </a:lnTo>
                <a:lnTo>
                  <a:pt x="8777" y="3239"/>
                </a:lnTo>
                <a:lnTo>
                  <a:pt x="8777" y="3819"/>
                </a:lnTo>
                <a:close/>
                <a:moveTo>
                  <a:pt x="4573" y="12980"/>
                </a:moveTo>
                <a:lnTo>
                  <a:pt x="2387" y="12980"/>
                </a:lnTo>
                <a:lnTo>
                  <a:pt x="2387" y="12400"/>
                </a:lnTo>
                <a:lnTo>
                  <a:pt x="4573" y="12400"/>
                </a:lnTo>
                <a:lnTo>
                  <a:pt x="4573" y="12980"/>
                </a:lnTo>
                <a:close/>
                <a:moveTo>
                  <a:pt x="4573" y="11880"/>
                </a:moveTo>
                <a:lnTo>
                  <a:pt x="2387" y="11880"/>
                </a:lnTo>
                <a:lnTo>
                  <a:pt x="2387" y="11299"/>
                </a:lnTo>
                <a:lnTo>
                  <a:pt x="4573" y="11299"/>
                </a:lnTo>
                <a:lnTo>
                  <a:pt x="4573" y="11880"/>
                </a:lnTo>
                <a:close/>
                <a:moveTo>
                  <a:pt x="8777" y="10188"/>
                </a:moveTo>
                <a:lnTo>
                  <a:pt x="2387" y="10188"/>
                </a:lnTo>
                <a:lnTo>
                  <a:pt x="2387" y="9607"/>
                </a:lnTo>
                <a:lnTo>
                  <a:pt x="8777" y="9607"/>
                </a:lnTo>
                <a:lnTo>
                  <a:pt x="8777" y="10188"/>
                </a:lnTo>
                <a:close/>
                <a:moveTo>
                  <a:pt x="8777" y="9121"/>
                </a:moveTo>
                <a:lnTo>
                  <a:pt x="2387" y="9121"/>
                </a:lnTo>
                <a:lnTo>
                  <a:pt x="2387" y="8540"/>
                </a:lnTo>
                <a:lnTo>
                  <a:pt x="8777" y="8540"/>
                </a:lnTo>
                <a:lnTo>
                  <a:pt x="8777" y="9121"/>
                </a:lnTo>
                <a:close/>
                <a:moveTo>
                  <a:pt x="8777" y="8056"/>
                </a:moveTo>
                <a:lnTo>
                  <a:pt x="2387" y="8056"/>
                </a:lnTo>
                <a:lnTo>
                  <a:pt x="2387" y="7475"/>
                </a:lnTo>
                <a:lnTo>
                  <a:pt x="8777" y="7475"/>
                </a:lnTo>
                <a:lnTo>
                  <a:pt x="8777" y="8056"/>
                </a:lnTo>
                <a:close/>
                <a:moveTo>
                  <a:pt x="8777" y="6989"/>
                </a:moveTo>
                <a:lnTo>
                  <a:pt x="2387" y="6989"/>
                </a:lnTo>
                <a:lnTo>
                  <a:pt x="2387" y="6408"/>
                </a:lnTo>
                <a:lnTo>
                  <a:pt x="8777" y="6408"/>
                </a:lnTo>
                <a:lnTo>
                  <a:pt x="8777" y="6989"/>
                </a:lnTo>
                <a:close/>
                <a:moveTo>
                  <a:pt x="8777" y="5921"/>
                </a:moveTo>
                <a:lnTo>
                  <a:pt x="2387" y="5921"/>
                </a:lnTo>
                <a:lnTo>
                  <a:pt x="2387" y="5341"/>
                </a:lnTo>
                <a:lnTo>
                  <a:pt x="8777" y="5341"/>
                </a:lnTo>
                <a:lnTo>
                  <a:pt x="8777" y="5921"/>
                </a:lnTo>
                <a:close/>
                <a:moveTo>
                  <a:pt x="10108" y="1062"/>
                </a:moveTo>
                <a:lnTo>
                  <a:pt x="1062" y="1062"/>
                </a:lnTo>
                <a:lnTo>
                  <a:pt x="1062" y="15156"/>
                </a:lnTo>
                <a:lnTo>
                  <a:pt x="10101" y="15156"/>
                </a:lnTo>
                <a:lnTo>
                  <a:pt x="10101" y="2626"/>
                </a:lnTo>
                <a:lnTo>
                  <a:pt x="10103" y="2626"/>
                </a:lnTo>
                <a:lnTo>
                  <a:pt x="10108" y="1062"/>
                </a:lnTo>
                <a:close/>
              </a:path>
            </a:pathLst>
          </a:custGeom>
          <a:solidFill>
            <a:srgbClr val="2FB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3C3C3C"/>
              </a:solidFill>
              <a:latin typeface="Arial"/>
            </a:endParaRPr>
          </a:p>
        </p:txBody>
      </p:sp>
      <p:sp>
        <p:nvSpPr>
          <p:cNvPr id="20" name="Shape 10"/>
          <p:cNvSpPr txBox="1">
            <a:spLocks/>
          </p:cNvSpPr>
          <p:nvPr/>
        </p:nvSpPr>
        <p:spPr>
          <a:xfrm>
            <a:off x="96366" y="-36300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Правовое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349" y="3271854"/>
            <a:ext cx="382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Месторождение открыто в 2016 году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7580" y="4858116"/>
            <a:ext cx="5612040" cy="1491884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0448" y="4732786"/>
            <a:ext cx="226739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РАЗРАБОТКА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7348" y="5507127"/>
            <a:ext cx="547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Проект пробной эксплуатации месторождения утвержден ЦКР </a:t>
            </a:r>
            <a:r>
              <a:rPr lang="ru-RU" dirty="0" err="1">
                <a:cs typeface="Arial" panose="020B0604020202020204" pitchFamily="34" charset="0"/>
              </a:rPr>
              <a:t>Роснедра</a:t>
            </a:r>
            <a:r>
              <a:rPr lang="ru-RU" dirty="0">
                <a:cs typeface="Arial" panose="020B0604020202020204" pitchFamily="34" charset="0"/>
              </a:rPr>
              <a:t> в 2020 г. </a:t>
            </a:r>
          </a:p>
        </p:txBody>
      </p:sp>
      <p:sp>
        <p:nvSpPr>
          <p:cNvPr id="24" name="Picture120"/>
          <p:cNvSpPr>
            <a:spLocks noChangeAspect="1" noEditPoints="1"/>
          </p:cNvSpPr>
          <p:nvPr/>
        </p:nvSpPr>
        <p:spPr bwMode="auto">
          <a:xfrm>
            <a:off x="2010448" y="4535518"/>
            <a:ext cx="494213" cy="460529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rgbClr val="33B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3C3C3C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42" y="2789072"/>
            <a:ext cx="488665" cy="4698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Прямоугольник 33"/>
          <p:cNvSpPr/>
          <p:nvPr/>
        </p:nvSpPr>
        <p:spPr>
          <a:xfrm>
            <a:off x="457407" y="5075965"/>
            <a:ext cx="4871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Месторождение введено в разработку в 2022 г.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17066" y="1109586"/>
            <a:ext cx="4767874" cy="524485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DADAD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/>
          <a:srcRect l="946" t="6474" r="706" b="-6474"/>
          <a:stretch/>
        </p:blipFill>
        <p:spPr>
          <a:xfrm>
            <a:off x="6850821" y="1204654"/>
            <a:ext cx="4528380" cy="5380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Прямоугольная выноска 37"/>
          <p:cNvSpPr/>
          <p:nvPr/>
        </p:nvSpPr>
        <p:spPr>
          <a:xfrm>
            <a:off x="9609689" y="4413034"/>
            <a:ext cx="1663699" cy="392316"/>
          </a:xfrm>
          <a:prstGeom prst="wedgeRectCallout">
            <a:avLst>
              <a:gd name="adj1" fmla="val -94684"/>
              <a:gd name="adj2" fmla="val 240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НОВОЕ</a:t>
            </a:r>
            <a:r>
              <a:rPr lang="ru-RU" sz="1400" dirty="0"/>
              <a:t> НМ</a:t>
            </a:r>
          </a:p>
        </p:txBody>
      </p:sp>
    </p:spTree>
    <p:extLst>
      <p:ext uri="{BB962C8B-B14F-4D97-AF65-F5344CB8AC3E}">
        <p14:creationId xmlns:p14="http://schemas.microsoft.com/office/powerpoint/2010/main" val="298891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1776" y="6200329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7</a:t>
            </a:fld>
            <a:endParaRPr lang="ru-RU"/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9234186" y="572187"/>
            <a:ext cx="2660790" cy="57238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06F6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9410700" y="405173"/>
            <a:ext cx="234773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СТРУКТУРА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ЗАПАСОВ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762" y="807406"/>
            <a:ext cx="2404469" cy="2631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763" y="3525753"/>
            <a:ext cx="2448768" cy="2674576"/>
          </a:xfrm>
          <a:prstGeom prst="rect">
            <a:avLst/>
          </a:prstGeom>
        </p:spPr>
      </p:pic>
      <p:sp>
        <p:nvSpPr>
          <p:cNvPr id="24" name="Shape 10"/>
          <p:cNvSpPr txBox="1">
            <a:spLocks/>
          </p:cNvSpPr>
          <p:nvPr/>
        </p:nvSpPr>
        <p:spPr>
          <a:xfrm>
            <a:off x="-172533" y="40844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Запасы нефти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9360" t="4777" r="747" b="5039"/>
          <a:stretch/>
        </p:blipFill>
        <p:spPr>
          <a:xfrm>
            <a:off x="4609336" y="1356894"/>
            <a:ext cx="4428000" cy="44640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5" y="1317462"/>
            <a:ext cx="4370859" cy="4533473"/>
          </a:xfrm>
          <a:prstGeom prst="rect">
            <a:avLst/>
          </a:prstGeom>
        </p:spPr>
      </p:pic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981075" y="6072188"/>
            <a:ext cx="7200899" cy="56629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06F6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3664517" y="5929070"/>
            <a:ext cx="1795913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ЗАПАСЫ НЕФТИ</a:t>
            </a:r>
          </a:p>
        </p:txBody>
      </p:sp>
      <p:sp>
        <p:nvSpPr>
          <p:cNvPr id="40" name="Капля 39"/>
          <p:cNvSpPr/>
          <p:nvPr/>
        </p:nvSpPr>
        <p:spPr>
          <a:xfrm rot="19260000">
            <a:off x="3618570" y="6015797"/>
            <a:ext cx="180000" cy="180000"/>
          </a:xfrm>
          <a:prstGeom prst="teardrop">
            <a:avLst>
              <a:gd name="adj" fmla="val 179221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330597" y="6197876"/>
            <a:ext cx="663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Суммарные: (геологические/извлекаемые) 6 413 / 2 507 тыс. тонн</a:t>
            </a:r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5950779" y="1147402"/>
            <a:ext cx="179591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ОБЪЕКТ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Ю</a:t>
            </a:r>
            <a:r>
              <a:rPr lang="ru-RU" sz="1600" b="1" kern="0" baseline="-25000" dirty="0">
                <a:solidFill>
                  <a:srgbClr val="3C3C3C"/>
                </a:solidFill>
                <a:latin typeface="Arial"/>
              </a:rPr>
              <a:t>14</a:t>
            </a:r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1355997" y="1159076"/>
            <a:ext cx="179591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ОБЪЕКТ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Ю</a:t>
            </a:r>
            <a:r>
              <a:rPr lang="ru-RU" sz="1600" b="1" kern="0" baseline="-25000" dirty="0">
                <a:solidFill>
                  <a:srgbClr val="3C3C3C"/>
                </a:solidFill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797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6216250" y="1266825"/>
            <a:ext cx="5780560" cy="30783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06F6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1776" y="6200329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8</a:t>
            </a:fld>
            <a:endParaRPr lang="ru-RU"/>
          </a:p>
        </p:txBody>
      </p:sp>
      <p:sp>
        <p:nvSpPr>
          <p:cNvPr id="24" name="Shape 10"/>
          <p:cNvSpPr txBox="1">
            <a:spLocks/>
          </p:cNvSpPr>
          <p:nvPr/>
        </p:nvSpPr>
        <p:spPr>
          <a:xfrm>
            <a:off x="96366" y="-56221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Проектные показатели</a:t>
            </a: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7912157" y="1086775"/>
            <a:ext cx="245800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ДОБЫЧА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НЕФТИ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597" y="1068650"/>
            <a:ext cx="260727" cy="308678"/>
          </a:xfrm>
          <a:prstGeom prst="rect">
            <a:avLst/>
          </a:prstGeom>
        </p:spPr>
      </p:pic>
      <p:pic>
        <p:nvPicPr>
          <p:cNvPr id="39" name="Рисунок 38" descr="Вырезка экран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7" y="1375304"/>
            <a:ext cx="5624990" cy="51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34847" y="1463240"/>
            <a:ext cx="762000" cy="1512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197227" y="1258497"/>
            <a:ext cx="5479673" cy="5280014"/>
          </a:xfrm>
          <a:prstGeom prst="rect">
            <a:avLst/>
          </a:prstGeom>
          <a:noFill/>
          <a:ln w="3175" cap="flat" cmpd="sng" algn="ctr">
            <a:solidFill>
              <a:srgbClr val="706F6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33650" y="4870665"/>
            <a:ext cx="762000" cy="1512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1608948" y="1073138"/>
            <a:ext cx="245800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СИСТЕМА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РАЗРАБОТКИ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16250" y="4730252"/>
            <a:ext cx="5808880" cy="1491884"/>
          </a:xfrm>
          <a:prstGeom prst="rect">
            <a:avLst/>
          </a:prstGeom>
          <a:noFill/>
          <a:ln w="9525" cap="flat" cmpd="sng" algn="ctr">
            <a:solidFill>
              <a:srgbClr val="DADADA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19118" y="4604922"/>
            <a:ext cx="226739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449263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rPr>
              <a:t>ФОНД СКВАЖИН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209416" y="5050135"/>
            <a:ext cx="5847948" cy="1172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/>
              <a:t>Общий фонд – 55 скважин, в т.ч.: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27 добывающих (одна горизонтальная);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24 нагнетательных, 2 водозаборные, 2 ликвидированные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62" y="4460163"/>
            <a:ext cx="511074" cy="511074"/>
          </a:xfrm>
          <a:prstGeom prst="rect">
            <a:avLst/>
          </a:prstGeom>
        </p:spPr>
      </p:pic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978683"/>
              </p:ext>
            </p:extLst>
          </p:nvPr>
        </p:nvGraphicFramePr>
        <p:xfrm>
          <a:off x="6209417" y="1445641"/>
          <a:ext cx="5685559" cy="289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329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782890"/>
              </p:ext>
            </p:extLst>
          </p:nvPr>
        </p:nvGraphicFramePr>
        <p:xfrm>
          <a:off x="170041" y="1013431"/>
          <a:ext cx="4927888" cy="265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55112"/>
              </p:ext>
            </p:extLst>
          </p:nvPr>
        </p:nvGraphicFramePr>
        <p:xfrm>
          <a:off x="5410200" y="3924300"/>
          <a:ext cx="6484776" cy="264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1776" y="644613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ima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96" y="8222762"/>
            <a:ext cx="807377" cy="64636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0"/>
          <p:cNvSpPr txBox="1">
            <a:spLocks/>
          </p:cNvSpPr>
          <p:nvPr/>
        </p:nvSpPr>
        <p:spPr>
          <a:xfrm>
            <a:off x="128155" y="-138587"/>
            <a:ext cx="11928764" cy="88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/>
              <a:t>Анализ утвержденного проекта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773606"/>
              </p:ext>
            </p:extLst>
          </p:nvPr>
        </p:nvGraphicFramePr>
        <p:xfrm>
          <a:off x="5384801" y="1030633"/>
          <a:ext cx="6510176" cy="265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>
            <a:spLocks noChangeAspect="1"/>
          </p:cNvSpPr>
          <p:nvPr/>
        </p:nvSpPr>
        <p:spPr>
          <a:xfrm>
            <a:off x="6552423" y="856551"/>
            <a:ext cx="4429902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ЧИСТЫЙ ДИСКОНТИРУЕМЫЙ ДОХОД, ГОД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930594" y="3742626"/>
            <a:ext cx="5513225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СУММАРНЫЙ ЧИСТЫЙ ДИСКОНТИРУЕМЫЙ ДОХОД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521323"/>
              </p:ext>
            </p:extLst>
          </p:nvPr>
        </p:nvGraphicFramePr>
        <p:xfrm>
          <a:off x="148937" y="3911902"/>
          <a:ext cx="4927888" cy="265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>
            <a:spLocks noChangeAspect="1"/>
          </p:cNvSpPr>
          <p:nvPr/>
        </p:nvSpPr>
        <p:spPr>
          <a:xfrm>
            <a:off x="981721" y="3742626"/>
            <a:ext cx="3342629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НДПИ К ВЫРУЧКЕ ОТ ПРОДАЖ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1466850" y="847026"/>
            <a:ext cx="245745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3C3C3C"/>
                </a:solidFill>
                <a:latin typeface="Arial"/>
              </a:rPr>
              <a:t>ИЗМЕНЕНИЕ ЗАТРАТ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66" y="1171575"/>
            <a:ext cx="4858984" cy="23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37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27279</TotalTime>
  <Words>801</Words>
  <Application>Microsoft Office PowerPoint</Application>
  <PresentationFormat>Широкоэкранный</PresentationFormat>
  <Paragraphs>171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Times NR Cyr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Адам В.А.</cp:lastModifiedBy>
  <cp:revision>129</cp:revision>
  <cp:lastPrinted>2023-11-26T11:39:53Z</cp:lastPrinted>
  <dcterms:created xsi:type="dcterms:W3CDTF">2015-09-03T07:45:20Z</dcterms:created>
  <dcterms:modified xsi:type="dcterms:W3CDTF">2023-11-26T11:47:49Z</dcterms:modified>
</cp:coreProperties>
</file>