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283" r:id="rId4"/>
    <p:sldId id="297" r:id="rId5"/>
    <p:sldId id="273" r:id="rId6"/>
    <p:sldId id="281" r:id="rId7"/>
    <p:sldId id="290" r:id="rId8"/>
    <p:sldId id="274" r:id="rId9"/>
    <p:sldId id="268" r:id="rId10"/>
    <p:sldId id="282" r:id="rId11"/>
    <p:sldId id="285" r:id="rId12"/>
    <p:sldId id="288" r:id="rId13"/>
    <p:sldId id="291" r:id="rId14"/>
    <p:sldId id="294" r:id="rId15"/>
    <p:sldId id="292" r:id="rId16"/>
    <p:sldId id="293" r:id="rId17"/>
    <p:sldId id="296" r:id="rId18"/>
    <p:sldId id="298" r:id="rId19"/>
    <p:sldId id="299" r:id="rId20"/>
    <p:sldId id="295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CFF"/>
    <a:srgbClr val="FFFFCC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A0B35-7CAA-420B-B04F-1293BF6B805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641D7-CC08-45E9-8B76-28F1F9CD79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Идея, НИОКР</a:t>
          </a:r>
          <a:endParaRPr lang="ru-RU" sz="2000" b="1" dirty="0">
            <a:solidFill>
              <a:schemeClr val="bg1"/>
            </a:solidFill>
          </a:endParaRPr>
        </a:p>
      </dgm:t>
    </dgm:pt>
    <dgm:pt modelId="{FCBFDF45-A77D-421E-A87C-C28CC44A66D1}" type="parTrans" cxnId="{67A997CB-8EFA-41A9-B2B0-44DF5E52C01E}">
      <dgm:prSet/>
      <dgm:spPr/>
      <dgm:t>
        <a:bodyPr/>
        <a:lstStyle/>
        <a:p>
          <a:endParaRPr lang="ru-RU"/>
        </a:p>
      </dgm:t>
    </dgm:pt>
    <dgm:pt modelId="{A1C99435-3037-4AF4-9FA4-129B13E9622D}" type="sibTrans" cxnId="{67A997CB-8EFA-41A9-B2B0-44DF5E52C01E}">
      <dgm:prSet/>
      <dgm:spPr/>
      <dgm:t>
        <a:bodyPr/>
        <a:lstStyle/>
        <a:p>
          <a:endParaRPr lang="ru-RU"/>
        </a:p>
      </dgm:t>
    </dgm:pt>
    <dgm:pt modelId="{B7AB248B-7260-4265-B948-CB854667DEB7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Прототипирование</a:t>
          </a:r>
          <a:r>
            <a:rPr lang="ru-RU" sz="1600" b="1" dirty="0" smtClean="0">
              <a:solidFill>
                <a:srgbClr val="002060"/>
              </a:solidFill>
            </a:rPr>
            <a:t>, разработка опытного образца</a:t>
          </a:r>
          <a:endParaRPr lang="ru-RU" sz="1600" b="1" dirty="0">
            <a:solidFill>
              <a:srgbClr val="002060"/>
            </a:solidFill>
          </a:endParaRPr>
        </a:p>
      </dgm:t>
    </dgm:pt>
    <dgm:pt modelId="{AD47508C-48D4-4AB9-83C0-05781FEA7F0B}" type="parTrans" cxnId="{30EDA223-ECB2-4114-B707-E8DD510010BC}">
      <dgm:prSet/>
      <dgm:spPr/>
      <dgm:t>
        <a:bodyPr/>
        <a:lstStyle/>
        <a:p>
          <a:endParaRPr lang="ru-RU"/>
        </a:p>
      </dgm:t>
    </dgm:pt>
    <dgm:pt modelId="{6ADC37E5-210A-4A0F-9121-31CD95268C43}" type="sibTrans" cxnId="{30EDA223-ECB2-4114-B707-E8DD510010BC}">
      <dgm:prSet/>
      <dgm:spPr/>
      <dgm:t>
        <a:bodyPr/>
        <a:lstStyle/>
        <a:p>
          <a:endParaRPr lang="ru-RU"/>
        </a:p>
      </dgm:t>
    </dgm:pt>
    <dgm:pt modelId="{F947336A-4D9B-4500-AE7B-D7DDA79EB8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Определение класса риска МИ и ПО</a:t>
          </a:r>
          <a:endParaRPr lang="ru-RU" sz="1800" b="1" dirty="0">
            <a:solidFill>
              <a:srgbClr val="002060"/>
            </a:solidFill>
          </a:endParaRPr>
        </a:p>
      </dgm:t>
    </dgm:pt>
    <dgm:pt modelId="{5F6AE7CD-582A-403D-A5DE-4214E2C96EF0}" type="parTrans" cxnId="{C6BF5E16-1914-41EF-BF8B-C06033A6C0D7}">
      <dgm:prSet/>
      <dgm:spPr/>
      <dgm:t>
        <a:bodyPr/>
        <a:lstStyle/>
        <a:p>
          <a:endParaRPr lang="ru-RU"/>
        </a:p>
      </dgm:t>
    </dgm:pt>
    <dgm:pt modelId="{24B7EC21-C6C6-45DA-8BA6-C5C03DA74A86}" type="sibTrans" cxnId="{C6BF5E16-1914-41EF-BF8B-C06033A6C0D7}">
      <dgm:prSet/>
      <dgm:spPr/>
      <dgm:t>
        <a:bodyPr/>
        <a:lstStyle/>
        <a:p>
          <a:endParaRPr lang="ru-RU"/>
        </a:p>
      </dgm:t>
    </dgm:pt>
    <dgm:pt modelId="{1F766124-285A-472D-8056-5A0151C5913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Пред регистрационная оценка эффективности и безопасности  </a:t>
          </a:r>
        </a:p>
        <a:p>
          <a:r>
            <a:rPr lang="ru-RU" sz="1600" b="1" dirty="0" smtClean="0">
              <a:solidFill>
                <a:schemeClr val="bg1"/>
              </a:solidFill>
            </a:rPr>
            <a:t>МИ и ПО</a:t>
          </a:r>
          <a:endParaRPr lang="ru-RU" sz="1600" b="1" dirty="0">
            <a:solidFill>
              <a:schemeClr val="bg1"/>
            </a:solidFill>
          </a:endParaRPr>
        </a:p>
      </dgm:t>
    </dgm:pt>
    <dgm:pt modelId="{3C89CDAC-797E-4B22-A6F7-5C6B8FC4ABFC}" type="parTrans" cxnId="{DA4F158E-E5D0-4075-BCCC-27AD11B4D716}">
      <dgm:prSet/>
      <dgm:spPr/>
      <dgm:t>
        <a:bodyPr/>
        <a:lstStyle/>
        <a:p>
          <a:endParaRPr lang="ru-RU"/>
        </a:p>
      </dgm:t>
    </dgm:pt>
    <dgm:pt modelId="{744D2AFD-B33B-4721-B589-ED3D8EE10401}" type="sibTrans" cxnId="{DA4F158E-E5D0-4075-BCCC-27AD11B4D716}">
      <dgm:prSet/>
      <dgm:spPr/>
      <dgm:t>
        <a:bodyPr/>
        <a:lstStyle/>
        <a:p>
          <a:endParaRPr lang="ru-RU"/>
        </a:p>
      </dgm:t>
    </dgm:pt>
    <dgm:pt modelId="{81D64012-ED52-47EF-AF54-C788EA3F12DC}">
      <dgm:prSet phldrT="[Текст]" custT="1"/>
      <dgm:spPr/>
      <dgm:t>
        <a:bodyPr/>
        <a:lstStyle/>
        <a:p>
          <a:endParaRPr lang="ru-RU" sz="1800" b="1" dirty="0" smtClean="0">
            <a:solidFill>
              <a:srgbClr val="002060"/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</a:rPr>
            <a:t>Технические испытания МИ и ПО </a:t>
          </a:r>
        </a:p>
        <a:p>
          <a:endParaRPr lang="ru-RU" sz="1800" b="1" dirty="0">
            <a:solidFill>
              <a:srgbClr val="002060"/>
            </a:solidFill>
          </a:endParaRPr>
        </a:p>
      </dgm:t>
    </dgm:pt>
    <dgm:pt modelId="{466CF149-A997-4686-8489-5B451A59B127}" type="parTrans" cxnId="{E07E1553-8F12-4FF6-9D0D-D5172D435C22}">
      <dgm:prSet/>
      <dgm:spPr/>
      <dgm:t>
        <a:bodyPr/>
        <a:lstStyle/>
        <a:p>
          <a:endParaRPr lang="ru-RU"/>
        </a:p>
      </dgm:t>
    </dgm:pt>
    <dgm:pt modelId="{466E6449-5FB2-4C6E-941E-EA2D23934C99}" type="sibTrans" cxnId="{E07E1553-8F12-4FF6-9D0D-D5172D435C22}">
      <dgm:prSet/>
      <dgm:spPr/>
      <dgm:t>
        <a:bodyPr/>
        <a:lstStyle/>
        <a:p>
          <a:endParaRPr lang="ru-RU"/>
        </a:p>
      </dgm:t>
    </dgm:pt>
    <dgm:pt modelId="{4F515CC7-EB52-4559-AFEE-190C6CEA5F5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Токсикологические  испытания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МИ и ПО </a:t>
          </a:r>
          <a:endParaRPr lang="ru-RU" sz="1600" b="1" dirty="0">
            <a:solidFill>
              <a:srgbClr val="002060"/>
            </a:solidFill>
          </a:endParaRPr>
        </a:p>
      </dgm:t>
    </dgm:pt>
    <dgm:pt modelId="{FE4EA146-761B-4103-88BC-1FB53911DD5E}" type="parTrans" cxnId="{DFC6E90C-9625-4B89-B598-0CEEF951D7EB}">
      <dgm:prSet/>
      <dgm:spPr/>
      <dgm:t>
        <a:bodyPr/>
        <a:lstStyle/>
        <a:p>
          <a:endParaRPr lang="ru-RU"/>
        </a:p>
      </dgm:t>
    </dgm:pt>
    <dgm:pt modelId="{1539AA3C-34C4-40FF-91E6-A3E793D74860}" type="sibTrans" cxnId="{DFC6E90C-9625-4B89-B598-0CEEF951D7EB}">
      <dgm:prSet/>
      <dgm:spPr/>
      <dgm:t>
        <a:bodyPr/>
        <a:lstStyle/>
        <a:p>
          <a:endParaRPr lang="ru-RU"/>
        </a:p>
      </dgm:t>
    </dgm:pt>
    <dgm:pt modelId="{3E0504A3-B4A6-4124-A4D6-B40F848EDB43}">
      <dgm:prSet phldrT="[Текст]" custT="1"/>
      <dgm:spPr/>
      <dgm:t>
        <a:bodyPr/>
        <a:lstStyle/>
        <a:p>
          <a:r>
            <a:rPr lang="ru-RU" sz="1800" dirty="0" smtClean="0"/>
            <a:t>Клинические испытания   </a:t>
          </a:r>
        </a:p>
        <a:p>
          <a:r>
            <a:rPr lang="ru-RU" sz="1800" dirty="0" smtClean="0"/>
            <a:t>МИ и ПО</a:t>
          </a:r>
          <a:endParaRPr lang="ru-RU" sz="1800" dirty="0"/>
        </a:p>
      </dgm:t>
    </dgm:pt>
    <dgm:pt modelId="{177D4F00-F318-437D-9870-B7DDE1004544}" type="parTrans" cxnId="{0C5F53A7-1999-4C76-8444-23A9F56CBA30}">
      <dgm:prSet/>
      <dgm:spPr/>
      <dgm:t>
        <a:bodyPr/>
        <a:lstStyle/>
        <a:p>
          <a:endParaRPr lang="ru-RU"/>
        </a:p>
      </dgm:t>
    </dgm:pt>
    <dgm:pt modelId="{342C4B89-2332-48EF-B842-1F5503E256C9}" type="sibTrans" cxnId="{0C5F53A7-1999-4C76-8444-23A9F56CBA30}">
      <dgm:prSet/>
      <dgm:spPr/>
      <dgm:t>
        <a:bodyPr/>
        <a:lstStyle/>
        <a:p>
          <a:endParaRPr lang="ru-RU"/>
        </a:p>
      </dgm:t>
    </dgm:pt>
    <dgm:pt modelId="{9BB21BB6-4C51-4214-8949-3CD486EE4EE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Регистрация МИ и ПО , получение РУ</a:t>
          </a:r>
          <a:endParaRPr lang="ru-RU" sz="1800" b="1" dirty="0">
            <a:solidFill>
              <a:srgbClr val="002060"/>
            </a:solidFill>
          </a:endParaRPr>
        </a:p>
      </dgm:t>
    </dgm:pt>
    <dgm:pt modelId="{B0DF6860-6251-43F9-8331-1AF823691FCB}" type="parTrans" cxnId="{DA5ED15A-5AB0-4DBB-81BA-DC5785D071FB}">
      <dgm:prSet/>
      <dgm:spPr/>
      <dgm:t>
        <a:bodyPr/>
        <a:lstStyle/>
        <a:p>
          <a:endParaRPr lang="ru-RU"/>
        </a:p>
      </dgm:t>
    </dgm:pt>
    <dgm:pt modelId="{E4C43C1A-B6A4-49F6-9BF3-3A8BBF8567AE}" type="sibTrans" cxnId="{DA5ED15A-5AB0-4DBB-81BA-DC5785D071FB}">
      <dgm:prSet/>
      <dgm:spPr/>
      <dgm:t>
        <a:bodyPr/>
        <a:lstStyle/>
        <a:p>
          <a:endParaRPr lang="ru-RU"/>
        </a:p>
      </dgm:t>
    </dgm:pt>
    <dgm:pt modelId="{A051675A-788C-4204-B3B2-A603837564F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Производство, реализация</a:t>
          </a:r>
          <a:endParaRPr lang="ru-RU" sz="1800" b="1" dirty="0">
            <a:solidFill>
              <a:srgbClr val="002060"/>
            </a:solidFill>
          </a:endParaRPr>
        </a:p>
      </dgm:t>
    </dgm:pt>
    <dgm:pt modelId="{02F5489E-6622-492E-9F03-313F79D9BC35}" type="parTrans" cxnId="{898D387D-27A0-43AF-8141-985A8955B1F5}">
      <dgm:prSet/>
      <dgm:spPr/>
      <dgm:t>
        <a:bodyPr/>
        <a:lstStyle/>
        <a:p>
          <a:endParaRPr lang="ru-RU"/>
        </a:p>
      </dgm:t>
    </dgm:pt>
    <dgm:pt modelId="{9BE71ECC-A7B0-4709-BA89-1F823A2EBD3A}" type="sibTrans" cxnId="{898D387D-27A0-43AF-8141-985A8955B1F5}">
      <dgm:prSet/>
      <dgm:spPr/>
      <dgm:t>
        <a:bodyPr/>
        <a:lstStyle/>
        <a:p>
          <a:endParaRPr lang="ru-RU"/>
        </a:p>
      </dgm:t>
    </dgm:pt>
    <dgm:pt modelId="{A6598065-828A-43F6-9487-621937BA56B4}" type="pres">
      <dgm:prSet presAssocID="{D70A0B35-7CAA-420B-B04F-1293BF6B80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F5912B-8D7C-4554-9D35-62232B60FDE6}" type="pres">
      <dgm:prSet presAssocID="{795641D7-CC08-45E9-8B76-28F1F9CD79D7}" presName="horFlow" presStyleCnt="0"/>
      <dgm:spPr/>
    </dgm:pt>
    <dgm:pt modelId="{F825B411-943C-4D68-B2CB-7597ED83C743}" type="pres">
      <dgm:prSet presAssocID="{795641D7-CC08-45E9-8B76-28F1F9CD79D7}" presName="bigChev" presStyleLbl="node1" presStyleIdx="0" presStyleCnt="3" custLinFactNeighborY="-47"/>
      <dgm:spPr/>
      <dgm:t>
        <a:bodyPr/>
        <a:lstStyle/>
        <a:p>
          <a:endParaRPr lang="ru-RU"/>
        </a:p>
      </dgm:t>
    </dgm:pt>
    <dgm:pt modelId="{B2C1F659-F054-4C1F-9923-06C6D9652E33}" type="pres">
      <dgm:prSet presAssocID="{AD47508C-48D4-4AB9-83C0-05781FEA7F0B}" presName="parTrans" presStyleCnt="0"/>
      <dgm:spPr/>
    </dgm:pt>
    <dgm:pt modelId="{C18373F0-945D-41DE-B92F-E46AF21FA572}" type="pres">
      <dgm:prSet presAssocID="{B7AB248B-7260-4265-B948-CB854667DEB7}" presName="node" presStyleLbl="alignAccFollowNode1" presStyleIdx="0" presStyleCnt="6" custScaleX="120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9FFAA-5257-4AC6-9813-06AF6DB56BD1}" type="pres">
      <dgm:prSet presAssocID="{6ADC37E5-210A-4A0F-9121-31CD95268C43}" presName="sibTrans" presStyleCnt="0"/>
      <dgm:spPr/>
    </dgm:pt>
    <dgm:pt modelId="{F20E91FF-24A5-4AAA-9E5E-1EAECC7AEB35}" type="pres">
      <dgm:prSet presAssocID="{F947336A-4D9B-4500-AE7B-D7DDA79EB897}" presName="node" presStyleLbl="alignAccFollowNode1" presStyleIdx="1" presStyleCnt="6" custScaleX="12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0B9C9-869D-44FF-9573-E7BEFEDC6E9F}" type="pres">
      <dgm:prSet presAssocID="{795641D7-CC08-45E9-8B76-28F1F9CD79D7}" presName="vSp" presStyleCnt="0"/>
      <dgm:spPr/>
    </dgm:pt>
    <dgm:pt modelId="{A4FC91DF-2718-4EF5-A144-3A38F1EE0A41}" type="pres">
      <dgm:prSet presAssocID="{1F766124-285A-472D-8056-5A0151C5913D}" presName="horFlow" presStyleCnt="0"/>
      <dgm:spPr/>
    </dgm:pt>
    <dgm:pt modelId="{664B85A0-DDEC-4BC6-AE95-9602CE96E715}" type="pres">
      <dgm:prSet presAssocID="{1F766124-285A-472D-8056-5A0151C5913D}" presName="bigChev" presStyleLbl="node1" presStyleIdx="1" presStyleCnt="3" custScaleX="108917"/>
      <dgm:spPr/>
      <dgm:t>
        <a:bodyPr/>
        <a:lstStyle/>
        <a:p>
          <a:endParaRPr lang="ru-RU"/>
        </a:p>
      </dgm:t>
    </dgm:pt>
    <dgm:pt modelId="{E1C1B3B2-0F51-4D66-92AD-1C020831D1BE}" type="pres">
      <dgm:prSet presAssocID="{466CF149-A997-4686-8489-5B451A59B127}" presName="parTrans" presStyleCnt="0"/>
      <dgm:spPr/>
    </dgm:pt>
    <dgm:pt modelId="{E57FA913-D2B9-46F6-858A-CAAAE4E25768}" type="pres">
      <dgm:prSet presAssocID="{81D64012-ED52-47EF-AF54-C788EA3F12DC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8049-438D-410B-9847-FFBA3AD4D478}" type="pres">
      <dgm:prSet presAssocID="{466E6449-5FB2-4C6E-941E-EA2D23934C99}" presName="sibTrans" presStyleCnt="0"/>
      <dgm:spPr/>
    </dgm:pt>
    <dgm:pt modelId="{59302955-0A5D-4B0B-86B3-E88133CCD5CC}" type="pres">
      <dgm:prSet presAssocID="{4F515CC7-EB52-4559-AFEE-190C6CEA5F55}" presName="node" presStyleLbl="alignAccFollowNode1" presStyleIdx="3" presStyleCnt="6" custScaleX="13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0F96D-CBCD-41D5-BDE7-9F4D0DFA8C47}" type="pres">
      <dgm:prSet presAssocID="{1F766124-285A-472D-8056-5A0151C5913D}" presName="vSp" presStyleCnt="0"/>
      <dgm:spPr/>
    </dgm:pt>
    <dgm:pt modelId="{FFE25685-4BDA-4DDC-943D-77F53D9ABCB4}" type="pres">
      <dgm:prSet presAssocID="{3E0504A3-B4A6-4124-A4D6-B40F848EDB43}" presName="horFlow" presStyleCnt="0"/>
      <dgm:spPr/>
    </dgm:pt>
    <dgm:pt modelId="{8608F258-4FB8-41BD-883A-1282F5E4C7F4}" type="pres">
      <dgm:prSet presAssocID="{3E0504A3-B4A6-4124-A4D6-B40F848EDB43}" presName="bigChev" presStyleLbl="node1" presStyleIdx="2" presStyleCnt="3"/>
      <dgm:spPr/>
      <dgm:t>
        <a:bodyPr/>
        <a:lstStyle/>
        <a:p>
          <a:endParaRPr lang="ru-RU"/>
        </a:p>
      </dgm:t>
    </dgm:pt>
    <dgm:pt modelId="{29121E3E-264E-40D5-B7B1-4EE3A03B934D}" type="pres">
      <dgm:prSet presAssocID="{B0DF6860-6251-43F9-8331-1AF823691FCB}" presName="parTrans" presStyleCnt="0"/>
      <dgm:spPr/>
    </dgm:pt>
    <dgm:pt modelId="{A6034235-750E-4FA4-A2D4-A36868DCB09A}" type="pres">
      <dgm:prSet presAssocID="{9BB21BB6-4C51-4214-8949-3CD486EE4EE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E1D66-8251-48DD-BC52-1EDCDA66C15A}" type="pres">
      <dgm:prSet presAssocID="{E4C43C1A-B6A4-49F6-9BF3-3A8BBF8567AE}" presName="sibTrans" presStyleCnt="0"/>
      <dgm:spPr/>
    </dgm:pt>
    <dgm:pt modelId="{6DDCDCB5-9CE4-416D-B423-24132CD310B1}" type="pres">
      <dgm:prSet presAssocID="{A051675A-788C-4204-B3B2-A603837564FB}" presName="node" presStyleLbl="alignAccFollowNode1" presStyleIdx="5" presStyleCnt="6" custScaleX="147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BF5E16-1914-41EF-BF8B-C06033A6C0D7}" srcId="{795641D7-CC08-45E9-8B76-28F1F9CD79D7}" destId="{F947336A-4D9B-4500-AE7B-D7DDA79EB897}" srcOrd="1" destOrd="0" parTransId="{5F6AE7CD-582A-403D-A5DE-4214E2C96EF0}" sibTransId="{24B7EC21-C6C6-45DA-8BA6-C5C03DA74A86}"/>
    <dgm:cxn modelId="{DA4F158E-E5D0-4075-BCCC-27AD11B4D716}" srcId="{D70A0B35-7CAA-420B-B04F-1293BF6B8054}" destId="{1F766124-285A-472D-8056-5A0151C5913D}" srcOrd="1" destOrd="0" parTransId="{3C89CDAC-797E-4B22-A6F7-5C6B8FC4ABFC}" sibTransId="{744D2AFD-B33B-4721-B589-ED3D8EE10401}"/>
    <dgm:cxn modelId="{E07E1553-8F12-4FF6-9D0D-D5172D435C22}" srcId="{1F766124-285A-472D-8056-5A0151C5913D}" destId="{81D64012-ED52-47EF-AF54-C788EA3F12DC}" srcOrd="0" destOrd="0" parTransId="{466CF149-A997-4686-8489-5B451A59B127}" sibTransId="{466E6449-5FB2-4C6E-941E-EA2D23934C99}"/>
    <dgm:cxn modelId="{6E1B05E8-3CC0-4350-B312-7537C491C961}" type="presOf" srcId="{9BB21BB6-4C51-4214-8949-3CD486EE4EEE}" destId="{A6034235-750E-4FA4-A2D4-A36868DCB09A}" srcOrd="0" destOrd="0" presId="urn:microsoft.com/office/officeart/2005/8/layout/lProcess3"/>
    <dgm:cxn modelId="{1BA9CF7B-9CA8-497F-85EB-2618C751AFCA}" type="presOf" srcId="{795641D7-CC08-45E9-8B76-28F1F9CD79D7}" destId="{F825B411-943C-4D68-B2CB-7597ED83C743}" srcOrd="0" destOrd="0" presId="urn:microsoft.com/office/officeart/2005/8/layout/lProcess3"/>
    <dgm:cxn modelId="{EDB32C6C-6026-453B-9DCE-5004DDD5E6C9}" type="presOf" srcId="{1F766124-285A-472D-8056-5A0151C5913D}" destId="{664B85A0-DDEC-4BC6-AE95-9602CE96E715}" srcOrd="0" destOrd="0" presId="urn:microsoft.com/office/officeart/2005/8/layout/lProcess3"/>
    <dgm:cxn modelId="{CA4EEA5E-236C-4204-8F69-605652112FF5}" type="presOf" srcId="{B7AB248B-7260-4265-B948-CB854667DEB7}" destId="{C18373F0-945D-41DE-B92F-E46AF21FA572}" srcOrd="0" destOrd="0" presId="urn:microsoft.com/office/officeart/2005/8/layout/lProcess3"/>
    <dgm:cxn modelId="{5972BD1F-E233-416D-8065-4042D13F576F}" type="presOf" srcId="{4F515CC7-EB52-4559-AFEE-190C6CEA5F55}" destId="{59302955-0A5D-4B0B-86B3-E88133CCD5CC}" srcOrd="0" destOrd="0" presId="urn:microsoft.com/office/officeart/2005/8/layout/lProcess3"/>
    <dgm:cxn modelId="{0C5F53A7-1999-4C76-8444-23A9F56CBA30}" srcId="{D70A0B35-7CAA-420B-B04F-1293BF6B8054}" destId="{3E0504A3-B4A6-4124-A4D6-B40F848EDB43}" srcOrd="2" destOrd="0" parTransId="{177D4F00-F318-437D-9870-B7DDE1004544}" sibTransId="{342C4B89-2332-48EF-B842-1F5503E256C9}"/>
    <dgm:cxn modelId="{AB3945B6-862A-4F67-97E3-F4A0606AE1D7}" type="presOf" srcId="{81D64012-ED52-47EF-AF54-C788EA3F12DC}" destId="{E57FA913-D2B9-46F6-858A-CAAAE4E25768}" srcOrd="0" destOrd="0" presId="urn:microsoft.com/office/officeart/2005/8/layout/lProcess3"/>
    <dgm:cxn modelId="{898D387D-27A0-43AF-8141-985A8955B1F5}" srcId="{3E0504A3-B4A6-4124-A4D6-B40F848EDB43}" destId="{A051675A-788C-4204-B3B2-A603837564FB}" srcOrd="1" destOrd="0" parTransId="{02F5489E-6622-492E-9F03-313F79D9BC35}" sibTransId="{9BE71ECC-A7B0-4709-BA89-1F823A2EBD3A}"/>
    <dgm:cxn modelId="{67A997CB-8EFA-41A9-B2B0-44DF5E52C01E}" srcId="{D70A0B35-7CAA-420B-B04F-1293BF6B8054}" destId="{795641D7-CC08-45E9-8B76-28F1F9CD79D7}" srcOrd="0" destOrd="0" parTransId="{FCBFDF45-A77D-421E-A87C-C28CC44A66D1}" sibTransId="{A1C99435-3037-4AF4-9FA4-129B13E9622D}"/>
    <dgm:cxn modelId="{F3D4C278-1F4C-4734-B9D8-6BDF3932D1EF}" type="presOf" srcId="{A051675A-788C-4204-B3B2-A603837564FB}" destId="{6DDCDCB5-9CE4-416D-B423-24132CD310B1}" srcOrd="0" destOrd="0" presId="urn:microsoft.com/office/officeart/2005/8/layout/lProcess3"/>
    <dgm:cxn modelId="{8651BF09-741F-495B-9D59-0B16588B20DB}" type="presOf" srcId="{3E0504A3-B4A6-4124-A4D6-B40F848EDB43}" destId="{8608F258-4FB8-41BD-883A-1282F5E4C7F4}" srcOrd="0" destOrd="0" presId="urn:microsoft.com/office/officeart/2005/8/layout/lProcess3"/>
    <dgm:cxn modelId="{C392F5CB-1094-49D1-A4A6-E4794515FC50}" type="presOf" srcId="{D70A0B35-7CAA-420B-B04F-1293BF6B8054}" destId="{A6598065-828A-43F6-9487-621937BA56B4}" srcOrd="0" destOrd="0" presId="urn:microsoft.com/office/officeart/2005/8/layout/lProcess3"/>
    <dgm:cxn modelId="{DFC6E90C-9625-4B89-B598-0CEEF951D7EB}" srcId="{1F766124-285A-472D-8056-5A0151C5913D}" destId="{4F515CC7-EB52-4559-AFEE-190C6CEA5F55}" srcOrd="1" destOrd="0" parTransId="{FE4EA146-761B-4103-88BC-1FB53911DD5E}" sibTransId="{1539AA3C-34C4-40FF-91E6-A3E793D74860}"/>
    <dgm:cxn modelId="{30EDA223-ECB2-4114-B707-E8DD510010BC}" srcId="{795641D7-CC08-45E9-8B76-28F1F9CD79D7}" destId="{B7AB248B-7260-4265-B948-CB854667DEB7}" srcOrd="0" destOrd="0" parTransId="{AD47508C-48D4-4AB9-83C0-05781FEA7F0B}" sibTransId="{6ADC37E5-210A-4A0F-9121-31CD95268C43}"/>
    <dgm:cxn modelId="{0D7523DA-74B5-4FD4-B48C-C28810EB9DC9}" type="presOf" srcId="{F947336A-4D9B-4500-AE7B-D7DDA79EB897}" destId="{F20E91FF-24A5-4AAA-9E5E-1EAECC7AEB35}" srcOrd="0" destOrd="0" presId="urn:microsoft.com/office/officeart/2005/8/layout/lProcess3"/>
    <dgm:cxn modelId="{DA5ED15A-5AB0-4DBB-81BA-DC5785D071FB}" srcId="{3E0504A3-B4A6-4124-A4D6-B40F848EDB43}" destId="{9BB21BB6-4C51-4214-8949-3CD486EE4EEE}" srcOrd="0" destOrd="0" parTransId="{B0DF6860-6251-43F9-8331-1AF823691FCB}" sibTransId="{E4C43C1A-B6A4-49F6-9BF3-3A8BBF8567AE}"/>
    <dgm:cxn modelId="{7E875008-8810-4358-A069-BBCA196058EE}" type="presParOf" srcId="{A6598065-828A-43F6-9487-621937BA56B4}" destId="{CFF5912B-8D7C-4554-9D35-62232B60FDE6}" srcOrd="0" destOrd="0" presId="urn:microsoft.com/office/officeart/2005/8/layout/lProcess3"/>
    <dgm:cxn modelId="{279B84F0-5767-4D06-BB70-AA04F3BEC003}" type="presParOf" srcId="{CFF5912B-8D7C-4554-9D35-62232B60FDE6}" destId="{F825B411-943C-4D68-B2CB-7597ED83C743}" srcOrd="0" destOrd="0" presId="urn:microsoft.com/office/officeart/2005/8/layout/lProcess3"/>
    <dgm:cxn modelId="{136CEE9C-F150-4B0F-8B83-CAB45007B61A}" type="presParOf" srcId="{CFF5912B-8D7C-4554-9D35-62232B60FDE6}" destId="{B2C1F659-F054-4C1F-9923-06C6D9652E33}" srcOrd="1" destOrd="0" presId="urn:microsoft.com/office/officeart/2005/8/layout/lProcess3"/>
    <dgm:cxn modelId="{770EDE50-C655-4F48-ACF2-218DD92C9178}" type="presParOf" srcId="{CFF5912B-8D7C-4554-9D35-62232B60FDE6}" destId="{C18373F0-945D-41DE-B92F-E46AF21FA572}" srcOrd="2" destOrd="0" presId="urn:microsoft.com/office/officeart/2005/8/layout/lProcess3"/>
    <dgm:cxn modelId="{743BAD0B-E612-44BA-86EB-F996AE1D81FC}" type="presParOf" srcId="{CFF5912B-8D7C-4554-9D35-62232B60FDE6}" destId="{7189FFAA-5257-4AC6-9813-06AF6DB56BD1}" srcOrd="3" destOrd="0" presId="urn:microsoft.com/office/officeart/2005/8/layout/lProcess3"/>
    <dgm:cxn modelId="{2E10CE35-1083-4A8D-8F19-3FC5C69F4FC7}" type="presParOf" srcId="{CFF5912B-8D7C-4554-9D35-62232B60FDE6}" destId="{F20E91FF-24A5-4AAA-9E5E-1EAECC7AEB35}" srcOrd="4" destOrd="0" presId="urn:microsoft.com/office/officeart/2005/8/layout/lProcess3"/>
    <dgm:cxn modelId="{BDE83FFE-4BAD-48C9-9353-E9FE1B1C53EE}" type="presParOf" srcId="{A6598065-828A-43F6-9487-621937BA56B4}" destId="{F1D0B9C9-869D-44FF-9573-E7BEFEDC6E9F}" srcOrd="1" destOrd="0" presId="urn:microsoft.com/office/officeart/2005/8/layout/lProcess3"/>
    <dgm:cxn modelId="{16F16BC5-99D5-45F8-8BE9-D267F49F792C}" type="presParOf" srcId="{A6598065-828A-43F6-9487-621937BA56B4}" destId="{A4FC91DF-2718-4EF5-A144-3A38F1EE0A41}" srcOrd="2" destOrd="0" presId="urn:microsoft.com/office/officeart/2005/8/layout/lProcess3"/>
    <dgm:cxn modelId="{338C1F52-4A9A-4439-A6F5-4DAD385B4A46}" type="presParOf" srcId="{A4FC91DF-2718-4EF5-A144-3A38F1EE0A41}" destId="{664B85A0-DDEC-4BC6-AE95-9602CE96E715}" srcOrd="0" destOrd="0" presId="urn:microsoft.com/office/officeart/2005/8/layout/lProcess3"/>
    <dgm:cxn modelId="{1EF7A149-5F7B-48E6-ACF3-907BB968CCDD}" type="presParOf" srcId="{A4FC91DF-2718-4EF5-A144-3A38F1EE0A41}" destId="{E1C1B3B2-0F51-4D66-92AD-1C020831D1BE}" srcOrd="1" destOrd="0" presId="urn:microsoft.com/office/officeart/2005/8/layout/lProcess3"/>
    <dgm:cxn modelId="{B3DDA9C1-1603-44F0-84C3-56EC19406707}" type="presParOf" srcId="{A4FC91DF-2718-4EF5-A144-3A38F1EE0A41}" destId="{E57FA913-D2B9-46F6-858A-CAAAE4E25768}" srcOrd="2" destOrd="0" presId="urn:microsoft.com/office/officeart/2005/8/layout/lProcess3"/>
    <dgm:cxn modelId="{02CC3DB2-CC32-46CE-A0DC-AE46CF340D7D}" type="presParOf" srcId="{A4FC91DF-2718-4EF5-A144-3A38F1EE0A41}" destId="{59228049-438D-410B-9847-FFBA3AD4D478}" srcOrd="3" destOrd="0" presId="urn:microsoft.com/office/officeart/2005/8/layout/lProcess3"/>
    <dgm:cxn modelId="{351BF935-8B3F-43D8-A1D8-6EAAFA96FB1E}" type="presParOf" srcId="{A4FC91DF-2718-4EF5-A144-3A38F1EE0A41}" destId="{59302955-0A5D-4B0B-86B3-E88133CCD5CC}" srcOrd="4" destOrd="0" presId="urn:microsoft.com/office/officeart/2005/8/layout/lProcess3"/>
    <dgm:cxn modelId="{C8235202-6CCD-49F0-B6C7-A16CD0B989E2}" type="presParOf" srcId="{A6598065-828A-43F6-9487-621937BA56B4}" destId="{E040F96D-CBCD-41D5-BDE7-9F4D0DFA8C47}" srcOrd="3" destOrd="0" presId="urn:microsoft.com/office/officeart/2005/8/layout/lProcess3"/>
    <dgm:cxn modelId="{7B35CDFF-46E5-47B2-A199-CBFA43F24D0A}" type="presParOf" srcId="{A6598065-828A-43F6-9487-621937BA56B4}" destId="{FFE25685-4BDA-4DDC-943D-77F53D9ABCB4}" srcOrd="4" destOrd="0" presId="urn:microsoft.com/office/officeart/2005/8/layout/lProcess3"/>
    <dgm:cxn modelId="{22D40563-6D8B-448C-A115-F398F031BBE1}" type="presParOf" srcId="{FFE25685-4BDA-4DDC-943D-77F53D9ABCB4}" destId="{8608F258-4FB8-41BD-883A-1282F5E4C7F4}" srcOrd="0" destOrd="0" presId="urn:microsoft.com/office/officeart/2005/8/layout/lProcess3"/>
    <dgm:cxn modelId="{135196A6-A165-497E-8EA4-3A105952D412}" type="presParOf" srcId="{FFE25685-4BDA-4DDC-943D-77F53D9ABCB4}" destId="{29121E3E-264E-40D5-B7B1-4EE3A03B934D}" srcOrd="1" destOrd="0" presId="urn:microsoft.com/office/officeart/2005/8/layout/lProcess3"/>
    <dgm:cxn modelId="{CBE08EA5-FEFB-431A-8B71-3FC4544642BF}" type="presParOf" srcId="{FFE25685-4BDA-4DDC-943D-77F53D9ABCB4}" destId="{A6034235-750E-4FA4-A2D4-A36868DCB09A}" srcOrd="2" destOrd="0" presId="urn:microsoft.com/office/officeart/2005/8/layout/lProcess3"/>
    <dgm:cxn modelId="{4AEB4522-7566-4338-B9AE-DF55C7BFB70C}" type="presParOf" srcId="{FFE25685-4BDA-4DDC-943D-77F53D9ABCB4}" destId="{026E1D66-8251-48DD-BC52-1EDCDA66C15A}" srcOrd="3" destOrd="0" presId="urn:microsoft.com/office/officeart/2005/8/layout/lProcess3"/>
    <dgm:cxn modelId="{4A1B7A6B-72DC-4958-A5F5-2A7527E239E3}" type="presParOf" srcId="{FFE25685-4BDA-4DDC-943D-77F53D9ABCB4}" destId="{6DDCDCB5-9CE4-416D-B423-24132CD310B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A0B35-7CAA-420B-B04F-1293BF6B805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641D7-CC08-45E9-8B76-28F1F9CD79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Идея, НИОКР</a:t>
          </a:r>
          <a:endParaRPr lang="ru-RU" sz="2000" b="1" dirty="0">
            <a:solidFill>
              <a:schemeClr val="bg1"/>
            </a:solidFill>
          </a:endParaRPr>
        </a:p>
      </dgm:t>
    </dgm:pt>
    <dgm:pt modelId="{FCBFDF45-A77D-421E-A87C-C28CC44A66D1}" type="parTrans" cxnId="{67A997CB-8EFA-41A9-B2B0-44DF5E52C01E}">
      <dgm:prSet/>
      <dgm:spPr/>
      <dgm:t>
        <a:bodyPr/>
        <a:lstStyle/>
        <a:p>
          <a:endParaRPr lang="ru-RU"/>
        </a:p>
      </dgm:t>
    </dgm:pt>
    <dgm:pt modelId="{A1C99435-3037-4AF4-9FA4-129B13E9622D}" type="sibTrans" cxnId="{67A997CB-8EFA-41A9-B2B0-44DF5E52C01E}">
      <dgm:prSet/>
      <dgm:spPr/>
      <dgm:t>
        <a:bodyPr/>
        <a:lstStyle/>
        <a:p>
          <a:endParaRPr lang="ru-RU"/>
        </a:p>
      </dgm:t>
    </dgm:pt>
    <dgm:pt modelId="{B7AB248B-7260-4265-B948-CB854667DEB7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Прототипирование</a:t>
          </a:r>
          <a:r>
            <a:rPr lang="ru-RU" sz="1600" b="1" dirty="0" smtClean="0">
              <a:solidFill>
                <a:srgbClr val="002060"/>
              </a:solidFill>
            </a:rPr>
            <a:t>, разработка опытного образца</a:t>
          </a:r>
          <a:endParaRPr lang="ru-RU" sz="1600" b="1" dirty="0">
            <a:solidFill>
              <a:srgbClr val="002060"/>
            </a:solidFill>
          </a:endParaRPr>
        </a:p>
      </dgm:t>
    </dgm:pt>
    <dgm:pt modelId="{AD47508C-48D4-4AB9-83C0-05781FEA7F0B}" type="parTrans" cxnId="{30EDA223-ECB2-4114-B707-E8DD510010BC}">
      <dgm:prSet/>
      <dgm:spPr/>
      <dgm:t>
        <a:bodyPr/>
        <a:lstStyle/>
        <a:p>
          <a:endParaRPr lang="ru-RU"/>
        </a:p>
      </dgm:t>
    </dgm:pt>
    <dgm:pt modelId="{6ADC37E5-210A-4A0F-9121-31CD95268C43}" type="sibTrans" cxnId="{30EDA223-ECB2-4114-B707-E8DD510010BC}">
      <dgm:prSet/>
      <dgm:spPr/>
      <dgm:t>
        <a:bodyPr/>
        <a:lstStyle/>
        <a:p>
          <a:endParaRPr lang="ru-RU"/>
        </a:p>
      </dgm:t>
    </dgm:pt>
    <dgm:pt modelId="{F947336A-4D9B-4500-AE7B-D7DDA79EB8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Определение класса риска МИ и ПО</a:t>
          </a:r>
          <a:endParaRPr lang="ru-RU" sz="1800" b="1" dirty="0">
            <a:solidFill>
              <a:srgbClr val="002060"/>
            </a:solidFill>
          </a:endParaRPr>
        </a:p>
      </dgm:t>
    </dgm:pt>
    <dgm:pt modelId="{5F6AE7CD-582A-403D-A5DE-4214E2C96EF0}" type="parTrans" cxnId="{C6BF5E16-1914-41EF-BF8B-C06033A6C0D7}">
      <dgm:prSet/>
      <dgm:spPr/>
      <dgm:t>
        <a:bodyPr/>
        <a:lstStyle/>
        <a:p>
          <a:endParaRPr lang="ru-RU"/>
        </a:p>
      </dgm:t>
    </dgm:pt>
    <dgm:pt modelId="{24B7EC21-C6C6-45DA-8BA6-C5C03DA74A86}" type="sibTrans" cxnId="{C6BF5E16-1914-41EF-BF8B-C06033A6C0D7}">
      <dgm:prSet/>
      <dgm:spPr/>
      <dgm:t>
        <a:bodyPr/>
        <a:lstStyle/>
        <a:p>
          <a:endParaRPr lang="ru-RU"/>
        </a:p>
      </dgm:t>
    </dgm:pt>
    <dgm:pt modelId="{1F766124-285A-472D-8056-5A0151C5913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Пред регистрационная оценка эффективности и безопасности  </a:t>
          </a:r>
        </a:p>
        <a:p>
          <a:r>
            <a:rPr lang="ru-RU" sz="1600" b="1" dirty="0" smtClean="0">
              <a:solidFill>
                <a:schemeClr val="bg1"/>
              </a:solidFill>
            </a:rPr>
            <a:t>МИ и ПО</a:t>
          </a:r>
          <a:endParaRPr lang="ru-RU" sz="1600" b="1" dirty="0">
            <a:solidFill>
              <a:schemeClr val="bg1"/>
            </a:solidFill>
          </a:endParaRPr>
        </a:p>
      </dgm:t>
    </dgm:pt>
    <dgm:pt modelId="{3C89CDAC-797E-4B22-A6F7-5C6B8FC4ABFC}" type="parTrans" cxnId="{DA4F158E-E5D0-4075-BCCC-27AD11B4D716}">
      <dgm:prSet/>
      <dgm:spPr/>
      <dgm:t>
        <a:bodyPr/>
        <a:lstStyle/>
        <a:p>
          <a:endParaRPr lang="ru-RU"/>
        </a:p>
      </dgm:t>
    </dgm:pt>
    <dgm:pt modelId="{744D2AFD-B33B-4721-B589-ED3D8EE10401}" type="sibTrans" cxnId="{DA4F158E-E5D0-4075-BCCC-27AD11B4D716}">
      <dgm:prSet/>
      <dgm:spPr/>
      <dgm:t>
        <a:bodyPr/>
        <a:lstStyle/>
        <a:p>
          <a:endParaRPr lang="ru-RU"/>
        </a:p>
      </dgm:t>
    </dgm:pt>
    <dgm:pt modelId="{81D64012-ED52-47EF-AF54-C788EA3F12DC}">
      <dgm:prSet phldrT="[Текст]" custT="1"/>
      <dgm:spPr/>
      <dgm:t>
        <a:bodyPr/>
        <a:lstStyle/>
        <a:p>
          <a:endParaRPr lang="ru-RU" sz="1800" b="1" dirty="0" smtClean="0">
            <a:solidFill>
              <a:srgbClr val="002060"/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</a:rPr>
            <a:t>Технические испытания МИ и ПО </a:t>
          </a:r>
        </a:p>
        <a:p>
          <a:endParaRPr lang="ru-RU" sz="1800" b="1" dirty="0">
            <a:solidFill>
              <a:srgbClr val="002060"/>
            </a:solidFill>
          </a:endParaRPr>
        </a:p>
      </dgm:t>
    </dgm:pt>
    <dgm:pt modelId="{466CF149-A997-4686-8489-5B451A59B127}" type="parTrans" cxnId="{E07E1553-8F12-4FF6-9D0D-D5172D435C22}">
      <dgm:prSet/>
      <dgm:spPr/>
      <dgm:t>
        <a:bodyPr/>
        <a:lstStyle/>
        <a:p>
          <a:endParaRPr lang="ru-RU"/>
        </a:p>
      </dgm:t>
    </dgm:pt>
    <dgm:pt modelId="{466E6449-5FB2-4C6E-941E-EA2D23934C99}" type="sibTrans" cxnId="{E07E1553-8F12-4FF6-9D0D-D5172D435C22}">
      <dgm:prSet/>
      <dgm:spPr/>
      <dgm:t>
        <a:bodyPr/>
        <a:lstStyle/>
        <a:p>
          <a:endParaRPr lang="ru-RU"/>
        </a:p>
      </dgm:t>
    </dgm:pt>
    <dgm:pt modelId="{4F515CC7-EB52-4559-AFEE-190C6CEA5F5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Токсикологические  испытания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МИ и ПО </a:t>
          </a:r>
          <a:endParaRPr lang="ru-RU" sz="1600" b="1" dirty="0">
            <a:solidFill>
              <a:srgbClr val="002060"/>
            </a:solidFill>
          </a:endParaRPr>
        </a:p>
      </dgm:t>
    </dgm:pt>
    <dgm:pt modelId="{FE4EA146-761B-4103-88BC-1FB53911DD5E}" type="parTrans" cxnId="{DFC6E90C-9625-4B89-B598-0CEEF951D7EB}">
      <dgm:prSet/>
      <dgm:spPr/>
      <dgm:t>
        <a:bodyPr/>
        <a:lstStyle/>
        <a:p>
          <a:endParaRPr lang="ru-RU"/>
        </a:p>
      </dgm:t>
    </dgm:pt>
    <dgm:pt modelId="{1539AA3C-34C4-40FF-91E6-A3E793D74860}" type="sibTrans" cxnId="{DFC6E90C-9625-4B89-B598-0CEEF951D7EB}">
      <dgm:prSet/>
      <dgm:spPr/>
      <dgm:t>
        <a:bodyPr/>
        <a:lstStyle/>
        <a:p>
          <a:endParaRPr lang="ru-RU"/>
        </a:p>
      </dgm:t>
    </dgm:pt>
    <dgm:pt modelId="{3E0504A3-B4A6-4124-A4D6-B40F848EDB43}">
      <dgm:prSet phldrT="[Текст]" custT="1"/>
      <dgm:spPr/>
      <dgm:t>
        <a:bodyPr/>
        <a:lstStyle/>
        <a:p>
          <a:r>
            <a:rPr lang="ru-RU" sz="1800" dirty="0" smtClean="0"/>
            <a:t>Клинические испытания   </a:t>
          </a:r>
        </a:p>
        <a:p>
          <a:r>
            <a:rPr lang="ru-RU" sz="1800" dirty="0" smtClean="0"/>
            <a:t>МИ и ПО</a:t>
          </a:r>
          <a:endParaRPr lang="ru-RU" sz="1800" dirty="0"/>
        </a:p>
      </dgm:t>
    </dgm:pt>
    <dgm:pt modelId="{177D4F00-F318-437D-9870-B7DDE1004544}" type="parTrans" cxnId="{0C5F53A7-1999-4C76-8444-23A9F56CBA30}">
      <dgm:prSet/>
      <dgm:spPr/>
      <dgm:t>
        <a:bodyPr/>
        <a:lstStyle/>
        <a:p>
          <a:endParaRPr lang="ru-RU"/>
        </a:p>
      </dgm:t>
    </dgm:pt>
    <dgm:pt modelId="{342C4B89-2332-48EF-B842-1F5503E256C9}" type="sibTrans" cxnId="{0C5F53A7-1999-4C76-8444-23A9F56CBA30}">
      <dgm:prSet/>
      <dgm:spPr/>
      <dgm:t>
        <a:bodyPr/>
        <a:lstStyle/>
        <a:p>
          <a:endParaRPr lang="ru-RU"/>
        </a:p>
      </dgm:t>
    </dgm:pt>
    <dgm:pt modelId="{9BB21BB6-4C51-4214-8949-3CD486EE4EE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Регистрация МИ и ПО , получение РУ</a:t>
          </a:r>
          <a:endParaRPr lang="ru-RU" sz="1800" b="1" dirty="0">
            <a:solidFill>
              <a:srgbClr val="002060"/>
            </a:solidFill>
          </a:endParaRPr>
        </a:p>
      </dgm:t>
    </dgm:pt>
    <dgm:pt modelId="{B0DF6860-6251-43F9-8331-1AF823691FCB}" type="parTrans" cxnId="{DA5ED15A-5AB0-4DBB-81BA-DC5785D071FB}">
      <dgm:prSet/>
      <dgm:spPr/>
      <dgm:t>
        <a:bodyPr/>
        <a:lstStyle/>
        <a:p>
          <a:endParaRPr lang="ru-RU"/>
        </a:p>
      </dgm:t>
    </dgm:pt>
    <dgm:pt modelId="{E4C43C1A-B6A4-49F6-9BF3-3A8BBF8567AE}" type="sibTrans" cxnId="{DA5ED15A-5AB0-4DBB-81BA-DC5785D071FB}">
      <dgm:prSet/>
      <dgm:spPr/>
      <dgm:t>
        <a:bodyPr/>
        <a:lstStyle/>
        <a:p>
          <a:endParaRPr lang="ru-RU"/>
        </a:p>
      </dgm:t>
    </dgm:pt>
    <dgm:pt modelId="{A051675A-788C-4204-B3B2-A603837564F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Производство, реализация</a:t>
          </a:r>
          <a:endParaRPr lang="ru-RU" sz="1800" b="1" dirty="0">
            <a:solidFill>
              <a:srgbClr val="002060"/>
            </a:solidFill>
          </a:endParaRPr>
        </a:p>
      </dgm:t>
    </dgm:pt>
    <dgm:pt modelId="{02F5489E-6622-492E-9F03-313F79D9BC35}" type="parTrans" cxnId="{898D387D-27A0-43AF-8141-985A8955B1F5}">
      <dgm:prSet/>
      <dgm:spPr/>
      <dgm:t>
        <a:bodyPr/>
        <a:lstStyle/>
        <a:p>
          <a:endParaRPr lang="ru-RU"/>
        </a:p>
      </dgm:t>
    </dgm:pt>
    <dgm:pt modelId="{9BE71ECC-A7B0-4709-BA89-1F823A2EBD3A}" type="sibTrans" cxnId="{898D387D-27A0-43AF-8141-985A8955B1F5}">
      <dgm:prSet/>
      <dgm:spPr/>
      <dgm:t>
        <a:bodyPr/>
        <a:lstStyle/>
        <a:p>
          <a:endParaRPr lang="ru-RU"/>
        </a:p>
      </dgm:t>
    </dgm:pt>
    <dgm:pt modelId="{A6598065-828A-43F6-9487-621937BA56B4}" type="pres">
      <dgm:prSet presAssocID="{D70A0B35-7CAA-420B-B04F-1293BF6B80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F5912B-8D7C-4554-9D35-62232B60FDE6}" type="pres">
      <dgm:prSet presAssocID="{795641D7-CC08-45E9-8B76-28F1F9CD79D7}" presName="horFlow" presStyleCnt="0"/>
      <dgm:spPr/>
    </dgm:pt>
    <dgm:pt modelId="{F825B411-943C-4D68-B2CB-7597ED83C743}" type="pres">
      <dgm:prSet presAssocID="{795641D7-CC08-45E9-8B76-28F1F9CD79D7}" presName="bigChev" presStyleLbl="node1" presStyleIdx="0" presStyleCnt="3" custLinFactNeighborY="-47"/>
      <dgm:spPr/>
      <dgm:t>
        <a:bodyPr/>
        <a:lstStyle/>
        <a:p>
          <a:endParaRPr lang="ru-RU"/>
        </a:p>
      </dgm:t>
    </dgm:pt>
    <dgm:pt modelId="{B2C1F659-F054-4C1F-9923-06C6D9652E33}" type="pres">
      <dgm:prSet presAssocID="{AD47508C-48D4-4AB9-83C0-05781FEA7F0B}" presName="parTrans" presStyleCnt="0"/>
      <dgm:spPr/>
    </dgm:pt>
    <dgm:pt modelId="{C18373F0-945D-41DE-B92F-E46AF21FA572}" type="pres">
      <dgm:prSet presAssocID="{B7AB248B-7260-4265-B948-CB854667DEB7}" presName="node" presStyleLbl="alignAccFollowNode1" presStyleIdx="0" presStyleCnt="6" custScaleX="120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9FFAA-5257-4AC6-9813-06AF6DB56BD1}" type="pres">
      <dgm:prSet presAssocID="{6ADC37E5-210A-4A0F-9121-31CD95268C43}" presName="sibTrans" presStyleCnt="0"/>
      <dgm:spPr/>
    </dgm:pt>
    <dgm:pt modelId="{F20E91FF-24A5-4AAA-9E5E-1EAECC7AEB35}" type="pres">
      <dgm:prSet presAssocID="{F947336A-4D9B-4500-AE7B-D7DDA79EB897}" presName="node" presStyleLbl="alignAccFollowNode1" presStyleIdx="1" presStyleCnt="6" custScaleX="12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0B9C9-869D-44FF-9573-E7BEFEDC6E9F}" type="pres">
      <dgm:prSet presAssocID="{795641D7-CC08-45E9-8B76-28F1F9CD79D7}" presName="vSp" presStyleCnt="0"/>
      <dgm:spPr/>
    </dgm:pt>
    <dgm:pt modelId="{A4FC91DF-2718-4EF5-A144-3A38F1EE0A41}" type="pres">
      <dgm:prSet presAssocID="{1F766124-285A-472D-8056-5A0151C5913D}" presName="horFlow" presStyleCnt="0"/>
      <dgm:spPr/>
    </dgm:pt>
    <dgm:pt modelId="{664B85A0-DDEC-4BC6-AE95-9602CE96E715}" type="pres">
      <dgm:prSet presAssocID="{1F766124-285A-472D-8056-5A0151C5913D}" presName="bigChev" presStyleLbl="node1" presStyleIdx="1" presStyleCnt="3" custScaleX="108917"/>
      <dgm:spPr/>
      <dgm:t>
        <a:bodyPr/>
        <a:lstStyle/>
        <a:p>
          <a:endParaRPr lang="ru-RU"/>
        </a:p>
      </dgm:t>
    </dgm:pt>
    <dgm:pt modelId="{E1C1B3B2-0F51-4D66-92AD-1C020831D1BE}" type="pres">
      <dgm:prSet presAssocID="{466CF149-A997-4686-8489-5B451A59B127}" presName="parTrans" presStyleCnt="0"/>
      <dgm:spPr/>
    </dgm:pt>
    <dgm:pt modelId="{E57FA913-D2B9-46F6-858A-CAAAE4E25768}" type="pres">
      <dgm:prSet presAssocID="{81D64012-ED52-47EF-AF54-C788EA3F12DC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8049-438D-410B-9847-FFBA3AD4D478}" type="pres">
      <dgm:prSet presAssocID="{466E6449-5FB2-4C6E-941E-EA2D23934C99}" presName="sibTrans" presStyleCnt="0"/>
      <dgm:spPr/>
    </dgm:pt>
    <dgm:pt modelId="{59302955-0A5D-4B0B-86B3-E88133CCD5CC}" type="pres">
      <dgm:prSet presAssocID="{4F515CC7-EB52-4559-AFEE-190C6CEA5F55}" presName="node" presStyleLbl="alignAccFollowNode1" presStyleIdx="3" presStyleCnt="6" custScaleX="13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0F96D-CBCD-41D5-BDE7-9F4D0DFA8C47}" type="pres">
      <dgm:prSet presAssocID="{1F766124-285A-472D-8056-5A0151C5913D}" presName="vSp" presStyleCnt="0"/>
      <dgm:spPr/>
    </dgm:pt>
    <dgm:pt modelId="{FFE25685-4BDA-4DDC-943D-77F53D9ABCB4}" type="pres">
      <dgm:prSet presAssocID="{3E0504A3-B4A6-4124-A4D6-B40F848EDB43}" presName="horFlow" presStyleCnt="0"/>
      <dgm:spPr/>
    </dgm:pt>
    <dgm:pt modelId="{8608F258-4FB8-41BD-883A-1282F5E4C7F4}" type="pres">
      <dgm:prSet presAssocID="{3E0504A3-B4A6-4124-A4D6-B40F848EDB43}" presName="bigChev" presStyleLbl="node1" presStyleIdx="2" presStyleCnt="3"/>
      <dgm:spPr/>
      <dgm:t>
        <a:bodyPr/>
        <a:lstStyle/>
        <a:p>
          <a:endParaRPr lang="ru-RU"/>
        </a:p>
      </dgm:t>
    </dgm:pt>
    <dgm:pt modelId="{29121E3E-264E-40D5-B7B1-4EE3A03B934D}" type="pres">
      <dgm:prSet presAssocID="{B0DF6860-6251-43F9-8331-1AF823691FCB}" presName="parTrans" presStyleCnt="0"/>
      <dgm:spPr/>
    </dgm:pt>
    <dgm:pt modelId="{A6034235-750E-4FA4-A2D4-A36868DCB09A}" type="pres">
      <dgm:prSet presAssocID="{9BB21BB6-4C51-4214-8949-3CD486EE4EE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E1D66-8251-48DD-BC52-1EDCDA66C15A}" type="pres">
      <dgm:prSet presAssocID="{E4C43C1A-B6A4-49F6-9BF3-3A8BBF8567AE}" presName="sibTrans" presStyleCnt="0"/>
      <dgm:spPr/>
    </dgm:pt>
    <dgm:pt modelId="{6DDCDCB5-9CE4-416D-B423-24132CD310B1}" type="pres">
      <dgm:prSet presAssocID="{A051675A-788C-4204-B3B2-A603837564FB}" presName="node" presStyleLbl="alignAccFollowNode1" presStyleIdx="5" presStyleCnt="6" custScaleX="147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BF5E16-1914-41EF-BF8B-C06033A6C0D7}" srcId="{795641D7-CC08-45E9-8B76-28F1F9CD79D7}" destId="{F947336A-4D9B-4500-AE7B-D7DDA79EB897}" srcOrd="1" destOrd="0" parTransId="{5F6AE7CD-582A-403D-A5DE-4214E2C96EF0}" sibTransId="{24B7EC21-C6C6-45DA-8BA6-C5C03DA74A86}"/>
    <dgm:cxn modelId="{DA4F158E-E5D0-4075-BCCC-27AD11B4D716}" srcId="{D70A0B35-7CAA-420B-B04F-1293BF6B8054}" destId="{1F766124-285A-472D-8056-5A0151C5913D}" srcOrd="1" destOrd="0" parTransId="{3C89CDAC-797E-4B22-A6F7-5C6B8FC4ABFC}" sibTransId="{744D2AFD-B33B-4721-B589-ED3D8EE10401}"/>
    <dgm:cxn modelId="{E07E1553-8F12-4FF6-9D0D-D5172D435C22}" srcId="{1F766124-285A-472D-8056-5A0151C5913D}" destId="{81D64012-ED52-47EF-AF54-C788EA3F12DC}" srcOrd="0" destOrd="0" parTransId="{466CF149-A997-4686-8489-5B451A59B127}" sibTransId="{466E6449-5FB2-4C6E-941E-EA2D23934C99}"/>
    <dgm:cxn modelId="{6E1B05E8-3CC0-4350-B312-7537C491C961}" type="presOf" srcId="{9BB21BB6-4C51-4214-8949-3CD486EE4EEE}" destId="{A6034235-750E-4FA4-A2D4-A36868DCB09A}" srcOrd="0" destOrd="0" presId="urn:microsoft.com/office/officeart/2005/8/layout/lProcess3"/>
    <dgm:cxn modelId="{1BA9CF7B-9CA8-497F-85EB-2618C751AFCA}" type="presOf" srcId="{795641D7-CC08-45E9-8B76-28F1F9CD79D7}" destId="{F825B411-943C-4D68-B2CB-7597ED83C743}" srcOrd="0" destOrd="0" presId="urn:microsoft.com/office/officeart/2005/8/layout/lProcess3"/>
    <dgm:cxn modelId="{EDB32C6C-6026-453B-9DCE-5004DDD5E6C9}" type="presOf" srcId="{1F766124-285A-472D-8056-5A0151C5913D}" destId="{664B85A0-DDEC-4BC6-AE95-9602CE96E715}" srcOrd="0" destOrd="0" presId="urn:microsoft.com/office/officeart/2005/8/layout/lProcess3"/>
    <dgm:cxn modelId="{CA4EEA5E-236C-4204-8F69-605652112FF5}" type="presOf" srcId="{B7AB248B-7260-4265-B948-CB854667DEB7}" destId="{C18373F0-945D-41DE-B92F-E46AF21FA572}" srcOrd="0" destOrd="0" presId="urn:microsoft.com/office/officeart/2005/8/layout/lProcess3"/>
    <dgm:cxn modelId="{5972BD1F-E233-416D-8065-4042D13F576F}" type="presOf" srcId="{4F515CC7-EB52-4559-AFEE-190C6CEA5F55}" destId="{59302955-0A5D-4B0B-86B3-E88133CCD5CC}" srcOrd="0" destOrd="0" presId="urn:microsoft.com/office/officeart/2005/8/layout/lProcess3"/>
    <dgm:cxn modelId="{0C5F53A7-1999-4C76-8444-23A9F56CBA30}" srcId="{D70A0B35-7CAA-420B-B04F-1293BF6B8054}" destId="{3E0504A3-B4A6-4124-A4D6-B40F848EDB43}" srcOrd="2" destOrd="0" parTransId="{177D4F00-F318-437D-9870-B7DDE1004544}" sibTransId="{342C4B89-2332-48EF-B842-1F5503E256C9}"/>
    <dgm:cxn modelId="{AB3945B6-862A-4F67-97E3-F4A0606AE1D7}" type="presOf" srcId="{81D64012-ED52-47EF-AF54-C788EA3F12DC}" destId="{E57FA913-D2B9-46F6-858A-CAAAE4E25768}" srcOrd="0" destOrd="0" presId="urn:microsoft.com/office/officeart/2005/8/layout/lProcess3"/>
    <dgm:cxn modelId="{898D387D-27A0-43AF-8141-985A8955B1F5}" srcId="{3E0504A3-B4A6-4124-A4D6-B40F848EDB43}" destId="{A051675A-788C-4204-B3B2-A603837564FB}" srcOrd="1" destOrd="0" parTransId="{02F5489E-6622-492E-9F03-313F79D9BC35}" sibTransId="{9BE71ECC-A7B0-4709-BA89-1F823A2EBD3A}"/>
    <dgm:cxn modelId="{67A997CB-8EFA-41A9-B2B0-44DF5E52C01E}" srcId="{D70A0B35-7CAA-420B-B04F-1293BF6B8054}" destId="{795641D7-CC08-45E9-8B76-28F1F9CD79D7}" srcOrd="0" destOrd="0" parTransId="{FCBFDF45-A77D-421E-A87C-C28CC44A66D1}" sibTransId="{A1C99435-3037-4AF4-9FA4-129B13E9622D}"/>
    <dgm:cxn modelId="{F3D4C278-1F4C-4734-B9D8-6BDF3932D1EF}" type="presOf" srcId="{A051675A-788C-4204-B3B2-A603837564FB}" destId="{6DDCDCB5-9CE4-416D-B423-24132CD310B1}" srcOrd="0" destOrd="0" presId="urn:microsoft.com/office/officeart/2005/8/layout/lProcess3"/>
    <dgm:cxn modelId="{8651BF09-741F-495B-9D59-0B16588B20DB}" type="presOf" srcId="{3E0504A3-B4A6-4124-A4D6-B40F848EDB43}" destId="{8608F258-4FB8-41BD-883A-1282F5E4C7F4}" srcOrd="0" destOrd="0" presId="urn:microsoft.com/office/officeart/2005/8/layout/lProcess3"/>
    <dgm:cxn modelId="{C392F5CB-1094-49D1-A4A6-E4794515FC50}" type="presOf" srcId="{D70A0B35-7CAA-420B-B04F-1293BF6B8054}" destId="{A6598065-828A-43F6-9487-621937BA56B4}" srcOrd="0" destOrd="0" presId="urn:microsoft.com/office/officeart/2005/8/layout/lProcess3"/>
    <dgm:cxn modelId="{DFC6E90C-9625-4B89-B598-0CEEF951D7EB}" srcId="{1F766124-285A-472D-8056-5A0151C5913D}" destId="{4F515CC7-EB52-4559-AFEE-190C6CEA5F55}" srcOrd="1" destOrd="0" parTransId="{FE4EA146-761B-4103-88BC-1FB53911DD5E}" sibTransId="{1539AA3C-34C4-40FF-91E6-A3E793D74860}"/>
    <dgm:cxn modelId="{30EDA223-ECB2-4114-B707-E8DD510010BC}" srcId="{795641D7-CC08-45E9-8B76-28F1F9CD79D7}" destId="{B7AB248B-7260-4265-B948-CB854667DEB7}" srcOrd="0" destOrd="0" parTransId="{AD47508C-48D4-4AB9-83C0-05781FEA7F0B}" sibTransId="{6ADC37E5-210A-4A0F-9121-31CD95268C43}"/>
    <dgm:cxn modelId="{0D7523DA-74B5-4FD4-B48C-C28810EB9DC9}" type="presOf" srcId="{F947336A-4D9B-4500-AE7B-D7DDA79EB897}" destId="{F20E91FF-24A5-4AAA-9E5E-1EAECC7AEB35}" srcOrd="0" destOrd="0" presId="urn:microsoft.com/office/officeart/2005/8/layout/lProcess3"/>
    <dgm:cxn modelId="{DA5ED15A-5AB0-4DBB-81BA-DC5785D071FB}" srcId="{3E0504A3-B4A6-4124-A4D6-B40F848EDB43}" destId="{9BB21BB6-4C51-4214-8949-3CD486EE4EEE}" srcOrd="0" destOrd="0" parTransId="{B0DF6860-6251-43F9-8331-1AF823691FCB}" sibTransId="{E4C43C1A-B6A4-49F6-9BF3-3A8BBF8567AE}"/>
    <dgm:cxn modelId="{7E875008-8810-4358-A069-BBCA196058EE}" type="presParOf" srcId="{A6598065-828A-43F6-9487-621937BA56B4}" destId="{CFF5912B-8D7C-4554-9D35-62232B60FDE6}" srcOrd="0" destOrd="0" presId="urn:microsoft.com/office/officeart/2005/8/layout/lProcess3"/>
    <dgm:cxn modelId="{279B84F0-5767-4D06-BB70-AA04F3BEC003}" type="presParOf" srcId="{CFF5912B-8D7C-4554-9D35-62232B60FDE6}" destId="{F825B411-943C-4D68-B2CB-7597ED83C743}" srcOrd="0" destOrd="0" presId="urn:microsoft.com/office/officeart/2005/8/layout/lProcess3"/>
    <dgm:cxn modelId="{136CEE9C-F150-4B0F-8B83-CAB45007B61A}" type="presParOf" srcId="{CFF5912B-8D7C-4554-9D35-62232B60FDE6}" destId="{B2C1F659-F054-4C1F-9923-06C6D9652E33}" srcOrd="1" destOrd="0" presId="urn:microsoft.com/office/officeart/2005/8/layout/lProcess3"/>
    <dgm:cxn modelId="{770EDE50-C655-4F48-ACF2-218DD92C9178}" type="presParOf" srcId="{CFF5912B-8D7C-4554-9D35-62232B60FDE6}" destId="{C18373F0-945D-41DE-B92F-E46AF21FA572}" srcOrd="2" destOrd="0" presId="urn:microsoft.com/office/officeart/2005/8/layout/lProcess3"/>
    <dgm:cxn modelId="{743BAD0B-E612-44BA-86EB-F996AE1D81FC}" type="presParOf" srcId="{CFF5912B-8D7C-4554-9D35-62232B60FDE6}" destId="{7189FFAA-5257-4AC6-9813-06AF6DB56BD1}" srcOrd="3" destOrd="0" presId="urn:microsoft.com/office/officeart/2005/8/layout/lProcess3"/>
    <dgm:cxn modelId="{2E10CE35-1083-4A8D-8F19-3FC5C69F4FC7}" type="presParOf" srcId="{CFF5912B-8D7C-4554-9D35-62232B60FDE6}" destId="{F20E91FF-24A5-4AAA-9E5E-1EAECC7AEB35}" srcOrd="4" destOrd="0" presId="urn:microsoft.com/office/officeart/2005/8/layout/lProcess3"/>
    <dgm:cxn modelId="{BDE83FFE-4BAD-48C9-9353-E9FE1B1C53EE}" type="presParOf" srcId="{A6598065-828A-43F6-9487-621937BA56B4}" destId="{F1D0B9C9-869D-44FF-9573-E7BEFEDC6E9F}" srcOrd="1" destOrd="0" presId="urn:microsoft.com/office/officeart/2005/8/layout/lProcess3"/>
    <dgm:cxn modelId="{16F16BC5-99D5-45F8-8BE9-D267F49F792C}" type="presParOf" srcId="{A6598065-828A-43F6-9487-621937BA56B4}" destId="{A4FC91DF-2718-4EF5-A144-3A38F1EE0A41}" srcOrd="2" destOrd="0" presId="urn:microsoft.com/office/officeart/2005/8/layout/lProcess3"/>
    <dgm:cxn modelId="{338C1F52-4A9A-4439-A6F5-4DAD385B4A46}" type="presParOf" srcId="{A4FC91DF-2718-4EF5-A144-3A38F1EE0A41}" destId="{664B85A0-DDEC-4BC6-AE95-9602CE96E715}" srcOrd="0" destOrd="0" presId="urn:microsoft.com/office/officeart/2005/8/layout/lProcess3"/>
    <dgm:cxn modelId="{1EF7A149-5F7B-48E6-ACF3-907BB968CCDD}" type="presParOf" srcId="{A4FC91DF-2718-4EF5-A144-3A38F1EE0A41}" destId="{E1C1B3B2-0F51-4D66-92AD-1C020831D1BE}" srcOrd="1" destOrd="0" presId="urn:microsoft.com/office/officeart/2005/8/layout/lProcess3"/>
    <dgm:cxn modelId="{B3DDA9C1-1603-44F0-84C3-56EC19406707}" type="presParOf" srcId="{A4FC91DF-2718-4EF5-A144-3A38F1EE0A41}" destId="{E57FA913-D2B9-46F6-858A-CAAAE4E25768}" srcOrd="2" destOrd="0" presId="urn:microsoft.com/office/officeart/2005/8/layout/lProcess3"/>
    <dgm:cxn modelId="{02CC3DB2-CC32-46CE-A0DC-AE46CF340D7D}" type="presParOf" srcId="{A4FC91DF-2718-4EF5-A144-3A38F1EE0A41}" destId="{59228049-438D-410B-9847-FFBA3AD4D478}" srcOrd="3" destOrd="0" presId="urn:microsoft.com/office/officeart/2005/8/layout/lProcess3"/>
    <dgm:cxn modelId="{351BF935-8B3F-43D8-A1D8-6EAAFA96FB1E}" type="presParOf" srcId="{A4FC91DF-2718-4EF5-A144-3A38F1EE0A41}" destId="{59302955-0A5D-4B0B-86B3-E88133CCD5CC}" srcOrd="4" destOrd="0" presId="urn:microsoft.com/office/officeart/2005/8/layout/lProcess3"/>
    <dgm:cxn modelId="{C8235202-6CCD-49F0-B6C7-A16CD0B989E2}" type="presParOf" srcId="{A6598065-828A-43F6-9487-621937BA56B4}" destId="{E040F96D-CBCD-41D5-BDE7-9F4D0DFA8C47}" srcOrd="3" destOrd="0" presId="urn:microsoft.com/office/officeart/2005/8/layout/lProcess3"/>
    <dgm:cxn modelId="{7B35CDFF-46E5-47B2-A199-CBFA43F24D0A}" type="presParOf" srcId="{A6598065-828A-43F6-9487-621937BA56B4}" destId="{FFE25685-4BDA-4DDC-943D-77F53D9ABCB4}" srcOrd="4" destOrd="0" presId="urn:microsoft.com/office/officeart/2005/8/layout/lProcess3"/>
    <dgm:cxn modelId="{22D40563-6D8B-448C-A115-F398F031BBE1}" type="presParOf" srcId="{FFE25685-4BDA-4DDC-943D-77F53D9ABCB4}" destId="{8608F258-4FB8-41BD-883A-1282F5E4C7F4}" srcOrd="0" destOrd="0" presId="urn:microsoft.com/office/officeart/2005/8/layout/lProcess3"/>
    <dgm:cxn modelId="{135196A6-A165-497E-8EA4-3A105952D412}" type="presParOf" srcId="{FFE25685-4BDA-4DDC-943D-77F53D9ABCB4}" destId="{29121E3E-264E-40D5-B7B1-4EE3A03B934D}" srcOrd="1" destOrd="0" presId="urn:microsoft.com/office/officeart/2005/8/layout/lProcess3"/>
    <dgm:cxn modelId="{CBE08EA5-FEFB-431A-8B71-3FC4544642BF}" type="presParOf" srcId="{FFE25685-4BDA-4DDC-943D-77F53D9ABCB4}" destId="{A6034235-750E-4FA4-A2D4-A36868DCB09A}" srcOrd="2" destOrd="0" presId="urn:microsoft.com/office/officeart/2005/8/layout/lProcess3"/>
    <dgm:cxn modelId="{4AEB4522-7566-4338-B9AE-DF55C7BFB70C}" type="presParOf" srcId="{FFE25685-4BDA-4DDC-943D-77F53D9ABCB4}" destId="{026E1D66-8251-48DD-BC52-1EDCDA66C15A}" srcOrd="3" destOrd="0" presId="urn:microsoft.com/office/officeart/2005/8/layout/lProcess3"/>
    <dgm:cxn modelId="{4A1B7A6B-72DC-4958-A5F5-2A7527E239E3}" type="presParOf" srcId="{FFE25685-4BDA-4DDC-943D-77F53D9ABCB4}" destId="{6DDCDCB5-9CE4-416D-B423-24132CD310B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BDA4C-6C61-4A03-9FD4-C823F219327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69756-AF79-482C-8E43-BDFBCAADF691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E99594A9-3373-4D6B-AB66-09866E574445}" type="parTrans" cxnId="{E02D8AFD-0C39-446C-8713-0A0A505F45E9}">
      <dgm:prSet/>
      <dgm:spPr/>
      <dgm:t>
        <a:bodyPr/>
        <a:lstStyle/>
        <a:p>
          <a:endParaRPr lang="ru-RU"/>
        </a:p>
      </dgm:t>
    </dgm:pt>
    <dgm:pt modelId="{A5EED92C-7476-4A2B-A874-08E855D1D37E}" type="sibTrans" cxnId="{E02D8AFD-0C39-446C-8713-0A0A505F45E9}">
      <dgm:prSet/>
      <dgm:spPr/>
      <dgm:t>
        <a:bodyPr/>
        <a:lstStyle/>
        <a:p>
          <a:endParaRPr lang="ru-RU"/>
        </a:p>
      </dgm:t>
    </dgm:pt>
    <dgm:pt modelId="{D79CC66B-8580-4494-9D4C-27B1573A49A5}">
      <dgm:prSet phldrT="[Текст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ru-RU" sz="1400" b="1" dirty="0" smtClean="0"/>
            <a:t>Формирование организационных условий и нормативно-регламентирующей документации для проведения клинических исследований лекарственных средств и клинических испытаний изделий медицинского назначения в ФГБОУ ВО </a:t>
          </a:r>
          <a:r>
            <a:rPr lang="ru-RU" sz="1400" b="1" dirty="0" err="1" smtClean="0"/>
            <a:t>СибГМУ</a:t>
          </a:r>
          <a:r>
            <a:rPr lang="ru-RU" sz="1400" b="1" dirty="0" smtClean="0"/>
            <a:t> Минздрава России</a:t>
          </a:r>
          <a:endParaRPr lang="ru-RU" sz="1400" b="1" dirty="0"/>
        </a:p>
      </dgm:t>
    </dgm:pt>
    <dgm:pt modelId="{34F6E5EB-9A42-49CB-8D5A-5FD5AE7BAE01}" type="parTrans" cxnId="{C56F2D38-860C-49E8-950E-457382C30756}">
      <dgm:prSet/>
      <dgm:spPr/>
      <dgm:t>
        <a:bodyPr/>
        <a:lstStyle/>
        <a:p>
          <a:endParaRPr lang="ru-RU"/>
        </a:p>
      </dgm:t>
    </dgm:pt>
    <dgm:pt modelId="{54834DE4-5495-4C42-B406-0AF37D8761EE}" type="sibTrans" cxnId="{C56F2D38-860C-49E8-950E-457382C30756}">
      <dgm:prSet/>
      <dgm:spPr/>
      <dgm:t>
        <a:bodyPr/>
        <a:lstStyle/>
        <a:p>
          <a:endParaRPr lang="ru-RU"/>
        </a:p>
      </dgm:t>
    </dgm:pt>
    <dgm:pt modelId="{B3515E02-3AE7-49B2-B8AB-C0C8F939BE4A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6686766B-E2F9-409A-970A-B55F415CE8F4}" type="parTrans" cxnId="{770D3123-B5F0-4A06-B16E-890BF907B340}">
      <dgm:prSet/>
      <dgm:spPr/>
      <dgm:t>
        <a:bodyPr/>
        <a:lstStyle/>
        <a:p>
          <a:endParaRPr lang="ru-RU"/>
        </a:p>
      </dgm:t>
    </dgm:pt>
    <dgm:pt modelId="{4071252E-350D-4A82-B812-E8A6A6609327}" type="sibTrans" cxnId="{770D3123-B5F0-4A06-B16E-890BF907B340}">
      <dgm:prSet/>
      <dgm:spPr/>
      <dgm:t>
        <a:bodyPr/>
        <a:lstStyle/>
        <a:p>
          <a:endParaRPr lang="ru-RU"/>
        </a:p>
      </dgm:t>
    </dgm:pt>
    <dgm:pt modelId="{9B669991-3ED7-4F74-847F-50E3A2BDEB4A}">
      <dgm:prSet phldrT="[Текст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r>
            <a:rPr lang="ru-RU" sz="1600" b="1" dirty="0" smtClean="0"/>
            <a:t>Создание кластера клинических исследований ФГБОУ ВО </a:t>
          </a:r>
          <a:r>
            <a:rPr lang="ru-RU" sz="1600" b="1" dirty="0" err="1" smtClean="0"/>
            <a:t>СибГМУ</a:t>
          </a:r>
          <a:r>
            <a:rPr lang="ru-RU" sz="1600" b="1" dirty="0" smtClean="0"/>
            <a:t> Минздрава России с разработкой единого информационного и инфраструктурного объединения, позволяющего выполнять полный цикл клинический исследований лекарственных препаратов и испытаний медицинских изделий.</a:t>
          </a:r>
          <a:endParaRPr lang="ru-RU" sz="1600" b="1" dirty="0"/>
        </a:p>
      </dgm:t>
    </dgm:pt>
    <dgm:pt modelId="{3B8AF1C4-C09E-44A4-B8A1-BFCD271E5FB7}" type="parTrans" cxnId="{F158062B-2394-4531-A42F-4E571F1E1028}">
      <dgm:prSet/>
      <dgm:spPr/>
      <dgm:t>
        <a:bodyPr/>
        <a:lstStyle/>
        <a:p>
          <a:endParaRPr lang="ru-RU"/>
        </a:p>
      </dgm:t>
    </dgm:pt>
    <dgm:pt modelId="{DC2B7FDE-25CE-42C4-AD40-A20DC96997A9}" type="sibTrans" cxnId="{F158062B-2394-4531-A42F-4E571F1E1028}">
      <dgm:prSet/>
      <dgm:spPr/>
      <dgm:t>
        <a:bodyPr/>
        <a:lstStyle/>
        <a:p>
          <a:endParaRPr lang="ru-RU"/>
        </a:p>
      </dgm:t>
    </dgm:pt>
    <dgm:pt modelId="{AE3ABD48-5685-433A-871D-795F407C6ADB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E694F2B0-903E-411F-A3B1-FF45CFDBC93E}" type="parTrans" cxnId="{2D76C26A-50A9-44BF-AF95-8A167BA7969C}">
      <dgm:prSet/>
      <dgm:spPr/>
      <dgm:t>
        <a:bodyPr/>
        <a:lstStyle/>
        <a:p>
          <a:endParaRPr lang="ru-RU"/>
        </a:p>
      </dgm:t>
    </dgm:pt>
    <dgm:pt modelId="{9D050FDB-F095-4645-BA32-F7629FAD6A07}" type="sibTrans" cxnId="{2D76C26A-50A9-44BF-AF95-8A167BA7969C}">
      <dgm:prSet/>
      <dgm:spPr/>
      <dgm:t>
        <a:bodyPr/>
        <a:lstStyle/>
        <a:p>
          <a:endParaRPr lang="ru-RU"/>
        </a:p>
      </dgm:t>
    </dgm:pt>
    <dgm:pt modelId="{B1FEC5B6-BE53-4F2E-AE03-2189AC7ECCB8}">
      <dgm:prSet phldrT="[Текст]" custT="1"/>
      <dgm:spPr>
        <a:solidFill>
          <a:schemeClr val="accent5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ru-RU" sz="1800" b="1" dirty="0" smtClean="0"/>
            <a:t>Развитие стратегического партнерства с ведущими зарубежными и отечественными потенциальными заказчиками в секторе клинических исследований лекарственных препаратов и изделий медицинского назначения. </a:t>
          </a:r>
          <a:endParaRPr lang="ru-RU" sz="1800" b="1" dirty="0"/>
        </a:p>
      </dgm:t>
    </dgm:pt>
    <dgm:pt modelId="{47B1B98C-2981-4D94-BBF9-18383F007908}" type="parTrans" cxnId="{8C39D164-8BA4-44CD-A86F-855CE529F014}">
      <dgm:prSet/>
      <dgm:spPr/>
      <dgm:t>
        <a:bodyPr/>
        <a:lstStyle/>
        <a:p>
          <a:endParaRPr lang="ru-RU"/>
        </a:p>
      </dgm:t>
    </dgm:pt>
    <dgm:pt modelId="{44F9D224-942D-448D-82A5-55FCC27F12B9}" type="sibTrans" cxnId="{8C39D164-8BA4-44CD-A86F-855CE529F014}">
      <dgm:prSet/>
      <dgm:spPr/>
      <dgm:t>
        <a:bodyPr/>
        <a:lstStyle/>
        <a:p>
          <a:endParaRPr lang="ru-RU"/>
        </a:p>
      </dgm:t>
    </dgm:pt>
    <dgm:pt modelId="{6EF072F3-E589-4CFF-8A85-716838D1F4F8}" type="pres">
      <dgm:prSet presAssocID="{71DBDA4C-6C61-4A03-9FD4-C823F21932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D7E54-AC57-4E01-8E3D-33AEA4C35722}" type="pres">
      <dgm:prSet presAssocID="{AC669756-AF79-482C-8E43-BDFBCAADF691}" presName="composite" presStyleCnt="0"/>
      <dgm:spPr/>
    </dgm:pt>
    <dgm:pt modelId="{34C1D5F4-A6C2-4306-BDDE-C0CA43D49C3D}" type="pres">
      <dgm:prSet presAssocID="{AC669756-AF79-482C-8E43-BDFBCAADF6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E4FF3-E46B-4211-A19A-2B78653C9347}" type="pres">
      <dgm:prSet presAssocID="{AC669756-AF79-482C-8E43-BDFBCAADF691}" presName="descendantText" presStyleLbl="alignAcc1" presStyleIdx="0" presStyleCnt="3" custScaleX="67575" custScaleY="104486" custLinFactNeighborX="-4013" custLinFactNeighborY="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CB56B-FDA3-403C-A0C6-89F7F8C00DC4}" type="pres">
      <dgm:prSet presAssocID="{A5EED92C-7476-4A2B-A874-08E855D1D37E}" presName="sp" presStyleCnt="0"/>
      <dgm:spPr/>
    </dgm:pt>
    <dgm:pt modelId="{D0545D9E-79C7-4330-857C-CA63E5891DE8}" type="pres">
      <dgm:prSet presAssocID="{B3515E02-3AE7-49B2-B8AB-C0C8F939BE4A}" presName="composite" presStyleCnt="0"/>
      <dgm:spPr/>
    </dgm:pt>
    <dgm:pt modelId="{3BB58CF1-37DC-4C19-9BDC-FF8E82621382}" type="pres">
      <dgm:prSet presAssocID="{B3515E02-3AE7-49B2-B8AB-C0C8F939BE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ECE8F-2A27-49CC-BC91-FCF547A27653}" type="pres">
      <dgm:prSet presAssocID="{B3515E02-3AE7-49B2-B8AB-C0C8F939BE4A}" presName="descendantText" presStyleLbl="alignAcc1" presStyleIdx="1" presStyleCnt="3" custScaleX="77655" custScaleY="112886" custLinFactNeighborX="-4037" custLinFactNeighborY="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025CA-C71C-42D2-8636-5EDC0999F689}" type="pres">
      <dgm:prSet presAssocID="{4071252E-350D-4A82-B812-E8A6A6609327}" presName="sp" presStyleCnt="0"/>
      <dgm:spPr/>
    </dgm:pt>
    <dgm:pt modelId="{C6CB8A22-961A-4335-8ACE-6B9E1C6FB98B}" type="pres">
      <dgm:prSet presAssocID="{AE3ABD48-5685-433A-871D-795F407C6ADB}" presName="composite" presStyleCnt="0"/>
      <dgm:spPr/>
    </dgm:pt>
    <dgm:pt modelId="{A41DC12F-1CF2-4280-AF2D-229A62678378}" type="pres">
      <dgm:prSet presAssocID="{AE3ABD48-5685-433A-871D-795F407C6A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DFCFB-3D73-490A-A899-8DB5AFAAA364}" type="pres">
      <dgm:prSet presAssocID="{AE3ABD48-5685-433A-871D-795F407C6A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6C26A-50A9-44BF-AF95-8A167BA7969C}" srcId="{71DBDA4C-6C61-4A03-9FD4-C823F2193274}" destId="{AE3ABD48-5685-433A-871D-795F407C6ADB}" srcOrd="2" destOrd="0" parTransId="{E694F2B0-903E-411F-A3B1-FF45CFDBC93E}" sibTransId="{9D050FDB-F095-4645-BA32-F7629FAD6A07}"/>
    <dgm:cxn modelId="{F158062B-2394-4531-A42F-4E571F1E1028}" srcId="{B3515E02-3AE7-49B2-B8AB-C0C8F939BE4A}" destId="{9B669991-3ED7-4F74-847F-50E3A2BDEB4A}" srcOrd="0" destOrd="0" parTransId="{3B8AF1C4-C09E-44A4-B8A1-BFCD271E5FB7}" sibTransId="{DC2B7FDE-25CE-42C4-AD40-A20DC96997A9}"/>
    <dgm:cxn modelId="{5D69BA3B-893A-41C4-A0B1-515F5A9A3120}" type="presOf" srcId="{B1FEC5B6-BE53-4F2E-AE03-2189AC7ECCB8}" destId="{9A1DFCFB-3D73-490A-A899-8DB5AFAAA364}" srcOrd="0" destOrd="0" presId="urn:microsoft.com/office/officeart/2005/8/layout/chevron2"/>
    <dgm:cxn modelId="{658F7FCD-DC3A-4525-B326-E6BDFA0C4CC8}" type="presOf" srcId="{B3515E02-3AE7-49B2-B8AB-C0C8F939BE4A}" destId="{3BB58CF1-37DC-4C19-9BDC-FF8E82621382}" srcOrd="0" destOrd="0" presId="urn:microsoft.com/office/officeart/2005/8/layout/chevron2"/>
    <dgm:cxn modelId="{F2DC4E6F-C17F-4E60-8BB7-425CF1A8EC12}" type="presOf" srcId="{D79CC66B-8580-4494-9D4C-27B1573A49A5}" destId="{F96E4FF3-E46B-4211-A19A-2B78653C9347}" srcOrd="0" destOrd="0" presId="urn:microsoft.com/office/officeart/2005/8/layout/chevron2"/>
    <dgm:cxn modelId="{F230E7A7-FE22-4885-B3A4-7F04B2EBF0D9}" type="presOf" srcId="{AE3ABD48-5685-433A-871D-795F407C6ADB}" destId="{A41DC12F-1CF2-4280-AF2D-229A62678378}" srcOrd="0" destOrd="0" presId="urn:microsoft.com/office/officeart/2005/8/layout/chevron2"/>
    <dgm:cxn modelId="{770D3123-B5F0-4A06-B16E-890BF907B340}" srcId="{71DBDA4C-6C61-4A03-9FD4-C823F2193274}" destId="{B3515E02-3AE7-49B2-B8AB-C0C8F939BE4A}" srcOrd="1" destOrd="0" parTransId="{6686766B-E2F9-409A-970A-B55F415CE8F4}" sibTransId="{4071252E-350D-4A82-B812-E8A6A6609327}"/>
    <dgm:cxn modelId="{EEB2CD56-B9F0-44B0-A89F-0BFC1B400F05}" type="presOf" srcId="{9B669991-3ED7-4F74-847F-50E3A2BDEB4A}" destId="{818ECE8F-2A27-49CC-BC91-FCF547A27653}" srcOrd="0" destOrd="0" presId="urn:microsoft.com/office/officeart/2005/8/layout/chevron2"/>
    <dgm:cxn modelId="{075FFC29-9E5C-4D98-8DA2-FD81C9FBFC35}" type="presOf" srcId="{AC669756-AF79-482C-8E43-BDFBCAADF691}" destId="{34C1D5F4-A6C2-4306-BDDE-C0CA43D49C3D}" srcOrd="0" destOrd="0" presId="urn:microsoft.com/office/officeart/2005/8/layout/chevron2"/>
    <dgm:cxn modelId="{A9F7FAA7-C5E3-4CE2-B2EC-F4AF1B6EC957}" type="presOf" srcId="{71DBDA4C-6C61-4A03-9FD4-C823F2193274}" destId="{6EF072F3-E589-4CFF-8A85-716838D1F4F8}" srcOrd="0" destOrd="0" presId="urn:microsoft.com/office/officeart/2005/8/layout/chevron2"/>
    <dgm:cxn modelId="{8C39D164-8BA4-44CD-A86F-855CE529F014}" srcId="{AE3ABD48-5685-433A-871D-795F407C6ADB}" destId="{B1FEC5B6-BE53-4F2E-AE03-2189AC7ECCB8}" srcOrd="0" destOrd="0" parTransId="{47B1B98C-2981-4D94-BBF9-18383F007908}" sibTransId="{44F9D224-942D-448D-82A5-55FCC27F12B9}"/>
    <dgm:cxn modelId="{C56F2D38-860C-49E8-950E-457382C30756}" srcId="{AC669756-AF79-482C-8E43-BDFBCAADF691}" destId="{D79CC66B-8580-4494-9D4C-27B1573A49A5}" srcOrd="0" destOrd="0" parTransId="{34F6E5EB-9A42-49CB-8D5A-5FD5AE7BAE01}" sibTransId="{54834DE4-5495-4C42-B406-0AF37D8761EE}"/>
    <dgm:cxn modelId="{E02D8AFD-0C39-446C-8713-0A0A505F45E9}" srcId="{71DBDA4C-6C61-4A03-9FD4-C823F2193274}" destId="{AC669756-AF79-482C-8E43-BDFBCAADF691}" srcOrd="0" destOrd="0" parTransId="{E99594A9-3373-4D6B-AB66-09866E574445}" sibTransId="{A5EED92C-7476-4A2B-A874-08E855D1D37E}"/>
    <dgm:cxn modelId="{2CE568C7-ABE5-4E0A-A115-729CE26A7237}" type="presParOf" srcId="{6EF072F3-E589-4CFF-8A85-716838D1F4F8}" destId="{A3CD7E54-AC57-4E01-8E3D-33AEA4C35722}" srcOrd="0" destOrd="0" presId="urn:microsoft.com/office/officeart/2005/8/layout/chevron2"/>
    <dgm:cxn modelId="{AF90A97F-AFEF-4767-B2B6-A7A9D2C978E9}" type="presParOf" srcId="{A3CD7E54-AC57-4E01-8E3D-33AEA4C35722}" destId="{34C1D5F4-A6C2-4306-BDDE-C0CA43D49C3D}" srcOrd="0" destOrd="0" presId="urn:microsoft.com/office/officeart/2005/8/layout/chevron2"/>
    <dgm:cxn modelId="{AEFBBD07-82C6-4F31-8818-167A798B075C}" type="presParOf" srcId="{A3CD7E54-AC57-4E01-8E3D-33AEA4C35722}" destId="{F96E4FF3-E46B-4211-A19A-2B78653C9347}" srcOrd="1" destOrd="0" presId="urn:microsoft.com/office/officeart/2005/8/layout/chevron2"/>
    <dgm:cxn modelId="{A8A72BC0-B9DC-4121-BADC-79214D133FC3}" type="presParOf" srcId="{6EF072F3-E589-4CFF-8A85-716838D1F4F8}" destId="{FB3CB56B-FDA3-403C-A0C6-89F7F8C00DC4}" srcOrd="1" destOrd="0" presId="urn:microsoft.com/office/officeart/2005/8/layout/chevron2"/>
    <dgm:cxn modelId="{2900440D-E8BD-46ED-941F-D440FF144B4E}" type="presParOf" srcId="{6EF072F3-E589-4CFF-8A85-716838D1F4F8}" destId="{D0545D9E-79C7-4330-857C-CA63E5891DE8}" srcOrd="2" destOrd="0" presId="urn:microsoft.com/office/officeart/2005/8/layout/chevron2"/>
    <dgm:cxn modelId="{A829FF63-AADF-43EE-A0BF-46BF7FF84221}" type="presParOf" srcId="{D0545D9E-79C7-4330-857C-CA63E5891DE8}" destId="{3BB58CF1-37DC-4C19-9BDC-FF8E82621382}" srcOrd="0" destOrd="0" presId="urn:microsoft.com/office/officeart/2005/8/layout/chevron2"/>
    <dgm:cxn modelId="{54B6A8B3-D241-4B17-858F-B9283EFEF648}" type="presParOf" srcId="{D0545D9E-79C7-4330-857C-CA63E5891DE8}" destId="{818ECE8F-2A27-49CC-BC91-FCF547A27653}" srcOrd="1" destOrd="0" presId="urn:microsoft.com/office/officeart/2005/8/layout/chevron2"/>
    <dgm:cxn modelId="{3E2A312B-C3F4-43FE-A9FC-B85944C805F8}" type="presParOf" srcId="{6EF072F3-E589-4CFF-8A85-716838D1F4F8}" destId="{338025CA-C71C-42D2-8636-5EDC0999F689}" srcOrd="3" destOrd="0" presId="urn:microsoft.com/office/officeart/2005/8/layout/chevron2"/>
    <dgm:cxn modelId="{D5EED5B5-7678-41B8-83A9-1C39A07B1C93}" type="presParOf" srcId="{6EF072F3-E589-4CFF-8A85-716838D1F4F8}" destId="{C6CB8A22-961A-4335-8ACE-6B9E1C6FB98B}" srcOrd="4" destOrd="0" presId="urn:microsoft.com/office/officeart/2005/8/layout/chevron2"/>
    <dgm:cxn modelId="{2CDEB26C-AC6D-405B-8624-18006F81AC95}" type="presParOf" srcId="{C6CB8A22-961A-4335-8ACE-6B9E1C6FB98B}" destId="{A41DC12F-1CF2-4280-AF2D-229A62678378}" srcOrd="0" destOrd="0" presId="urn:microsoft.com/office/officeart/2005/8/layout/chevron2"/>
    <dgm:cxn modelId="{BAF9DB52-8F08-4889-AD6C-9CDA40D00F39}" type="presParOf" srcId="{C6CB8A22-961A-4335-8ACE-6B9E1C6FB98B}" destId="{9A1DFCFB-3D73-490A-A899-8DB5AFAAA3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19F13F-DD9F-4B3D-B217-27DBC822402E}" type="doc">
      <dgm:prSet loTypeId="urn:microsoft.com/office/officeart/2005/8/layout/hChevron3" loCatId="process" qsTypeId="urn:microsoft.com/office/officeart/2005/8/quickstyle/simple1" qsCatId="simple" csTypeId="urn:microsoft.com/office/officeart/2005/8/colors/accent6_5" csCatId="accent6" phldr="1"/>
      <dgm:spPr/>
    </dgm:pt>
    <dgm:pt modelId="{0A819251-35E7-4052-8C8B-78FE42003B88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/>
            <a:t>2023</a:t>
          </a:r>
          <a:endParaRPr lang="ru-RU" sz="2400" b="1" dirty="0"/>
        </a:p>
      </dgm:t>
    </dgm:pt>
    <dgm:pt modelId="{65C61992-449C-4887-8483-F984FDD2C1EC}" type="parTrans" cxnId="{D2229C8B-DF7B-4FF9-91F1-77081BD20449}">
      <dgm:prSet/>
      <dgm:spPr/>
      <dgm:t>
        <a:bodyPr/>
        <a:lstStyle/>
        <a:p>
          <a:endParaRPr lang="ru-RU"/>
        </a:p>
      </dgm:t>
    </dgm:pt>
    <dgm:pt modelId="{162CCD54-F3FD-4C55-AB53-28D97E102714}" type="sibTrans" cxnId="{D2229C8B-DF7B-4FF9-91F1-77081BD20449}">
      <dgm:prSet/>
      <dgm:spPr/>
      <dgm:t>
        <a:bodyPr/>
        <a:lstStyle/>
        <a:p>
          <a:endParaRPr lang="ru-RU"/>
        </a:p>
      </dgm:t>
    </dgm:pt>
    <dgm:pt modelId="{F4E7864E-1287-4625-A54B-29EA9F17585D}">
      <dgm:prSet phldrT="[Текст]" custT="1"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ru-RU" sz="2400" b="1" dirty="0" smtClean="0"/>
            <a:t>2024-2025</a:t>
          </a:r>
          <a:endParaRPr lang="ru-RU" sz="2400" b="1" dirty="0"/>
        </a:p>
      </dgm:t>
    </dgm:pt>
    <dgm:pt modelId="{CEAB8DD8-97C8-4B5B-9B44-F4399A206357}" type="parTrans" cxnId="{044D4A43-A6B6-45AF-BCD1-39976180FEF9}">
      <dgm:prSet/>
      <dgm:spPr/>
      <dgm:t>
        <a:bodyPr/>
        <a:lstStyle/>
        <a:p>
          <a:endParaRPr lang="ru-RU"/>
        </a:p>
      </dgm:t>
    </dgm:pt>
    <dgm:pt modelId="{B9056733-E626-4EF1-AB79-A48001F69065}" type="sibTrans" cxnId="{044D4A43-A6B6-45AF-BCD1-39976180FEF9}">
      <dgm:prSet/>
      <dgm:spPr/>
      <dgm:t>
        <a:bodyPr/>
        <a:lstStyle/>
        <a:p>
          <a:endParaRPr lang="ru-RU"/>
        </a:p>
      </dgm:t>
    </dgm:pt>
    <dgm:pt modelId="{5C0490DD-D97A-4161-8159-082B5CCDFCFF}">
      <dgm:prSet phldrT="[Текст]"/>
      <dgm:spPr>
        <a:solidFill>
          <a:schemeClr val="accent1">
            <a:lumMod val="40000"/>
            <a:lumOff val="60000"/>
            <a:alpha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2026-2028</a:t>
          </a:r>
          <a:endParaRPr lang="ru-RU" dirty="0"/>
        </a:p>
      </dgm:t>
    </dgm:pt>
    <dgm:pt modelId="{FB4F4C38-EFEC-40F3-B1B8-A7A2A894DE9B}" type="parTrans" cxnId="{E5D8FA1F-96C9-41FD-B0C6-39FD05FFB975}">
      <dgm:prSet/>
      <dgm:spPr/>
      <dgm:t>
        <a:bodyPr/>
        <a:lstStyle/>
        <a:p>
          <a:endParaRPr lang="ru-RU"/>
        </a:p>
      </dgm:t>
    </dgm:pt>
    <dgm:pt modelId="{1112D2A4-3116-461D-9AE2-0969A3C9D7ED}" type="sibTrans" cxnId="{E5D8FA1F-96C9-41FD-B0C6-39FD05FFB975}">
      <dgm:prSet/>
      <dgm:spPr/>
      <dgm:t>
        <a:bodyPr/>
        <a:lstStyle/>
        <a:p>
          <a:endParaRPr lang="ru-RU"/>
        </a:p>
      </dgm:t>
    </dgm:pt>
    <dgm:pt modelId="{7D27D0EF-E80A-468A-A0BD-BEE47E711190}" type="pres">
      <dgm:prSet presAssocID="{8919F13F-DD9F-4B3D-B217-27DBC822402E}" presName="Name0" presStyleCnt="0">
        <dgm:presLayoutVars>
          <dgm:dir/>
          <dgm:resizeHandles val="exact"/>
        </dgm:presLayoutVars>
      </dgm:prSet>
      <dgm:spPr/>
    </dgm:pt>
    <dgm:pt modelId="{B68C82FE-90CD-4BA4-A335-DA6182D2257F}" type="pres">
      <dgm:prSet presAssocID="{0A819251-35E7-4052-8C8B-78FE42003B88}" presName="parTxOnly" presStyleLbl="node1" presStyleIdx="0" presStyleCnt="3" custLinFactNeighborX="-572" custLinFactNeighborY="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65426-3D24-489E-B28D-33E44255EC3D}" type="pres">
      <dgm:prSet presAssocID="{162CCD54-F3FD-4C55-AB53-28D97E102714}" presName="parSpace" presStyleCnt="0"/>
      <dgm:spPr/>
    </dgm:pt>
    <dgm:pt modelId="{22935C83-B5B8-4307-A417-0BA3D092D92F}" type="pres">
      <dgm:prSet presAssocID="{F4E7864E-1287-4625-A54B-29EA9F17585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F1383-E9B1-4B19-98C5-CC22C24B293E}" type="pres">
      <dgm:prSet presAssocID="{B9056733-E626-4EF1-AB79-A48001F69065}" presName="parSpace" presStyleCnt="0"/>
      <dgm:spPr/>
    </dgm:pt>
    <dgm:pt modelId="{AF1DED7F-C6CE-454C-83E0-4B6BBE9CAA4E}" type="pres">
      <dgm:prSet presAssocID="{5C0490DD-D97A-4161-8159-082B5CCDFCF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7C094-E47D-48E3-9CAA-A64D18D2D812}" type="presOf" srcId="{F4E7864E-1287-4625-A54B-29EA9F17585D}" destId="{22935C83-B5B8-4307-A417-0BA3D092D92F}" srcOrd="0" destOrd="0" presId="urn:microsoft.com/office/officeart/2005/8/layout/hChevron3"/>
    <dgm:cxn modelId="{D2229C8B-DF7B-4FF9-91F1-77081BD20449}" srcId="{8919F13F-DD9F-4B3D-B217-27DBC822402E}" destId="{0A819251-35E7-4052-8C8B-78FE42003B88}" srcOrd="0" destOrd="0" parTransId="{65C61992-449C-4887-8483-F984FDD2C1EC}" sibTransId="{162CCD54-F3FD-4C55-AB53-28D97E102714}"/>
    <dgm:cxn modelId="{E5D8FA1F-96C9-41FD-B0C6-39FD05FFB975}" srcId="{8919F13F-DD9F-4B3D-B217-27DBC822402E}" destId="{5C0490DD-D97A-4161-8159-082B5CCDFCFF}" srcOrd="2" destOrd="0" parTransId="{FB4F4C38-EFEC-40F3-B1B8-A7A2A894DE9B}" sibTransId="{1112D2A4-3116-461D-9AE2-0969A3C9D7ED}"/>
    <dgm:cxn modelId="{B25CC780-C50F-40BB-9149-8E12B2B92600}" type="presOf" srcId="{8919F13F-DD9F-4B3D-B217-27DBC822402E}" destId="{7D27D0EF-E80A-468A-A0BD-BEE47E711190}" srcOrd="0" destOrd="0" presId="urn:microsoft.com/office/officeart/2005/8/layout/hChevron3"/>
    <dgm:cxn modelId="{E329F17A-55DD-46DC-A144-F18E5AA52E17}" type="presOf" srcId="{5C0490DD-D97A-4161-8159-082B5CCDFCFF}" destId="{AF1DED7F-C6CE-454C-83E0-4B6BBE9CAA4E}" srcOrd="0" destOrd="0" presId="urn:microsoft.com/office/officeart/2005/8/layout/hChevron3"/>
    <dgm:cxn modelId="{9E63DEFA-8B8F-4D52-A8F9-482A33F0E6ED}" type="presOf" srcId="{0A819251-35E7-4052-8C8B-78FE42003B88}" destId="{B68C82FE-90CD-4BA4-A335-DA6182D2257F}" srcOrd="0" destOrd="0" presId="urn:microsoft.com/office/officeart/2005/8/layout/hChevron3"/>
    <dgm:cxn modelId="{044D4A43-A6B6-45AF-BCD1-39976180FEF9}" srcId="{8919F13F-DD9F-4B3D-B217-27DBC822402E}" destId="{F4E7864E-1287-4625-A54B-29EA9F17585D}" srcOrd="1" destOrd="0" parTransId="{CEAB8DD8-97C8-4B5B-9B44-F4399A206357}" sibTransId="{B9056733-E626-4EF1-AB79-A48001F69065}"/>
    <dgm:cxn modelId="{9648B5E1-360D-499C-AD79-821663614CAD}" type="presParOf" srcId="{7D27D0EF-E80A-468A-A0BD-BEE47E711190}" destId="{B68C82FE-90CD-4BA4-A335-DA6182D2257F}" srcOrd="0" destOrd="0" presId="urn:microsoft.com/office/officeart/2005/8/layout/hChevron3"/>
    <dgm:cxn modelId="{CAB78A4C-D69D-4734-8416-D9FD6B2E2756}" type="presParOf" srcId="{7D27D0EF-E80A-468A-A0BD-BEE47E711190}" destId="{4D565426-3D24-489E-B28D-33E44255EC3D}" srcOrd="1" destOrd="0" presId="urn:microsoft.com/office/officeart/2005/8/layout/hChevron3"/>
    <dgm:cxn modelId="{96B4ACA0-0C54-48C7-BB4B-63438A5C93FC}" type="presParOf" srcId="{7D27D0EF-E80A-468A-A0BD-BEE47E711190}" destId="{22935C83-B5B8-4307-A417-0BA3D092D92F}" srcOrd="2" destOrd="0" presId="urn:microsoft.com/office/officeart/2005/8/layout/hChevron3"/>
    <dgm:cxn modelId="{F542F245-510C-4F8A-B8E6-51F1BFE77C5D}" type="presParOf" srcId="{7D27D0EF-E80A-468A-A0BD-BEE47E711190}" destId="{ED4F1383-E9B1-4B19-98C5-CC22C24B293E}" srcOrd="3" destOrd="0" presId="urn:microsoft.com/office/officeart/2005/8/layout/hChevron3"/>
    <dgm:cxn modelId="{1AB8ED95-29C2-45DA-A85B-D45AF8A9B23D}" type="presParOf" srcId="{7D27D0EF-E80A-468A-A0BD-BEE47E711190}" destId="{AF1DED7F-C6CE-454C-83E0-4B6BBE9CAA4E}" srcOrd="4" destOrd="0" presId="urn:microsoft.com/office/officeart/2005/8/layout/hChevron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5B411-943C-4D68-B2CB-7597ED83C743}">
      <dsp:nvSpPr>
        <dsp:cNvPr id="0" name=""/>
        <dsp:cNvSpPr/>
      </dsp:nvSpPr>
      <dsp:spPr>
        <a:xfrm>
          <a:off x="417203" y="0"/>
          <a:ext cx="3160687" cy="1264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Идея, НИОКР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049341" y="0"/>
        <a:ext cx="1896412" cy="1264275"/>
      </dsp:txXfrm>
    </dsp:sp>
    <dsp:sp modelId="{C18373F0-945D-41DE-B92F-E46AF21FA572}">
      <dsp:nvSpPr>
        <dsp:cNvPr id="0" name=""/>
        <dsp:cNvSpPr/>
      </dsp:nvSpPr>
      <dsp:spPr>
        <a:xfrm>
          <a:off x="3167002" y="108051"/>
          <a:ext cx="3157226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</a:rPr>
            <a:t>Прототипирование</a:t>
          </a:r>
          <a:r>
            <a:rPr lang="ru-RU" sz="1600" b="1" kern="1200" dirty="0" smtClean="0">
              <a:solidFill>
                <a:srgbClr val="002060"/>
              </a:solidFill>
            </a:rPr>
            <a:t>, разработка опытного образца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691676" y="108051"/>
        <a:ext cx="2107878" cy="1049348"/>
      </dsp:txXfrm>
    </dsp:sp>
    <dsp:sp modelId="{F20E91FF-24A5-4AAA-9E5E-1EAECC7AEB35}">
      <dsp:nvSpPr>
        <dsp:cNvPr id="0" name=""/>
        <dsp:cNvSpPr/>
      </dsp:nvSpPr>
      <dsp:spPr>
        <a:xfrm>
          <a:off x="5956956" y="108051"/>
          <a:ext cx="3345191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Определение класса риска МИ и ПО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481630" y="108051"/>
        <a:ext cx="2295843" cy="1049348"/>
      </dsp:txXfrm>
    </dsp:sp>
    <dsp:sp modelId="{664B85A0-DDEC-4BC6-AE95-9602CE96E715}">
      <dsp:nvSpPr>
        <dsp:cNvPr id="0" name=""/>
        <dsp:cNvSpPr/>
      </dsp:nvSpPr>
      <dsp:spPr>
        <a:xfrm>
          <a:off x="417203" y="1441861"/>
          <a:ext cx="3442526" cy="1264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Пред регистрационная оценка эффективности и безопасности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МИ и ПО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049341" y="1441861"/>
        <a:ext cx="2178251" cy="1264275"/>
      </dsp:txXfrm>
    </dsp:sp>
    <dsp:sp modelId="{E57FA913-D2B9-46F6-858A-CAAAE4E25768}">
      <dsp:nvSpPr>
        <dsp:cNvPr id="0" name=""/>
        <dsp:cNvSpPr/>
      </dsp:nvSpPr>
      <dsp:spPr>
        <a:xfrm>
          <a:off x="3448840" y="1549324"/>
          <a:ext cx="2623370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Технические испытания МИ и ПО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</a:endParaRPr>
        </a:p>
      </dsp:txBody>
      <dsp:txXfrm>
        <a:off x="3973514" y="1549324"/>
        <a:ext cx="1574022" cy="1049348"/>
      </dsp:txXfrm>
    </dsp:sp>
    <dsp:sp modelId="{59302955-0A5D-4B0B-86B3-E88133CCD5CC}">
      <dsp:nvSpPr>
        <dsp:cNvPr id="0" name=""/>
        <dsp:cNvSpPr/>
      </dsp:nvSpPr>
      <dsp:spPr>
        <a:xfrm>
          <a:off x="5704939" y="1549324"/>
          <a:ext cx="3576625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Токсикологические  испытания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МИ и ПО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229613" y="1549324"/>
        <a:ext cx="2527277" cy="1049348"/>
      </dsp:txXfrm>
    </dsp:sp>
    <dsp:sp modelId="{8608F258-4FB8-41BD-883A-1282F5E4C7F4}">
      <dsp:nvSpPr>
        <dsp:cNvPr id="0" name=""/>
        <dsp:cNvSpPr/>
      </dsp:nvSpPr>
      <dsp:spPr>
        <a:xfrm>
          <a:off x="417203" y="2883135"/>
          <a:ext cx="3160687" cy="1264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Клинические испытания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 и ПО</a:t>
          </a:r>
          <a:endParaRPr lang="ru-RU" sz="1800" kern="1200" dirty="0"/>
        </a:p>
      </dsp:txBody>
      <dsp:txXfrm>
        <a:off x="1049341" y="2883135"/>
        <a:ext cx="1896412" cy="1264275"/>
      </dsp:txXfrm>
    </dsp:sp>
    <dsp:sp modelId="{A6034235-750E-4FA4-A2D4-A36868DCB09A}">
      <dsp:nvSpPr>
        <dsp:cNvPr id="0" name=""/>
        <dsp:cNvSpPr/>
      </dsp:nvSpPr>
      <dsp:spPr>
        <a:xfrm>
          <a:off x="3167002" y="2990598"/>
          <a:ext cx="2623370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Регистрация МИ и ПО , получение РУ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691676" y="2990598"/>
        <a:ext cx="1574022" cy="1049348"/>
      </dsp:txXfrm>
    </dsp:sp>
    <dsp:sp modelId="{6DDCDCB5-9CE4-416D-B423-24132CD310B1}">
      <dsp:nvSpPr>
        <dsp:cNvPr id="0" name=""/>
        <dsp:cNvSpPr/>
      </dsp:nvSpPr>
      <dsp:spPr>
        <a:xfrm>
          <a:off x="5423100" y="2990598"/>
          <a:ext cx="3858480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Производство, реализация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947774" y="2990598"/>
        <a:ext cx="2809132" cy="1049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5B411-943C-4D68-B2CB-7597ED83C743}">
      <dsp:nvSpPr>
        <dsp:cNvPr id="0" name=""/>
        <dsp:cNvSpPr/>
      </dsp:nvSpPr>
      <dsp:spPr>
        <a:xfrm>
          <a:off x="417203" y="0"/>
          <a:ext cx="3160687" cy="1264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Идея, НИОКР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049341" y="0"/>
        <a:ext cx="1896412" cy="1264275"/>
      </dsp:txXfrm>
    </dsp:sp>
    <dsp:sp modelId="{C18373F0-945D-41DE-B92F-E46AF21FA572}">
      <dsp:nvSpPr>
        <dsp:cNvPr id="0" name=""/>
        <dsp:cNvSpPr/>
      </dsp:nvSpPr>
      <dsp:spPr>
        <a:xfrm>
          <a:off x="3167002" y="108051"/>
          <a:ext cx="3157226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</a:rPr>
            <a:t>Прототипирование</a:t>
          </a:r>
          <a:r>
            <a:rPr lang="ru-RU" sz="1600" b="1" kern="1200" dirty="0" smtClean="0">
              <a:solidFill>
                <a:srgbClr val="002060"/>
              </a:solidFill>
            </a:rPr>
            <a:t>, разработка опытного образца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691676" y="108051"/>
        <a:ext cx="2107878" cy="1049348"/>
      </dsp:txXfrm>
    </dsp:sp>
    <dsp:sp modelId="{F20E91FF-24A5-4AAA-9E5E-1EAECC7AEB35}">
      <dsp:nvSpPr>
        <dsp:cNvPr id="0" name=""/>
        <dsp:cNvSpPr/>
      </dsp:nvSpPr>
      <dsp:spPr>
        <a:xfrm>
          <a:off x="5956956" y="108051"/>
          <a:ext cx="3345191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Определение класса риска МИ и ПО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481630" y="108051"/>
        <a:ext cx="2295843" cy="1049348"/>
      </dsp:txXfrm>
    </dsp:sp>
    <dsp:sp modelId="{664B85A0-DDEC-4BC6-AE95-9602CE96E715}">
      <dsp:nvSpPr>
        <dsp:cNvPr id="0" name=""/>
        <dsp:cNvSpPr/>
      </dsp:nvSpPr>
      <dsp:spPr>
        <a:xfrm>
          <a:off x="417203" y="1441861"/>
          <a:ext cx="3442526" cy="1264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Пред регистрационная оценка эффективности и безопасности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МИ и ПО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049341" y="1441861"/>
        <a:ext cx="2178251" cy="1264275"/>
      </dsp:txXfrm>
    </dsp:sp>
    <dsp:sp modelId="{E57FA913-D2B9-46F6-858A-CAAAE4E25768}">
      <dsp:nvSpPr>
        <dsp:cNvPr id="0" name=""/>
        <dsp:cNvSpPr/>
      </dsp:nvSpPr>
      <dsp:spPr>
        <a:xfrm>
          <a:off x="3448840" y="1549324"/>
          <a:ext cx="2623370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Технические испытания МИ и ПО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</a:endParaRPr>
        </a:p>
      </dsp:txBody>
      <dsp:txXfrm>
        <a:off x="3973514" y="1549324"/>
        <a:ext cx="1574022" cy="1049348"/>
      </dsp:txXfrm>
    </dsp:sp>
    <dsp:sp modelId="{59302955-0A5D-4B0B-86B3-E88133CCD5CC}">
      <dsp:nvSpPr>
        <dsp:cNvPr id="0" name=""/>
        <dsp:cNvSpPr/>
      </dsp:nvSpPr>
      <dsp:spPr>
        <a:xfrm>
          <a:off x="5704939" y="1549324"/>
          <a:ext cx="3576625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Токсикологические  испытания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МИ и ПО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229613" y="1549324"/>
        <a:ext cx="2527277" cy="1049348"/>
      </dsp:txXfrm>
    </dsp:sp>
    <dsp:sp modelId="{8608F258-4FB8-41BD-883A-1282F5E4C7F4}">
      <dsp:nvSpPr>
        <dsp:cNvPr id="0" name=""/>
        <dsp:cNvSpPr/>
      </dsp:nvSpPr>
      <dsp:spPr>
        <a:xfrm>
          <a:off x="417203" y="2883135"/>
          <a:ext cx="3160687" cy="12642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Клинические испытания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 и ПО</a:t>
          </a:r>
          <a:endParaRPr lang="ru-RU" sz="1800" kern="1200" dirty="0"/>
        </a:p>
      </dsp:txBody>
      <dsp:txXfrm>
        <a:off x="1049341" y="2883135"/>
        <a:ext cx="1896412" cy="1264275"/>
      </dsp:txXfrm>
    </dsp:sp>
    <dsp:sp modelId="{A6034235-750E-4FA4-A2D4-A36868DCB09A}">
      <dsp:nvSpPr>
        <dsp:cNvPr id="0" name=""/>
        <dsp:cNvSpPr/>
      </dsp:nvSpPr>
      <dsp:spPr>
        <a:xfrm>
          <a:off x="3167002" y="2990598"/>
          <a:ext cx="2623370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Регистрация МИ и ПО , получение РУ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691676" y="2990598"/>
        <a:ext cx="1574022" cy="1049348"/>
      </dsp:txXfrm>
    </dsp:sp>
    <dsp:sp modelId="{6DDCDCB5-9CE4-416D-B423-24132CD310B1}">
      <dsp:nvSpPr>
        <dsp:cNvPr id="0" name=""/>
        <dsp:cNvSpPr/>
      </dsp:nvSpPr>
      <dsp:spPr>
        <a:xfrm>
          <a:off x="5423100" y="2990598"/>
          <a:ext cx="3858480" cy="10493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Производство, реализация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947774" y="2990598"/>
        <a:ext cx="2809132" cy="1049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D5F4-A6C2-4306-BDDE-C0CA43D49C3D}">
      <dsp:nvSpPr>
        <dsp:cNvPr id="0" name=""/>
        <dsp:cNvSpPr/>
      </dsp:nvSpPr>
      <dsp:spPr>
        <a:xfrm rot="5400000">
          <a:off x="-247880" y="273179"/>
          <a:ext cx="1652536" cy="1156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1</a:t>
          </a:r>
          <a:endParaRPr lang="ru-RU" sz="3200" b="1" kern="1200" dirty="0"/>
        </a:p>
      </dsp:txBody>
      <dsp:txXfrm rot="-5400000">
        <a:off x="1" y="603687"/>
        <a:ext cx="1156775" cy="495761"/>
      </dsp:txXfrm>
    </dsp:sp>
    <dsp:sp modelId="{F96E4FF3-E46B-4211-A19A-2B78653C9347}">
      <dsp:nvSpPr>
        <dsp:cNvPr id="0" name=""/>
        <dsp:cNvSpPr/>
      </dsp:nvSpPr>
      <dsp:spPr>
        <a:xfrm rot="5400000">
          <a:off x="3829589" y="-2606332"/>
          <a:ext cx="1122334" cy="645266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организационных условий и нормативно-регламентирующей документации для проведения клинических исследований лекарственных средств и клинических испытаний изделий медицинского назначения в ФГБОУ ВО </a:t>
          </a:r>
          <a:r>
            <a:rPr lang="ru-RU" sz="1400" b="1" kern="1200" dirty="0" err="1" smtClean="0"/>
            <a:t>СибГМУ</a:t>
          </a:r>
          <a:r>
            <a:rPr lang="ru-RU" sz="1400" b="1" kern="1200" dirty="0" smtClean="0"/>
            <a:t> Минздрава России</a:t>
          </a:r>
          <a:endParaRPr lang="ru-RU" sz="1400" b="1" kern="1200" dirty="0"/>
        </a:p>
      </dsp:txBody>
      <dsp:txXfrm rot="-5400000">
        <a:off x="1164423" y="113622"/>
        <a:ext cx="6397878" cy="1012758"/>
      </dsp:txXfrm>
    </dsp:sp>
    <dsp:sp modelId="{3BB58CF1-37DC-4C19-9BDC-FF8E82621382}">
      <dsp:nvSpPr>
        <dsp:cNvPr id="0" name=""/>
        <dsp:cNvSpPr/>
      </dsp:nvSpPr>
      <dsp:spPr>
        <a:xfrm rot="5400000">
          <a:off x="-247880" y="1805551"/>
          <a:ext cx="1652536" cy="1156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</a:t>
          </a:r>
          <a:endParaRPr lang="ru-RU" sz="3200" b="1" kern="1200" dirty="0"/>
        </a:p>
      </dsp:txBody>
      <dsp:txXfrm rot="-5400000">
        <a:off x="1" y="2136059"/>
        <a:ext cx="1156775" cy="495761"/>
      </dsp:txXfrm>
    </dsp:sp>
    <dsp:sp modelId="{818ECE8F-2A27-49CC-BC91-FCF547A27653}">
      <dsp:nvSpPr>
        <dsp:cNvPr id="0" name=""/>
        <dsp:cNvSpPr/>
      </dsp:nvSpPr>
      <dsp:spPr>
        <a:xfrm rot="5400000">
          <a:off x="4321749" y="-1566084"/>
          <a:ext cx="1212563" cy="7415195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Создание кластера клинических исследований ФГБОУ ВО </a:t>
          </a:r>
          <a:r>
            <a:rPr lang="ru-RU" sz="1600" b="1" kern="1200" dirty="0" err="1" smtClean="0"/>
            <a:t>СибГМУ</a:t>
          </a:r>
          <a:r>
            <a:rPr lang="ru-RU" sz="1600" b="1" kern="1200" dirty="0" smtClean="0"/>
            <a:t> Минздрава России с разработкой единого информационного и инфраструктурного объединения, позволяющего выполнять полный цикл клинический исследований лекарственных препаратов и испытаний медицинских изделий.</a:t>
          </a:r>
          <a:endParaRPr lang="ru-RU" sz="1600" b="1" kern="1200" dirty="0"/>
        </a:p>
      </dsp:txBody>
      <dsp:txXfrm rot="-5400000">
        <a:off x="1220433" y="1594424"/>
        <a:ext cx="7356003" cy="1094179"/>
      </dsp:txXfrm>
    </dsp:sp>
    <dsp:sp modelId="{A41DC12F-1CF2-4280-AF2D-229A62678378}">
      <dsp:nvSpPr>
        <dsp:cNvPr id="0" name=""/>
        <dsp:cNvSpPr/>
      </dsp:nvSpPr>
      <dsp:spPr>
        <a:xfrm rot="5400000">
          <a:off x="-247880" y="3268715"/>
          <a:ext cx="1652536" cy="1156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3</a:t>
          </a:r>
          <a:endParaRPr lang="ru-RU" sz="3200" b="1" kern="1200" dirty="0"/>
        </a:p>
      </dsp:txBody>
      <dsp:txXfrm rot="-5400000">
        <a:off x="1" y="3599223"/>
        <a:ext cx="1156775" cy="495761"/>
      </dsp:txXfrm>
    </dsp:sp>
    <dsp:sp modelId="{9A1DFCFB-3D73-490A-A899-8DB5AFAAA364}">
      <dsp:nvSpPr>
        <dsp:cNvPr id="0" name=""/>
        <dsp:cNvSpPr/>
      </dsp:nvSpPr>
      <dsp:spPr>
        <a:xfrm rot="5400000">
          <a:off x="5394148" y="-1216538"/>
          <a:ext cx="1074148" cy="9548895"/>
        </a:xfrm>
        <a:prstGeom prst="round2SameRect">
          <a:avLst/>
        </a:prstGeom>
        <a:solidFill>
          <a:schemeClr val="accent5">
            <a:lumMod val="40000"/>
            <a:lumOff val="60000"/>
            <a:alpha val="8980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Развитие стратегического партнерства с ведущими зарубежными и отечественными потенциальными заказчиками в секторе клинических исследований лекарственных препаратов и изделий медицинского назначения. </a:t>
          </a:r>
          <a:endParaRPr lang="ru-RU" sz="1800" b="1" kern="1200" dirty="0"/>
        </a:p>
      </dsp:txBody>
      <dsp:txXfrm rot="-5400000">
        <a:off x="1156775" y="3073271"/>
        <a:ext cx="9496459" cy="969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82FE-90CD-4BA4-A335-DA6182D2257F}">
      <dsp:nvSpPr>
        <dsp:cNvPr id="0" name=""/>
        <dsp:cNvSpPr/>
      </dsp:nvSpPr>
      <dsp:spPr>
        <a:xfrm>
          <a:off x="0" y="0"/>
          <a:ext cx="4113946" cy="761836"/>
        </a:xfrm>
        <a:prstGeom prst="homePlate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2023</a:t>
          </a:r>
          <a:endParaRPr lang="ru-RU" sz="2400" b="1" kern="1200" dirty="0"/>
        </a:p>
      </dsp:txBody>
      <dsp:txXfrm>
        <a:off x="0" y="0"/>
        <a:ext cx="3923487" cy="761836"/>
      </dsp:txXfrm>
    </dsp:sp>
    <dsp:sp modelId="{22935C83-B5B8-4307-A417-0BA3D092D92F}">
      <dsp:nvSpPr>
        <dsp:cNvPr id="0" name=""/>
        <dsp:cNvSpPr/>
      </dsp:nvSpPr>
      <dsp:spPr>
        <a:xfrm>
          <a:off x="3295862" y="0"/>
          <a:ext cx="4113946" cy="761836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2024-2025</a:t>
          </a:r>
          <a:endParaRPr lang="ru-RU" sz="2400" b="1" kern="1200" dirty="0"/>
        </a:p>
      </dsp:txBody>
      <dsp:txXfrm>
        <a:off x="3676780" y="0"/>
        <a:ext cx="3352110" cy="761836"/>
      </dsp:txXfrm>
    </dsp:sp>
    <dsp:sp modelId="{AF1DED7F-C6CE-454C-83E0-4B6BBE9CAA4E}">
      <dsp:nvSpPr>
        <dsp:cNvPr id="0" name=""/>
        <dsp:cNvSpPr/>
      </dsp:nvSpPr>
      <dsp:spPr>
        <a:xfrm>
          <a:off x="6587019" y="0"/>
          <a:ext cx="4113946" cy="761836"/>
        </a:xfrm>
        <a:prstGeom prst="chevron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2026-2028</a:t>
          </a:r>
          <a:endParaRPr lang="ru-RU" sz="3900" kern="1200" dirty="0"/>
        </a:p>
      </dsp:txBody>
      <dsp:txXfrm>
        <a:off x="6967937" y="0"/>
        <a:ext cx="3352110" cy="761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1pPr>
            <a:lvl2pPr marL="727868" indent="-279949"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2pPr>
            <a:lvl3pPr marL="1119797" indent="-223959"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3pPr>
            <a:lvl4pPr marL="1567716" indent="-223959"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4pPr>
            <a:lvl5pPr marL="2015635" indent="-223959"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5pPr>
            <a:lvl6pPr marL="2463554" indent="-223959" defTabSz="892727" fontAlgn="base">
              <a:spcBef>
                <a:spcPct val="0"/>
              </a:spcBef>
              <a:spcAft>
                <a:spcPct val="0"/>
              </a:spcAft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6pPr>
            <a:lvl7pPr marL="2911472" indent="-223959" defTabSz="892727" fontAlgn="base">
              <a:spcBef>
                <a:spcPct val="0"/>
              </a:spcBef>
              <a:spcAft>
                <a:spcPct val="0"/>
              </a:spcAft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7pPr>
            <a:lvl8pPr marL="3359391" indent="-223959" defTabSz="892727" fontAlgn="base">
              <a:spcBef>
                <a:spcPct val="0"/>
              </a:spcBef>
              <a:spcAft>
                <a:spcPct val="0"/>
              </a:spcAft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8pPr>
            <a:lvl9pPr marL="3807310" indent="-223959" defTabSz="892727" fontAlgn="base">
              <a:spcBef>
                <a:spcPct val="0"/>
              </a:spcBef>
              <a:spcAft>
                <a:spcPct val="0"/>
              </a:spcAft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</a:tabLst>
              <a:defRPr>
                <a:solidFill>
                  <a:schemeClr val="tx1"/>
                </a:solidFill>
                <a:latin typeface="Effra"/>
              </a:defRPr>
            </a:lvl9pPr>
          </a:lstStyle>
          <a:p>
            <a:fld id="{79FA5AC0-3893-4602-99C4-7390BF60DDCD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840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2088" y="798513"/>
            <a:ext cx="6996112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07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7887" y="4988345"/>
            <a:ext cx="5906189" cy="472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6DA656-46F6-4B05-B4C3-D6B3C5C1035F}" type="slidenum">
              <a:rPr lang="ru-RU" altLang="ru-RU" sz="1200" u="none" smtClean="0"/>
              <a:pPr/>
              <a:t>12</a:t>
            </a:fld>
            <a:endParaRPr lang="ru-RU" altLang="ru-RU" sz="1200" u="none" smtClean="0"/>
          </a:p>
        </p:txBody>
      </p:sp>
    </p:spTree>
    <p:extLst>
      <p:ext uri="{BB962C8B-B14F-4D97-AF65-F5344CB8AC3E}">
        <p14:creationId xmlns:p14="http://schemas.microsoft.com/office/powerpoint/2010/main" val="150419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98BA1-74AD-D498-D00E-3811BBBB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60E6B-F44C-D66F-DD7A-FE0A8B8D1449}"/>
              </a:ext>
            </a:extLst>
          </p:cNvPr>
          <p:cNvSpPr txBox="1"/>
          <p:nvPr userDrawn="1"/>
        </p:nvSpPr>
        <p:spPr>
          <a:xfrm>
            <a:off x="5816600" y="6591763"/>
            <a:ext cx="60960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Только для медицинских работников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Noto Sans Light" panose="020B0402040504020204" pitchFamily="34" charset="0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0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42" cy="5147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959"/>
            <a:ext cx="2385970" cy="1060531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1718632" y="5220915"/>
            <a:ext cx="10091450" cy="784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9E0000"/>
                </a:solidFill>
                <a:latin typeface="+mn-lt"/>
              </a:rPr>
              <a:t>Оптимизация </a:t>
            </a:r>
            <a:r>
              <a:rPr lang="ru-RU" sz="2000" b="1" dirty="0">
                <a:solidFill>
                  <a:srgbClr val="9E0000"/>
                </a:solidFill>
                <a:latin typeface="+mn-lt"/>
              </a:rPr>
              <a:t>организационной структуры Центра клинических исследований ФГБОУ ВО </a:t>
            </a:r>
            <a:r>
              <a:rPr lang="ru-RU" sz="2000" b="1" dirty="0" err="1">
                <a:solidFill>
                  <a:srgbClr val="9E0000"/>
                </a:solidFill>
                <a:latin typeface="+mn-lt"/>
              </a:rPr>
              <a:t>СибГМУ</a:t>
            </a:r>
            <a:r>
              <a:rPr lang="ru-RU" sz="2000" b="1" dirty="0">
                <a:solidFill>
                  <a:srgbClr val="9E0000"/>
                </a:solidFill>
                <a:latin typeface="+mn-lt"/>
              </a:rPr>
              <a:t> Минздрава </a:t>
            </a:r>
            <a:r>
              <a:rPr lang="ru-RU" sz="2000" b="1" dirty="0" smtClean="0">
                <a:solidFill>
                  <a:srgbClr val="9E0000"/>
                </a:solidFill>
                <a:latin typeface="+mn-lt"/>
              </a:rPr>
              <a:t>России</a:t>
            </a:r>
            <a:endParaRPr lang="ru-RU" sz="2000" b="1" dirty="0">
              <a:solidFill>
                <a:srgbClr val="9E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i="1" dirty="0" smtClean="0">
                <a:solidFill>
                  <a:srgbClr val="002060"/>
                </a:solidFill>
                <a:latin typeface="+mn-lt"/>
              </a:rPr>
              <a:t>           Исполнитель </a:t>
            </a:r>
            <a:r>
              <a:rPr lang="ru-RU" sz="1800" i="1" dirty="0">
                <a:solidFill>
                  <a:srgbClr val="002060"/>
                </a:solidFill>
                <a:latin typeface="+mn-lt"/>
              </a:rPr>
              <a:t>: д.м.н., профессор</a:t>
            </a: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i="1" dirty="0" err="1" smtClean="0">
                <a:solidFill>
                  <a:srgbClr val="002060"/>
                </a:solidFill>
                <a:latin typeface="+mn-lt"/>
              </a:rPr>
              <a:t>Ю.Г.Самойлова</a:t>
            </a:r>
            <a:r>
              <a:rPr lang="ru-RU" sz="1800" i="1" dirty="0" smtClean="0">
                <a:solidFill>
                  <a:srgbClr val="002060"/>
                </a:solidFill>
                <a:latin typeface="+mn-lt"/>
              </a:rPr>
              <a:t>, </a:t>
            </a:r>
            <a:endParaRPr lang="ru-RU" sz="1800" i="1" dirty="0">
              <a:solidFill>
                <a:srgbClr val="002060"/>
              </a:solidFill>
              <a:latin typeface="+mn-lt"/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5121" y="6079159"/>
            <a:ext cx="333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002060"/>
                </a:solidFill>
              </a:rPr>
              <a:t>Научный руководитель : к.э.н. </a:t>
            </a:r>
          </a:p>
          <a:p>
            <a:r>
              <a:rPr lang="ru-RU" i="1" dirty="0">
                <a:solidFill>
                  <a:srgbClr val="002060"/>
                </a:solidFill>
              </a:rPr>
              <a:t>  Р.А </a:t>
            </a:r>
            <a:r>
              <a:rPr lang="ru-RU" i="1" dirty="0" err="1">
                <a:solidFill>
                  <a:srgbClr val="002060"/>
                </a:solidFill>
              </a:rPr>
              <a:t>Эльмурзаева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60825" y="68804"/>
            <a:ext cx="7430812" cy="930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Задачи исследования:</a:t>
            </a:r>
            <a:b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5904580"/>
            <a:ext cx="2023884" cy="8984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0250" y="805130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57" y="53129"/>
            <a:ext cx="1599844" cy="4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2638" y="1137018"/>
            <a:ext cx="99145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a typeface="MS Mincho"/>
                <a:cs typeface="Times New Roman" panose="02020603050405020304" pitchFamily="18" charset="0"/>
              </a:rPr>
              <a:t>Изучить ключевые аспекты современной трансформации рынка лекарственных препаратов, изделий медицинского назначения, цифровых решений, биомедицинских продуктов в медицинской </a:t>
            </a: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отрасли</a:t>
            </a:r>
          </a:p>
          <a:p>
            <a:pPr lvl="0" algn="just">
              <a:spcAft>
                <a:spcPts val="0"/>
              </a:spcAft>
            </a:pPr>
            <a:endParaRPr lang="ru-RU" sz="2000" dirty="0">
              <a:ea typeface="MS Mincho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2. Провести </a:t>
            </a:r>
            <a:r>
              <a:rPr lang="ru-RU" sz="2000" dirty="0">
                <a:ea typeface="MS Mincho"/>
                <a:cs typeface="Times New Roman" panose="02020603050405020304" pitchFamily="18" charset="0"/>
              </a:rPr>
              <a:t>анализ основных компетенций деятельности Центра клинических </a:t>
            </a: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 исследований </a:t>
            </a:r>
            <a:r>
              <a:rPr lang="ru-RU" sz="2000" dirty="0" err="1">
                <a:ea typeface="MS Mincho"/>
                <a:cs typeface="Times New Roman" panose="02020603050405020304" pitchFamily="18" charset="0"/>
              </a:rPr>
              <a:t>СибГМУ</a:t>
            </a:r>
            <a:r>
              <a:rPr lang="ru-RU" sz="2000" dirty="0">
                <a:ea typeface="MS Mincho"/>
                <a:cs typeface="Times New Roman" panose="02020603050405020304" pitchFamily="18" charset="0"/>
              </a:rPr>
              <a:t> с учетом основных приоритетных направлений развития </a:t>
            </a: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университета</a:t>
            </a:r>
          </a:p>
          <a:p>
            <a:pPr lvl="0" algn="just">
              <a:spcAft>
                <a:spcPts val="0"/>
              </a:spcAft>
            </a:pPr>
            <a:endParaRPr lang="ru-RU" sz="2000" dirty="0">
              <a:ea typeface="MS Mincho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3. Обосновать </a:t>
            </a:r>
            <a:r>
              <a:rPr lang="ru-RU" sz="2000" dirty="0">
                <a:ea typeface="MS Mincho"/>
                <a:cs typeface="Times New Roman" panose="02020603050405020304" pitchFamily="18" charset="0"/>
              </a:rPr>
              <a:t>стратегию оптимизации и реорганизации Центра клинических исследований с формированием единого информационного и инфраструктурного объединения, позволяющего выполнять полный цикл клинических исследований лекарственных препаратов и изделий медицинского </a:t>
            </a: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назначения, </a:t>
            </a:r>
            <a:r>
              <a:rPr lang="ru-RU" sz="2000" dirty="0">
                <a:ea typeface="MS Mincho"/>
                <a:cs typeface="Times New Roman" panose="02020603050405020304" pitchFamily="18" charset="0"/>
              </a:rPr>
              <a:t>биомедицинских продуктов.  </a:t>
            </a:r>
          </a:p>
        </p:txBody>
      </p:sp>
      <p:pic>
        <p:nvPicPr>
          <p:cNvPr id="10" name="Picture 2" descr="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1" y="2380191"/>
            <a:ext cx="1047963" cy="10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0" y="3869944"/>
            <a:ext cx="1047963" cy="10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1" y="1137018"/>
            <a:ext cx="1047963" cy="10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60825" y="68804"/>
            <a:ext cx="7430812" cy="930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Задачи исследования:</a:t>
            </a:r>
            <a:b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3903" y="5707486"/>
            <a:ext cx="7376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Предмет исследования</a:t>
            </a:r>
            <a:r>
              <a:rPr lang="ru-RU" sz="2400" dirty="0"/>
              <a:t>: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тратегия развития </a:t>
            </a:r>
            <a:r>
              <a:rPr lang="ru-RU" sz="2400" dirty="0"/>
              <a:t>Центра клинических исследований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5904580"/>
            <a:ext cx="2023884" cy="8984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2567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57" y="53129"/>
            <a:ext cx="1599844" cy="4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3187" y="1355024"/>
            <a:ext cx="98425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dirty="0" smtClean="0">
                <a:ea typeface="MS Mincho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ea typeface="MS Mincho"/>
                <a:cs typeface="Times New Roman" panose="02020603050405020304" pitchFamily="18" charset="0"/>
              </a:rPr>
              <a:t>Разработать критерии эффективности деятельности Центра клинических исследований, направленных на совершенствование имеющихся компетенций, повышение эффективности функционирования и конкурентоспособности </a:t>
            </a:r>
            <a:r>
              <a:rPr lang="ru-RU" sz="2200" dirty="0" err="1" smtClean="0">
                <a:ea typeface="MS Mincho"/>
                <a:cs typeface="Times New Roman" panose="02020603050405020304" pitchFamily="18" charset="0"/>
              </a:rPr>
              <a:t>СибГМУ</a:t>
            </a:r>
            <a:endParaRPr lang="ru-RU" sz="2200" dirty="0" smtClean="0">
              <a:ea typeface="MS Mincho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2200" dirty="0" smtClean="0">
              <a:ea typeface="MS Mincho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200" dirty="0" smtClean="0">
                <a:ea typeface="MS Mincho"/>
                <a:cs typeface="Times New Roman" panose="02020603050405020304" pitchFamily="18" charset="0"/>
              </a:rPr>
              <a:t>5 Оптимизировать механизмы привлечения финансирования из государственных и негосударственных фондов в соответствии с приоритетными направлениями развития сектора клинических исследований лекарственных препаратов, биомедицинских продуктов и изделий медицинского назначения</a:t>
            </a:r>
            <a:r>
              <a:rPr lang="ru-RU" sz="2400" dirty="0" smtClean="0">
                <a:ea typeface="MS Mincho"/>
                <a:cs typeface="Times New Roman" panose="02020603050405020304" pitchFamily="18" charset="0"/>
              </a:rPr>
              <a:t>.  </a:t>
            </a:r>
            <a:endParaRPr lang="ru-RU" sz="24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098" name="Picture 2" descr="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" y="3145667"/>
            <a:ext cx="1379456" cy="137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2" y="1382960"/>
            <a:ext cx="1379456" cy="137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6"/>
          <p:cNvSpPr>
            <a:spLocks noChangeArrowheads="1"/>
          </p:cNvSpPr>
          <p:nvPr/>
        </p:nvSpPr>
        <p:spPr bwMode="auto">
          <a:xfrm>
            <a:off x="82193" y="-6617"/>
            <a:ext cx="10685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Основные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компетенции </a:t>
            </a:r>
            <a:r>
              <a:rPr lang="ru-RU" altLang="ru-RU" sz="2400" b="1" dirty="0" err="1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СибГМУ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в сфере клинических исследований и испытаний изделий медицинского назначения:</a:t>
            </a:r>
            <a:b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</a:b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099" name="Прямоугольник 49"/>
          <p:cNvSpPr>
            <a:spLocks noChangeArrowheads="1"/>
          </p:cNvSpPr>
          <p:nvPr/>
        </p:nvSpPr>
        <p:spPr bwMode="auto">
          <a:xfrm>
            <a:off x="841170" y="1549674"/>
            <a:ext cx="1875567" cy="1072001"/>
          </a:xfrm>
          <a:prstGeom prst="rect">
            <a:avLst/>
          </a:prstGeom>
          <a:solidFill>
            <a:srgbClr val="DCE6F2">
              <a:alpha val="3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55867" y="2775207"/>
            <a:ext cx="1860870" cy="303653"/>
          </a:xfrm>
          <a:prstGeom prst="rect">
            <a:avLst/>
          </a:prstGeom>
          <a:solidFill>
            <a:srgbClr val="C327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GLP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0726" name="Прямоугольник 53"/>
          <p:cNvSpPr>
            <a:spLocks noChangeArrowheads="1"/>
          </p:cNvSpPr>
          <p:nvPr/>
        </p:nvSpPr>
        <p:spPr bwMode="auto">
          <a:xfrm>
            <a:off x="548746" y="1019792"/>
            <a:ext cx="11332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8B0903"/>
                </a:solidFill>
                <a:latin typeface="+mn-lt"/>
                <a:cs typeface="Tahoma" panose="020B0604030504040204" pitchFamily="34" charset="0"/>
              </a:rPr>
              <a:t>ТРАНСЛЯЦИОННАЯ МЕДИЦИНА </a:t>
            </a:r>
            <a:r>
              <a:rPr lang="ru-RU" altLang="ru-RU" sz="1600" b="1" dirty="0" smtClean="0">
                <a:solidFill>
                  <a:srgbClr val="8B0903"/>
                </a:solidFill>
                <a:latin typeface="+mn-lt"/>
                <a:cs typeface="Tahoma" panose="020B0604030504040204" pitchFamily="34" charset="0"/>
              </a:rPr>
              <a:t>В </a:t>
            </a:r>
            <a:r>
              <a:rPr lang="ru-RU" altLang="ru-RU" sz="1600" b="1" dirty="0">
                <a:solidFill>
                  <a:srgbClr val="8B0903"/>
                </a:solidFill>
                <a:latin typeface="+mn-lt"/>
                <a:cs typeface="Tahoma" panose="020B0604030504040204" pitchFamily="34" charset="0"/>
              </a:rPr>
              <a:t>СООТВЕТСТВИИ С МИРОВЫМИ СТАНДАРТАМИ </a:t>
            </a:r>
          </a:p>
        </p:txBody>
      </p:sp>
      <p:sp>
        <p:nvSpPr>
          <p:cNvPr id="4103" name="Прямоугольник 54"/>
          <p:cNvSpPr>
            <a:spLocks noChangeArrowheads="1"/>
          </p:cNvSpPr>
          <p:nvPr/>
        </p:nvSpPr>
        <p:spPr bwMode="auto">
          <a:xfrm>
            <a:off x="4264892" y="1648403"/>
            <a:ext cx="12446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40404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Клинические исследования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39943" y="1564208"/>
            <a:ext cx="1417638" cy="739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u="none" dirty="0">
                <a:solidFill>
                  <a:srgbClr val="404040"/>
                </a:solidFill>
                <a:latin typeface="+mn-lt"/>
                <a:cs typeface="Tahoma" panose="020B0604030504040204" pitchFamily="34" charset="0"/>
              </a:rPr>
              <a:t>Центр доклинических исследований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6034908" y="1850456"/>
            <a:ext cx="648795" cy="320256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3041312" y="1830337"/>
            <a:ext cx="567233" cy="27050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75069" y="2867934"/>
            <a:ext cx="1875567" cy="35956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GCP</a:t>
            </a:r>
            <a:endParaRPr lang="ru-RU" sz="1300" b="1" dirty="0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98865" y="2837170"/>
            <a:ext cx="1928047" cy="406464"/>
          </a:xfrm>
          <a:prstGeom prst="rect">
            <a:avLst/>
          </a:prstGeom>
          <a:solidFill>
            <a:srgbClr val="009A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prstClr val="white"/>
                </a:solidFill>
                <a:latin typeface="Arial Narrow" panose="020B0606020202030204" pitchFamily="34" charset="0"/>
              </a:rPr>
              <a:t>GMP</a:t>
            </a:r>
            <a:r>
              <a:rPr lang="ru-RU" sz="1300" dirty="0">
                <a:solidFill>
                  <a:prstClr val="white"/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1103430" y="3264451"/>
            <a:ext cx="1490663" cy="1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151 </a:t>
            </a:r>
            <a:endParaRPr lang="ru-RU" altLang="ru-RU" sz="1800" b="1" dirty="0" smtClean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Проект</a:t>
            </a:r>
            <a:endParaRPr lang="ru-RU" altLang="ru-RU" sz="1800" b="1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110" name="TextBox 31"/>
          <p:cNvSpPr txBox="1">
            <a:spLocks noChangeArrowheads="1"/>
          </p:cNvSpPr>
          <p:nvPr/>
        </p:nvSpPr>
        <p:spPr bwMode="auto">
          <a:xfrm>
            <a:off x="3589218" y="3663749"/>
            <a:ext cx="262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+mn-lt"/>
              </a:rPr>
              <a:t>Протоколов лекарственных препаратов и изделий медицинских назначения</a:t>
            </a:r>
          </a:p>
        </p:txBody>
      </p:sp>
      <p:sp>
        <p:nvSpPr>
          <p:cNvPr id="4111" name="TextBox 14"/>
          <p:cNvSpPr txBox="1">
            <a:spLocks noChangeArrowheads="1"/>
          </p:cNvSpPr>
          <p:nvPr/>
        </p:nvSpPr>
        <p:spPr bwMode="auto">
          <a:xfrm>
            <a:off x="4151948" y="3284209"/>
            <a:ext cx="126365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+mn-lt"/>
                <a:ea typeface="MS PGothic" panose="020B0600070205080204" pitchFamily="34" charset="-128"/>
              </a:rPr>
              <a:t>306</a:t>
            </a:r>
            <a:endParaRPr lang="en-US" altLang="ru-RU" sz="2400" dirty="0">
              <a:solidFill>
                <a:srgbClr val="0070C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4112" name="TextBox 33"/>
          <p:cNvSpPr txBox="1">
            <a:spLocks noChangeArrowheads="1"/>
          </p:cNvSpPr>
          <p:nvPr/>
        </p:nvSpPr>
        <p:spPr bwMode="auto">
          <a:xfrm>
            <a:off x="7035006" y="3601833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+mn-lt"/>
              </a:rPr>
              <a:t>Протокола по заказу МЗ</a:t>
            </a:r>
          </a:p>
        </p:txBody>
      </p:sp>
      <p:sp>
        <p:nvSpPr>
          <p:cNvPr id="4113" name="TextBox 14"/>
          <p:cNvSpPr txBox="1">
            <a:spLocks noChangeArrowheads="1"/>
          </p:cNvSpPr>
          <p:nvPr/>
        </p:nvSpPr>
        <p:spPr bwMode="auto">
          <a:xfrm>
            <a:off x="7141767" y="3305165"/>
            <a:ext cx="1262062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+mn-lt"/>
                <a:ea typeface="MS PGothic" panose="020B0600070205080204" pitchFamily="34" charset="-128"/>
              </a:rPr>
              <a:t>54</a:t>
            </a:r>
            <a:endParaRPr lang="en-US" altLang="ru-RU" sz="2400" dirty="0">
              <a:solidFill>
                <a:srgbClr val="0070C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50506" y="2840633"/>
            <a:ext cx="1974343" cy="400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GCP</a:t>
            </a:r>
          </a:p>
        </p:txBody>
      </p:sp>
      <p:pic>
        <p:nvPicPr>
          <p:cNvPr id="411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91" y="1453106"/>
            <a:ext cx="1993758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Прямоугольник 36"/>
          <p:cNvSpPr>
            <a:spLocks noChangeArrowheads="1"/>
          </p:cNvSpPr>
          <p:nvPr/>
        </p:nvSpPr>
        <p:spPr bwMode="auto">
          <a:xfrm>
            <a:off x="7214627" y="1678799"/>
            <a:ext cx="12461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40404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Клиническая апробация</a:t>
            </a:r>
          </a:p>
        </p:txBody>
      </p:sp>
      <p:sp>
        <p:nvSpPr>
          <p:cNvPr id="4119" name="Прямоугольник 37"/>
          <p:cNvSpPr>
            <a:spLocks noChangeArrowheads="1"/>
          </p:cNvSpPr>
          <p:nvPr/>
        </p:nvSpPr>
        <p:spPr bwMode="auto">
          <a:xfrm>
            <a:off x="10131506" y="1814650"/>
            <a:ext cx="12461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40404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Клинические испытания программного обеспечения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9983092" y="3424285"/>
            <a:ext cx="1568450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19 </a:t>
            </a:r>
            <a:endParaRPr lang="ru-RU" altLang="ru-RU" sz="1800" b="1" dirty="0" smtClean="0">
              <a:solidFill>
                <a:srgbClr val="336699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336699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Программ</a:t>
            </a:r>
            <a:endParaRPr lang="en-US" altLang="ru-RU" sz="1800" dirty="0">
              <a:solidFill>
                <a:srgbClr val="336699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12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5" y="-9561"/>
            <a:ext cx="1330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2193" y="4336789"/>
            <a:ext cx="11907749" cy="272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СибГМУ имеет собственные  многопрофильные клиники (на 858 коек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).</a:t>
            </a:r>
          </a:p>
          <a:p>
            <a:pPr marL="285750" indent="-285750" algn="just"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На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базе </a:t>
            </a:r>
            <a:r>
              <a:rPr lang="ru-RU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СибГМУ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работают более 30 главных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исследователей с наличием сертификатов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GCP</a:t>
            </a: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сфере компетенций Центра находится составление регистрационных досье и сопровождение процесса государственной регистрации продуктов различных классов риска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Центр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имеет опыт проведения клинических испытаний с участием человека </a:t>
            </a:r>
          </a:p>
          <a:p>
            <a:pPr marL="285750" indent="-285750" algn="just">
              <a:lnSpc>
                <a:spcPct val="120000"/>
              </a:lnSpc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Специалисты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Центра быстро и качественно, соблюдая нормативно-правовые требования РФ осуществляют экспертную оценку документации,  необходимой  для государственной регистрации</a:t>
            </a:r>
          </a:p>
          <a:p>
            <a:pPr marL="285750" indent="-285750" algn="just">
              <a:lnSpc>
                <a:spcPct val="120000"/>
              </a:lnSpc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Все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эксперты имеют компетенции по подготовке документации, согласно требованиям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ЕАЭС. </a:t>
            </a:r>
          </a:p>
          <a:p>
            <a:pPr marL="285750" indent="-285750" algn="just">
              <a:lnSpc>
                <a:spcPct val="120000"/>
              </a:lnSpc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Этическое сопровождение всех исследований с наличием опыта аудитов</a:t>
            </a:r>
          </a:p>
          <a:p>
            <a:pPr marL="285750" indent="-285750" algn="just"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Наличие собственного медико-биологического факультета позволяет проводить циклы дополнительной профессиональной подготовки и повышения квалификации в сфере изделий медицинского назначения и медицинского оборудования</a:t>
            </a: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285750" indent="-285750" algn="just">
              <a:buClr>
                <a:srgbClr val="336699"/>
              </a:buClr>
              <a:buFont typeface="Wingdings" pitchFamily="2" charset="2"/>
              <a:buChar char="§"/>
              <a:defRPr/>
            </a:pP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928419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9"/>
          <p:cNvSpPr>
            <a:spLocks noChangeArrowheads="1"/>
          </p:cNvSpPr>
          <p:nvPr/>
        </p:nvSpPr>
        <p:spPr bwMode="auto">
          <a:xfrm>
            <a:off x="3849689" y="1498848"/>
            <a:ext cx="1900947" cy="1219531"/>
          </a:xfrm>
          <a:prstGeom prst="rect">
            <a:avLst/>
          </a:prstGeom>
          <a:solidFill>
            <a:srgbClr val="DCE6F2">
              <a:alpha val="3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49"/>
          <p:cNvSpPr>
            <a:spLocks noChangeArrowheads="1"/>
          </p:cNvSpPr>
          <p:nvPr/>
        </p:nvSpPr>
        <p:spPr bwMode="auto">
          <a:xfrm>
            <a:off x="6877419" y="1492783"/>
            <a:ext cx="1920605" cy="1216115"/>
          </a:xfrm>
          <a:prstGeom prst="rect">
            <a:avLst/>
          </a:prstGeom>
          <a:solidFill>
            <a:srgbClr val="DCE6F2">
              <a:alpha val="3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6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28580" y="0"/>
            <a:ext cx="9195371" cy="7854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Проект реорганизации 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 оптимизации деятельности  Центра клинических исследований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6155872"/>
            <a:ext cx="1522288" cy="67579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425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57" y="53129"/>
            <a:ext cx="1599844" cy="4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528" y="5612130"/>
            <a:ext cx="1866472" cy="1245870"/>
          </a:xfrm>
          <a:prstGeom prst="rect">
            <a:avLst/>
          </a:prstGeom>
        </p:spPr>
      </p:pic>
      <p:sp>
        <p:nvSpPr>
          <p:cNvPr id="3" name="AutoShape 2" descr="CE-маркировка для медицинских изделий: заблуждения, практические  рекомендации, примеры из практики | MD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7965" y="886293"/>
            <a:ext cx="10768790" cy="546100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spcFirstLastPara="0" vert="horz" wrap="square" lIns="91440" tIns="45720" rIns="91440" bIns="4572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marR="2476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Центр клинических </a:t>
            </a:r>
            <a:r>
              <a:rPr lang="ru-RU" sz="20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исследований</a:t>
            </a:r>
            <a:endParaRPr lang="ru-RU" sz="20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575" y="1605093"/>
            <a:ext cx="2659063" cy="871572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Клинико-аналитический отдел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65133" y="1622481"/>
            <a:ext cx="3914454" cy="836796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Организационно-методический отдел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322067" y="1622480"/>
            <a:ext cx="2602298" cy="892755"/>
          </a:xfrm>
          <a:prstGeom prst="rect">
            <a:avLst/>
          </a:prstGeom>
          <a:solidFill>
            <a:schemeClr val="bg2"/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Отдел токсикологических и микробиологических исследований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55575" y="2713573"/>
            <a:ext cx="2659063" cy="274017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Функции: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исследований  I фазы и исследований впервые на человеке (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 FIH).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 Исследование биоэквивалентности лекарственного препарата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 Исследование терапевтической эквивалентности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638150" y="2726863"/>
            <a:ext cx="3841437" cy="364311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Функции:</a:t>
            </a:r>
            <a:endParaRPr lang="ru-RU" sz="1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Разработка документов для подачи в регуляторные органы </a:t>
            </a:r>
            <a:r>
              <a:rPr lang="ru-RU" sz="12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одобрения клинического исследования</a:t>
            </a:r>
            <a:r>
              <a:rPr lang="ru-RU" sz="12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(ГОСТы-1526)</a:t>
            </a:r>
            <a:endParaRPr lang="ru-RU" sz="1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2.Формироване текущих отчетов в регуляторные органы МЗ РФ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3.Регуляторное  и правовое сопровождение 1-</a:t>
            </a:r>
            <a: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фаз КИ, проводимых в 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СибГМУ</a:t>
            </a:r>
            <a:endParaRPr lang="ru-RU" sz="1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4.Развитие партнерств  с ведущими зарубежными и отечественными потенциальными заказчиками.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Формирование имиджа </a:t>
            </a:r>
            <a:r>
              <a:rPr lang="ru-RU" sz="12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СибГМУ</a:t>
            </a: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секторе КИ для инвесторов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Организация и проведение внутреннего аудита работы ЦКИ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345951" y="2726863"/>
            <a:ext cx="2578414" cy="272688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u="sng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Функции</a:t>
            </a:r>
            <a:r>
              <a:rPr lang="ru-RU" sz="1200" b="1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1.Подготовка и экспертиза  пакета документов по изучению токсикологических, микробиологических  свойств медицинских приборов и   изделий медицинского назначения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2.Проведение  сопровождения  клинических испытаний  в соответствии с  действующими нормативно-правовыми актами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>
            <a:off x="9619763" y="2476665"/>
            <a:ext cx="0" cy="38100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>
            <a:off x="5558868" y="2466033"/>
            <a:ext cx="0" cy="38100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1485106" y="2515235"/>
            <a:ext cx="0" cy="38100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324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73739"/>
            <a:ext cx="10489914" cy="76183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Этапы выполнения проекта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78631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2" y="6020656"/>
            <a:ext cx="1977434" cy="79894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0119894"/>
              </p:ext>
            </p:extLst>
          </p:nvPr>
        </p:nvGraphicFramePr>
        <p:xfrm>
          <a:off x="636997" y="1404918"/>
          <a:ext cx="10705671" cy="467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4665642"/>
              </p:ext>
            </p:extLst>
          </p:nvPr>
        </p:nvGraphicFramePr>
        <p:xfrm>
          <a:off x="636997" y="701921"/>
          <a:ext cx="10705671" cy="76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732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73739"/>
            <a:ext cx="10489914" cy="76183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Индикаторы эффективности реализации проекта «Реорганизации Центра клинических исследований ФГБОУ ВО </a:t>
            </a:r>
            <a:r>
              <a:rPr lang="ru-RU" altLang="ru-RU" sz="2400" b="1" dirty="0" err="1">
                <a:solidFill>
                  <a:srgbClr val="002060"/>
                </a:solidFill>
                <a:latin typeface="+mn-lt"/>
              </a:rPr>
              <a:t>СибГМУ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 Минздрава России на 2024-2028гг.»: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2" y="6074022"/>
            <a:ext cx="1679483" cy="74558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965680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3776"/>
              </p:ext>
            </p:extLst>
          </p:nvPr>
        </p:nvGraphicFramePr>
        <p:xfrm>
          <a:off x="431514" y="1095787"/>
          <a:ext cx="11291299" cy="4946978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45503">
                  <a:extLst>
                    <a:ext uri="{9D8B030D-6E8A-4147-A177-3AD203B41FA5}">
                      <a16:colId xmlns:a16="http://schemas.microsoft.com/office/drawing/2014/main" val="4053257547"/>
                    </a:ext>
                  </a:extLst>
                </a:gridCol>
                <a:gridCol w="791102">
                  <a:extLst>
                    <a:ext uri="{9D8B030D-6E8A-4147-A177-3AD203B41FA5}">
                      <a16:colId xmlns:a16="http://schemas.microsoft.com/office/drawing/2014/main" val="1750239084"/>
                    </a:ext>
                  </a:extLst>
                </a:gridCol>
                <a:gridCol w="911286">
                  <a:extLst>
                    <a:ext uri="{9D8B030D-6E8A-4147-A177-3AD203B41FA5}">
                      <a16:colId xmlns:a16="http://schemas.microsoft.com/office/drawing/2014/main" val="517643902"/>
                    </a:ext>
                  </a:extLst>
                </a:gridCol>
                <a:gridCol w="908951">
                  <a:extLst>
                    <a:ext uri="{9D8B030D-6E8A-4147-A177-3AD203B41FA5}">
                      <a16:colId xmlns:a16="http://schemas.microsoft.com/office/drawing/2014/main" val="1758821554"/>
                    </a:ext>
                  </a:extLst>
                </a:gridCol>
                <a:gridCol w="992963">
                  <a:extLst>
                    <a:ext uri="{9D8B030D-6E8A-4147-A177-3AD203B41FA5}">
                      <a16:colId xmlns:a16="http://schemas.microsoft.com/office/drawing/2014/main" val="1571687289"/>
                    </a:ext>
                  </a:extLst>
                </a:gridCol>
                <a:gridCol w="1241494">
                  <a:extLst>
                    <a:ext uri="{9D8B030D-6E8A-4147-A177-3AD203B41FA5}">
                      <a16:colId xmlns:a16="http://schemas.microsoft.com/office/drawing/2014/main" val="3426234314"/>
                    </a:ext>
                  </a:extLst>
                </a:gridCol>
              </a:tblGrid>
              <a:tr h="37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Индикаторы эффективности реализации проекта (годы)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2024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2025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2026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2027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2028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982950"/>
                  </a:ext>
                </a:extLst>
              </a:tr>
              <a:tr h="62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 выполняемых протоколов клинических исследований отечественных     инновационных  лекарственных    препаратов и МИ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55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  67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95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355024"/>
                  </a:ext>
                </a:extLst>
              </a:tr>
              <a:tr h="627029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вновь заключенных договоров с российскими  и зарубежными заказчиками на проведение КИ  МИ и ПО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776919"/>
                  </a:ext>
                </a:extLst>
              </a:tr>
              <a:tr h="47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Объем привлеченных средств по договорам  по проведению КИ МИ и ПО (млн. рублей)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15,8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17,4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19,2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35,0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755180"/>
                  </a:ext>
                </a:extLst>
              </a:tr>
              <a:tr h="31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главных исследователей – сотрудников </a:t>
                      </a:r>
                      <a:r>
                        <a:rPr lang="ru-RU" sz="1400" dirty="0" err="1">
                          <a:effectLst/>
                        </a:rPr>
                        <a:t>СибГМУ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37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06360"/>
                  </a:ext>
                </a:extLst>
              </a:tr>
              <a:tr h="31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нозологических форм, по которым проводятся 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892353"/>
                  </a:ext>
                </a:extLst>
              </a:tr>
              <a:tr h="47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прикладных международных, многоцентровых клинических исследований  I- IV фазы по тематике учреждения, ед. в рамках ЕАЭС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529462"/>
                  </a:ext>
                </a:extLst>
              </a:tr>
              <a:tr h="31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прикладных  клинических исследований   по оценке БЭ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22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31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748778"/>
                  </a:ext>
                </a:extLst>
              </a:tr>
              <a:tr h="7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специалистов, аккредитованных в качестве экспертов по клиническим направлениям в FDA, EMA, международных профильных  профессиональных сообществ, ед.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636033"/>
                  </a:ext>
                </a:extLst>
              </a:tr>
              <a:tr h="7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 проведения исследований: оценка соответствия проводимых исследований международным стандартам и регуляторным требованиям, а также степень точности и достоверности полученных данных.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6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73739"/>
            <a:ext cx="10489914" cy="38349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Оценка рисков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проекта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701920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30020"/>
              </p:ext>
            </p:extLst>
          </p:nvPr>
        </p:nvGraphicFramePr>
        <p:xfrm>
          <a:off x="314038" y="452583"/>
          <a:ext cx="11647053" cy="557605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3271">
                  <a:extLst>
                    <a:ext uri="{9D8B030D-6E8A-4147-A177-3AD203B41FA5}">
                      <a16:colId xmlns:a16="http://schemas.microsoft.com/office/drawing/2014/main" val="2502148089"/>
                    </a:ext>
                  </a:extLst>
                </a:gridCol>
                <a:gridCol w="3257196">
                  <a:extLst>
                    <a:ext uri="{9D8B030D-6E8A-4147-A177-3AD203B41FA5}">
                      <a16:colId xmlns:a16="http://schemas.microsoft.com/office/drawing/2014/main" val="242218688"/>
                    </a:ext>
                  </a:extLst>
                </a:gridCol>
                <a:gridCol w="548311">
                  <a:extLst>
                    <a:ext uri="{9D8B030D-6E8A-4147-A177-3AD203B41FA5}">
                      <a16:colId xmlns:a16="http://schemas.microsoft.com/office/drawing/2014/main" val="2548732376"/>
                    </a:ext>
                  </a:extLst>
                </a:gridCol>
                <a:gridCol w="469982">
                  <a:extLst>
                    <a:ext uri="{9D8B030D-6E8A-4147-A177-3AD203B41FA5}">
                      <a16:colId xmlns:a16="http://schemas.microsoft.com/office/drawing/2014/main" val="2477929814"/>
                    </a:ext>
                  </a:extLst>
                </a:gridCol>
                <a:gridCol w="401442">
                  <a:extLst>
                    <a:ext uri="{9D8B030D-6E8A-4147-A177-3AD203B41FA5}">
                      <a16:colId xmlns:a16="http://schemas.microsoft.com/office/drawing/2014/main" val="1113560444"/>
                    </a:ext>
                  </a:extLst>
                </a:gridCol>
                <a:gridCol w="1086832">
                  <a:extLst>
                    <a:ext uri="{9D8B030D-6E8A-4147-A177-3AD203B41FA5}">
                      <a16:colId xmlns:a16="http://schemas.microsoft.com/office/drawing/2014/main" val="2816244318"/>
                    </a:ext>
                  </a:extLst>
                </a:gridCol>
                <a:gridCol w="5560019">
                  <a:extLst>
                    <a:ext uri="{9D8B030D-6E8A-4147-A177-3AD203B41FA5}">
                      <a16:colId xmlns:a16="http://schemas.microsoft.com/office/drawing/2014/main" val="2272723916"/>
                    </a:ext>
                  </a:extLst>
                </a:gridCol>
              </a:tblGrid>
              <a:tr h="320851"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ru-RU" sz="1200" b="1" dirty="0">
                        <a:solidFill>
                          <a:srgbClr val="9E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endParaRPr lang="ru-RU" sz="1200" b="1" dirty="0">
                        <a:solidFill>
                          <a:srgbClr val="9E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endParaRPr lang="ru-RU" sz="1200" b="1" dirty="0">
                        <a:solidFill>
                          <a:srgbClr val="9E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(C=P*S*D)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200" b="1" dirty="0">
                        <a:solidFill>
                          <a:srgbClr val="9E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57276"/>
                  </a:ext>
                </a:extLst>
              </a:tr>
              <a:tr h="1211598">
                <a:tc>
                  <a:txBody>
                    <a:bodyPr/>
                    <a:lstStyle/>
                    <a:p>
                      <a:pPr marL="0" marR="9017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Трудности привлечения </a:t>
                      </a:r>
                      <a:r>
                        <a:rPr lang="ru-RU" sz="1400" b="1" dirty="0" smtClean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новых заказчиков с </a:t>
                      </a: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учетом геополитической обстановки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нозологий по проведению 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Активизация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поиска потенциальных заказчиков в странах ближнего зарубежья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международных азиатских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площадках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статусе экспертов конкурсов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медицинского профиля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99096"/>
                  </a:ext>
                </a:extLst>
              </a:tr>
              <a:tr h="605799">
                <a:tc>
                  <a:txBody>
                    <a:bodyPr/>
                    <a:lstStyle/>
                    <a:p>
                      <a:pPr marL="0" marR="9017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логистики и таможенных процедур по </a:t>
                      </a:r>
                      <a:r>
                        <a:rPr lang="ru-RU" sz="1400" b="1" dirty="0" smtClean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транспортировке</a:t>
                      </a:r>
                      <a:r>
                        <a:rPr lang="ru-RU" sz="1400" b="1" baseline="0" dirty="0" smtClean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 и ЛС</a:t>
                      </a:r>
                      <a:endParaRPr lang="ru-RU" sz="1400" b="1" dirty="0">
                        <a:solidFill>
                          <a:srgbClr val="9E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законодательных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документов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образовательных семинарах Росздравнадзора, Института качества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773737"/>
                  </a:ext>
                </a:extLst>
              </a:tr>
              <a:tr h="1009665">
                <a:tc>
                  <a:txBody>
                    <a:bodyPr/>
                    <a:lstStyle/>
                    <a:p>
                      <a:pPr marL="0" marR="9017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главных исследователей по проведению КИ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сотрудников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университета по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проведению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КИ, 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будущих </a:t>
                      </a:r>
                      <a:r>
                        <a:rPr lang="ru-RU" sz="14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соисследователей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 числа студентов старших курсов (Научная стажировка)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главных исследователей из числа сотрудников клиник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49577"/>
                  </a:ext>
                </a:extLst>
              </a:tr>
              <a:tr h="679797">
                <a:tc>
                  <a:txBody>
                    <a:bodyPr/>
                    <a:lstStyle/>
                    <a:p>
                      <a:pPr marL="0" marR="9017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Несоответствие отдельных видов оборудования международным требованиям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542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Модернизация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материально-технической базы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5420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Аутсорсинг лабораторно-диагностических 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 с учетом экономической целесообразности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26242"/>
                  </a:ext>
                </a:extLst>
              </a:tr>
              <a:tr h="605799">
                <a:tc>
                  <a:txBody>
                    <a:bodyPr/>
                    <a:lstStyle/>
                    <a:p>
                      <a:pPr marL="0" marR="9017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выполнение плана по внебюджетной деятельности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9017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количества главных исследователей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9017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нозологий по КИ; расширение спектра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</a:t>
                      </a:r>
                    </a:p>
                    <a:p>
                      <a:pPr marL="342900" marR="9017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Активизация продвижения услуг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70313"/>
                  </a:ext>
                </a:extLst>
              </a:tr>
              <a:tr h="943240">
                <a:tc>
                  <a:txBody>
                    <a:bodyPr/>
                    <a:lstStyle/>
                    <a:p>
                      <a:pPr marL="0" marR="9017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E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Несовместимость программного обеспечения баз данных международных исследований </a:t>
                      </a: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8400" marR="4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9017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 дополнительных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компьютеров, </a:t>
                      </a:r>
                    </a:p>
                    <a:p>
                      <a:pPr marL="342900" marR="9017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обучение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нейросети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увеличением выборки образцов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0" marR="48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0408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2" y="6020656"/>
            <a:ext cx="1977434" cy="7989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78123" y="6074022"/>
            <a:ext cx="3565132" cy="624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Примечание:</a:t>
            </a:r>
            <a:r>
              <a:rPr lang="en-US" altLang="ru-RU" sz="1200" b="1" dirty="0" smtClean="0">
                <a:solidFill>
                  <a:srgbClr val="002060"/>
                </a:solidFill>
                <a:latin typeface="+mn-lt"/>
              </a:rPr>
              <a:t> P</a:t>
            </a:r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-вероятность возникновения</a:t>
            </a:r>
            <a:endParaRPr lang="en-US" alt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altLang="ru-RU" sz="1200" b="1" dirty="0" smtClean="0">
                <a:solidFill>
                  <a:srgbClr val="002060"/>
                </a:solidFill>
                <a:latin typeface="+mn-lt"/>
              </a:rPr>
              <a:t>S-</a:t>
            </a:r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тяжесть последствий</a:t>
            </a:r>
            <a:endParaRPr lang="en-US" alt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altLang="ru-RU" sz="1200" b="1" dirty="0" smtClean="0">
                <a:solidFill>
                  <a:srgbClr val="002060"/>
                </a:solidFill>
                <a:latin typeface="+mn-lt"/>
              </a:rPr>
              <a:t>D</a:t>
            </a:r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 –простота или сложность обнаружения</a:t>
            </a:r>
            <a:endParaRPr lang="ru-RU" alt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06043" y="6074021"/>
            <a:ext cx="3565132" cy="624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Примечание:</a:t>
            </a:r>
            <a:r>
              <a:rPr lang="en-US" altLang="ru-RU" sz="1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+mn-lt"/>
              </a:rPr>
              <a:t>Параметры оценки от 0 до 10</a:t>
            </a:r>
            <a:endParaRPr lang="ru-RU" altLang="ru-RU" sz="1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1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73739"/>
            <a:ext cx="10489914" cy="76183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Результаты оценки экономической эффективности проекта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701920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2" y="6020656"/>
            <a:ext cx="1977434" cy="798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0576" y="4266783"/>
            <a:ext cx="7613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Чистый дисконтированный доход (</a:t>
            </a:r>
            <a:r>
              <a:rPr lang="en-US" sz="2000" dirty="0" smtClean="0"/>
              <a:t>NPV) 3</a:t>
            </a:r>
            <a:r>
              <a:rPr lang="ru-RU" sz="2000" dirty="0" smtClean="0"/>
              <a:t>5, 6 млн. руб.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Дисконтированный индекс доходности (</a:t>
            </a:r>
            <a:r>
              <a:rPr lang="en-US" sz="2000" dirty="0" smtClean="0"/>
              <a:t>PI</a:t>
            </a:r>
            <a:r>
              <a:rPr lang="ru-RU" sz="2000" dirty="0" smtClean="0"/>
              <a:t>) -1,6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Дисконтированный период окупаемости (</a:t>
            </a:r>
            <a:r>
              <a:rPr lang="en-US" sz="2000" dirty="0" smtClean="0"/>
              <a:t>DPP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-1,5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2" y="1463756"/>
            <a:ext cx="3887971" cy="1947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92253" y="4056327"/>
            <a:ext cx="184730" cy="688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3906" y="1211843"/>
            <a:ext cx="7505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Стоимость одного протокол зависит от следующих характеристик:</a:t>
            </a:r>
          </a:p>
          <a:p>
            <a:pPr indent="-1079500">
              <a:buFont typeface="Wingdings" panose="05000000000000000000" pitchFamily="2" charset="2"/>
              <a:buChar char="v"/>
            </a:pPr>
            <a:r>
              <a:rPr lang="ru-RU" sz="2000" dirty="0" smtClean="0"/>
              <a:t>Класс риска медицинского изделия</a:t>
            </a:r>
          </a:p>
          <a:p>
            <a:pPr indent="-1079500">
              <a:buFont typeface="Wingdings" panose="05000000000000000000" pitchFamily="2" charset="2"/>
              <a:buChar char="v"/>
            </a:pPr>
            <a:r>
              <a:rPr lang="ru-RU" sz="2000" dirty="0" smtClean="0"/>
              <a:t>Количества параметров, требующих определения</a:t>
            </a:r>
          </a:p>
          <a:p>
            <a:pPr indent="-1079500">
              <a:buFont typeface="Wingdings" panose="05000000000000000000" pitchFamily="2" charset="2"/>
              <a:buChar char="v"/>
            </a:pPr>
            <a:r>
              <a:rPr lang="ru-RU" sz="2000" dirty="0" smtClean="0"/>
              <a:t>Типа клинического исследования</a:t>
            </a:r>
          </a:p>
          <a:p>
            <a:pPr indent="-1079500">
              <a:buFont typeface="Wingdings" panose="05000000000000000000" pitchFamily="2" charset="2"/>
              <a:buChar char="v"/>
            </a:pPr>
            <a:r>
              <a:rPr lang="ru-RU" sz="2000" dirty="0"/>
              <a:t>Код  </a:t>
            </a:r>
            <a:r>
              <a:rPr lang="ru-RU" sz="2000" dirty="0" smtClean="0"/>
              <a:t>товарной </a:t>
            </a:r>
            <a:r>
              <a:rPr lang="ru-RU" sz="2000" dirty="0"/>
              <a:t>номенклатура внешнеэкономической деятельности </a:t>
            </a:r>
            <a:r>
              <a:rPr lang="ru-RU" sz="2000" dirty="0" smtClean="0"/>
              <a:t>стран ЕАЭС</a:t>
            </a:r>
            <a:endParaRPr lang="ru-RU" sz="2000" dirty="0"/>
          </a:p>
          <a:p>
            <a:pPr indent="-1079500">
              <a:buFont typeface="Wingdings" panose="05000000000000000000" pitchFamily="2" charset="2"/>
              <a:buChar char="v"/>
            </a:pPr>
            <a:r>
              <a:rPr lang="ru-RU" sz="2000" dirty="0" smtClean="0"/>
              <a:t>Диапазон и глубина </a:t>
            </a:r>
            <a:r>
              <a:rPr lang="ru-RU" sz="2000" dirty="0"/>
              <a:t>определения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019" y="3744017"/>
            <a:ext cx="106641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Ориентировочная стоимость одного протокола может составлять от 1 680 тыс. руб. («под ключ»)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462" y="4477124"/>
            <a:ext cx="2721046" cy="22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0" y="5733890"/>
            <a:ext cx="2199203" cy="97407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29360" y="644552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77" y="124145"/>
            <a:ext cx="1415956" cy="4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422" y="593181"/>
            <a:ext cx="6841043" cy="6216824"/>
          </a:xfrm>
          <a:prstGeom prst="rect">
            <a:avLst/>
          </a:prstGeom>
        </p:spPr>
      </p:pic>
      <p:pic>
        <p:nvPicPr>
          <p:cNvPr id="13314" name="Picture 2" descr="ТУСУР - СтудИзб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9" y="1016902"/>
            <a:ext cx="1438173" cy="14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ТПУ - Галерея - ВПК.na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53" y="4027805"/>
            <a:ext cx="1536272" cy="1380700"/>
          </a:xfrm>
          <a:prstGeom prst="rect">
            <a:avLst/>
          </a:prstGeom>
        </p:spPr>
      </p:pic>
      <p:sp>
        <p:nvSpPr>
          <p:cNvPr id="15" name="AutoShape 8" descr="Сотрудники отдела диссертационных советов СибГМ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99" y="2716469"/>
            <a:ext cx="2216876" cy="10849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8" y="3371992"/>
            <a:ext cx="1929645" cy="8588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09814" y="902414"/>
            <a:ext cx="675875" cy="55983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Формирование кластера клинических испытаний изделий медицинского назначения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>
            <a:off x="9769019" y="2988068"/>
            <a:ext cx="1684953" cy="1047964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>
            <a:off x="2557489" y="3729519"/>
            <a:ext cx="1037781" cy="2550308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>
            <a:off x="2557489" y="3794563"/>
            <a:ext cx="798368" cy="1432802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право стрелка 39"/>
          <p:cNvSpPr/>
          <p:nvPr/>
        </p:nvSpPr>
        <p:spPr>
          <a:xfrm>
            <a:off x="2237458" y="1339691"/>
            <a:ext cx="798368" cy="1432802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928580" y="0"/>
            <a:ext cx="9195371" cy="7854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Технологическая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цепочка полного жизненного цикла 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изделия медицинского назначения и программного обеспечения </a:t>
            </a:r>
            <a:endParaRPr lang="ru-RU" alt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22837" y="0"/>
            <a:ext cx="6589713" cy="7618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Ожидаемые результаты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реализации работы: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35591" y="882572"/>
            <a:ext cx="4909402" cy="47851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altLang="ru-RU" sz="2000" b="1" i="1" dirty="0">
                <a:solidFill>
                  <a:srgbClr val="9E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университета:  </a:t>
            </a: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Усовершенствование научно-образовательного исследовательского потенциала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</a:t>
            </a: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дополнительного внебюджетных источников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</a:t>
            </a: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alt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репутационной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привлекательности 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СибГМУ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Минздрава России</a:t>
            </a: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Получение дополнительных новых компетенций сотрудников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</a:t>
            </a: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образовательных технологий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обучения 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000137" y="698552"/>
            <a:ext cx="5191863" cy="3778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ru-RU" altLang="ru-RU" sz="2000" b="1" i="1" dirty="0">
                <a:solidFill>
                  <a:srgbClr val="9E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региона </a:t>
            </a:r>
          </a:p>
          <a:p>
            <a:pPr>
              <a:lnSpc>
                <a:spcPct val="100000"/>
              </a:lnSpc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Повышение  научно-технологического потенциала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томских университетов для создания новых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технологий и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конкурентоспособных продуктов на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территории региона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Расширение межуниверситетского сетевого взаимодействия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Интеграция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университетской науки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 научными организациями и реальным сектором экономики Томской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Развитие 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межрегионального и международного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научного, образовательного и инновационного потенциала университетов для сокращения </a:t>
            </a:r>
            <a:r>
              <a:rPr lang="ru-RU" alt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сроков 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внедрения инноваций в экономику региона и  страны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26" y="5667686"/>
            <a:ext cx="2075255" cy="92128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61860" y="698552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4"/>
          <a:stretch>
            <a:fillRect/>
          </a:stretch>
        </p:blipFill>
        <p:spPr bwMode="auto">
          <a:xfrm>
            <a:off x="5344971" y="1086190"/>
            <a:ext cx="1655166" cy="14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971" y="2668603"/>
            <a:ext cx="1655166" cy="1403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201" y="5377677"/>
            <a:ext cx="37338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AutoShape 1"/>
          <p:cNvSpPr>
            <a:spLocks noChangeArrowheads="1"/>
          </p:cNvSpPr>
          <p:nvPr/>
        </p:nvSpPr>
        <p:spPr bwMode="auto">
          <a:xfrm>
            <a:off x="10096500" y="6500813"/>
            <a:ext cx="285750" cy="285750"/>
          </a:xfrm>
          <a:custGeom>
            <a:avLst/>
            <a:gdLst>
              <a:gd name="T0" fmla="*/ 2147483646 w 794"/>
              <a:gd name="T1" fmla="*/ 2147483646 h 794"/>
              <a:gd name="T2" fmla="*/ 2147483646 w 794"/>
              <a:gd name="T3" fmla="*/ 2147483646 h 794"/>
              <a:gd name="T4" fmla="*/ 0 w 794"/>
              <a:gd name="T5" fmla="*/ 2147483646 h 794"/>
              <a:gd name="T6" fmla="*/ 2147483646 w 794"/>
              <a:gd name="T7" fmla="*/ 0 h 79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4"/>
              <a:gd name="T13" fmla="*/ 0 h 794"/>
              <a:gd name="T14" fmla="*/ 794 w 794"/>
              <a:gd name="T15" fmla="*/ 794 h 7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" h="794">
                <a:moveTo>
                  <a:pt x="0" y="0"/>
                </a:moveTo>
                <a:lnTo>
                  <a:pt x="794" y="0"/>
                </a:lnTo>
                <a:lnTo>
                  <a:pt x="794" y="794"/>
                </a:lnTo>
                <a:lnTo>
                  <a:pt x="0" y="79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396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35" y="1257774"/>
            <a:ext cx="5399997" cy="323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68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9" y="1349631"/>
            <a:ext cx="2549079" cy="25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90613" y="5064984"/>
            <a:ext cx="10265870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ffra"/>
              </a:defRPr>
            </a:lvl1pPr>
            <a:lvl2pPr marL="742950" indent="-285750">
              <a:defRPr>
                <a:solidFill>
                  <a:schemeClr val="tx1"/>
                </a:solidFill>
                <a:latin typeface="Effra"/>
              </a:defRPr>
            </a:lvl2pPr>
            <a:lvl3pPr marL="1143000" indent="-228600">
              <a:defRPr>
                <a:solidFill>
                  <a:schemeClr val="tx1"/>
                </a:solidFill>
                <a:latin typeface="Effra"/>
              </a:defRPr>
            </a:lvl3pPr>
            <a:lvl4pPr marL="1600200" indent="-228600">
              <a:defRPr>
                <a:solidFill>
                  <a:schemeClr val="tx1"/>
                </a:solidFill>
                <a:latin typeface="Effra"/>
              </a:defRPr>
            </a:lvl4pPr>
            <a:lvl5pPr marL="2057400" indent="-228600">
              <a:defRPr>
                <a:solidFill>
                  <a:schemeClr val="tx1"/>
                </a:solidFill>
                <a:latin typeface="Effra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9pPr>
          </a:lstStyle>
          <a:p>
            <a:pPr algn="ctr">
              <a:buClr>
                <a:srgbClr val="000000"/>
              </a:buClr>
              <a:buSzPct val="100000"/>
            </a:pPr>
            <a:r>
              <a:rPr lang="ru-RU" altLang="ru-RU" sz="2400" b="1" i="1" dirty="0">
                <a:solidFill>
                  <a:srgbClr val="9E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Технологический прогресс в </a:t>
            </a:r>
            <a:r>
              <a:rPr lang="ru-RU" altLang="ru-RU" sz="2400" b="1" i="1" dirty="0" smtClean="0">
                <a:solidFill>
                  <a:srgbClr val="9E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медицине  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ru-RU" altLang="ru-RU" sz="2400" b="1" i="1" dirty="0" smtClean="0">
                <a:solidFill>
                  <a:srgbClr val="00317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(информатизация, </a:t>
            </a:r>
            <a:r>
              <a:rPr lang="ru-RU" altLang="ru-RU" sz="2400" b="1" i="1" dirty="0" err="1" smtClean="0">
                <a:solidFill>
                  <a:srgbClr val="00317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цифровизация</a:t>
            </a:r>
            <a:r>
              <a:rPr lang="ru-RU" altLang="ru-RU" sz="2400" b="1" i="1" dirty="0" smtClean="0">
                <a:solidFill>
                  <a:srgbClr val="00317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компьютеризация, </a:t>
            </a:r>
            <a:r>
              <a:rPr lang="ru-RU" altLang="ru-RU" sz="2400" b="1" i="1" dirty="0" err="1" smtClean="0">
                <a:solidFill>
                  <a:srgbClr val="00317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киборгизация</a:t>
            </a:r>
            <a:r>
              <a:rPr lang="ru-RU" altLang="ru-RU" sz="2400" b="1" i="1" dirty="0" smtClean="0">
                <a:solidFill>
                  <a:srgbClr val="00317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–приоритетное направление развития здравоохранения Российской Федерации</a:t>
            </a:r>
            <a:endParaRPr lang="ru-RU" altLang="ru-RU" sz="2400" b="1" i="1" dirty="0">
              <a:solidFill>
                <a:srgbClr val="00317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687" name="Прямоугольник 14"/>
          <p:cNvSpPr>
            <a:spLocks noChangeArrowheads="1"/>
          </p:cNvSpPr>
          <p:nvPr/>
        </p:nvSpPr>
        <p:spPr bwMode="auto">
          <a:xfrm>
            <a:off x="1479729" y="112474"/>
            <a:ext cx="9147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ffra"/>
              </a:defRPr>
            </a:lvl1pPr>
            <a:lvl2pPr marL="742950" indent="-285750">
              <a:defRPr>
                <a:solidFill>
                  <a:schemeClr val="tx1"/>
                </a:solidFill>
                <a:latin typeface="Effra"/>
              </a:defRPr>
            </a:lvl2pPr>
            <a:lvl3pPr marL="1143000" indent="-228600">
              <a:defRPr>
                <a:solidFill>
                  <a:schemeClr val="tx1"/>
                </a:solidFill>
                <a:latin typeface="Effra"/>
              </a:defRPr>
            </a:lvl3pPr>
            <a:lvl4pPr marL="1600200" indent="-228600">
              <a:defRPr>
                <a:solidFill>
                  <a:schemeClr val="tx1"/>
                </a:solidFill>
                <a:latin typeface="Effra"/>
              </a:defRPr>
            </a:lvl4pPr>
            <a:lvl5pPr marL="2057400" indent="-228600">
              <a:defRPr>
                <a:solidFill>
                  <a:schemeClr val="tx1"/>
                </a:solidFill>
                <a:latin typeface="Effra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ffra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Актуальность  проблемы</a:t>
            </a:r>
            <a:endParaRPr lang="ru-RU" altLang="ru-RU" sz="28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AutoShape 4" descr="AI ด้านเทคโนโลยีทางการแพทย์ - เว็บบอร์ด PHP เว็บส่งเสริมการเรียนรู้ Hosting  CRM ERP Server Programming ถาม-ตอบปัญห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5845154"/>
            <a:ext cx="1987468" cy="883997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784" y="0"/>
            <a:ext cx="1332216" cy="39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43959" y="78241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" descr="Роботы в медицине | Проек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825" y="1571064"/>
            <a:ext cx="3921350" cy="24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73739"/>
            <a:ext cx="10489914" cy="76183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Заключение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701920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2" y="6064188"/>
            <a:ext cx="1977434" cy="798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5640" y="1020631"/>
            <a:ext cx="105721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Ключевым </a:t>
            </a:r>
            <a:r>
              <a:rPr lang="ru-RU" sz="2000" dirty="0"/>
              <a:t>результатом реализации проекта, направленного на реструктуризацию Центра клинических исследований станет формирование на базе </a:t>
            </a:r>
            <a:r>
              <a:rPr lang="ru-RU" sz="2000" dirty="0" err="1"/>
              <a:t>СибГМУ</a:t>
            </a:r>
            <a:r>
              <a:rPr lang="ru-RU" sz="2000" dirty="0"/>
              <a:t> кластера клинических исследований, что укрепит лидирующую роль университета в качестве стратегического партнера по проведению клинических исследований лекарственных препаратов и </a:t>
            </a:r>
            <a:r>
              <a:rPr lang="ru-RU" sz="2000" dirty="0" smtClean="0"/>
              <a:t>изделий </a:t>
            </a:r>
            <a:r>
              <a:rPr lang="ru-RU" sz="2000" dirty="0"/>
              <a:t>медицинского назначения для российских и зарубежных </a:t>
            </a:r>
            <a:r>
              <a:rPr lang="ru-RU" sz="2000" dirty="0" smtClean="0"/>
              <a:t>производителей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Деятельность университета по проведению доклинических и клинических исследований с расширением спектра и количества исследований будет способствовать повышению конкурентоспособности университета по разработке и внедрению в производство инновационных и воспроизведенных лекарственных препаратов и изделий медицинского назначения для лечения социально-значимых и наиболее распространенных </a:t>
            </a:r>
            <a:r>
              <a:rPr lang="ru-RU" sz="2000" dirty="0" smtClean="0"/>
              <a:t>заболеваний</a:t>
            </a:r>
            <a:endParaRPr lang="ru-RU" sz="2000" dirty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Реализация </a:t>
            </a:r>
            <a:r>
              <a:rPr lang="ru-RU" sz="2000" dirty="0"/>
              <a:t>проекта, несомненно, позволит усовершенствовать научно-образовательный и исследовательский потенциал университета с привлечением   дополнительных внебюджетных источников </a:t>
            </a:r>
            <a:r>
              <a:rPr lang="ru-RU" sz="2000" dirty="0" smtClean="0"/>
              <a:t>финансирования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765" r="7487"/>
          <a:stretch/>
        </p:blipFill>
        <p:spPr>
          <a:xfrm>
            <a:off x="195209" y="3212605"/>
            <a:ext cx="1253448" cy="981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8" y="4705564"/>
            <a:ext cx="1222562" cy="1069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2" y="1186594"/>
            <a:ext cx="1471717" cy="14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22837" y="2753475"/>
            <a:ext cx="6589713" cy="7618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+mn-lt"/>
              </a:rPr>
              <a:t>Спасибо за внимание! </a:t>
            </a:r>
            <a:endParaRPr lang="ru-RU" alt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26" y="5667686"/>
            <a:ext cx="2075255" cy="92128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44890" y="501369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60" y="73739"/>
            <a:ext cx="1585739" cy="4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69693" y="3941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Контакты : center.clin.iss@ssmu.ru</a:t>
            </a:r>
          </a:p>
          <a:p>
            <a:pPr algn="ctr"/>
            <a:r>
              <a:rPr lang="ru-RU" dirty="0"/>
              <a:t>Телефон:  +7 (3822) </a:t>
            </a:r>
            <a:r>
              <a:rPr lang="ru-RU" dirty="0" smtClean="0"/>
              <a:t>901-101(1959)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90" y="221365"/>
            <a:ext cx="6235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ИЗМЕНЕНИЯ В УНИВЕРСИТЕТЕ ДЛЯ ФОРМИРОВАНИЯ ЗДОРОВОГО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54714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77" y="3456294"/>
            <a:ext cx="2112155" cy="15515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643" y="-71052"/>
            <a:ext cx="8229600" cy="8636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Актуальность проблемы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478" y="677063"/>
            <a:ext cx="11866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E0000"/>
                </a:solidFill>
              </a:rPr>
              <a:t>Медицинское изделие — </a:t>
            </a:r>
            <a:r>
              <a:rPr lang="ru-RU" sz="2000" b="1" i="1" dirty="0" smtClean="0">
                <a:solidFill>
                  <a:srgbClr val="002060"/>
                </a:solidFill>
              </a:rPr>
              <a:t>устройство, которое используется для диагностики, профилактики или лечения различных заболеваний.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8036" y="54621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135" y="113016"/>
            <a:ext cx="1376452" cy="406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0" y="1528767"/>
            <a:ext cx="1786024" cy="17896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19198" y="6581001"/>
            <a:ext cx="10732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https://www.gosmed.ru/services/statsionarnaya-pomoshch/endokrinologiya-i-endokrinnaya-khirurgiya/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790" y="1503347"/>
            <a:ext cx="1983132" cy="1654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3361" y="1559225"/>
            <a:ext cx="1681774" cy="14945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842" y="1595336"/>
            <a:ext cx="1408749" cy="1458401"/>
          </a:xfrm>
          <a:prstGeom prst="rect">
            <a:avLst/>
          </a:prstGeom>
        </p:spPr>
      </p:pic>
      <p:pic>
        <p:nvPicPr>
          <p:cNvPr id="23" name="Picture 11" descr="https://im0-tub-ru.yandex.net/i?id=4ccb489c03b45d1ea6af49110cad780a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0" y="3371994"/>
            <a:ext cx="2010538" cy="14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ferra.ru/650x470/images/396/39622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71" y="1462827"/>
            <a:ext cx="1984763" cy="17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3156" y="3156874"/>
            <a:ext cx="3001531" cy="1823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478" y="5653714"/>
            <a:ext cx="1982369" cy="879358"/>
          </a:xfrm>
          <a:prstGeom prst="rect">
            <a:avLst/>
          </a:prstGeom>
        </p:spPr>
      </p:pic>
      <p:pic>
        <p:nvPicPr>
          <p:cNvPr id="1028" name="Picture 4" descr="Доктор в кармане, или заменит ли искусственный интеллект врачевание |  Tengrinews.k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11" y="3218703"/>
            <a:ext cx="2857500" cy="17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12071" y="5440345"/>
            <a:ext cx="9939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Включает инструменты, аппараты, имплантаты, реактивы в пробирке, расходные материалы, приспособления, приборы, мебель и другие изделия (программное обеспечение медицинских устройств-системы принятия решения).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3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60825" y="68804"/>
            <a:ext cx="8335930" cy="93090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Жизненный цикл изделия медицинского назначения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5904580"/>
            <a:ext cx="2023884" cy="8984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2567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57" y="53129"/>
            <a:ext cx="1599844" cy="4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648" y="5070468"/>
            <a:ext cx="2595636" cy="1732587"/>
          </a:xfrm>
          <a:prstGeom prst="rect">
            <a:avLst/>
          </a:prstGeom>
        </p:spPr>
      </p:pic>
      <p:sp>
        <p:nvSpPr>
          <p:cNvPr id="3" name="AutoShape 2" descr="CE-маркировка для медицинских изделий: заблуждения, практические  рекомендации, примеры из практики | MD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1164323" y="1291130"/>
          <a:ext cx="9719352" cy="414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42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DD94-DD5B-0696-DB79-C33AD293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24" y="82996"/>
            <a:ext cx="8244394" cy="6584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Актуальность проблемы </a:t>
            </a:r>
            <a:endParaRPr lang="en-US" sz="2400" b="1" dirty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74918" y="6540477"/>
            <a:ext cx="1683788" cy="268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1810" y="782418"/>
            <a:ext cx="76439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Иностранные производители медтехники, зарегистрированные в России, продолжают свою работу. Рынок медтехники «практически не пострадал» из-за санкций, но «с точки зрения иностранцев усложнилась логистика, усложнились поставки продукции».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Цена юридической проверки на </a:t>
            </a:r>
            <a:r>
              <a:rPr lang="ru-RU" sz="2000" dirty="0" smtClean="0">
                <a:solidFill>
                  <a:srgbClr val="002060"/>
                </a:solidFill>
              </a:rPr>
              <a:t>санкции </a:t>
            </a:r>
            <a:r>
              <a:rPr lang="ru-RU" sz="2000" dirty="0">
                <a:solidFill>
                  <a:srgbClr val="002060"/>
                </a:solidFill>
              </a:rPr>
              <a:t>сопоставима с прибылью, которую получит западная компания от сделки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8446" y="639953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https://pharmmedprom.ru/news/inostrannie-medizdeliya-iz-rossii-ne-ushli-no-zaderzhivayutsyawww.pharmmedprom.ru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5" y="1215621"/>
            <a:ext cx="3204657" cy="17946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3819" y="3530067"/>
            <a:ext cx="11475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Иностранные производители медтехники, Международные рейтинговые агентства присвоили России «мусорный рейтинг надежности». Все предприятия и все финансовые структуры РФ оцениваются как </a:t>
            </a:r>
            <a:r>
              <a:rPr lang="ru-RU" sz="2000" dirty="0">
                <a:solidFill>
                  <a:srgbClr val="002060"/>
                </a:solidFill>
              </a:rPr>
              <a:t>неплатежеспособные</a:t>
            </a:r>
            <a:r>
              <a:rPr lang="ru-RU" dirty="0">
                <a:solidFill>
                  <a:srgbClr val="002060"/>
                </a:solidFill>
              </a:rPr>
              <a:t> (100% предоплата)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27712" y="4486977"/>
            <a:ext cx="8270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C00000"/>
                </a:solidFill>
              </a:rPr>
              <a:t>Рост рынка медицинских изделий на текущем пятилетнем промежутке, а именно пополнение рынка новыми медицинскими изделиями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70C0"/>
                </a:solidFill>
              </a:rPr>
              <a:t>пищевая промышленность, а также испытания парфюмерно-косметической продукции или детские игрушки.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33" y="4465534"/>
            <a:ext cx="1277985" cy="1277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9" y="5600237"/>
            <a:ext cx="2519824" cy="111608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3959" y="78241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784" y="0"/>
            <a:ext cx="1332216" cy="39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79DD6F-FD63-40B7-B022-8C032FBEB09C}"/>
              </a:ext>
            </a:extLst>
          </p:cNvPr>
          <p:cNvSpPr/>
          <p:nvPr/>
        </p:nvSpPr>
        <p:spPr>
          <a:xfrm>
            <a:off x="1270319" y="173109"/>
            <a:ext cx="9487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Токсикологические исследования медицинского изделия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/>
          <a:stretch>
            <a:fillRect/>
          </a:stretch>
        </p:blipFill>
        <p:spPr>
          <a:xfrm>
            <a:off x="1408387" y="1996964"/>
            <a:ext cx="9584961" cy="40339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8789" y="1218571"/>
            <a:ext cx="877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Количество зарегистрированных медицинских изделий (май 2018 г. – май 2023 г.) отечественного и импортного производства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9" y="5654945"/>
            <a:ext cx="2294061" cy="10160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7784" y="909783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601" y="196906"/>
            <a:ext cx="1401464" cy="4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8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73411" y="2352782"/>
            <a:ext cx="3441843" cy="18082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60825" y="68804"/>
            <a:ext cx="8335930" cy="93090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Жизненный цикл изделия медицинского назначения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5904580"/>
            <a:ext cx="2023884" cy="8984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25678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57" y="53129"/>
            <a:ext cx="1599844" cy="4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648" y="5070468"/>
            <a:ext cx="2595636" cy="1732587"/>
          </a:xfrm>
          <a:prstGeom prst="rect">
            <a:avLst/>
          </a:prstGeom>
        </p:spPr>
      </p:pic>
      <p:sp>
        <p:nvSpPr>
          <p:cNvPr id="3" name="AutoShape 2" descr="CE-маркировка для медицинских изделий: заблуждения, практические  рекомендации, примеры из практики | MD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37651720"/>
              </p:ext>
            </p:extLst>
          </p:nvPr>
        </p:nvGraphicFramePr>
        <p:xfrm>
          <a:off x="969114" y="1199596"/>
          <a:ext cx="9719352" cy="414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01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DD94-DD5B-0696-DB79-C33AD293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95" y="88020"/>
            <a:ext cx="9613058" cy="6584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Анализ рынка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изделий медицинского назначения</a:t>
            </a:r>
            <a:endParaRPr lang="en-US" sz="2400" b="1" dirty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05327" y="6552716"/>
            <a:ext cx="1683788" cy="268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05" y="1141365"/>
            <a:ext cx="7944992" cy="45510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59697" y="4008548"/>
            <a:ext cx="1471450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"ВНИИИМТ" Росздравнадзора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23847" y="4008107"/>
            <a:ext cx="2016454" cy="90477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ООО "ННЦ токсикологической и биологической безопасности медицинских изделий"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13058" y="4542391"/>
            <a:ext cx="2016454" cy="90477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"Институт медико-биологических исследований и технологий", "ИМБИИТ"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85638" y="2697620"/>
            <a:ext cx="1471450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"</a:t>
            </a:r>
            <a:r>
              <a:rPr lang="ru-RU" sz="1200" b="1" dirty="0" err="1">
                <a:solidFill>
                  <a:srgbClr val="002060"/>
                </a:solidFill>
              </a:rPr>
              <a:t>Полимертест</a:t>
            </a:r>
            <a:r>
              <a:rPr lang="ru-RU" sz="1200" b="1" dirty="0">
                <a:solidFill>
                  <a:srgbClr val="002060"/>
                </a:solidFill>
              </a:rPr>
              <a:t>«, Санкт-Петербург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58062" y="5548297"/>
            <a:ext cx="1471450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ООО "ЦНТ ПЛЮС"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66504" y="4995218"/>
            <a:ext cx="1471450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Торговый дом "</a:t>
            </a:r>
            <a:r>
              <a:rPr lang="ru-RU" sz="1200" b="1" dirty="0" err="1">
                <a:solidFill>
                  <a:srgbClr val="002060"/>
                </a:solidFill>
              </a:rPr>
              <a:t>Дельма</a:t>
            </a:r>
            <a:r>
              <a:rPr lang="ru-RU" sz="1200" b="1" dirty="0">
                <a:solidFill>
                  <a:srgbClr val="002060"/>
                </a:solidFill>
              </a:rPr>
              <a:t>"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16124" y="3388450"/>
            <a:ext cx="1494547" cy="70314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ООО "Испытательная лаборатория </a:t>
            </a:r>
            <a:r>
              <a:rPr lang="ru-RU" sz="1200" b="1" dirty="0" err="1">
                <a:solidFill>
                  <a:srgbClr val="002060"/>
                </a:solidFill>
              </a:rPr>
              <a:t>кетер</a:t>
            </a:r>
            <a:r>
              <a:rPr lang="ru-RU" sz="1200" b="1" dirty="0">
                <a:solidFill>
                  <a:srgbClr val="002060"/>
                </a:solidFill>
              </a:rPr>
              <a:t>"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66504" y="5578606"/>
            <a:ext cx="1471450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ООО "ИЦККП« (</a:t>
            </a:r>
            <a:r>
              <a:rPr lang="ru-RU" sz="1200" b="1" dirty="0" err="1">
                <a:solidFill>
                  <a:srgbClr val="002060"/>
                </a:solidFill>
              </a:rPr>
              <a:t>г.Пущино</a:t>
            </a:r>
            <a:r>
              <a:rPr lang="ru-RU" sz="12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74945" y="4214067"/>
            <a:ext cx="1575963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ООО "</a:t>
            </a:r>
            <a:r>
              <a:rPr lang="ru-RU" sz="1200" b="1" dirty="0" err="1">
                <a:solidFill>
                  <a:srgbClr val="002060"/>
                </a:solidFill>
              </a:rPr>
              <a:t>ЭлектронтестБио</a:t>
            </a:r>
            <a:r>
              <a:rPr lang="ru-RU" sz="1200" b="1" dirty="0">
                <a:solidFill>
                  <a:srgbClr val="002060"/>
                </a:solidFill>
              </a:rPr>
              <a:t>")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74946" y="4829389"/>
            <a:ext cx="1659090" cy="45194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</a:rPr>
              <a:t>Симера</a:t>
            </a:r>
            <a:r>
              <a:rPr lang="ru-RU" sz="1200" b="1" dirty="0">
                <a:solidFill>
                  <a:srgbClr val="002060"/>
                </a:solidFill>
              </a:rPr>
              <a:t>-ТК", ООО "СТК"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8" y="5504430"/>
            <a:ext cx="2664183" cy="118272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91908" y="862939"/>
            <a:ext cx="515589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28" y="198043"/>
            <a:ext cx="1585372" cy="47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1658" y="1052631"/>
            <a:ext cx="990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Лаборатории, проводящие токсикологические исследования из реестра РЗН, 2023</a:t>
            </a:r>
          </a:p>
        </p:txBody>
      </p:sp>
    </p:spTree>
    <p:extLst>
      <p:ext uri="{BB962C8B-B14F-4D97-AF65-F5344CB8AC3E}">
        <p14:creationId xmlns:p14="http://schemas.microsoft.com/office/powerpoint/2010/main" val="308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849822" y="53129"/>
            <a:ext cx="7430812" cy="930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Цель работы: 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698" y="2172650"/>
            <a:ext cx="9267290" cy="2641963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оптимизировать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организационную структуру Центра клинических исследований ФГБОУ ВО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СибГМУ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Минздрава России для обеспечения эффективного взаимодействия с заказчиками в сфере проведения клинических исследований, регистрации изделий медицинского назначения, новых методов лечения и медицинских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технологий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7" y="5665532"/>
            <a:ext cx="2391361" cy="106161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20337" y="907872"/>
            <a:ext cx="515589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57" y="53129"/>
            <a:ext cx="1599844" cy="4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Значок цели. цель. концепция бизнес-цели. вектор eps 10. изолированные на белом  фоне.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5" y="1190298"/>
            <a:ext cx="2303334" cy="23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1723</Words>
  <Application>Microsoft Office PowerPoint</Application>
  <PresentationFormat>Широкоэкранный</PresentationFormat>
  <Paragraphs>300</Paragraphs>
  <Slides>21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Microsoft YaHei</vt:lpstr>
      <vt:lpstr>MS PGothic</vt:lpstr>
      <vt:lpstr>Arial</vt:lpstr>
      <vt:lpstr>Arial Narrow</vt:lpstr>
      <vt:lpstr>Calibri</vt:lpstr>
      <vt:lpstr>Calibri Light</vt:lpstr>
      <vt:lpstr>MS Mincho</vt:lpstr>
      <vt:lpstr>Noto Sans Light</vt:lpstr>
      <vt:lpstr>Symbol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Актуальность проблемы</vt:lpstr>
      <vt:lpstr>Жизненный цикл изделия медицинского назначения</vt:lpstr>
      <vt:lpstr>Актуальность проблемы </vt:lpstr>
      <vt:lpstr>Презентация PowerPoint</vt:lpstr>
      <vt:lpstr>Жизненный цикл изделия медицинского назначения</vt:lpstr>
      <vt:lpstr>Анализ рынка изделий медицинского назначения</vt:lpstr>
      <vt:lpstr>Цель работы: </vt:lpstr>
      <vt:lpstr>Задачи исследования: </vt:lpstr>
      <vt:lpstr>Задачи исследования: </vt:lpstr>
      <vt:lpstr>Презентация PowerPoint</vt:lpstr>
      <vt:lpstr>Проект реорганизации  и оптимизации деятельности  Центра клинических исследований</vt:lpstr>
      <vt:lpstr>Этапы выполнения проекта</vt:lpstr>
      <vt:lpstr>Индикаторы эффективности реализации проекта «Реорганизации Центра клинических исследований ФГБОУ ВО СибГМУ Минздрава России на 2024-2028гг.»:</vt:lpstr>
      <vt:lpstr>Оценка рисков проекта</vt:lpstr>
      <vt:lpstr>Результаты оценки экономической эффективности проекта</vt:lpstr>
      <vt:lpstr>Технологическая цепочка полного жизненного цикла изделия медицинского назначения и программного обеспечения </vt:lpstr>
      <vt:lpstr>Ожидаемые результаты реализации работы:</vt:lpstr>
      <vt:lpstr>Заключение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user</cp:lastModifiedBy>
  <cp:revision>86</cp:revision>
  <dcterms:created xsi:type="dcterms:W3CDTF">2015-09-03T07:45:20Z</dcterms:created>
  <dcterms:modified xsi:type="dcterms:W3CDTF">2023-11-27T10:21:06Z</dcterms:modified>
</cp:coreProperties>
</file>